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comments/comment2.xml" ContentType="application/vnd.openxmlformats-officedocument.presentationml.comment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omments/comment3.xml" ContentType="application/vnd.openxmlformats-officedocument.presentationml.comment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omments/comment4.xml" ContentType="application/vnd.openxmlformats-officedocument.presentationml.comments+xml"/>
  <Override PartName="/ppt/notesSlides/notesSlide17.xml" ContentType="application/vnd.openxmlformats-officedocument.presentationml.notesSlide+xml"/>
  <Override PartName="/ppt/comments/comment5.xml" ContentType="application/vnd.openxmlformats-officedocument.presentationml.comments+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sldIdLst>
    <p:sldId id="256" r:id="rId2"/>
    <p:sldId id="257" r:id="rId3"/>
    <p:sldId id="258" r:id="rId4"/>
    <p:sldId id="270" r:id="rId5"/>
    <p:sldId id="271" r:id="rId6"/>
    <p:sldId id="261" r:id="rId7"/>
    <p:sldId id="263" r:id="rId8"/>
    <p:sldId id="264" r:id="rId9"/>
    <p:sldId id="265" r:id="rId10"/>
    <p:sldId id="280" r:id="rId11"/>
    <p:sldId id="281" r:id="rId12"/>
    <p:sldId id="285" r:id="rId13"/>
    <p:sldId id="290" r:id="rId14"/>
    <p:sldId id="291" r:id="rId15"/>
    <p:sldId id="292" r:id="rId16"/>
    <p:sldId id="293" r:id="rId17"/>
    <p:sldId id="286" r:id="rId18"/>
    <p:sldId id="287" r:id="rId19"/>
    <p:sldId id="266" r:id="rId20"/>
    <p:sldId id="267" r:id="rId21"/>
    <p:sldId id="268" r:id="rId22"/>
    <p:sldId id="283" r:id="rId23"/>
    <p:sldId id="284" r:id="rId24"/>
    <p:sldId id="282" r:id="rId25"/>
    <p:sldId id="269" r:id="rId26"/>
    <p:sldId id="288" r:id="rId27"/>
    <p:sldId id="289" r:id="rId28"/>
    <p:sldId id="276" r:id="rId29"/>
    <p:sldId id="274" r:id="rId30"/>
    <p:sldId id="275" r:id="rId31"/>
    <p:sldId id="277" r:id="rId32"/>
    <p:sldId id="279"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General Introduction" id="{308892F0-2178-44A6-839C-E1CD00B963A0}">
          <p14:sldIdLst>
            <p14:sldId id="256"/>
            <p14:sldId id="257"/>
          </p14:sldIdLst>
        </p14:section>
        <p14:section name="Drawing &amp; Painting" id="{28164742-E717-43FB-8096-7F277850A23C}">
          <p14:sldIdLst>
            <p14:sldId id="258"/>
            <p14:sldId id="270"/>
            <p14:sldId id="271"/>
          </p14:sldIdLst>
        </p14:section>
        <p14:section name="Cognitive Psychology" id="{D86F6EC5-F0AC-4AF7-8A45-865847CFB730}">
          <p14:sldIdLst>
            <p14:sldId id="261"/>
            <p14:sldId id="263"/>
            <p14:sldId id="264"/>
            <p14:sldId id="265"/>
            <p14:sldId id="280"/>
            <p14:sldId id="281"/>
            <p14:sldId id="285"/>
            <p14:sldId id="290"/>
            <p14:sldId id="291"/>
            <p14:sldId id="292"/>
            <p14:sldId id="293"/>
            <p14:sldId id="286"/>
            <p14:sldId id="287"/>
          </p14:sldIdLst>
        </p14:section>
        <p14:section name="Reference" id="{26A17B1B-FD13-480A-A190-9364BFD084E8}">
          <p14:sldIdLst>
            <p14:sldId id="266"/>
            <p14:sldId id="267"/>
            <p14:sldId id="268"/>
            <p14:sldId id="283"/>
            <p14:sldId id="284"/>
            <p14:sldId id="282"/>
            <p14:sldId id="269"/>
            <p14:sldId id="288"/>
            <p14:sldId id="289"/>
            <p14:sldId id="276"/>
            <p14:sldId id="274"/>
            <p14:sldId id="275"/>
            <p14:sldId id="277"/>
            <p14:sldId id="279"/>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atricia Xiao" initials="PX" lastIdx="20" clrIdx="0">
    <p:extLst>
      <p:ext uri="{19B8F6BF-5375-455C-9EA6-DF929625EA0E}">
        <p15:presenceInfo xmlns:p15="http://schemas.microsoft.com/office/powerpoint/2012/main" userId="6d64ad2a350f79a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16" autoAdjust="0"/>
    <p:restoredTop sz="60148" autoAdjust="0"/>
  </p:normalViewPr>
  <p:slideViewPr>
    <p:cSldViewPr snapToGrid="0">
      <p:cViewPr varScale="1">
        <p:scale>
          <a:sx n="65" d="100"/>
          <a:sy n="65" d="100"/>
        </p:scale>
        <p:origin x="528" y="48"/>
      </p:cViewPr>
      <p:guideLst/>
    </p:cSldViewPr>
  </p:slideViewPr>
  <p:notesTextViewPr>
    <p:cViewPr>
      <p:scale>
        <a:sx n="1" d="1"/>
        <a:sy n="1" d="1"/>
      </p:scale>
      <p:origin x="0" y="-21288"/>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5-11-06T09:48:46.170" idx="2">
    <p:pos x="10" y="10"/>
    <p:text>Generally speaking there are two parts of it; those about drawing and design, and the psychology part.</p:text>
    <p:extLst>
      <p:ext uri="{C676402C-5697-4E1C-873F-D02D1690AC5C}">
        <p15:threadingInfo xmlns:p15="http://schemas.microsoft.com/office/powerpoint/2012/main" timeZoneBias="-480"/>
      </p:ext>
    </p:extLst>
  </p:cm>
  <p:cm authorId="1" dt="2015-11-06T09:54:09.082" idx="3">
    <p:pos x="10" y="106"/>
    <p:text>Cognitive Psychology, like any other sub-field of psychology, includes plenty of related topics. Among these topics there is "visual perception", with whom "Gestalt Theory" is usually proposed.</p:text>
    <p:extLst>
      <p:ext uri="{C676402C-5697-4E1C-873F-D02D1690AC5C}">
        <p15:threadingInfo xmlns:p15="http://schemas.microsoft.com/office/powerpoint/2012/main" timeZoneBias="-480">
          <p15:parentCm authorId="1" idx="2"/>
        </p15:threadingInfo>
      </p:ext>
    </p:extLst>
  </p:cm>
  <p:cm authorId="1" dt="2015-11-06T09:54:48.852" idx="4">
    <p:pos x="10" y="202"/>
    <p:text>Gestalt is a unique school of psychology. For almost all the topics in psychology, they have their own explainations.</p:text>
    <p:extLst>
      <p:ext uri="{C676402C-5697-4E1C-873F-D02D1690AC5C}">
        <p15:threadingInfo xmlns:p15="http://schemas.microsoft.com/office/powerpoint/2012/main" timeZoneBias="-480">
          <p15:parentCm authorId="1" idx="2"/>
        </p15:threadingInfo>
      </p:ext>
    </p:extLst>
  </p:cm>
  <p:cm authorId="1" dt="2015-11-06T09:59:16.522" idx="5">
    <p:pos x="10" y="298"/>
    <p:text>Although some detailed statements of Gestalt Psychology are proved wrong or insufficient by experiments, it is inevitable that Gestalt Theory has great impact and is indeed widely accepted in art theories.</p:text>
    <p:extLst>
      <p:ext uri="{C676402C-5697-4E1C-873F-D02D1690AC5C}">
        <p15:threadingInfo xmlns:p15="http://schemas.microsoft.com/office/powerpoint/2012/main" timeZoneBias="-480">
          <p15:parentCm authorId="1" idx="2"/>
        </p15:threadingInfo>
      </p:ext>
    </p:extLst>
  </p:cm>
  <p:cm authorId="1" dt="2015-11-06T10:00:52.571" idx="6">
    <p:pos x="10" y="394"/>
    <p:text>A psychologist named Rudolf Arnheim should be mentioned. For he was a pioneer of Gestalt that combined art and psychology together.</p:text>
    <p:extLst>
      <p:ext uri="{C676402C-5697-4E1C-873F-D02D1690AC5C}">
        <p15:threadingInfo xmlns:p15="http://schemas.microsoft.com/office/powerpoint/2012/main" timeZoneBias="-480">
          <p15:parentCm authorId="1" idx="2"/>
        </p15:threadingInfo>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5-11-06T11:49:41.996" idx="8">
    <p:pos x="253" y="81"/>
    <p:text>There are several different kinds of elements that are components of a picture, including Points, Lines, Color, Size, Shape, Texture, Materials, Compositions/Layout, etc.</p:text>
    <p:extLst>
      <p:ext uri="{C676402C-5697-4E1C-873F-D02D1690AC5C}">
        <p15:threadingInfo xmlns:p15="http://schemas.microsoft.com/office/powerpoint/2012/main" timeZoneBias="-480"/>
      </p:ext>
    </p:extLst>
  </p:cm>
  <p:cm authorId="1" dt="2015-11-06T11:57:12.480" idx="9">
    <p:pos x="253" y="177"/>
    <p:text>Among them there is color theory standing out, being well-organized, well-developed and concerning less about the reality.</p:text>
    <p:extLst>
      <p:ext uri="{C676402C-5697-4E1C-873F-D02D1690AC5C}">
        <p15:threadingInfo xmlns:p15="http://schemas.microsoft.com/office/powerpoint/2012/main" timeZoneBias="-480">
          <p15:parentCm authorId="1" idx="8"/>
        </p15:threadingInfo>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15-11-16T13:39:54.355" idx="15">
    <p:pos x="10" y="10"/>
    <p:text>Does this force have anything to do with "Force Layout"; I mean, about the calculation? (In force layout, I remember, if elements are too close together they'll contradict each other, and if they are too far they'll attract each other?)</p:text>
    <p:extLst>
      <p:ext uri="{C676402C-5697-4E1C-873F-D02D1690AC5C}">
        <p15:threadingInfo xmlns:p15="http://schemas.microsoft.com/office/powerpoint/2012/main" timeZoneBias="-480"/>
      </p:ext>
    </p:extLst>
  </p:cm>
  <p:cm authorId="1" dt="2015-11-16T13:48:29.129" idx="16">
    <p:pos x="10" y="106"/>
    <p:text>Perhaps no. Perceptual forces are</p:text>
    <p:extLst>
      <p:ext uri="{C676402C-5697-4E1C-873F-D02D1690AC5C}">
        <p15:threadingInfo xmlns:p15="http://schemas.microsoft.com/office/powerpoint/2012/main" timeZoneBias="-480">
          <p15:parentCm authorId="1" idx="15"/>
        </p15:threadingInfo>
      </p:ext>
    </p:extLst>
  </p:cm>
  <p:cm authorId="1" dt="2015-11-16T15:05:29.252" idx="17">
    <p:pos x="5654" y="2561"/>
    <p:text>Visualization might not involve significant "Top and Bottom" effect? As we are referring to the screen as "Desk Top"?</p:text>
    <p:extLst>
      <p:ext uri="{C676402C-5697-4E1C-873F-D02D1690AC5C}">
        <p15:threadingInfo xmlns:p15="http://schemas.microsoft.com/office/powerpoint/2012/main" timeZoneBias="-480"/>
      </p:ext>
    </p:extLst>
  </p:cm>
  <p:cm authorId="1" dt="2015-11-17T12:54:57.975" idx="18">
    <p:pos x="106" y="106"/>
    <p:text>Force-Directed Drawing Algorithms.pdf</p:text>
    <p:extLst>
      <p:ext uri="{C676402C-5697-4E1C-873F-D02D1690AC5C}">
        <p15:threadingInfo xmlns:p15="http://schemas.microsoft.com/office/powerpoint/2012/main" timeZoneBias="-48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15-11-17T16:14:23.493" idx="20">
    <p:pos x="6851" y="1313"/>
    <p:text>Calculate the Potential created by the outlines and shapes (at center)?</p:text>
    <p:extLst>
      <p:ext uri="{C676402C-5697-4E1C-873F-D02D1690AC5C}">
        <p15:threadingInfo xmlns:p15="http://schemas.microsoft.com/office/powerpoint/2012/main" timeZoneBias="-48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1" dt="2015-11-17T13:10:26.962" idx="19">
    <p:pos x="6296" y="1385"/>
    <p:text>Lennard–Jones potential</p:text>
    <p:extLst>
      <p:ext uri="{C676402C-5697-4E1C-873F-D02D1690AC5C}">
        <p15:threadingInfo xmlns:p15="http://schemas.microsoft.com/office/powerpoint/2012/main" timeZoneBias="-48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39F6D9D-817D-4B9B-A7C3-C1CB86E95543}" type="datetimeFigureOut">
              <a:rPr lang="en-US" smtClean="0"/>
              <a:t>11/24/2015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672FE3E-D150-482F-BF1D-E39D8DFAD163}" type="slidenum">
              <a:rPr lang="en-US" smtClean="0"/>
              <a:t>‹#›</a:t>
            </a:fld>
            <a:endParaRPr lang="en-US"/>
          </a:p>
        </p:txBody>
      </p:sp>
    </p:spTree>
    <p:extLst>
      <p:ext uri="{BB962C8B-B14F-4D97-AF65-F5344CB8AC3E}">
        <p14:creationId xmlns:p14="http://schemas.microsoft.com/office/powerpoint/2010/main" val="8524912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Notes are added here.</a:t>
            </a:r>
            <a:endParaRPr lang="en-US" dirty="0"/>
          </a:p>
        </p:txBody>
      </p:sp>
      <p:sp>
        <p:nvSpPr>
          <p:cNvPr id="4" name="Slide Number Placeholder 3"/>
          <p:cNvSpPr>
            <a:spLocks noGrp="1"/>
          </p:cNvSpPr>
          <p:nvPr>
            <p:ph type="sldNum" sz="quarter" idx="10"/>
          </p:nvPr>
        </p:nvSpPr>
        <p:spPr/>
        <p:txBody>
          <a:bodyPr/>
          <a:lstStyle/>
          <a:p>
            <a:fld id="{6672FE3E-D150-482F-BF1D-E39D8DFAD163}" type="slidenum">
              <a:rPr lang="en-US" smtClean="0"/>
              <a:t>1</a:t>
            </a:fld>
            <a:endParaRPr lang="en-US"/>
          </a:p>
        </p:txBody>
      </p:sp>
    </p:spTree>
    <p:extLst>
      <p:ext uri="{BB962C8B-B14F-4D97-AF65-F5344CB8AC3E}">
        <p14:creationId xmlns:p14="http://schemas.microsoft.com/office/powerpoint/2010/main" val="25214570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F) Interaction of Color</a:t>
            </a:r>
          </a:p>
          <a:p>
            <a:endParaRPr lang="en-US" dirty="0" smtClean="0"/>
          </a:p>
          <a:p>
            <a:r>
              <a:rPr lang="en-US" sz="1200" kern="1200" dirty="0" smtClean="0">
                <a:solidFill>
                  <a:schemeClr val="tx1"/>
                </a:solidFill>
                <a:effectLst/>
                <a:latin typeface="+mn-lt"/>
                <a:ea typeface="+mn-ea"/>
                <a:cs typeface="+mn-cs"/>
              </a:rPr>
              <a:t>John Ruskin warned the painter: "Every hue throughout your work is altered by every touch that you add in other places; so that what was warm a minute ago, becomes cold when you have put a hotter color in another place, and what was in harmony when you left it, becomes discordant as you set other colors beside it." </a:t>
            </a:r>
          </a:p>
          <a:p>
            <a:r>
              <a:rPr lang="en-US" sz="1200" kern="1200" dirty="0" smtClean="0">
                <a:solidFill>
                  <a:schemeClr val="tx1"/>
                </a:solidFill>
                <a:effectLst/>
                <a:latin typeface="+mn-lt"/>
                <a:ea typeface="+mn-ea"/>
                <a:cs typeface="+mn-cs"/>
              </a:rPr>
              <a:t>Because of this extreme </a:t>
            </a:r>
            <a:r>
              <a:rPr lang="en-US" sz="1200" b="1" kern="1200" dirty="0" smtClean="0">
                <a:solidFill>
                  <a:schemeClr val="tx1"/>
                </a:solidFill>
                <a:effectLst/>
                <a:latin typeface="+mn-lt"/>
                <a:ea typeface="+mn-ea"/>
                <a:cs typeface="+mn-cs"/>
              </a:rPr>
              <a:t>instability</a:t>
            </a:r>
            <a:r>
              <a:rPr lang="en-US" sz="1200" kern="1200" dirty="0" smtClean="0">
                <a:solidFill>
                  <a:schemeClr val="tx1"/>
                </a:solidFill>
                <a:effectLst/>
                <a:latin typeface="+mn-lt"/>
                <a:ea typeface="+mn-ea"/>
                <a:cs typeface="+mn-cs"/>
              </a:rPr>
              <a:t> and reciprocal dependence, it is not surprising that psychological experiments in which </a:t>
            </a:r>
            <a:r>
              <a:rPr lang="en-US" sz="1200" b="1" kern="1200" dirty="0" smtClean="0">
                <a:solidFill>
                  <a:schemeClr val="tx1"/>
                </a:solidFill>
                <a:effectLst/>
                <a:latin typeface="+mn-lt"/>
                <a:ea typeface="+mn-ea"/>
                <a:cs typeface="+mn-cs"/>
              </a:rPr>
              <a:t>random</a:t>
            </a:r>
            <a:r>
              <a:rPr lang="en-US" sz="1200" kern="1200" dirty="0" smtClean="0">
                <a:solidFill>
                  <a:schemeClr val="tx1"/>
                </a:solidFill>
                <a:effectLst/>
                <a:latin typeface="+mn-lt"/>
                <a:ea typeface="+mn-ea"/>
                <a:cs typeface="+mn-cs"/>
              </a:rPr>
              <a:t> series of isolated colors or pairs of colors were presented to observers led to </a:t>
            </a:r>
            <a:r>
              <a:rPr lang="en-US" sz="1200" b="1" kern="1200" dirty="0" smtClean="0">
                <a:solidFill>
                  <a:schemeClr val="tx1"/>
                </a:solidFill>
                <a:effectLst/>
                <a:latin typeface="+mn-lt"/>
                <a:ea typeface="+mn-ea"/>
                <a:cs typeface="+mn-cs"/>
              </a:rPr>
              <a:t>chaotic</a:t>
            </a:r>
            <a:r>
              <a:rPr lang="en-US" sz="1200" kern="1200" dirty="0" smtClean="0">
                <a:solidFill>
                  <a:schemeClr val="tx1"/>
                </a:solidFill>
                <a:effectLst/>
                <a:latin typeface="+mn-lt"/>
                <a:ea typeface="+mn-ea"/>
                <a:cs typeface="+mn-cs"/>
              </a:rPr>
              <a:t> results.</a:t>
            </a:r>
          </a:p>
          <a:p>
            <a:r>
              <a:rPr lang="en-US" sz="1200" b="1" kern="1200" dirty="0" smtClean="0">
                <a:solidFill>
                  <a:schemeClr val="tx1"/>
                </a:solidFill>
                <a:effectLst/>
                <a:latin typeface="+mn-lt"/>
                <a:ea typeface="+mn-ea"/>
                <a:cs typeface="+mn-cs"/>
              </a:rPr>
              <a:t>the pregnancy or variability of any color is reduced when it is put in a context. </a:t>
            </a:r>
          </a:p>
          <a:p>
            <a:r>
              <a:rPr lang="en-US" sz="1200" kern="1200" dirty="0" smtClean="0">
                <a:solidFill>
                  <a:schemeClr val="tx1"/>
                </a:solidFill>
                <a:effectLst/>
                <a:latin typeface="+mn-lt"/>
                <a:ea typeface="+mn-ea"/>
                <a:cs typeface="+mn-cs"/>
              </a:rPr>
              <a:t>the order of a pictorial </a:t>
            </a:r>
            <a:r>
              <a:rPr lang="en-US" sz="1200" b="1" kern="1200" dirty="0" smtClean="0">
                <a:solidFill>
                  <a:schemeClr val="tx1"/>
                </a:solidFill>
                <a:effectLst/>
                <a:latin typeface="+mn-lt"/>
                <a:ea typeface="+mn-ea"/>
                <a:cs typeface="+mn-cs"/>
              </a:rPr>
              <a:t>composition</a:t>
            </a:r>
            <a:r>
              <a:rPr lang="en-US" sz="1200" kern="1200" dirty="0" smtClean="0">
                <a:solidFill>
                  <a:schemeClr val="tx1"/>
                </a:solidFill>
                <a:effectLst/>
                <a:latin typeface="+mn-lt"/>
                <a:ea typeface="+mn-ea"/>
                <a:cs typeface="+mn-cs"/>
              </a:rPr>
              <a:t> stabilizes the character of each color, making it as unequivocal as is necessary for the artistic statement to be valid.</a:t>
            </a:r>
          </a:p>
          <a:p>
            <a:r>
              <a:rPr lang="en-US" dirty="0" smtClean="0"/>
              <a:t>We are aware of this mutual transfiguration, which makes every color </a:t>
            </a:r>
            <a:r>
              <a:rPr lang="en-US" b="1" dirty="0" smtClean="0"/>
              <a:t>dependent on the support of all the others</a:t>
            </a:r>
          </a:p>
          <a:p>
            <a:endParaRPr lang="en-US" dirty="0" smtClean="0"/>
          </a:p>
          <a:p>
            <a:r>
              <a:rPr lang="en-US" b="1" dirty="0" smtClean="0"/>
              <a:t>The most prominent among the phenomena of interaction is, of course, color contrast. (</a:t>
            </a:r>
            <a:r>
              <a:rPr lang="en-US" dirty="0" smtClean="0"/>
              <a:t>Josef Albers's Interaction of Color</a:t>
            </a:r>
            <a:r>
              <a:rPr lang="en-US" b="1" dirty="0" smtClean="0"/>
              <a:t>)</a:t>
            </a:r>
          </a:p>
          <a:p>
            <a:endParaRPr lang="en-US" dirty="0" smtClean="0"/>
          </a:p>
          <a:p>
            <a:r>
              <a:rPr lang="en-US" dirty="0" smtClean="0"/>
              <a:t>Since the effect of color contrast operates in the direction of physiological complementarity, it serves to heighten it where it already exists, or to modify colors in the direction of such complementarity if they are reasonably close to it. ("Similarity of the Dominant . ")</a:t>
            </a:r>
          </a:p>
          <a:p>
            <a:endParaRPr lang="en-US" dirty="0" smtClean="0"/>
          </a:p>
          <a:p>
            <a:r>
              <a:rPr lang="en-US" dirty="0" smtClean="0"/>
              <a:t>The counter effect (of contrast), namely assimilation, is rather neglected, although the antagonism of the two perceptual mechanisms makes it imperative that the one should not be considered without the other. </a:t>
            </a:r>
          </a:p>
          <a:p>
            <a:endParaRPr lang="en-US" dirty="0" smtClean="0"/>
          </a:p>
          <a:p>
            <a:r>
              <a:rPr lang="en-US" dirty="0" smtClean="0"/>
              <a:t>Since perceptual patterns tend toward the most clear-cut organization available, a configuration of colors will strive either toward contrast or toward assimilation, depending on which is closer to the given stimulus information. We also can apply the concepts of sharpening and leveling, which served us to describe modifications of shapes. </a:t>
            </a:r>
          </a:p>
          <a:p>
            <a:endParaRPr lang="en-US" dirty="0" smtClean="0"/>
          </a:p>
          <a:p>
            <a:r>
              <a:rPr lang="en-US" sz="1200" kern="1200" dirty="0" smtClean="0">
                <a:solidFill>
                  <a:schemeClr val="tx1"/>
                </a:solidFill>
                <a:effectLst/>
                <a:latin typeface="+mn-lt"/>
                <a:ea typeface="+mn-ea"/>
                <a:cs typeface="+mn-cs"/>
              </a:rPr>
              <a:t>Assimilation is closely related to the additive combination of colors. When the hues bordering on each other are sufficiently similar or when the areas carrying the hues are sufficiently small, the colors will approach each other rather than emphasize contrast. </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When these receptor fields are relatively small they discriminate sharply between stimulus areas of reasonably large size and emphasize the contrast between them. </a:t>
            </a:r>
          </a:p>
          <a:p>
            <a:r>
              <a:rPr lang="en-US" dirty="0" smtClean="0"/>
              <a:t>In consequence, the narrower fields will be discriminating enough to tell the difference between areas of different colors, whereas the broader ones will encompass the different areas and thus reduce the brightness and color difference between them through additive interaction. </a:t>
            </a:r>
          </a:p>
          <a:p>
            <a:endParaRPr lang="en-US" dirty="0" smtClean="0"/>
          </a:p>
          <a:p>
            <a:r>
              <a:rPr lang="en-US" dirty="0" smtClean="0"/>
              <a:t>Relations between hues cannot be described adequately without reference to saturation and </a:t>
            </a:r>
            <a:r>
              <a:rPr lang="en-US" b="1" dirty="0" smtClean="0"/>
              <a:t>brightness</a:t>
            </a:r>
            <a:r>
              <a:rPr lang="en-US" dirty="0" smtClean="0"/>
              <a:t>. Experiments have shown that the distinctness of color depends more upon brightness than upon hue. </a:t>
            </a:r>
          </a:p>
          <a:p>
            <a:r>
              <a:rPr lang="en-US" dirty="0" smtClean="0"/>
              <a:t>Therefore it is not surprising that painters usually reinforce differing hues by differing brightness. When they do entrust distinction between neighboring areas to hue alone, they rely mostly on clash / mutual repulsion. </a:t>
            </a:r>
          </a:p>
          <a:p>
            <a:endParaRPr lang="en-US" dirty="0" smtClean="0"/>
          </a:p>
          <a:p>
            <a:r>
              <a:rPr lang="en-US" b="1" dirty="0" smtClean="0"/>
              <a:t>G) Reactions to Color</a:t>
            </a:r>
          </a:p>
          <a:p>
            <a:endParaRPr lang="en-US" dirty="0" smtClean="0"/>
          </a:p>
          <a:p>
            <a:r>
              <a:rPr lang="en-US" sz="1200" kern="1200" dirty="0" smtClean="0">
                <a:solidFill>
                  <a:schemeClr val="tx1"/>
                </a:solidFill>
                <a:effectLst/>
                <a:latin typeface="+mn-lt"/>
                <a:ea typeface="+mn-ea"/>
                <a:cs typeface="+mn-cs"/>
              </a:rPr>
              <a:t>The effect of color is much too direct and spontaneous to be only the product of an interpretation attached to the percept by learning. </a:t>
            </a:r>
          </a:p>
          <a:p>
            <a:r>
              <a:rPr lang="en-US" sz="1200" kern="1200" dirty="0" err="1" smtClean="0">
                <a:solidFill>
                  <a:schemeClr val="tx1"/>
                </a:solidFill>
                <a:effectLst/>
                <a:latin typeface="+mn-lt"/>
                <a:ea typeface="+mn-ea"/>
                <a:cs typeface="+mn-cs"/>
              </a:rPr>
              <a:t>Fere</a:t>
            </a:r>
            <a:r>
              <a:rPr lang="en-US" sz="1200" kern="1200" dirty="0" smtClean="0">
                <a:solidFill>
                  <a:schemeClr val="tx1"/>
                </a:solidFill>
                <a:effectLst/>
                <a:latin typeface="+mn-lt"/>
                <a:ea typeface="+mn-ea"/>
                <a:cs typeface="+mn-cs"/>
              </a:rPr>
              <a:t> found that muscular power and blood circulation are increased by colored light "in the sequence from blue (least), through green, yellow, orange, and red."</a:t>
            </a:r>
          </a:p>
          <a:p>
            <a:r>
              <a:rPr lang="en-US" dirty="0" smtClean="0"/>
              <a:t>Goldstein concluded that the colors corresponding to long wavelengths go with an expansive reaction, whereas the short wavelengths make for con­striction. </a:t>
            </a:r>
          </a:p>
          <a:p>
            <a:r>
              <a:rPr lang="en-US" dirty="0" smtClean="0"/>
              <a:t>This physical reaction is paralleled by Kandinsky's remarks on the appearance of colors. </a:t>
            </a:r>
          </a:p>
          <a:p>
            <a:endParaRPr lang="en-US" dirty="0" smtClean="0"/>
          </a:p>
          <a:p>
            <a:r>
              <a:rPr lang="en-US" b="1" dirty="0" smtClean="0"/>
              <a:t>H) Warm and Cold </a:t>
            </a:r>
          </a:p>
          <a:p>
            <a:endParaRPr lang="en-US" dirty="0" smtClean="0"/>
          </a:p>
          <a:p>
            <a:r>
              <a:rPr lang="en-US" dirty="0" smtClean="0"/>
              <a:t>Perhaps it is not so much the dominant hue but its "</a:t>
            </a:r>
            <a:r>
              <a:rPr lang="en-US" dirty="0" err="1" smtClean="0"/>
              <a:t>affiictions</a:t>
            </a:r>
            <a:r>
              <a:rPr lang="en-US" dirty="0" smtClean="0"/>
              <a:t>" that give a color its character. </a:t>
            </a:r>
          </a:p>
          <a:p>
            <a:r>
              <a:rPr lang="en-US" sz="1200" kern="1200" dirty="0" smtClean="0">
                <a:solidFill>
                  <a:schemeClr val="tx1"/>
                </a:solidFill>
                <a:effectLst/>
                <a:latin typeface="+mn-lt"/>
                <a:ea typeface="+mn-ea"/>
                <a:cs typeface="+mn-cs"/>
              </a:rPr>
              <a:t>This would lead to the perhaps unexpected result that a reddish blue looks warm whereas a bluish red looks cold.</a:t>
            </a:r>
          </a:p>
          <a:p>
            <a:endParaRPr lang="en-US" dirty="0" smtClean="0"/>
          </a:p>
          <a:p>
            <a:r>
              <a:rPr lang="en-US" dirty="0" smtClean="0"/>
              <a:t>As a color changes its hue in response to the hues of its neighbors, its temperature may change as well. </a:t>
            </a:r>
          </a:p>
          <a:p>
            <a:endParaRPr lang="en-US" dirty="0" smtClean="0"/>
          </a:p>
          <a:p>
            <a:r>
              <a:rPr lang="en-US" dirty="0" smtClean="0"/>
              <a:t>Brightness and saturation may also have a bearing on the phenomenon. In Albers's color circle the realms of cold and warm coincide roughly with those of dark and bright, and </a:t>
            </a:r>
            <a:r>
              <a:rPr lang="en-US" dirty="0" err="1" smtClean="0"/>
              <a:t>lttcn</a:t>
            </a:r>
            <a:r>
              <a:rPr lang="en-US" dirty="0" smtClean="0"/>
              <a:t> associates cold with shady, warm with sunny. </a:t>
            </a:r>
          </a:p>
          <a:p>
            <a:endParaRPr lang="en-US" dirty="0" smtClean="0"/>
          </a:p>
          <a:p>
            <a:r>
              <a:rPr lang="en-US" dirty="0" smtClean="0"/>
              <a:t>But just as in the chapter on the expression of shape I shall refrain from lengthy speculation on the state of mind that takes to certain shapes, I propose not to rehearse here the facts of color preference. In the case of shape, we can analyze formal characteristics with considerable precision. The analogies between what shapes look like and what they express can therefore be explored with some confidence. [P193]</a:t>
            </a:r>
          </a:p>
          <a:p>
            <a:endParaRPr lang="en-US" dirty="0" smtClean="0"/>
          </a:p>
          <a:p>
            <a:r>
              <a:rPr lang="en-US" dirty="0" smtClean="0"/>
              <a:t>Quantitative studies on the color preferences of various populations have been numerous, partly because passing fashions are of interest to market researchers, partly because reactions to unanalyzed stimuli are easier for the experimenter to handle than studies requiring structural analysis. </a:t>
            </a:r>
          </a:p>
          <a:p>
            <a:r>
              <a:rPr lang="en-US" dirty="0" smtClean="0"/>
              <a:t>"aesthetic pleasure" :</a:t>
            </a:r>
            <a:r>
              <a:rPr lang="en-US" baseline="0" dirty="0" smtClean="0"/>
              <a:t> </a:t>
            </a:r>
            <a:r>
              <a:rPr lang="en-US" dirty="0" smtClean="0"/>
              <a:t>It was thought relevant to find out who was pleased by what colors. The results have been singularly unrewarding. Nothing of general validity emerged. Besides, preference has little bearing on art. </a:t>
            </a:r>
          </a:p>
          <a:p>
            <a:endParaRPr lang="en-US" dirty="0" smtClean="0"/>
          </a:p>
          <a:p>
            <a:endParaRPr lang="en-US" dirty="0" smtClean="0"/>
          </a:p>
          <a:p>
            <a:r>
              <a:rPr lang="en-US" b="1" dirty="0" smtClean="0"/>
              <a:t>Movement</a:t>
            </a:r>
          </a:p>
          <a:p>
            <a:endParaRPr lang="en-US" dirty="0" smtClean="0"/>
          </a:p>
          <a:p>
            <a:r>
              <a:rPr lang="en-US" dirty="0" smtClean="0"/>
              <a:t>Everything that came before is constantly modified by what comes later. </a:t>
            </a:r>
          </a:p>
          <a:p>
            <a:endParaRPr lang="en-US" dirty="0" smtClean="0"/>
          </a:p>
          <a:p>
            <a:r>
              <a:rPr lang="en-US" dirty="0" smtClean="0"/>
              <a:t>distinguishes the perception of happenings from that of objects is not that the former involves the experience of passing time</a:t>
            </a:r>
          </a:p>
          <a:p>
            <a:r>
              <a:rPr lang="en-US" dirty="0" smtClean="0"/>
              <a:t>during a happening we witness an organized sequence in which phases follow one another in a meaningful one-dimensional order</a:t>
            </a:r>
          </a:p>
          <a:p>
            <a:r>
              <a:rPr lang="en-US" dirty="0" smtClean="0"/>
              <a:t>When the event is disorganized or incomprehensible, the sequence breaks down into a mere succession. It loses its main characteristic; and even the succession lasts only as long as its elements are being squeezed through the gorge of immediate presence.</a:t>
            </a:r>
          </a:p>
          <a:p>
            <a:r>
              <a:rPr lang="en-US" dirty="0" smtClean="0"/>
              <a:t>The performance becomes kaleidoscopic: there is constant change but no progression, and there is no reason to remember past phases of the spectacle, except perhaps to admire its variety.</a:t>
            </a:r>
          </a:p>
          <a:p>
            <a:r>
              <a:rPr lang="en-US" dirty="0" smtClean="0"/>
              <a:t>No time bond connects these momentary phases, because time by itself can create succession, but not order.</a:t>
            </a:r>
          </a:p>
          <a:p>
            <a:r>
              <a:rPr lang="en-US" dirty="0" smtClean="0"/>
              <a:t>On the contrary, any experience of time presupposes some kind of order. </a:t>
            </a:r>
          </a:p>
          <a:p>
            <a:endParaRPr lang="en-US" dirty="0" smtClean="0"/>
          </a:p>
          <a:p>
            <a:r>
              <a:rPr lang="en-US" dirty="0" smtClean="0"/>
              <a:t>A)</a:t>
            </a:r>
            <a:r>
              <a:rPr lang="en-US" sz="1200" kern="1200" dirty="0" smtClean="0">
                <a:solidFill>
                  <a:schemeClr val="tx1"/>
                </a:solidFill>
                <a:effectLst/>
                <a:latin typeface="+mn-lt"/>
                <a:ea typeface="+mn-ea"/>
                <a:cs typeface="+mn-cs"/>
              </a:rPr>
              <a:t> Simultaneity and Sequence</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We are trying to describe the difference between two kinds of media. In one of them the sequence in which the parts of a composition are apprehended is prescribed by the work itself, whereas in the other it is immaterial.</a:t>
            </a:r>
          </a:p>
          <a:p>
            <a:endParaRPr lang="en-US" dirty="0" smtClean="0"/>
          </a:p>
          <a:p>
            <a:r>
              <a:rPr lang="en-US" dirty="0" smtClean="0"/>
              <a:t>The picture contains one or several dominant themes to which all the rest is subordinated.</a:t>
            </a:r>
          </a:p>
          <a:p>
            <a:r>
              <a:rPr lang="en-US" dirty="0" smtClean="0"/>
              <a:t>This hierarchy is valid and comprehensible only when all the relations it involves are grasped as being coexistent. The observer scans the various areas of the picture in succession because neither the eye nor the mind is capable of taking in everything simultaneously, but the order in which the exploration occurs does not matter.</a:t>
            </a:r>
          </a:p>
          <a:p>
            <a:r>
              <a:rPr lang="en-US" dirty="0" smtClean="0"/>
              <a:t>The path of the glance </a:t>
            </a:r>
            <a:r>
              <a:rPr lang="en-US" b="1" dirty="0" smtClean="0"/>
              <a:t>need not adhere to</a:t>
            </a:r>
            <a:r>
              <a:rPr lang="en-US" dirty="0" smtClean="0"/>
              <a:t> the </a:t>
            </a:r>
            <a:r>
              <a:rPr lang="en-US" dirty="0" err="1" smtClean="0"/>
              <a:t>vectorial</a:t>
            </a:r>
            <a:r>
              <a:rPr lang="en-US" dirty="0" smtClean="0"/>
              <a:t> </a:t>
            </a:r>
            <a:r>
              <a:rPr lang="en-US" b="1" dirty="0" smtClean="0"/>
              <a:t>directions</a:t>
            </a:r>
            <a:r>
              <a:rPr lang="en-US" dirty="0" smtClean="0"/>
              <a:t> created by the composition. A compositional "arrow" leading from left to right may be perceived correctly even if the eye moves in the opposite direction, or indeed crosses the tract in an arbitrary zigzag.</a:t>
            </a:r>
          </a:p>
          <a:p>
            <a:r>
              <a:rPr lang="en-US" dirty="0" smtClean="0"/>
              <a:t>Barriers erected in the picture by contours or color conflict </a:t>
            </a:r>
            <a:r>
              <a:rPr lang="en-US" b="1" dirty="0" smtClean="0"/>
              <a:t>do not stop the eye</a:t>
            </a:r>
            <a:r>
              <a:rPr lang="en-US" dirty="0" smtClean="0"/>
              <a:t>. On the contrary, they are noticed and experienced while they are traversed. I have already mentioned the many recent studies of eye movements. They show, not surprisingly, that the viewer spends most of his </a:t>
            </a:r>
            <a:r>
              <a:rPr lang="en-US" b="1" dirty="0" smtClean="0"/>
              <a:t>fixations</a:t>
            </a:r>
            <a:r>
              <a:rPr lang="en-US" dirty="0" smtClean="0"/>
              <a:t> on the items of </a:t>
            </a:r>
            <a:r>
              <a:rPr lang="en-US" b="1" dirty="0" smtClean="0"/>
              <a:t>prime interest</a:t>
            </a:r>
            <a:r>
              <a:rPr lang="en-US" dirty="0" smtClean="0"/>
              <a:t>. But the </a:t>
            </a:r>
            <a:r>
              <a:rPr lang="en-US" b="1" dirty="0" smtClean="0"/>
              <a:t>order</a:t>
            </a:r>
            <a:r>
              <a:rPr lang="en-US" dirty="0" smtClean="0"/>
              <a:t> of the fixations is largely </a:t>
            </a:r>
            <a:r>
              <a:rPr lang="en-US" b="1" dirty="0" smtClean="0"/>
              <a:t>accidental and irrelevant</a:t>
            </a:r>
            <a:r>
              <a:rPr lang="en-US" dirty="0" smtClean="0"/>
              <a:t>. </a:t>
            </a:r>
          </a:p>
          <a:p>
            <a:endParaRPr lang="en-US" dirty="0" smtClean="0"/>
          </a:p>
          <a:p>
            <a:r>
              <a:rPr lang="en-US" dirty="0" smtClean="0"/>
              <a:t>To use the formula offered by Lessing in his </a:t>
            </a:r>
            <a:r>
              <a:rPr lang="en-US" dirty="0" err="1" smtClean="0"/>
              <a:t>Laocoon</a:t>
            </a:r>
            <a:r>
              <a:rPr lang="en-US" dirty="0" smtClean="0"/>
              <a:t>: whereas narrative painting or sculpture presents action by means of objects, the dramatist or novelist uses action to present states of affairs. </a:t>
            </a:r>
          </a:p>
          <a:p>
            <a:endParaRPr lang="en-US" dirty="0" smtClean="0"/>
          </a:p>
          <a:p>
            <a:r>
              <a:rPr lang="en-US" dirty="0" smtClean="0"/>
              <a:t>Together, the sequential and the </a:t>
            </a:r>
            <a:r>
              <a:rPr lang="en-US" dirty="0" err="1" smtClean="0"/>
              <a:t>nonsequential</a:t>
            </a:r>
            <a:r>
              <a:rPr lang="en-US" dirty="0" smtClean="0"/>
              <a:t> media interpret existence in its twofold aspect of permanence and change. </a:t>
            </a:r>
          </a:p>
          <a:p>
            <a:endParaRPr lang="en-US" dirty="0" smtClean="0"/>
          </a:p>
          <a:p>
            <a:r>
              <a:rPr lang="en-US" b="1" dirty="0" smtClean="0"/>
              <a:t>B) When Do We See Motion? </a:t>
            </a:r>
          </a:p>
          <a:p>
            <a:endParaRPr lang="en-US" dirty="0" smtClean="0"/>
          </a:p>
          <a:p>
            <a:r>
              <a:rPr lang="en-US" dirty="0" smtClean="0"/>
              <a:t>We can clarify at least a few elements of this complicated situation by noting that the visual experience of movement can be due to three factors: physical movement, optical movement, perceptual movement. </a:t>
            </a:r>
          </a:p>
          <a:p>
            <a:endParaRPr lang="en-US" dirty="0" smtClean="0"/>
          </a:p>
          <a:p>
            <a:r>
              <a:rPr lang="en-US" dirty="0" smtClean="0"/>
              <a:t>The most powerful factor compensating for such misleading input is kinesthetic perception. </a:t>
            </a:r>
          </a:p>
          <a:p>
            <a:endParaRPr lang="en-US" dirty="0" smtClean="0"/>
          </a:p>
          <a:p>
            <a:r>
              <a:rPr lang="en-US" dirty="0" smtClean="0"/>
              <a:t>Only in extreme cases, e.g., when enough of the entire environment is seen as moving, will the visual input overrule the kinesthetic. </a:t>
            </a:r>
          </a:p>
          <a:p>
            <a:endParaRPr lang="en-US" dirty="0" smtClean="0"/>
          </a:p>
          <a:p>
            <a:r>
              <a:rPr lang="en-US" dirty="0" smtClean="0"/>
              <a:t>Karl </a:t>
            </a:r>
            <a:r>
              <a:rPr lang="en-US" dirty="0" err="1" smtClean="0"/>
              <a:t>Duncker</a:t>
            </a:r>
            <a:r>
              <a:rPr lang="en-US" dirty="0" smtClean="0"/>
              <a:t> has pointed out that in the visual field, </a:t>
            </a:r>
            <a:r>
              <a:rPr lang="en-US" b="1" dirty="0" smtClean="0"/>
              <a:t>objects</a:t>
            </a:r>
            <a:r>
              <a:rPr lang="en-US" dirty="0" smtClean="0"/>
              <a:t> are seen in a hierarchic relation of </a:t>
            </a:r>
            <a:r>
              <a:rPr lang="en-US" b="1" dirty="0" smtClean="0"/>
              <a:t>dependence</a:t>
            </a:r>
            <a:r>
              <a:rPr lang="en-US" dirty="0" smtClean="0"/>
              <a:t>. </a:t>
            </a:r>
          </a:p>
          <a:p>
            <a:r>
              <a:rPr lang="en-US" dirty="0" err="1" smtClean="0"/>
              <a:t>Duncker's</a:t>
            </a:r>
            <a:r>
              <a:rPr lang="en-US" dirty="0" smtClean="0"/>
              <a:t> rule indicates that in motor displacement, the framework tends to be perceived as immobile and the dependent object as moving. When no dependence exists, the two systems may both be seen to move </a:t>
            </a:r>
            <a:r>
              <a:rPr lang="en-US" dirty="0" err="1" smtClean="0"/>
              <a:t>symmemcally</a:t>
            </a:r>
            <a:r>
              <a:rPr lang="en-US" dirty="0" smtClean="0"/>
              <a:t>, approaching or withdrawing from each other. </a:t>
            </a:r>
          </a:p>
          <a:p>
            <a:endParaRPr lang="en-US" dirty="0" smtClean="0"/>
          </a:p>
          <a:p>
            <a:r>
              <a:rPr lang="en-US" dirty="0" err="1" smtClean="0"/>
              <a:t>Duncker</a:t>
            </a:r>
            <a:r>
              <a:rPr lang="en-US" dirty="0" smtClean="0"/>
              <a:t> and later Erika Oppenheimer, established some of the </a:t>
            </a:r>
            <a:r>
              <a:rPr lang="en-US" b="1" dirty="0" smtClean="0"/>
              <a:t>factors</a:t>
            </a:r>
            <a:r>
              <a:rPr lang="en-US" dirty="0" smtClean="0"/>
              <a:t> that </a:t>
            </a:r>
            <a:r>
              <a:rPr lang="en-US" b="1" dirty="0" smtClean="0"/>
              <a:t>produce dependence</a:t>
            </a:r>
            <a:r>
              <a:rPr lang="en-US" dirty="0" smtClean="0"/>
              <a:t>. [P198]</a:t>
            </a:r>
          </a:p>
          <a:p>
            <a:r>
              <a:rPr lang="en-US" b="1" dirty="0" err="1" smtClean="0"/>
              <a:t>Enclosedness</a:t>
            </a:r>
            <a:r>
              <a:rPr lang="en-US" dirty="0" smtClean="0"/>
              <a:t> is one of them. (figure </a:t>
            </a:r>
            <a:r>
              <a:rPr lang="en-US" dirty="0" err="1" smtClean="0"/>
              <a:t>v.s</a:t>
            </a:r>
            <a:r>
              <a:rPr lang="en-US" dirty="0" smtClean="0"/>
              <a:t>.</a:t>
            </a:r>
            <a:r>
              <a:rPr lang="en-US" baseline="0" dirty="0" smtClean="0"/>
              <a:t> ground</a:t>
            </a:r>
            <a:r>
              <a:rPr lang="en-US" dirty="0" smtClean="0"/>
              <a:t>)</a:t>
            </a:r>
          </a:p>
          <a:p>
            <a:r>
              <a:rPr lang="en-US" b="1" dirty="0" smtClean="0"/>
              <a:t>Variability</a:t>
            </a:r>
            <a:r>
              <a:rPr lang="en-US" dirty="0" smtClean="0"/>
              <a:t> is another. (one object changes in shape and size and the other remains constant)</a:t>
            </a:r>
          </a:p>
          <a:p>
            <a:r>
              <a:rPr lang="en-US" b="1" dirty="0" smtClean="0"/>
              <a:t>Size</a:t>
            </a:r>
            <a:r>
              <a:rPr lang="en-US" dirty="0" smtClean="0"/>
              <a:t> difference is effective in the case of contiguous objects (when two objects lie close to each other, either laterally or in superposition, the smaller object will assume the motion.)</a:t>
            </a:r>
          </a:p>
          <a:p>
            <a:r>
              <a:rPr lang="en-US" b="1" dirty="0" smtClean="0"/>
              <a:t>Intensity</a:t>
            </a:r>
            <a:r>
              <a:rPr lang="en-US" dirty="0" smtClean="0"/>
              <a:t> also plays a role. (the dimmer object is seen as dependent on the brighter, the dimmer one moves when displacement occurs and the brighter one remains still.)</a:t>
            </a:r>
          </a:p>
          <a:p>
            <a:r>
              <a:rPr lang="en-US" b="1" dirty="0" smtClean="0"/>
              <a:t>The observer </a:t>
            </a:r>
            <a:r>
              <a:rPr lang="en-US" dirty="0" smtClean="0"/>
              <a:t>himself acts as a frame of reference. (Since as a rule the "figure" does the </a:t>
            </a:r>
            <a:r>
              <a:rPr lang="en-US" dirty="0" err="1" smtClean="0"/>
              <a:t>movrng</a:t>
            </a:r>
            <a:r>
              <a:rPr lang="en-US" dirty="0" smtClean="0"/>
              <a:t>, fixation makes for motion. )</a:t>
            </a:r>
          </a:p>
          <a:p>
            <a:endParaRPr lang="en-US" dirty="0" smtClean="0"/>
          </a:p>
          <a:p>
            <a:r>
              <a:rPr lang="en-US" dirty="0" smtClean="0"/>
              <a:t>(The experiment by </a:t>
            </a:r>
            <a:r>
              <a:rPr lang="en-US" dirty="0" err="1" smtClean="0"/>
              <a:t>Metelli</a:t>
            </a:r>
            <a:r>
              <a:rPr lang="en-US" dirty="0" smtClean="0"/>
              <a:t> mentioned earlier (Figure 46) showed that the rotating section of the disk is not seen to be moving because optically there is a successive uncovering of segments but no displacement of the disk as a whole. )</a:t>
            </a:r>
          </a:p>
          <a:p>
            <a:endParaRPr lang="en-US" dirty="0" smtClean="0"/>
          </a:p>
          <a:p>
            <a:r>
              <a:rPr lang="en-US" sz="1200" kern="1200" dirty="0" smtClean="0">
                <a:solidFill>
                  <a:schemeClr val="tx1"/>
                </a:solidFill>
                <a:effectLst/>
                <a:latin typeface="+mn-lt"/>
                <a:ea typeface="+mn-ea"/>
                <a:cs typeface="+mn-cs"/>
              </a:rPr>
              <a:t>As long as the dominant framework stands still, any immobile object is perceived as being "outside time," just as the framework itself is. A moving framework, however, imparts action to the whole setting and the objects it contains, and it can translate timelessness into active resistance to motion.</a:t>
            </a:r>
          </a:p>
          <a:p>
            <a:endParaRPr lang="en-US" sz="1200" kern="1200" dirty="0" smtClean="0">
              <a:solidFill>
                <a:schemeClr val="tx1"/>
              </a:solidFill>
              <a:effectLst/>
              <a:latin typeface="+mn-lt"/>
              <a:ea typeface="+mn-ea"/>
              <a:cs typeface="+mn-cs"/>
            </a:endParaRPr>
          </a:p>
          <a:p>
            <a:r>
              <a:rPr lang="en-US" b="1" dirty="0" smtClean="0"/>
              <a:t>C) Direction</a:t>
            </a:r>
          </a:p>
          <a:p>
            <a:endParaRPr lang="en-US" dirty="0" smtClean="0"/>
          </a:p>
          <a:p>
            <a:r>
              <a:rPr lang="en-US" dirty="0" smtClean="0"/>
              <a:t>The more specific aspects of movement, such as direction and speed, arc also perceived according to the conditions prevailing in the visual field. </a:t>
            </a:r>
          </a:p>
          <a:p>
            <a:r>
              <a:rPr lang="en-US" dirty="0" smtClean="0"/>
              <a:t>e.g. Although physically clouds may be moving east, we may see the moon speeding west instead.</a:t>
            </a:r>
          </a:p>
          <a:p>
            <a:r>
              <a:rPr lang="en-US" dirty="0" smtClean="0"/>
              <a:t>e.g.</a:t>
            </a:r>
            <a:r>
              <a:rPr lang="en-US" baseline="0" dirty="0" smtClean="0"/>
              <a:t> </a:t>
            </a:r>
            <a:r>
              <a:rPr lang="en-US" dirty="0" smtClean="0"/>
              <a:t>A movie shot taken through the rear window of the gangster's car may show his pursuer's car moving backward even though it is actually going forward, but more slowly than the car it is chasing. </a:t>
            </a:r>
          </a:p>
          <a:p>
            <a:r>
              <a:rPr lang="en-US" dirty="0" smtClean="0"/>
              <a:t>e.g. [P199] :</a:t>
            </a:r>
          </a:p>
          <a:p>
            <a:r>
              <a:rPr lang="en-US" dirty="0" smtClean="0"/>
              <a:t>Apparently it is structurally simpler for a line under these conditions to be perceived as moving in the direction of its own extension rather than at a right angle to it. </a:t>
            </a:r>
          </a:p>
          <a:p>
            <a:r>
              <a:rPr lang="en-US" dirty="0" smtClean="0"/>
              <a:t>This shows that </a:t>
            </a:r>
            <a:r>
              <a:rPr lang="en-US" b="1" dirty="0" smtClean="0"/>
              <a:t>the rule of simplicity </a:t>
            </a:r>
            <a:r>
              <a:rPr lang="en-US" dirty="0" smtClean="0"/>
              <a:t>governs not only the subdivision of shape, but that of motion as well. </a:t>
            </a:r>
          </a:p>
          <a:p>
            <a:endParaRPr lang="en-US" dirty="0" smtClean="0"/>
          </a:p>
          <a:p>
            <a:r>
              <a:rPr lang="en-US" sz="1200" kern="1200" dirty="0" smtClean="0">
                <a:solidFill>
                  <a:schemeClr val="tx1"/>
                </a:solidFill>
                <a:effectLst/>
                <a:latin typeface="+mn-lt"/>
                <a:ea typeface="+mn-ea"/>
                <a:cs typeface="+mn-cs"/>
              </a:rPr>
              <a:t>Any but the simplest movement is a combination of subsystems, which function independently and add up to a whole.</a:t>
            </a:r>
          </a:p>
          <a:p>
            <a:r>
              <a:rPr lang="en-US" sz="1200" kern="1200" dirty="0" smtClean="0">
                <a:solidFill>
                  <a:schemeClr val="tx1"/>
                </a:solidFill>
                <a:effectLst/>
                <a:latin typeface="+mn-lt"/>
                <a:ea typeface="+mn-ea"/>
                <a:cs typeface="+mn-cs"/>
              </a:rPr>
              <a:t>The partial movements, however, do not seem to be strictly independent all the time.</a:t>
            </a:r>
          </a:p>
          <a:p>
            <a:endParaRPr lang="en-US" dirty="0" smtClean="0"/>
          </a:p>
          <a:p>
            <a:r>
              <a:rPr lang="en-US" b="1" dirty="0" smtClean="0"/>
              <a:t>D) The Revelations of Speed</a:t>
            </a:r>
          </a:p>
          <a:p>
            <a:endParaRPr lang="en-US" dirty="0" smtClean="0"/>
          </a:p>
          <a:p>
            <a:r>
              <a:rPr lang="en-US" dirty="0" smtClean="0"/>
              <a:t>Motion, like any other kind of change, is perceivable only within a limited range of speed. </a:t>
            </a:r>
          </a:p>
          <a:p>
            <a:r>
              <a:rPr lang="en-US" dirty="0" smtClean="0"/>
              <a:t>Evidently the speed of change to which our sense organs respond has been keyed during evolution to that of the kind of event whose observation is vital to us.</a:t>
            </a:r>
          </a:p>
          <a:p>
            <a:r>
              <a:rPr lang="en-US" dirty="0" smtClean="0"/>
              <a:t>the change of speed not only served to adapt visual movement to the range of human perception, but also changed the expressive qualities of an action. </a:t>
            </a:r>
          </a:p>
          <a:p>
            <a:endParaRPr lang="en-US" dirty="0" smtClean="0"/>
          </a:p>
          <a:p>
            <a:r>
              <a:rPr lang="en-US" dirty="0" smtClean="0"/>
              <a:t>In addition to the expressive qualities of the moving object, those of the invisible medium are affected. </a:t>
            </a:r>
          </a:p>
          <a:p>
            <a:r>
              <a:rPr lang="en-US" dirty="0" smtClean="0"/>
              <a:t>This phenomenon is the result of an ambiguity of visual dynamics. The high speed of an object may be perceived as being caused by great motor power in the object, weak resistance of the medium, or both. Slowness is seen as weakness of effort on the part of the object, great resistance of the medium, or both. </a:t>
            </a:r>
          </a:p>
          <a:p>
            <a:endParaRPr lang="en-US" dirty="0" smtClean="0"/>
          </a:p>
          <a:p>
            <a:r>
              <a:rPr lang="en-US" sz="1200" kern="1200" dirty="0" smtClean="0">
                <a:solidFill>
                  <a:schemeClr val="tx1"/>
                </a:solidFill>
                <a:effectLst/>
                <a:latin typeface="+mn-lt"/>
                <a:ea typeface="+mn-ea"/>
                <a:cs typeface="+mn-cs"/>
              </a:rPr>
              <a:t>This effect of </a:t>
            </a:r>
            <a:r>
              <a:rPr lang="en-US" sz="1200" kern="1200" dirty="0" err="1" smtClean="0">
                <a:solidFill>
                  <a:schemeClr val="tx1"/>
                </a:solidFill>
                <a:effectLst/>
                <a:latin typeface="+mn-lt"/>
                <a:ea typeface="+mn-ea"/>
                <a:cs typeface="+mn-cs"/>
              </a:rPr>
              <a:t>movimento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frenato</a:t>
            </a:r>
            <a:r>
              <a:rPr lang="en-US" sz="1200" kern="1200" dirty="0" smtClean="0">
                <a:solidFill>
                  <a:schemeClr val="tx1"/>
                </a:solidFill>
                <a:effectLst/>
                <a:latin typeface="+mn-lt"/>
                <a:ea typeface="+mn-ea"/>
                <a:cs typeface="+mn-cs"/>
              </a:rPr>
              <a:t> has been investigated by </a:t>
            </a:r>
            <a:r>
              <a:rPr lang="en-US" sz="1200" kern="1200" dirty="0" err="1" smtClean="0">
                <a:solidFill>
                  <a:schemeClr val="tx1"/>
                </a:solidFill>
                <a:effectLst/>
                <a:latin typeface="+mn-lt"/>
                <a:ea typeface="+mn-ea"/>
                <a:cs typeface="+mn-cs"/>
              </a:rPr>
              <a:t>Gian</a:t>
            </a:r>
            <a:r>
              <a:rPr lang="en-US" sz="1200" kern="1200" dirty="0" smtClean="0">
                <a:solidFill>
                  <a:schemeClr val="tx1"/>
                </a:solidFill>
                <a:effectLst/>
                <a:latin typeface="+mn-lt"/>
                <a:ea typeface="+mn-ea"/>
                <a:cs typeface="+mn-cs"/>
              </a:rPr>
              <a:t> Franco </a:t>
            </a:r>
            <a:r>
              <a:rPr lang="en-US" sz="1200" kern="1200" dirty="0" err="1" smtClean="0">
                <a:solidFill>
                  <a:schemeClr val="tx1"/>
                </a:solidFill>
                <a:effectLst/>
                <a:latin typeface="+mn-lt"/>
                <a:ea typeface="+mn-ea"/>
                <a:cs typeface="+mn-cs"/>
              </a:rPr>
              <a:t>Minguzzi</a:t>
            </a:r>
            <a:r>
              <a:rPr lang="en-US" sz="1200" kern="1200" dirty="0" smtClean="0">
                <a:solidFill>
                  <a:schemeClr val="tx1"/>
                </a:solidFill>
                <a:effectLst/>
                <a:latin typeface="+mn-lt"/>
                <a:ea typeface="+mn-ea"/>
                <a:cs typeface="+mn-cs"/>
              </a:rPr>
              <a:t>, who had a black disk travel across a field, half of which was white, the other gray. </a:t>
            </a:r>
          </a:p>
          <a:p>
            <a:r>
              <a:rPr lang="en-US" sz="1200" kern="1200" dirty="0" smtClean="0">
                <a:solidFill>
                  <a:schemeClr val="tx1"/>
                </a:solidFill>
                <a:effectLst/>
                <a:latin typeface="+mn-lt"/>
                <a:ea typeface="+mn-ea"/>
                <a:cs typeface="+mn-cs"/>
              </a:rPr>
              <a:t>Speeding up was more compellingly attributed to the initiative of the object than slowing down.</a:t>
            </a:r>
          </a:p>
          <a:p>
            <a:endParaRPr lang="en-US" dirty="0" smtClean="0"/>
          </a:p>
          <a:p>
            <a:r>
              <a:rPr lang="en-US" sz="1200" kern="1200" dirty="0" smtClean="0">
                <a:solidFill>
                  <a:schemeClr val="tx1"/>
                </a:solidFill>
                <a:effectLst/>
                <a:latin typeface="+mn-lt"/>
                <a:ea typeface="+mn-ea"/>
                <a:cs typeface="+mn-cs"/>
              </a:rPr>
              <a:t>Visual speed also depends on the</a:t>
            </a:r>
            <a:r>
              <a:rPr lang="en-US" sz="1200" b="1" kern="1200" dirty="0" smtClean="0">
                <a:solidFill>
                  <a:schemeClr val="tx1"/>
                </a:solidFill>
                <a:effectLst/>
                <a:latin typeface="+mn-lt"/>
                <a:ea typeface="+mn-ea"/>
                <a:cs typeface="+mn-cs"/>
              </a:rPr>
              <a:t> size </a:t>
            </a:r>
            <a:r>
              <a:rPr lang="en-US" sz="1200" kern="1200" dirty="0" smtClean="0">
                <a:solidFill>
                  <a:schemeClr val="tx1"/>
                </a:solidFill>
                <a:effectLst/>
                <a:latin typeface="+mn-lt"/>
                <a:ea typeface="+mn-ea"/>
                <a:cs typeface="+mn-cs"/>
              </a:rPr>
              <a:t>of the object. Large objects seem to move more slowly than small ones. A smaller surrounding field makes for faster motion. J. F. Brown had rows of figures move through rectangular frames. When the size of the frame as well as that of the figures was doubled, velocity seemed reduced by one half. </a:t>
            </a:r>
            <a:r>
              <a:rPr lang="en-US" sz="1200" b="1" kern="1200" dirty="0" smtClean="0">
                <a:solidFill>
                  <a:schemeClr val="tx1"/>
                </a:solidFill>
                <a:effectLst/>
                <a:latin typeface="+mn-lt"/>
                <a:ea typeface="+mn-ea"/>
                <a:cs typeface="+mn-cs"/>
              </a:rPr>
              <a:t>In order to appear equal, velocities had to be in exact proportion to the size dimensions. </a:t>
            </a:r>
            <a:r>
              <a:rPr lang="en-US" sz="1200" kern="1200" dirty="0" smtClean="0">
                <a:solidFill>
                  <a:schemeClr val="tx1"/>
                </a:solidFill>
                <a:effectLst/>
                <a:latin typeface="+mn-lt"/>
                <a:ea typeface="+mn-ea"/>
                <a:cs typeface="+mn-cs"/>
              </a:rPr>
              <a:t>This leads us to expect that on a narrow stage, dancers will seem to move faster, and that the larger the human figures or other objects on the movie screen, the slower their movement will seem, if their images move across the observer's retina at an objectively identical speed. </a:t>
            </a:r>
            <a:endParaRPr lang="en-US" dirty="0" smtClean="0"/>
          </a:p>
          <a:p>
            <a:endParaRPr lang="en-US" dirty="0" smtClean="0"/>
          </a:p>
          <a:p>
            <a:endParaRPr lang="en-US" dirty="0" smtClean="0"/>
          </a:p>
          <a:p>
            <a:r>
              <a:rPr lang="en-US" dirty="0" smtClean="0"/>
              <a:t>E) Stroboscopic Movement</a:t>
            </a:r>
          </a:p>
          <a:p>
            <a:endParaRPr lang="en-US" dirty="0" smtClean="0"/>
          </a:p>
          <a:p>
            <a:r>
              <a:rPr lang="en-US" dirty="0" smtClean="0"/>
              <a:t>All motion perception is basically stroboscopic. </a:t>
            </a:r>
          </a:p>
          <a:p>
            <a:endParaRPr lang="en-US" dirty="0" smtClean="0"/>
          </a:p>
          <a:p>
            <a:r>
              <a:rPr lang="en-US" sz="1200" kern="1200" dirty="0" smtClean="0">
                <a:solidFill>
                  <a:schemeClr val="tx1"/>
                </a:solidFill>
                <a:effectLst/>
                <a:latin typeface="+mn-lt"/>
                <a:ea typeface="+mn-ea"/>
                <a:cs typeface="+mn-cs"/>
              </a:rPr>
              <a:t>The pioneering experiments on stroboscopic movement were done by </a:t>
            </a:r>
            <a:r>
              <a:rPr lang="en-US" sz="1200" b="1" kern="1200" dirty="0" smtClean="0">
                <a:solidFill>
                  <a:schemeClr val="tx1"/>
                </a:solidFill>
                <a:effectLst/>
                <a:latin typeface="+mn-lt"/>
                <a:ea typeface="+mn-ea"/>
                <a:cs typeface="+mn-cs"/>
              </a:rPr>
              <a:t>Max Wertheimer</a:t>
            </a:r>
            <a:r>
              <a:rPr lang="en-US" sz="1200" kern="1200" dirty="0" smtClean="0">
                <a:solidFill>
                  <a:schemeClr val="tx1"/>
                </a:solidFill>
                <a:effectLst/>
                <a:latin typeface="+mn-lt"/>
                <a:ea typeface="+mn-ea"/>
                <a:cs typeface="+mn-cs"/>
              </a:rPr>
              <a:t>.</a:t>
            </a:r>
          </a:p>
          <a:p>
            <a:r>
              <a:rPr lang="en-US" dirty="0" smtClean="0"/>
              <a:t>United as a flow: similarity of location / role; the principle of consistent shape; "tunnel effect“; other familiar principles.</a:t>
            </a:r>
          </a:p>
          <a:p>
            <a:r>
              <a:rPr lang="en-US" dirty="0" smtClean="0"/>
              <a:t>An object in motion is the more likely to preserve its </a:t>
            </a:r>
            <a:r>
              <a:rPr lang="en-US" b="1" dirty="0" smtClean="0"/>
              <a:t>identity</a:t>
            </a:r>
            <a:r>
              <a:rPr lang="en-US" dirty="0" smtClean="0"/>
              <a:t> the less it changes in size, shape, brightness, color, or speed. </a:t>
            </a:r>
          </a:p>
          <a:p>
            <a:r>
              <a:rPr lang="en-US" dirty="0" smtClean="0"/>
              <a:t>As usual, in any particular instance these factors will either reinforce or counteract one another, and the result will depend on their </a:t>
            </a:r>
            <a:r>
              <a:rPr lang="en-US" b="1" dirty="0" smtClean="0"/>
              <a:t>relative strength</a:t>
            </a:r>
            <a:r>
              <a:rPr lang="en-US" dirty="0" smtClean="0"/>
              <a:t>. </a:t>
            </a:r>
          </a:p>
          <a:p>
            <a:endParaRPr lang="en-US" dirty="0" smtClean="0"/>
          </a:p>
          <a:p>
            <a:r>
              <a:rPr lang="en-US" dirty="0" smtClean="0"/>
              <a:t>The interaction of </a:t>
            </a:r>
            <a:r>
              <a:rPr lang="en-US" b="1" dirty="0" smtClean="0"/>
              <a:t>shape and motion </a:t>
            </a:r>
            <a:r>
              <a:rPr lang="en-US" dirty="0" smtClean="0"/>
              <a:t>has been investigated by </a:t>
            </a:r>
            <a:r>
              <a:rPr lang="en-US" b="1" dirty="0" smtClean="0"/>
              <a:t>W. Metzger</a:t>
            </a:r>
            <a:r>
              <a:rPr lang="en-US" dirty="0" smtClean="0"/>
              <a:t>, who wished to find out what happens when two or more moving objects cross each other's path (Figure 248a).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It was found that the latter version generally prevailed-a result that accords with the principle of grouping by consistent shape. </a:t>
            </a:r>
            <a:endParaRPr lang="en-US" dirty="0" smtClean="0"/>
          </a:p>
          <a:p>
            <a:r>
              <a:rPr lang="en-US" sz="1200" kern="1200" dirty="0" smtClean="0">
                <a:solidFill>
                  <a:schemeClr val="tx1"/>
                </a:solidFill>
                <a:effectLst/>
                <a:latin typeface="+mn-lt"/>
                <a:ea typeface="+mn-ea"/>
                <a:cs typeface="+mn-cs"/>
              </a:rPr>
              <a:t>Among other things, the experiments showed that when the objects move in a strictly symmetrical manner (Figure 248b), the result is less clear-cut.</a:t>
            </a:r>
          </a:p>
          <a:p>
            <a:r>
              <a:rPr lang="en-US" sz="1200" kern="1200" dirty="0" smtClean="0">
                <a:solidFill>
                  <a:schemeClr val="tx1"/>
                </a:solidFill>
                <a:effectLst/>
                <a:latin typeface="+mn-lt"/>
                <a:ea typeface="+mn-ea"/>
                <a:cs typeface="+mn-cs"/>
              </a:rPr>
              <a:t>This indicates that in movement, just as in motionless patterns, </a:t>
            </a:r>
            <a:r>
              <a:rPr lang="en-US" sz="1200" b="1" kern="1200" dirty="0" smtClean="0">
                <a:solidFill>
                  <a:schemeClr val="tx1"/>
                </a:solidFill>
                <a:effectLst/>
                <a:latin typeface="+mn-lt"/>
                <a:ea typeface="+mn-ea"/>
                <a:cs typeface="+mn-cs"/>
              </a:rPr>
              <a:t>symmetry creates a subdivision along its axis</a:t>
            </a:r>
            <a:r>
              <a:rPr lang="en-US" sz="1200" kern="1200" dirty="0" smtClean="0">
                <a:solidFill>
                  <a:schemeClr val="tx1"/>
                </a:solidFill>
                <a:effectLst/>
                <a:latin typeface="+mn-lt"/>
                <a:ea typeface="+mn-ea"/>
                <a:cs typeface="+mn-cs"/>
              </a:rPr>
              <a:t>, which tends to </a:t>
            </a:r>
            <a:r>
              <a:rPr lang="en-US" sz="1200" b="1" kern="1200" dirty="0" smtClean="0">
                <a:solidFill>
                  <a:schemeClr val="tx1"/>
                </a:solidFill>
                <a:effectLst/>
                <a:latin typeface="+mn-lt"/>
                <a:ea typeface="+mn-ea"/>
                <a:cs typeface="+mn-cs"/>
              </a:rPr>
              <a:t>discourage crossings </a:t>
            </a:r>
            <a:r>
              <a:rPr lang="en-US" sz="1200" kern="1200" dirty="0" smtClean="0">
                <a:solidFill>
                  <a:schemeClr val="tx1"/>
                </a:solidFill>
                <a:effectLst/>
                <a:latin typeface="+mn-lt"/>
                <a:ea typeface="+mn-ea"/>
                <a:cs typeface="+mn-cs"/>
              </a:rPr>
              <a:t>even where local consistencies of the path favor it. </a:t>
            </a:r>
          </a:p>
          <a:p>
            <a:endParaRPr lang="en-US" sz="1200" kern="1200" dirty="0" smtClean="0">
              <a:solidFill>
                <a:schemeClr val="tx1"/>
              </a:solidFill>
              <a:effectLst/>
              <a:latin typeface="+mn-lt"/>
              <a:ea typeface="+mn-ea"/>
              <a:cs typeface="+mn-cs"/>
            </a:endParaRPr>
          </a:p>
          <a:p>
            <a:r>
              <a:rPr lang="en-US" dirty="0" smtClean="0"/>
              <a:t>the entire triplet moves : </a:t>
            </a:r>
            <a:r>
              <a:rPr lang="zh-CN" altLang="en-US" dirty="0" smtClean="0"/>
              <a:t>整个模式的移动（平移、旋转 等 </a:t>
            </a:r>
            <a:r>
              <a:rPr lang="en-US" altLang="zh-CN" dirty="0" smtClean="0"/>
              <a:t>P203, 204</a:t>
            </a:r>
            <a:r>
              <a:rPr lang="zh-CN" altLang="en-US" dirty="0" smtClean="0"/>
              <a:t>）</a:t>
            </a:r>
            <a:endParaRPr lang="en-US" dirty="0" smtClean="0"/>
          </a:p>
          <a:p>
            <a:endParaRPr lang="en-US" sz="1200" kern="1200" dirty="0" smtClean="0">
              <a:solidFill>
                <a:schemeClr val="tx1"/>
              </a:solidFill>
              <a:effectLst/>
              <a:latin typeface="+mn-lt"/>
              <a:ea typeface="+mn-ea"/>
              <a:cs typeface="+mn-cs"/>
            </a:endParaRPr>
          </a:p>
          <a:p>
            <a:r>
              <a:rPr lang="en-US" dirty="0" smtClean="0"/>
              <a:t>Stroboscopic movement in vision has a direct parallel in the sequence of tones in music</a:t>
            </a:r>
          </a:p>
          <a:p>
            <a:endParaRPr lang="en-US" sz="1200" kern="1200" dirty="0" smtClean="0">
              <a:solidFill>
                <a:schemeClr val="tx1"/>
              </a:solidFill>
              <a:effectLst/>
              <a:latin typeface="+mn-lt"/>
              <a:ea typeface="+mn-ea"/>
              <a:cs typeface="+mn-cs"/>
            </a:endParaRPr>
          </a:p>
          <a:p>
            <a:r>
              <a:rPr lang="en-US" sz="1200" b="1" kern="1200" dirty="0" smtClean="0">
                <a:solidFill>
                  <a:schemeClr val="tx1"/>
                </a:solidFill>
                <a:effectLst/>
                <a:latin typeface="+mn-lt"/>
                <a:ea typeface="+mn-ea"/>
                <a:cs typeface="+mn-cs"/>
              </a:rPr>
              <a:t>F) Film Editing</a:t>
            </a:r>
          </a:p>
          <a:p>
            <a:endParaRPr lang="en-US" sz="1200" kern="1200" dirty="0" smtClean="0">
              <a:solidFill>
                <a:schemeClr val="tx1"/>
              </a:solidFill>
              <a:effectLst/>
              <a:latin typeface="+mn-lt"/>
              <a:ea typeface="+mn-ea"/>
              <a:cs typeface="+mn-cs"/>
            </a:endParaRPr>
          </a:p>
          <a:p>
            <a:r>
              <a:rPr lang="en-US" dirty="0" smtClean="0"/>
              <a:t>Visual identity is not problematic as long as an object remains in the same place and does not alter its appearance</a:t>
            </a:r>
          </a:p>
          <a:p>
            <a:r>
              <a:rPr lang="en-US" dirty="0" smtClean="0"/>
              <a:t>Trouble starts when visual conditions suggest identity where none is intended, or vice versa. </a:t>
            </a:r>
          </a:p>
          <a:p>
            <a:r>
              <a:rPr lang="en-US" dirty="0" smtClean="0"/>
              <a:t>The film editor, like the comic strip artist, faces </a:t>
            </a:r>
            <a:r>
              <a:rPr lang="en-US" b="1" dirty="0" smtClean="0"/>
              <a:t>two problems </a:t>
            </a:r>
            <a:r>
              <a:rPr lang="en-US" dirty="0" smtClean="0"/>
              <a:t>in stringing together scenes referring to different points in time and space. He must </a:t>
            </a:r>
            <a:r>
              <a:rPr lang="en-US" b="1" dirty="0" smtClean="0"/>
              <a:t>preserve identity </a:t>
            </a:r>
            <a:r>
              <a:rPr lang="en-US" dirty="0" smtClean="0"/>
              <a:t>across the leaps, and he must make sure that </a:t>
            </a:r>
            <a:r>
              <a:rPr lang="en-US" b="1" dirty="0" smtClean="0"/>
              <a:t>different </a:t>
            </a:r>
            <a:r>
              <a:rPr lang="en-US" dirty="0" smtClean="0"/>
              <a:t>items are seen as different. </a:t>
            </a:r>
          </a:p>
          <a:p>
            <a:r>
              <a:rPr lang="en-US" dirty="0" smtClean="0"/>
              <a:t>other means of identification must come into play to ensure a correct reading. </a:t>
            </a:r>
            <a:endParaRPr lang="en-US" sz="1200" kern="1200" dirty="0" smtClean="0">
              <a:solidFill>
                <a:schemeClr val="tx1"/>
              </a:solidFill>
              <a:effectLst/>
              <a:latin typeface="+mn-lt"/>
              <a:ea typeface="+mn-ea"/>
              <a:cs typeface="+mn-cs"/>
            </a:endParaRPr>
          </a:p>
          <a:p>
            <a:endParaRPr lang="en-US" dirty="0" smtClean="0"/>
          </a:p>
          <a:p>
            <a:r>
              <a:rPr lang="en-US" dirty="0" smtClean="0"/>
              <a:t>G) </a:t>
            </a:r>
            <a:r>
              <a:rPr lang="en-US" sz="1200" b="1" kern="1200" dirty="0" smtClean="0">
                <a:solidFill>
                  <a:schemeClr val="tx1"/>
                </a:solidFill>
                <a:effectLst/>
                <a:latin typeface="+mn-lt"/>
                <a:ea typeface="+mn-ea"/>
                <a:cs typeface="+mn-cs"/>
              </a:rPr>
              <a:t>Visible Motor Forces</a:t>
            </a:r>
            <a:endParaRPr lang="en-US" dirty="0" smtClean="0"/>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Geometrically, locomotion can be defined as a mere change of location, but for the naive observer, just as for the physicist, displacements are dynamic. The behavior of forces is always the more important part of the story. Artistically it is these forces that give an event visual expression and endow it with life. However, such forces are not visible in and by themselves; they are embodied only in the actions of the objects we see. The conditions that produce these effects require exploration. </a:t>
            </a:r>
          </a:p>
          <a:p>
            <a:endParaRPr lang="en-US" dirty="0" smtClean="0"/>
          </a:p>
          <a:p>
            <a:r>
              <a:rPr lang="en-US" dirty="0" smtClean="0"/>
              <a:t>It is therefore most desirable to observe expressive movement devoid of attached meaning. Good material can be found in </a:t>
            </a:r>
            <a:r>
              <a:rPr lang="en-US" dirty="0" err="1" smtClean="0"/>
              <a:t>nonmimetic</a:t>
            </a:r>
            <a:r>
              <a:rPr lang="en-US" dirty="0" smtClean="0"/>
              <a:t> ("abstract") animation films. Systematic experimentation has been initiated by </a:t>
            </a:r>
            <a:r>
              <a:rPr lang="en-US" b="1" dirty="0" smtClean="0"/>
              <a:t>Albert </a:t>
            </a:r>
            <a:r>
              <a:rPr lang="en-US" b="1" dirty="0" err="1" smtClean="0"/>
              <a:t>Michotte</a:t>
            </a:r>
            <a:r>
              <a:rPr lang="en-US" dirty="0" smtClean="0"/>
              <a:t>, whose work will be described here in some detail. </a:t>
            </a:r>
          </a:p>
          <a:p>
            <a:r>
              <a:rPr lang="en-US" sz="1200" kern="1200" dirty="0" err="1" smtClean="0">
                <a:solidFill>
                  <a:schemeClr val="tx1"/>
                </a:solidFill>
                <a:effectLst/>
                <a:latin typeface="+mn-lt"/>
                <a:ea typeface="+mn-ea"/>
                <a:cs typeface="+mn-cs"/>
              </a:rPr>
              <a:t>Michotte</a:t>
            </a:r>
            <a:r>
              <a:rPr lang="en-US" sz="1200" kern="1200" dirty="0" smtClean="0">
                <a:solidFill>
                  <a:schemeClr val="tx1"/>
                </a:solidFill>
                <a:effectLst/>
                <a:latin typeface="+mn-lt"/>
                <a:ea typeface="+mn-ea"/>
                <a:cs typeface="+mn-cs"/>
              </a:rPr>
              <a:t>, limited by a primitive technique, worked with very simple patterns, mostly with squares moving along straight lines.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Some of the experiments illustrate the problem of </a:t>
            </a:r>
            <a:r>
              <a:rPr lang="en-US" sz="1200" b="1" kern="1200" dirty="0" smtClean="0">
                <a:solidFill>
                  <a:schemeClr val="tx1"/>
                </a:solidFill>
                <a:effectLst/>
                <a:latin typeface="+mn-lt"/>
                <a:ea typeface="+mn-ea"/>
                <a:cs typeface="+mn-cs"/>
              </a:rPr>
              <a:t>identity</a:t>
            </a:r>
            <a:r>
              <a:rPr lang="en-US" sz="1200" kern="1200" dirty="0" smtClean="0">
                <a:solidFill>
                  <a:schemeClr val="tx1"/>
                </a:solidFill>
                <a:effectLst/>
                <a:latin typeface="+mn-lt"/>
                <a:ea typeface="+mn-ea"/>
                <a:cs typeface="+mn-cs"/>
              </a:rPr>
              <a:t>.</a:t>
            </a:r>
          </a:p>
          <a:p>
            <a:r>
              <a:rPr lang="en-US" sz="1200" kern="1200" dirty="0" smtClean="0">
                <a:solidFill>
                  <a:schemeClr val="tx1"/>
                </a:solidFill>
                <a:effectLst/>
                <a:latin typeface="+mn-lt"/>
                <a:ea typeface="+mn-ea"/>
                <a:cs typeface="+mn-cs"/>
              </a:rPr>
              <a:t>As I mentioned, the unifying power of a consistent motion is such that the moving object is seen as remaining the same even when its shape changes abruptly.</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 different effect results from the following demonstration …) </a:t>
            </a:r>
          </a:p>
          <a:p>
            <a:r>
              <a:rPr lang="en-US" dirty="0" smtClean="0"/>
              <a:t>Between the extremes of undivided, unitary movement on the one hand and somewhat or completely independent movements on the other, </a:t>
            </a:r>
            <a:r>
              <a:rPr lang="en-US" b="1" dirty="0" smtClean="0"/>
              <a:t>various kinds of interaction</a:t>
            </a:r>
            <a:r>
              <a:rPr lang="en-US" dirty="0" smtClean="0"/>
              <a:t>, which are perceived as causal relations, can occur between the visual objects. </a:t>
            </a: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In other words, the occurrence appears to involve cause and effect. </a:t>
            </a:r>
          </a:p>
          <a:p>
            <a:endParaRPr lang="en-US" dirty="0" smtClean="0"/>
          </a:p>
          <a:p>
            <a:r>
              <a:rPr lang="en-US" dirty="0" smtClean="0"/>
              <a:t>According to </a:t>
            </a:r>
            <a:r>
              <a:rPr lang="en-US" b="1" dirty="0" smtClean="0"/>
              <a:t>Hume</a:t>
            </a:r>
            <a:r>
              <a:rPr lang="en-US" dirty="0" smtClean="0"/>
              <a:t>'s well-known view, the percept itself contains nothing but a neutral succession of events. Accustomed to the fact that one kind of happening is followed by another, the mind assumes the connection to be necessary and expects it to be made every time. The quality of cause and effect is thus added secondarily to the percept by an association formed over a lifetime. </a:t>
            </a:r>
          </a:p>
          <a:p>
            <a:r>
              <a:rPr lang="en-US" dirty="0" smtClean="0"/>
              <a:t>In opposition to this view, </a:t>
            </a:r>
            <a:r>
              <a:rPr lang="en-US" b="1" dirty="0" err="1" smtClean="0"/>
              <a:t>Michotte</a:t>
            </a:r>
            <a:r>
              <a:rPr lang="en-US" dirty="0" smtClean="0"/>
              <a:t> demonstrates that causality is as much an aspect of the percept itself as the shape, color, and movement of the objects. Whether and to what extent causality is seen depends exclusively upon the perceptual conditions.</a:t>
            </a:r>
          </a:p>
          <a:p>
            <a:r>
              <a:rPr lang="en-US" dirty="0" smtClean="0"/>
              <a:t>Strong causality results even in situations where prac­tical experience must call it absurd-for example, when a wooden ball is seen giving a push to a luminous disk projected on a screen. Causality may also be observed when a familiar situation is turned into its opposite, as in the following experiment. The red square B is moving fairly rapidly toward the right. A, moving even faster, catches up with B. At the moment of their contact, B suddenly slows down considerably and continues its course at the reduced speed. Under these paradoxical conditions, perceived causality is particularly compelling. </a:t>
            </a:r>
          </a:p>
          <a:p>
            <a:endParaRPr lang="en-US" dirty="0" smtClean="0"/>
          </a:p>
          <a:p>
            <a:r>
              <a:rPr lang="en-US" dirty="0" smtClean="0"/>
              <a:t>The kind of causal relation observed in these demonstrations consists in the </a:t>
            </a:r>
            <a:r>
              <a:rPr lang="en-US" b="1" dirty="0" smtClean="0"/>
              <a:t>visible transmission of energy </a:t>
            </a:r>
            <a:r>
              <a:rPr lang="en-US" dirty="0" smtClean="0"/>
              <a:t>from one object to another.</a:t>
            </a:r>
          </a:p>
          <a:p>
            <a:r>
              <a:rPr lang="en-US" dirty="0" smtClean="0"/>
              <a:t>At contact, the force animating the prime mover is seen leaping across to the secondary object, thereby setting it in motion. </a:t>
            </a:r>
          </a:p>
          <a:p>
            <a:r>
              <a:rPr lang="en-US" dirty="0" smtClean="0"/>
              <a:t>This type of causality comes about when the objects are sufficiently distinguished from each other to appear as not identical, and when at the same time the sequence of their activities is sufficiently integrated to appear as one unitary process. A slight interval of rest at the moment of contact will break the continuity of the movement and eliminate the experience of causality. </a:t>
            </a:r>
          </a:p>
          <a:p>
            <a:r>
              <a:rPr lang="en-US" sz="1200" kern="1200" dirty="0" smtClean="0">
                <a:solidFill>
                  <a:schemeClr val="tx1"/>
                </a:solidFill>
                <a:effectLst/>
                <a:latin typeface="+mn-lt"/>
                <a:ea typeface="+mn-ea"/>
                <a:cs typeface="+mn-cs"/>
              </a:rPr>
              <a:t>When the unity of the movement is diminished but sufficient, </a:t>
            </a:r>
            <a:r>
              <a:rPr lang="en-US" sz="1200" b="1" kern="1200" dirty="0" smtClean="0">
                <a:solidFill>
                  <a:schemeClr val="tx1"/>
                </a:solidFill>
                <a:effectLst/>
                <a:latin typeface="+mn-lt"/>
                <a:ea typeface="+mn-ea"/>
                <a:cs typeface="+mn-cs"/>
              </a:rPr>
              <a:t>other forms of causality result</a:t>
            </a:r>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"giving the starting signal"</a:t>
            </a:r>
          </a:p>
          <a:p>
            <a:r>
              <a:rPr lang="en-US" sz="1200" kern="1200" dirty="0" smtClean="0">
                <a:solidFill>
                  <a:schemeClr val="tx1"/>
                </a:solidFill>
                <a:effectLst/>
                <a:latin typeface="+mn-lt"/>
                <a:ea typeface="+mn-ea"/>
                <a:cs typeface="+mn-cs"/>
              </a:rPr>
              <a:t>"A's arrival is the occasion for B's departure."</a:t>
            </a:r>
          </a:p>
          <a:p>
            <a:r>
              <a:rPr lang="en-US" dirty="0" err="1" smtClean="0"/>
              <a:t>Michotte</a:t>
            </a:r>
            <a:r>
              <a:rPr lang="en-US" dirty="0" smtClean="0"/>
              <a:t> explains it by the disproportion between the </a:t>
            </a:r>
            <a:r>
              <a:rPr lang="en-US" b="1" dirty="0" smtClean="0"/>
              <a:t>small antecedent and the big consequence</a:t>
            </a:r>
            <a:r>
              <a:rPr lang="en-US" dirty="0" smtClean="0"/>
              <a:t>. </a:t>
            </a:r>
          </a:p>
          <a:p>
            <a:r>
              <a:rPr lang="en-US" sz="1200" kern="1200" dirty="0" smtClean="0">
                <a:solidFill>
                  <a:schemeClr val="tx1"/>
                </a:solidFill>
                <a:effectLst/>
                <a:latin typeface="+mn-lt"/>
                <a:ea typeface="+mn-ea"/>
                <a:cs typeface="+mn-cs"/>
              </a:rPr>
              <a:t>When an object enters the field at a constant velocity, this is seen as the action of some kind of energy, but in a fairy neutral, inexpressive way.</a:t>
            </a:r>
          </a:p>
          <a:p>
            <a:r>
              <a:rPr lang="en-US" dirty="0" smtClean="0"/>
              <a:t>A different effect is obtained when, as in </a:t>
            </a:r>
            <a:r>
              <a:rPr lang="en-US" dirty="0" err="1" smtClean="0"/>
              <a:t>Michotte's</a:t>
            </a:r>
            <a:r>
              <a:rPr lang="en-US" dirty="0" smtClean="0"/>
              <a:t> basic experiment, A is at rest for a moment before it begins to move toward B. </a:t>
            </a:r>
          </a:p>
          <a:p>
            <a:r>
              <a:rPr lang="en-US" dirty="0" smtClean="0"/>
              <a:t>A is then seen as "taking off," that is, as </a:t>
            </a:r>
            <a:r>
              <a:rPr lang="en-US" b="1" dirty="0" smtClean="0"/>
              <a:t>generating its own motor energy</a:t>
            </a:r>
            <a:r>
              <a:rPr lang="en-US" dirty="0" smtClean="0"/>
              <a:t>. </a:t>
            </a:r>
          </a:p>
          <a:p>
            <a:r>
              <a:rPr lang="en-US" dirty="0" smtClean="0"/>
              <a:t>We could imagine that A might also be seen as being attracted magnetically by B. This, however, does not happen, evidently because B is not explicitly characterized as an object equipped with the kind of energy that would attract others. </a:t>
            </a:r>
          </a:p>
          <a:p>
            <a:endParaRPr lang="en-US" dirty="0" smtClean="0"/>
          </a:p>
          <a:p>
            <a:r>
              <a:rPr lang="en-US" dirty="0" smtClean="0"/>
              <a:t>The essential result of the experiments is that all properties of the objects must be “</a:t>
            </a:r>
            <a:r>
              <a:rPr lang="en-US" b="1" dirty="0" smtClean="0"/>
              <a:t>implicitly defined</a:t>
            </a:r>
            <a:r>
              <a:rPr lang="en-US" dirty="0" smtClean="0"/>
              <a:t>" by what can be seen. The objects convey no properties but the ones </a:t>
            </a:r>
            <a:r>
              <a:rPr lang="en-US" b="1" dirty="0" smtClean="0"/>
              <a:t>revealed perceptually by their behavior</a:t>
            </a:r>
            <a:r>
              <a:rPr lang="en-US" dirty="0" smtClean="0"/>
              <a:t>. </a:t>
            </a:r>
          </a:p>
          <a:p>
            <a:endParaRPr lang="en-US" dirty="0" smtClean="0"/>
          </a:p>
          <a:p>
            <a:r>
              <a:rPr lang="en-US" dirty="0" smtClean="0"/>
              <a:t>the dynamic effect depends not only on the local conditions at the moment of contact, but on the broader context of the total episode. </a:t>
            </a:r>
          </a:p>
          <a:p>
            <a:r>
              <a:rPr lang="en-US" dirty="0" smtClean="0"/>
              <a:t>the inner consistency of two elements will be prevented from making them fuse if the structure of the </a:t>
            </a:r>
            <a:r>
              <a:rPr lang="en-US" b="1" dirty="0" smtClean="0"/>
              <a:t>whole pattern </a:t>
            </a:r>
            <a:r>
              <a:rPr lang="en-US" dirty="0" smtClean="0"/>
              <a:t>separates the </a:t>
            </a:r>
            <a:r>
              <a:rPr lang="en-US" b="1" dirty="0" smtClean="0"/>
              <a:t>elements</a:t>
            </a:r>
            <a:r>
              <a:rPr lang="en-US" dirty="0" smtClean="0"/>
              <a:t> from each other. </a:t>
            </a: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6672FE3E-D150-482F-BF1D-E39D8DFAD163}" type="slidenum">
              <a:rPr lang="en-US" smtClean="0"/>
              <a:t>15</a:t>
            </a:fld>
            <a:endParaRPr lang="en-US"/>
          </a:p>
        </p:txBody>
      </p:sp>
    </p:spTree>
    <p:extLst>
      <p:ext uri="{BB962C8B-B14F-4D97-AF65-F5344CB8AC3E}">
        <p14:creationId xmlns:p14="http://schemas.microsoft.com/office/powerpoint/2010/main" val="37777278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 A Scale of Complexity </a:t>
            </a:r>
          </a:p>
          <a:p>
            <a:endParaRPr lang="en-US" dirty="0" smtClean="0"/>
          </a:p>
          <a:p>
            <a:r>
              <a:rPr lang="en-US" dirty="0" smtClean="0"/>
              <a:t>An object is perceived as generating its own motor power when after a period of immobility it suddenly takes off without any v1s1ble outside cause. This effect is greatly heightened when the change from </a:t>
            </a:r>
            <a:r>
              <a:rPr lang="en-US" dirty="0" smtClean="0"/>
              <a:t>immobility </a:t>
            </a:r>
            <a:r>
              <a:rPr lang="en-US" dirty="0" smtClean="0"/>
              <a:t>to motion does not occur for the whole object simultaneously but a part of it starts the motion and imparts it to the rest. In that case, the action is seen as generated by an internal change. </a:t>
            </a:r>
          </a:p>
          <a:p>
            <a:endParaRPr lang="en-US" dirty="0" smtClean="0"/>
          </a:p>
          <a:p>
            <a:r>
              <a:rPr lang="en-US" dirty="0" smtClean="0"/>
              <a:t>Are there precise perceptual cri­teria for the distinction between organic and inorganic behavior? </a:t>
            </a:r>
          </a:p>
          <a:p>
            <a:r>
              <a:rPr lang="en-US" dirty="0" smtClean="0"/>
              <a:t>(organic: complex; </a:t>
            </a:r>
            <a:r>
              <a:rPr lang="en-US" sz="1200" kern="1200" dirty="0" smtClean="0">
                <a:solidFill>
                  <a:schemeClr val="tx1"/>
                </a:solidFill>
                <a:effectLst/>
                <a:latin typeface="+mn-lt"/>
                <a:ea typeface="+mn-ea"/>
                <a:cs typeface="+mn-cs"/>
              </a:rPr>
              <a:t>children</a:t>
            </a:r>
            <a:r>
              <a:rPr lang="en-US" sz="1200" kern="1200" baseline="0" dirty="0" smtClean="0">
                <a:solidFill>
                  <a:schemeClr val="tx1"/>
                </a:solidFill>
                <a:effectLst/>
                <a:latin typeface="+mn-lt"/>
                <a:ea typeface="+mn-ea"/>
                <a:cs typeface="+mn-cs"/>
              </a:rPr>
              <a:t> (</a:t>
            </a:r>
            <a:r>
              <a:rPr lang="en-US" sz="1200" b="1" kern="1200" dirty="0" smtClean="0">
                <a:solidFill>
                  <a:schemeClr val="tx1"/>
                </a:solidFill>
                <a:effectLst/>
                <a:latin typeface="+mn-lt"/>
                <a:ea typeface="+mn-ea"/>
                <a:cs typeface="+mn-cs"/>
              </a:rPr>
              <a:t>Jean Piaget</a:t>
            </a:r>
            <a:r>
              <a:rPr lang="en-US" sz="1200" kern="1200" dirty="0" smtClean="0">
                <a:solidFill>
                  <a:schemeClr val="tx1"/>
                </a:solidFill>
                <a:effectLst/>
                <a:latin typeface="+mn-lt"/>
                <a:ea typeface="+mn-ea"/>
                <a:cs typeface="+mn-cs"/>
              </a:rPr>
              <a:t>) -</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criteria for considering something alive and endowed with consciousness: anything involved in some action is considered alive, whether it moves or not</a:t>
            </a:r>
            <a:r>
              <a:rPr lang="en-US" sz="1200" kern="1200" baseline="0" dirty="0" smtClean="0">
                <a:solidFill>
                  <a:schemeClr val="tx1"/>
                </a:solidFill>
                <a:effectLst/>
                <a:latin typeface="+mn-lt"/>
                <a:ea typeface="+mn-ea"/>
                <a:cs typeface="+mn-cs"/>
              </a:rPr>
              <a:t>  </a:t>
            </a:r>
            <a:r>
              <a:rPr lang="en-US" sz="1200" b="1" kern="1200" baseline="0" dirty="0" smtClean="0">
                <a:solidFill>
                  <a:schemeClr val="tx1"/>
                </a:solidFill>
                <a:effectLst/>
                <a:latin typeface="+mn-lt"/>
                <a:ea typeface="+mn-ea"/>
                <a:cs typeface="+mn-cs"/>
              </a:rPr>
              <a:t>-&gt;</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movement makes the difference</a:t>
            </a:r>
            <a:r>
              <a:rPr lang="en-US" sz="1200" kern="1200" baseline="0" dirty="0" smtClean="0">
                <a:solidFill>
                  <a:schemeClr val="tx1"/>
                </a:solidFill>
                <a:effectLst/>
                <a:latin typeface="+mn-lt"/>
                <a:ea typeface="+mn-ea"/>
                <a:cs typeface="+mn-cs"/>
              </a:rPr>
              <a:t> </a:t>
            </a:r>
            <a:r>
              <a:rPr lang="en-US" sz="1200" b="1" kern="1200" baseline="0" dirty="0" smtClean="0">
                <a:solidFill>
                  <a:schemeClr val="tx1"/>
                </a:solidFill>
                <a:effectLst/>
                <a:latin typeface="+mn-lt"/>
                <a:ea typeface="+mn-ea"/>
                <a:cs typeface="+mn-cs"/>
              </a:rPr>
              <a:t>-&gt;</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bases its distinction on whether the object generates its own movement or is moved from the outside</a:t>
            </a:r>
            <a:r>
              <a:rPr lang="en-US" sz="1200" b="1" kern="1200" dirty="0" smtClean="0">
                <a:solidFill>
                  <a:schemeClr val="tx1"/>
                </a:solidFill>
                <a:effectLst/>
                <a:latin typeface="+mn-lt"/>
                <a:ea typeface="+mn-ea"/>
                <a:cs typeface="+mn-cs"/>
              </a:rPr>
              <a:t> -&gt;</a:t>
            </a:r>
            <a:r>
              <a:rPr lang="en-US" sz="1200" b="1"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animals /</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plants</a:t>
            </a:r>
            <a:r>
              <a:rPr lang="en-US" dirty="0" smtClean="0"/>
              <a:t>)</a:t>
            </a:r>
          </a:p>
          <a:p>
            <a:r>
              <a:rPr lang="en-US" dirty="0" smtClean="0"/>
              <a:t>It will be seen that the modern scientist's way of separating the inanimate from the animate and the mindless from the mindful, </a:t>
            </a:r>
            <a:r>
              <a:rPr lang="en-US" b="1" dirty="0" smtClean="0"/>
              <a:t>does not </a:t>
            </a:r>
            <a:r>
              <a:rPr lang="en-US" dirty="0" smtClean="0"/>
              <a:t>hold for spontaneous perception. To repeat, it does not hold for the artist either. </a:t>
            </a:r>
          </a:p>
          <a:p>
            <a:r>
              <a:rPr lang="en-US" sz="1200" kern="1200" dirty="0" smtClean="0">
                <a:solidFill>
                  <a:schemeClr val="tx1"/>
                </a:solidFill>
                <a:effectLst/>
                <a:latin typeface="+mn-lt"/>
                <a:ea typeface="+mn-ea"/>
                <a:cs typeface="+mn-cs"/>
              </a:rPr>
              <a:t>What counts is the level of </a:t>
            </a:r>
            <a:r>
              <a:rPr lang="en-US" sz="1200" b="1" kern="1200" dirty="0" smtClean="0">
                <a:solidFill>
                  <a:schemeClr val="tx1"/>
                </a:solidFill>
                <a:effectLst/>
                <a:latin typeface="+mn-lt"/>
                <a:ea typeface="+mn-ea"/>
                <a:cs typeface="+mn-cs"/>
              </a:rPr>
              <a:t>complexity</a:t>
            </a:r>
            <a:r>
              <a:rPr lang="en-US" sz="1200" kern="1200" dirty="0" smtClean="0">
                <a:solidFill>
                  <a:schemeClr val="tx1"/>
                </a:solidFill>
                <a:effectLst/>
                <a:latin typeface="+mn-lt"/>
                <a:ea typeface="+mn-ea"/>
                <a:cs typeface="+mn-cs"/>
              </a:rPr>
              <a:t> in the observed behavior. </a:t>
            </a:r>
            <a:endParaRPr lang="en-US" dirty="0" smtClean="0"/>
          </a:p>
          <a:p>
            <a:r>
              <a:rPr lang="en-US" dirty="0" smtClean="0"/>
              <a:t>First : the difference between what moves and what does not move. </a:t>
            </a:r>
          </a:p>
          <a:p>
            <a:r>
              <a:rPr lang="en-US" dirty="0" smtClean="0"/>
              <a:t>Second</a:t>
            </a:r>
            <a:r>
              <a:rPr lang="en-US" baseline="0" dirty="0" smtClean="0"/>
              <a:t> :</a:t>
            </a:r>
            <a:r>
              <a:rPr lang="en-US" dirty="0" smtClean="0"/>
              <a:t> flexible movement which involves internal change, is at a higher level of complexity than the mere displacement of rigid objects or parts of objects.</a:t>
            </a:r>
          </a:p>
          <a:p>
            <a:r>
              <a:rPr lang="en-US" dirty="0" smtClean="0"/>
              <a:t>Third</a:t>
            </a:r>
            <a:r>
              <a:rPr lang="en-US" baseline="0" dirty="0" smtClean="0"/>
              <a:t> :</a:t>
            </a:r>
            <a:r>
              <a:rPr lang="en-US" dirty="0" smtClean="0"/>
              <a:t> an object that mobilizes its own power and determines its own course is higher than one that is moved and steered-that is, passively submits to being pushed, pulled, repelled, attracted by an external agent.</a:t>
            </a:r>
          </a:p>
          <a:p>
            <a:r>
              <a:rPr lang="en-US" dirty="0" smtClean="0"/>
              <a:t>Fourth: among the "active" objects there is a distinction between those that move merely on an internal impulse and others whose behavior is influenced by external centers of reference. </a:t>
            </a:r>
          </a:p>
          <a:p>
            <a:r>
              <a:rPr lang="en-US" dirty="0" smtClean="0"/>
              <a:t>the behavior pattern of the observed forces is more complex when it involves an </a:t>
            </a:r>
            <a:r>
              <a:rPr lang="en-US" b="1" dirty="0" smtClean="0"/>
              <a:t>i</a:t>
            </a:r>
            <a:r>
              <a:rPr lang="en-US" b="1" dirty="0" smtClean="0"/>
              <a:t>nterplay</a:t>
            </a:r>
            <a:r>
              <a:rPr lang="en-US" dirty="0" smtClean="0"/>
              <a:t> between the object and its environment. </a:t>
            </a:r>
          </a:p>
          <a:p>
            <a:endParaRPr lang="en-US" dirty="0" smtClean="0"/>
          </a:p>
          <a:p>
            <a:r>
              <a:rPr lang="en-US" dirty="0" smtClean="0"/>
              <a:t>on the other hand, the obtuse "blindness" of the lower level may be found in a sophisticated dreamer, who pursues his path without regard for events around him. </a:t>
            </a:r>
          </a:p>
          <a:p>
            <a:endParaRPr lang="en-US" dirty="0" smtClean="0"/>
          </a:p>
          <a:p>
            <a:r>
              <a:rPr lang="en-US" dirty="0" smtClean="0"/>
              <a:t>When an object moves along a complex path at varying speed it seems to be controlled by correspondingly complex forces. </a:t>
            </a:r>
          </a:p>
          <a:p>
            <a:endParaRPr lang="en-US" dirty="0" smtClean="0"/>
          </a:p>
          <a:p>
            <a:r>
              <a:rPr lang="en-US" dirty="0" smtClean="0"/>
              <a:t>At an even more complex level, we may observe </a:t>
            </a:r>
            <a:r>
              <a:rPr lang="en-US" b="1" dirty="0" smtClean="0"/>
              <a:t>"feedback" </a:t>
            </a:r>
            <a:r>
              <a:rPr lang="en-US" dirty="0" smtClean="0"/>
              <a:t>effects of what happened before upon what happens after. </a:t>
            </a:r>
          </a:p>
          <a:p>
            <a:r>
              <a:rPr lang="en-US" dirty="0" smtClean="0"/>
              <a:t>It was found that the observers spontaneously endowed the geometric figures, </a:t>
            </a:r>
            <a:r>
              <a:rPr lang="en-US" b="1" dirty="0" smtClean="0"/>
              <a:t>on the basis of their motions</a:t>
            </a:r>
            <a:r>
              <a:rPr lang="en-US" dirty="0" smtClean="0"/>
              <a:t>, with "</a:t>
            </a:r>
            <a:r>
              <a:rPr lang="en-US" b="1" dirty="0" smtClean="0"/>
              <a:t>human</a:t>
            </a:r>
            <a:r>
              <a:rPr lang="en-US" dirty="0" smtClean="0"/>
              <a:t>" properties. </a:t>
            </a:r>
          </a:p>
          <a:p>
            <a:r>
              <a:rPr lang="en-US" dirty="0" smtClean="0"/>
              <a:t>The more </a:t>
            </a:r>
            <a:r>
              <a:rPr lang="en-US" b="1" dirty="0" smtClean="0"/>
              <a:t>complex</a:t>
            </a:r>
            <a:r>
              <a:rPr lang="en-US" dirty="0" smtClean="0"/>
              <a:t> the pattern of forces that manifests itself in motor behavior, the more "</a:t>
            </a:r>
            <a:r>
              <a:rPr lang="en-US" b="1" dirty="0" smtClean="0"/>
              <a:t>human</a:t>
            </a:r>
            <a:r>
              <a:rPr lang="en-US" dirty="0" smtClean="0"/>
              <a:t>" the performance looks. But we </a:t>
            </a:r>
            <a:r>
              <a:rPr lang="en-US" b="1" dirty="0" smtClean="0"/>
              <a:t>cannot indicate a particular level of complexity at which behavior begins to look human, animate, conscious</a:t>
            </a:r>
            <a:r>
              <a:rPr lang="en-US" dirty="0" smtClean="0"/>
              <a:t>. Human behavior is often strikingly mechanical. </a:t>
            </a:r>
          </a:p>
          <a:p>
            <a:endParaRPr lang="en-US" dirty="0" smtClean="0"/>
          </a:p>
          <a:p>
            <a:r>
              <a:rPr lang="en-US" dirty="0" smtClean="0"/>
              <a:t>These considerations hold also for shape. Some artists-for example, the cubists-have given the human figure the angularity of inorganic objects, whereas Van Gogh represented trees and even hills and clouds by means of flexible, humanizing curves. In the work of Picasso or Henry Moore we find the whole range of complexity, from rigid cubes to subtly inflected curves of high order. </a:t>
            </a:r>
          </a:p>
          <a:p>
            <a:endParaRPr lang="en-US" dirty="0" smtClean="0"/>
          </a:p>
          <a:p>
            <a:endParaRPr lang="en-US" dirty="0" smtClean="0"/>
          </a:p>
          <a:p>
            <a:endParaRPr lang="en-US" dirty="0" smtClean="0"/>
          </a:p>
          <a:p>
            <a:r>
              <a:rPr lang="en-US" b="1" dirty="0" smtClean="0"/>
              <a:t>Dynamics</a:t>
            </a:r>
          </a:p>
          <a:p>
            <a:endParaRPr lang="en-US" dirty="0" smtClean="0"/>
          </a:p>
          <a:p>
            <a:r>
              <a:rPr lang="en-US" dirty="0" smtClean="0"/>
              <a:t>what makes a visual object or event look the way it looks</a:t>
            </a:r>
            <a:r>
              <a:rPr lang="zh-CN" altLang="en-US" baseline="0" dirty="0" smtClean="0"/>
              <a:t> </a:t>
            </a:r>
            <a:r>
              <a:rPr lang="en-US" altLang="zh-CN" baseline="0" dirty="0" smtClean="0"/>
              <a:t>: </a:t>
            </a:r>
            <a:r>
              <a:rPr lang="en-US" b="1" dirty="0" smtClean="0"/>
              <a:t>the principle of simplicity</a:t>
            </a:r>
            <a:r>
              <a:rPr lang="en-US" b="1" baseline="0" dirty="0" smtClean="0"/>
              <a:t> </a:t>
            </a:r>
            <a:r>
              <a:rPr lang="en-US" baseline="0" dirty="0" smtClean="0"/>
              <a:t>(</a:t>
            </a:r>
            <a:r>
              <a:rPr lang="en-US" dirty="0" smtClean="0"/>
              <a:t>a basic guideline of gestalt psychology, holds that any visual pattern will tend toward the simplest configuration available to the sense of sight under the given circumstances).</a:t>
            </a:r>
          </a:p>
          <a:p>
            <a:r>
              <a:rPr lang="en-US" dirty="0" smtClean="0"/>
              <a:t>It has explained to us why certain shapes or colors fuse into units or come apart, why some things look flat while others have volume and depth; it has enabled us to understand the rationale of completeness and incompleteness, whole and part, solidity and transparency, motion and standstill. If one basic principle elucidates so many different phenomena, we owe it gratitude. However, at this point it is necessary to acknowledge that the tendency toward simplicity alone cannot do justice to what we see; it leads to </a:t>
            </a:r>
            <a:r>
              <a:rPr lang="en-US" b="1" dirty="0" smtClean="0"/>
              <a:t>one-sided descriptions </a:t>
            </a:r>
            <a:r>
              <a:rPr lang="en-US" dirty="0" smtClean="0"/>
              <a:t>unless it is counterbalanced by a second, equally influential principle.</a:t>
            </a:r>
          </a:p>
          <a:p>
            <a:endParaRPr lang="en-US" dirty="0" smtClean="0"/>
          </a:p>
          <a:p>
            <a:pPr marL="0" indent="0">
              <a:buNone/>
            </a:pPr>
            <a:r>
              <a:rPr lang="en-US" b="1" dirty="0" smtClean="0"/>
              <a:t>A) Simplicity Is Not Enough </a:t>
            </a:r>
          </a:p>
          <a:p>
            <a:endParaRPr lang="en-US" dirty="0" smtClean="0"/>
          </a:p>
          <a:p>
            <a:r>
              <a:rPr lang="en-US" sz="1200" kern="1200" dirty="0" smtClean="0">
                <a:solidFill>
                  <a:schemeClr val="tx1"/>
                </a:solidFill>
                <a:effectLst/>
                <a:latin typeface="+mn-lt"/>
                <a:ea typeface="+mn-ea"/>
                <a:cs typeface="+mn-cs"/>
              </a:rPr>
              <a:t>"minimal art.“ / </a:t>
            </a:r>
            <a:r>
              <a:rPr lang="en-US" dirty="0" smtClean="0"/>
              <a:t>needed to soothe the eyes of a generation that had gotten lost in complexity and disorder / </a:t>
            </a:r>
          </a:p>
          <a:p>
            <a:r>
              <a:rPr lang="en-US" sz="1200" kern="1200" dirty="0" smtClean="0">
                <a:solidFill>
                  <a:schemeClr val="tx1"/>
                </a:solidFill>
                <a:effectLst/>
                <a:latin typeface="+mn-lt"/>
                <a:ea typeface="+mn-ea"/>
                <a:cs typeface="+mn-cs"/>
              </a:rPr>
              <a:t>The lesson has been most useful, if only because a tradition of classicist aesthetics had taught us to describe and evaluate artistic form in terms of harmony and equilibrium alone</a:t>
            </a:r>
            <a:endParaRPr lang="en-US" dirty="0" smtClean="0"/>
          </a:p>
          <a:p>
            <a:r>
              <a:rPr lang="en-US" dirty="0" smtClean="0"/>
              <a:t>The analysis of balance and unity, though indispensable, avoids the question without which any visual statement remains incomprehensible: What is it that is being balanced and unified ? This question cannot be answered by reference to subject matter alone. It refers first of all to the form we see. </a:t>
            </a:r>
          </a:p>
          <a:p>
            <a:endParaRPr lang="en-US" dirty="0" smtClean="0"/>
          </a:p>
          <a:p>
            <a:r>
              <a:rPr lang="en-US" dirty="0" smtClean="0"/>
              <a:t>At the same time, the tendency toward simplicity is constantly at work. It creates the most harmonious and unified organization available for the give n constellation of forces, thereby ensuring the best possible functioning both within the mind and body and in their relation to the social and physical environment. </a:t>
            </a:r>
          </a:p>
          <a:p>
            <a:endParaRPr lang="en-US" dirty="0" smtClean="0"/>
          </a:p>
          <a:p>
            <a:r>
              <a:rPr lang="en-US" sz="1200" kern="1200" dirty="0" smtClean="0">
                <a:solidFill>
                  <a:schemeClr val="tx1"/>
                </a:solidFill>
                <a:effectLst/>
                <a:latin typeface="+mn-lt"/>
                <a:ea typeface="+mn-ea"/>
                <a:cs typeface="+mn-cs"/>
              </a:rPr>
              <a:t>as the eye is directed toward an object, the optical projection of that object imposes itself upon the field of vision as a constraint, a structural theme.</a:t>
            </a:r>
          </a:p>
          <a:p>
            <a:r>
              <a:rPr lang="en-US" sz="1200" kern="1200" dirty="0" smtClean="0">
                <a:solidFill>
                  <a:schemeClr val="tx1"/>
                </a:solidFill>
                <a:effectLst/>
                <a:latin typeface="+mn-lt"/>
                <a:ea typeface="+mn-ea"/>
                <a:cs typeface="+mn-cs"/>
              </a:rPr>
              <a:t>If this stimulus pattern offers some leeway, the forces inherent in the visual field will organize or even modify it to give it as much simplicity as attainable.</a:t>
            </a:r>
          </a:p>
          <a:p>
            <a:r>
              <a:rPr lang="en-US" sz="1200" kern="1200" dirty="0" smtClean="0">
                <a:solidFill>
                  <a:schemeClr val="tx1"/>
                </a:solidFill>
                <a:effectLst/>
                <a:latin typeface="+mn-lt"/>
                <a:ea typeface="+mn-ea"/>
                <a:cs typeface="+mn-cs"/>
              </a:rPr>
              <a:t>Here again, an interplay between tensio</a:t>
            </a:r>
            <a:r>
              <a:rPr lang="en-US" altLang="zh-CN" sz="1200" kern="1200" dirty="0" smtClean="0">
                <a:solidFill>
                  <a:schemeClr val="tx1"/>
                </a:solidFill>
                <a:effectLst/>
                <a:latin typeface="+mn-lt"/>
                <a:ea typeface="+mn-ea"/>
                <a:cs typeface="+mn-cs"/>
              </a:rPr>
              <a:t>n-</a:t>
            </a:r>
            <a:r>
              <a:rPr lang="en-US" sz="1200" kern="1200" dirty="0" smtClean="0">
                <a:solidFill>
                  <a:schemeClr val="tx1"/>
                </a:solidFill>
                <a:effectLst/>
                <a:latin typeface="+mn-lt"/>
                <a:ea typeface="+mn-ea"/>
                <a:cs typeface="+mn-cs"/>
              </a:rPr>
              <a:t>heightening and tension-reducing tendencies is at work. </a:t>
            </a:r>
          </a:p>
          <a:p>
            <a:r>
              <a:rPr lang="en-US" sz="1200" kern="1200" dirty="0" smtClean="0">
                <a:solidFill>
                  <a:schemeClr val="tx1"/>
                </a:solidFill>
                <a:effectLst/>
                <a:latin typeface="+mn-lt"/>
                <a:ea typeface="+mn-ea"/>
                <a:cs typeface="+mn-cs"/>
              </a:rPr>
              <a:t>The result of this highly dynamic process is the visual object as we see it.</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same </a:t>
            </a:r>
            <a:r>
              <a:rPr lang="en-US" sz="1200" b="1" kern="1200" dirty="0" smtClean="0">
                <a:solidFill>
                  <a:schemeClr val="tx1"/>
                </a:solidFill>
                <a:effectLst/>
                <a:latin typeface="+mn-lt"/>
                <a:ea typeface="+mn-ea"/>
                <a:cs typeface="+mn-cs"/>
              </a:rPr>
              <a:t>twofold dynamics </a:t>
            </a:r>
            <a:r>
              <a:rPr lang="en-US" sz="1200" kern="1200" dirty="0" smtClean="0">
                <a:solidFill>
                  <a:schemeClr val="tx1"/>
                </a:solidFill>
                <a:effectLst/>
                <a:latin typeface="+mn-lt"/>
                <a:ea typeface="+mn-ea"/>
                <a:cs typeface="+mn-cs"/>
              </a:rPr>
              <a:t>is reflected in every work of visual design.</a:t>
            </a:r>
          </a:p>
          <a:p>
            <a:r>
              <a:rPr lang="en-US" sz="1200" kern="1200" dirty="0" smtClean="0">
                <a:solidFill>
                  <a:schemeClr val="tx1"/>
                </a:solidFill>
                <a:effectLst/>
                <a:latin typeface="+mn-lt"/>
                <a:ea typeface="+mn-ea"/>
                <a:cs typeface="+mn-cs"/>
              </a:rPr>
              <a:t>One could try to assign every particular style of art its place on a scale leading from a minimum to a maximum of visual tension. In elementary perceptual situations, we saw these varying ratios of tension-reduction and tension-heightening at work when we discussed the phenomena of visual leveling and sharpening. </a:t>
            </a:r>
          </a:p>
          <a:p>
            <a:endParaRPr lang="en-US" dirty="0" smtClean="0"/>
          </a:p>
          <a:p>
            <a:r>
              <a:rPr lang="en-US" b="1" dirty="0" smtClean="0"/>
              <a:t>B) Dynamics and Its Traditional Interpretations</a:t>
            </a:r>
          </a:p>
          <a:p>
            <a:endParaRPr lang="en-US" dirty="0" smtClean="0"/>
          </a:p>
          <a:p>
            <a:r>
              <a:rPr lang="en-US" dirty="0" smtClean="0"/>
              <a:t>It turns out that every visual object is an eminently dynamic affair. This fact, fundamental to all perception, is easily overlooked when we adhere to the common practice of describing sensory phenomena by purely metric properties. </a:t>
            </a:r>
          </a:p>
          <a:p>
            <a:endParaRPr lang="en-US" dirty="0" smtClean="0"/>
          </a:p>
          <a:p>
            <a:r>
              <a:rPr lang="en-US" dirty="0" smtClean="0"/>
              <a:t>These dynamic properties, inherent in everything our eyes perceive, are so fundamental that we can say: Visual perception consists in the experiencing of visual forces. </a:t>
            </a:r>
          </a:p>
          <a:p>
            <a:endParaRPr lang="en-US" dirty="0" smtClean="0"/>
          </a:p>
          <a:p>
            <a:r>
              <a:rPr lang="en-US" dirty="0" smtClean="0"/>
              <a:t>It is natural enough that the term "movement" or "motion" has been used consistently to describe visual dynamics.  ("moves perpetually in its stillness." )</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nothing moves physically, what precisely is the nature of the visual phenomenon thus described?</a:t>
            </a:r>
            <a:endParaRPr lang="en-US" dirty="0" smtClean="0"/>
          </a:p>
          <a:p>
            <a:endParaRPr lang="en-US" dirty="0" smtClean="0"/>
          </a:p>
          <a:p>
            <a:r>
              <a:rPr lang="en-US" b="1" dirty="0" smtClean="0"/>
              <a:t>theory 1 : </a:t>
            </a:r>
          </a:p>
          <a:p>
            <a:r>
              <a:rPr lang="en-US" dirty="0" smtClean="0"/>
              <a:t>asserting that in such cases the observer is under the illusion that actual locomotion is taking place, or, more subtly but less clearly, that the image feels as though it were in motion-perhaps because the viewer generates within his own body appropriate kinesthetic reactions. </a:t>
            </a:r>
          </a:p>
          <a:p>
            <a:r>
              <a:rPr lang="en-US" dirty="0" smtClean="0"/>
              <a:t>The assumption underlying the theory is that the image, issuing as it does from an immobile physical object, cannot itself possess dynamic properties, and that these properties therefore must be added to the percept from some other resource of the viewer. This resource is supposedly the viewer's past acquaintance with things in actual locomotion. </a:t>
            </a:r>
          </a:p>
          <a:p>
            <a:endParaRPr lang="en-US" dirty="0" smtClean="0"/>
          </a:p>
          <a:p>
            <a:r>
              <a:rPr lang="en-US" dirty="0" smtClean="0"/>
              <a:t>It is a pedestrian theory, which </a:t>
            </a:r>
            <a:r>
              <a:rPr lang="en-US" b="1" dirty="0" smtClean="0"/>
              <a:t>conflicts with the facts </a:t>
            </a:r>
            <a:r>
              <a:rPr lang="en-US" dirty="0" smtClean="0"/>
              <a:t>in several ways. [P215]</a:t>
            </a:r>
          </a:p>
          <a:p>
            <a:endParaRPr lang="en-US" dirty="0" smtClean="0"/>
          </a:p>
          <a:p>
            <a:r>
              <a:rPr lang="en-US" b="1" dirty="0" smtClean="0"/>
              <a:t>Theory 1.1:</a:t>
            </a:r>
          </a:p>
          <a:p>
            <a:r>
              <a:rPr lang="en-US" dirty="0" smtClean="0"/>
              <a:t>any visual image that presents objects by means of such perceptual qualities as wedge shape, oblique direction, shaded or blurred surface, will give the impression of movement; whereas the same objects will look stiff in pictures that do not fulfill the perceptual conditions. </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perceptual properties enumerated by this version of the empiricist theory </a:t>
            </a:r>
            <a:r>
              <a:rPr lang="en-US" sz="1200" b="1" kern="1200" dirty="0" smtClean="0">
                <a:solidFill>
                  <a:schemeClr val="tx1"/>
                </a:solidFill>
                <a:effectLst/>
                <a:latin typeface="+mn-lt"/>
                <a:ea typeface="+mn-ea"/>
                <a:cs typeface="+mn-cs"/>
              </a:rPr>
              <a:t>tend in fact to produce visual dynamics</a:t>
            </a:r>
            <a:r>
              <a:rPr lang="en-US" sz="1200" kern="1200" dirty="0" smtClean="0">
                <a:solidFill>
                  <a:schemeClr val="tx1"/>
                </a:solidFill>
                <a:effectLst/>
                <a:latin typeface="+mn-lt"/>
                <a:ea typeface="+mn-ea"/>
                <a:cs typeface="+mn-cs"/>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Moreover, by using formal criteria rather than referring to subject matter, the theory avoids limiting the effect to images of mobile objects.</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It can explain why pictures of trees or mountains may look strongly dynamic and why this may also be true for wholly "abstract" shapes in art or architecture.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Both versions of the theory, however, derive visual dynamics from the </a:t>
            </a:r>
            <a:r>
              <a:rPr lang="en-US" b="1" dirty="0" smtClean="0"/>
              <a:t>experience </a:t>
            </a:r>
            <a:r>
              <a:rPr lang="en-US" dirty="0" smtClean="0"/>
              <a:t>of locomotion and assume that the quality perceived in the image is a full or partial re-enactment of such actual locomotion. </a:t>
            </a:r>
            <a:r>
              <a:rPr lang="en-US" b="1" dirty="0" smtClean="0"/>
              <a:t>This assumption is incorrect.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when immobile shapes come closest to giving the impression of actual displacement in space, they do not look dynamic but, on the contrary, painfully paralyzed.</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mn-lt"/>
                <a:ea typeface="+mn-ea"/>
                <a:cs typeface="+mn-cs"/>
              </a:rPr>
              <a:t>In imperfectly balanced compositions, for example, the various shapes do not stabilize one another's locations, but look as though they wanted to move to more suitable places.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This tendency, far from making the work </a:t>
            </a:r>
            <a:r>
              <a:rPr lang="en-US" sz="1200" b="1" kern="1200" dirty="0" smtClean="0">
                <a:solidFill>
                  <a:schemeClr val="tx1"/>
                </a:solidFill>
                <a:effectLst/>
                <a:latin typeface="+mn-lt"/>
                <a:ea typeface="+mn-ea"/>
                <a:cs typeface="+mn-cs"/>
              </a:rPr>
              <a:t>appear more dynamic</a:t>
            </a:r>
            <a:r>
              <a:rPr lang="en-US" sz="1200" kern="1200" dirty="0" smtClean="0">
                <a:solidFill>
                  <a:schemeClr val="tx1"/>
                </a:solidFill>
                <a:effectLst/>
                <a:latin typeface="+mn-lt"/>
                <a:ea typeface="+mn-ea"/>
                <a:cs typeface="+mn-cs"/>
              </a:rPr>
              <a:t>, turns "movement" into inhibition.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Shapes look frozen, arrested in arbitrary positions. </a:t>
            </a:r>
            <a:r>
              <a:rPr lang="en-US" sz="1200" b="1" kern="1200" dirty="0" smtClean="0">
                <a:solidFill>
                  <a:schemeClr val="tx1"/>
                </a:solidFill>
                <a:effectLst/>
                <a:latin typeface="+mn-lt"/>
                <a:ea typeface="+mn-ea"/>
                <a:cs typeface="+mn-cs"/>
              </a:rPr>
              <a:t>The dimension of time, which does not belong in the immobile arts, has been introduced, and it creates a false interpretation. </a:t>
            </a:r>
            <a:r>
              <a:rPr lang="en-US" sz="1200" kern="1200" dirty="0" smtClean="0">
                <a:solidFill>
                  <a:schemeClr val="tx1"/>
                </a:solidFill>
                <a:effectLst/>
                <a:latin typeface="+mn-lt"/>
                <a:ea typeface="+mn-ea"/>
                <a:cs typeface="+mn-cs"/>
              </a:rPr>
              <a:t>[P215]</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r>
              <a:rPr lang="en-US" dirty="0" smtClean="0"/>
              <a:t>The quality that painters and sculptors call the "movement" of immobile form does not appear unless any indication that the object might actually change or move is carefully checked. </a:t>
            </a:r>
          </a:p>
          <a:p>
            <a:endParaRPr lang="en-US" dirty="0" smtClean="0"/>
          </a:p>
          <a:p>
            <a:r>
              <a:rPr lang="en-US" b="1" dirty="0" smtClean="0"/>
              <a:t>C) A Diagram of Forces </a:t>
            </a:r>
          </a:p>
          <a:p>
            <a:endParaRPr lang="en-US" dirty="0" smtClean="0"/>
          </a:p>
          <a:p>
            <a:r>
              <a:rPr lang="en-US" dirty="0" smtClean="0"/>
              <a:t>If we want to do justice to visual dynamics, we had better speak of "movement" as little as possible.</a:t>
            </a:r>
          </a:p>
          <a:p>
            <a:r>
              <a:rPr lang="en-US" dirty="0" err="1" smtClean="0"/>
              <a:t>Wassily</a:t>
            </a:r>
            <a:r>
              <a:rPr lang="en-US" dirty="0" smtClean="0"/>
              <a:t> Kandinsky</a:t>
            </a:r>
            <a:r>
              <a:rPr lang="en-US" baseline="0" dirty="0" smtClean="0"/>
              <a:t> </a:t>
            </a:r>
            <a:r>
              <a:rPr lang="en-US" dirty="0" smtClean="0"/>
              <a:t>: "I replace the almost universally accepted concept 'movement' with '</a:t>
            </a:r>
            <a:r>
              <a:rPr lang="en-US" b="1" dirty="0" smtClean="0"/>
              <a:t>tension</a:t>
            </a:r>
            <a:r>
              <a:rPr lang="en-US" dirty="0" smtClean="0"/>
              <a:t>.' The prevalent concept is imprecise and therefore leads to incorrect approaches, which in turn cause further terminological misunderstandings. Tension is the force inherent in the element; as such it is only one component of active movement. To this </a:t>
            </a:r>
            <a:r>
              <a:rPr lang="en-US" b="1" dirty="0" smtClean="0"/>
              <a:t>must be added direction</a:t>
            </a:r>
            <a:r>
              <a:rPr lang="en-US" dirty="0" smtClean="0"/>
              <a:t>." </a:t>
            </a:r>
          </a:p>
          <a:p>
            <a:endParaRPr lang="en-US" dirty="0" smtClean="0"/>
          </a:p>
          <a:p>
            <a:r>
              <a:rPr lang="en-US" b="1" dirty="0" smtClean="0"/>
              <a:t>Directed tension, then, is what we are talking about when we discuss visual dynamics. </a:t>
            </a:r>
          </a:p>
          <a:p>
            <a:endParaRPr lang="en-US" dirty="0" smtClean="0"/>
          </a:p>
          <a:p>
            <a:r>
              <a:rPr lang="en-US" dirty="0" smtClean="0"/>
              <a:t>It is a property inherent in shapes, colors, and locomotion, not something added to the percept by the imagination of an observer who relies on his memories. The conditions creating dynamics have to be sought </a:t>
            </a:r>
            <a:r>
              <a:rPr lang="en-US" b="1" dirty="0" smtClean="0"/>
              <a:t>in the visual object itself</a:t>
            </a:r>
            <a:r>
              <a:rPr lang="en-US" dirty="0" smtClean="0"/>
              <a:t>. </a:t>
            </a:r>
          </a:p>
          <a:p>
            <a:endParaRPr lang="en-US" dirty="0" smtClean="0"/>
          </a:p>
          <a:p>
            <a:r>
              <a:rPr lang="en-US" dirty="0" smtClean="0"/>
              <a:t>Natural objects often possess strong visual dynamics because their shapes are the traces of the physical forces that created the objects. </a:t>
            </a:r>
          </a:p>
          <a:p>
            <a:endParaRPr lang="en-US" dirty="0" smtClean="0"/>
          </a:p>
          <a:p>
            <a:r>
              <a:rPr lang="en-US" dirty="0" smtClean="0"/>
              <a:t>the form of an object is "</a:t>
            </a:r>
            <a:r>
              <a:rPr lang="en-US" b="1" dirty="0" smtClean="0"/>
              <a:t>a diagram of forces</a:t>
            </a:r>
            <a:r>
              <a:rPr lang="en-US" dirty="0" smtClean="0"/>
              <a:t>.“</a:t>
            </a:r>
          </a:p>
          <a:p>
            <a:endParaRPr lang="en-US" dirty="0" smtClean="0"/>
          </a:p>
          <a:p>
            <a:r>
              <a:rPr lang="en-US" dirty="0" smtClean="0"/>
              <a:t>Works of art are seldom produced physically by the forces we perceive in their shapes. (Handwriting is a live diagram of psychophysical forces. )</a:t>
            </a:r>
          </a:p>
          <a:p>
            <a:endParaRPr lang="en-US" dirty="0" smtClean="0"/>
          </a:p>
          <a:p>
            <a:r>
              <a:rPr lang="en-US" dirty="0" smtClean="0"/>
              <a:t>In some works of the visual arts also, we can evaluate the relative strength of the two factors.</a:t>
            </a:r>
          </a:p>
          <a:p>
            <a:endParaRPr lang="en-US" dirty="0" smtClean="0"/>
          </a:p>
          <a:p>
            <a:r>
              <a:rPr lang="en-US" dirty="0" smtClean="0"/>
              <a:t>The dynamics of the act of creation had become a valued addition to whatever action was contained in the created shapes themselves. [P217]</a:t>
            </a:r>
          </a:p>
          <a:p>
            <a:endParaRPr lang="en-US" dirty="0" smtClean="0"/>
          </a:p>
          <a:p>
            <a:r>
              <a:rPr lang="en-US" dirty="0" smtClean="0"/>
              <a:t>The dead quality of many printed reproductions and plaster casts is due partly to the fact that the strokes, touches, lines, and edges have been produced not, as is true in the originals, by forces active along the trails of movement, but by the perpendicular pressure of the printing press or the shapeless liquid of the plaster. </a:t>
            </a:r>
          </a:p>
          <a:p>
            <a:endParaRPr lang="en-US" dirty="0" smtClean="0"/>
          </a:p>
          <a:p>
            <a:r>
              <a:rPr lang="en-US" b="1" dirty="0" smtClean="0"/>
              <a:t>D) Experiments on Directed Tension </a:t>
            </a:r>
          </a:p>
          <a:p>
            <a:endParaRPr lang="en-US" dirty="0" smtClean="0"/>
          </a:p>
          <a:p>
            <a:r>
              <a:rPr lang="en-US" dirty="0" smtClean="0"/>
              <a:t>By no means are all the dynamic qualities in works of art created by corresponding physical forces. </a:t>
            </a:r>
          </a:p>
          <a:p>
            <a:endParaRPr lang="en-US" dirty="0" smtClean="0"/>
          </a:p>
          <a:p>
            <a:r>
              <a:rPr lang="en-US" dirty="0" smtClean="0"/>
              <a:t>But even if all visual dynamics were due to the direct manifestation of physical forces, this would not account for the perceptual effect of the final. product on the mind of the observer. This effect is not due to the observer's knowledge of its cause. Rather, we must look for the visible properties of the percept that are responsible for the phenomenon. </a:t>
            </a:r>
          </a:p>
          <a:p>
            <a:endParaRPr lang="en-US" dirty="0" smtClean="0"/>
          </a:p>
          <a:p>
            <a:r>
              <a:rPr lang="en-US" dirty="0" smtClean="0"/>
              <a:t>there is tangible evidence that the visual field is pervaded by active forces. When the size or shape of patterns we see differs from that of the projection on the retina, dynamic processes in the nervous system must be at work to modify the stimulus input.</a:t>
            </a:r>
          </a:p>
          <a:p>
            <a:r>
              <a:rPr lang="en-US" dirty="0" smtClean="0"/>
              <a:t>So-called </a:t>
            </a:r>
            <a:r>
              <a:rPr lang="en-US" b="1" dirty="0" smtClean="0"/>
              <a:t>optical illusions </a:t>
            </a:r>
            <a:r>
              <a:rPr lang="en-US" dirty="0" smtClean="0"/>
              <a:t>are the most conspicuous demonstrations of the more universal fact that, to adopt the language of Edwin Rausch, in perception the </a:t>
            </a:r>
            <a:r>
              <a:rPr lang="en-US" dirty="0" err="1" smtClean="0"/>
              <a:t>phenogram</a:t>
            </a:r>
            <a:r>
              <a:rPr lang="en-US" dirty="0" smtClean="0"/>
              <a:t> often does not duplicate the </a:t>
            </a:r>
            <a:r>
              <a:rPr lang="en-US" dirty="0" err="1" smtClean="0"/>
              <a:t>ontogram</a:t>
            </a:r>
            <a:r>
              <a:rPr lang="en-US" dirty="0" smtClean="0"/>
              <a:t>.</a:t>
            </a:r>
          </a:p>
          <a:p>
            <a:r>
              <a:rPr lang="en-US" dirty="0" smtClean="0"/>
              <a:t>What we see is not identical with what is imprinted upon the eye. </a:t>
            </a:r>
          </a:p>
          <a:p>
            <a:endParaRPr lang="en-US" dirty="0" smtClean="0"/>
          </a:p>
          <a:p>
            <a:r>
              <a:rPr lang="en-US" dirty="0" smtClean="0"/>
              <a:t>visual space is anisotropic</a:t>
            </a:r>
          </a:p>
          <a:p>
            <a:r>
              <a:rPr lang="en-US" dirty="0" smtClean="0"/>
              <a:t>Similar distortions of what is objectively given are brought about by </a:t>
            </a:r>
            <a:r>
              <a:rPr lang="en-US" b="1" dirty="0" smtClean="0"/>
              <a:t>certain patterns </a:t>
            </a:r>
            <a:r>
              <a:rPr lang="en-US" dirty="0" smtClean="0"/>
              <a:t>within the visual field. </a:t>
            </a:r>
          </a:p>
          <a:p>
            <a:endParaRPr lang="en-US" dirty="0" smtClean="0"/>
          </a:p>
          <a:p>
            <a:r>
              <a:rPr lang="en-US" dirty="0" smtClean="0"/>
              <a:t>D1)</a:t>
            </a:r>
          </a:p>
          <a:p>
            <a:r>
              <a:rPr lang="en-US" sz="1200" kern="1200" dirty="0" smtClean="0">
                <a:solidFill>
                  <a:schemeClr val="tx1"/>
                </a:solidFill>
                <a:effectLst/>
                <a:latin typeface="+mn-lt"/>
                <a:ea typeface="+mn-ea"/>
                <a:cs typeface="+mn-cs"/>
              </a:rPr>
              <a:t>Rausch cites the well-known </a:t>
            </a:r>
            <a:r>
              <a:rPr lang="en-US" sz="1200" b="1" kern="1200" dirty="0" smtClean="0">
                <a:solidFill>
                  <a:schemeClr val="tx1"/>
                </a:solidFill>
                <a:effectLst/>
                <a:latin typeface="+mn-lt"/>
                <a:ea typeface="+mn-ea"/>
                <a:cs typeface="+mn-cs"/>
              </a:rPr>
              <a:t>Muller </a:t>
            </a:r>
            <a:r>
              <a:rPr lang="en-US" sz="1200" b="1" kern="1200" dirty="0" err="1" smtClean="0">
                <a:solidFill>
                  <a:schemeClr val="tx1"/>
                </a:solidFill>
                <a:effectLst/>
                <a:latin typeface="+mn-lt"/>
                <a:ea typeface="+mn-ea"/>
                <a:cs typeface="+mn-cs"/>
              </a:rPr>
              <a:t>Lyer</a:t>
            </a:r>
            <a:r>
              <a:rPr lang="en-US" sz="1200" b="1" kern="1200" dirty="0" smtClean="0">
                <a:solidFill>
                  <a:schemeClr val="tx1"/>
                </a:solidFill>
                <a:effectLst/>
                <a:latin typeface="+mn-lt"/>
                <a:ea typeface="+mn-ea"/>
                <a:cs typeface="+mn-cs"/>
              </a:rPr>
              <a:t> illusion </a:t>
            </a:r>
            <a:r>
              <a:rPr lang="en-US" sz="1200" kern="1200" dirty="0" smtClean="0">
                <a:solidFill>
                  <a:schemeClr val="tx1"/>
                </a:solidFill>
                <a:effectLst/>
                <a:latin typeface="+mn-lt"/>
                <a:ea typeface="+mn-ea"/>
                <a:cs typeface="+mn-cs"/>
              </a:rPr>
              <a:t>(Figure 260). In the </a:t>
            </a:r>
            <a:r>
              <a:rPr lang="en-US" sz="1200" kern="1200" dirty="0" err="1" smtClean="0">
                <a:solidFill>
                  <a:schemeClr val="tx1"/>
                </a:solidFill>
                <a:effectLst/>
                <a:latin typeface="+mn-lt"/>
                <a:ea typeface="+mn-ea"/>
                <a:cs typeface="+mn-cs"/>
              </a:rPr>
              <a:t>ontogram</a:t>
            </a:r>
            <a:r>
              <a:rPr lang="en-US" sz="1200" kern="1200" dirty="0" smtClean="0">
                <a:solidFill>
                  <a:schemeClr val="tx1"/>
                </a:solidFill>
                <a:effectLst/>
                <a:latin typeface="+mn-lt"/>
                <a:ea typeface="+mn-ea"/>
                <a:cs typeface="+mn-cs"/>
              </a:rPr>
              <a:t> of this figure, the two horizontal lines are of equal length; in the </a:t>
            </a:r>
            <a:r>
              <a:rPr lang="en-US" sz="1200" kern="1200" dirty="0" err="1" smtClean="0">
                <a:solidFill>
                  <a:schemeClr val="tx1"/>
                </a:solidFill>
                <a:effectLst/>
                <a:latin typeface="+mn-lt"/>
                <a:ea typeface="+mn-ea"/>
                <a:cs typeface="+mn-cs"/>
              </a:rPr>
              <a:t>phenogram</a:t>
            </a:r>
            <a:r>
              <a:rPr lang="en-US" sz="1200" kern="1200" dirty="0" smtClean="0">
                <a:solidFill>
                  <a:schemeClr val="tx1"/>
                </a:solidFill>
                <a:effectLst/>
                <a:latin typeface="+mn-lt"/>
                <a:ea typeface="+mn-ea"/>
                <a:cs typeface="+mn-cs"/>
              </a:rPr>
              <a:t>, which we see, they are unequal. Dynamically, </a:t>
            </a:r>
            <a:r>
              <a:rPr lang="en-US" sz="1200" b="1" kern="1200" dirty="0" smtClean="0">
                <a:solidFill>
                  <a:schemeClr val="tx1"/>
                </a:solidFill>
                <a:effectLst/>
                <a:latin typeface="+mn-lt"/>
                <a:ea typeface="+mn-ea"/>
                <a:cs typeface="+mn-cs"/>
              </a:rPr>
              <a:t>the arrowheads </a:t>
            </a:r>
            <a:r>
              <a:rPr lang="en-US" sz="1200" kern="1200" dirty="0" smtClean="0">
                <a:solidFill>
                  <a:schemeClr val="tx1"/>
                </a:solidFill>
                <a:effectLst/>
                <a:latin typeface="+mn-lt"/>
                <a:ea typeface="+mn-ea"/>
                <a:cs typeface="+mn-cs"/>
              </a:rPr>
              <a:t>in the upper figure can be said to compress the pattern, whereas the ones in the lower figure expand it. This creates tension, to which the horizontal bars yield: "To the degree that the figure </a:t>
            </a:r>
            <a:r>
              <a:rPr lang="en-US" sz="1200" b="1" kern="1200" dirty="0" smtClean="0">
                <a:solidFill>
                  <a:schemeClr val="tx1"/>
                </a:solidFill>
                <a:effectLst/>
                <a:latin typeface="+mn-lt"/>
                <a:ea typeface="+mn-ea"/>
                <a:cs typeface="+mn-cs"/>
              </a:rPr>
              <a:t>gives in to the tendency </a:t>
            </a:r>
            <a:r>
              <a:rPr lang="en-US" sz="1200" kern="1200" dirty="0" smtClean="0">
                <a:solidFill>
                  <a:schemeClr val="tx1"/>
                </a:solidFill>
                <a:effectLst/>
                <a:latin typeface="+mn-lt"/>
                <a:ea typeface="+mn-ea"/>
                <a:cs typeface="+mn-cs"/>
              </a:rPr>
              <a:t>toward undoing the tension (</a:t>
            </a:r>
            <a:r>
              <a:rPr lang="en-US" sz="1200" kern="1200" dirty="0" err="1" smtClean="0">
                <a:solidFill>
                  <a:schemeClr val="tx1"/>
                </a:solidFill>
                <a:effectLst/>
                <a:latin typeface="+mn-lt"/>
                <a:ea typeface="+mn-ea"/>
                <a:cs typeface="+mn-cs"/>
              </a:rPr>
              <a:t>Entzerrungstendenz</a:t>
            </a:r>
            <a:r>
              <a:rPr lang="en-US" sz="1200" kern="1200" dirty="0" smtClean="0">
                <a:solidFill>
                  <a:schemeClr val="tx1"/>
                </a:solidFill>
                <a:effectLst/>
                <a:latin typeface="+mn-lt"/>
                <a:ea typeface="+mn-ea"/>
                <a:cs typeface="+mn-cs"/>
              </a:rPr>
              <a:t>), the effect manifests itself in the shortening or lengthening of the principal line." The perceptual "gain" of the modification is a reduction of visual tension.</a:t>
            </a:r>
            <a:endParaRPr lang="en-US" dirty="0" smtClean="0"/>
          </a:p>
          <a:p>
            <a:endParaRPr lang="en-US" dirty="0" smtClean="0"/>
          </a:p>
          <a:p>
            <a:r>
              <a:rPr lang="en-US" dirty="0" smtClean="0"/>
              <a:t>D2)</a:t>
            </a:r>
          </a:p>
          <a:p>
            <a:r>
              <a:rPr lang="en-US" dirty="0" smtClean="0"/>
              <a:t>The </a:t>
            </a:r>
            <a:r>
              <a:rPr lang="en-US" b="1" dirty="0" err="1" smtClean="0"/>
              <a:t>Poggendorf</a:t>
            </a:r>
            <a:r>
              <a:rPr lang="en-US" b="1" dirty="0" smtClean="0"/>
              <a:t> illusion </a:t>
            </a:r>
            <a:r>
              <a:rPr lang="en-US" dirty="0" smtClean="0"/>
              <a:t>(Figure 261a) is cited by Rausch as </a:t>
            </a:r>
            <a:r>
              <a:rPr lang="en-US" b="1" dirty="0" smtClean="0"/>
              <a:t>another example </a:t>
            </a:r>
            <a:r>
              <a:rPr lang="en-US" dirty="0" smtClean="0"/>
              <a:t>of the </a:t>
            </a:r>
            <a:r>
              <a:rPr lang="en-US" b="1" dirty="0" smtClean="0"/>
              <a:t>same mechanism</a:t>
            </a:r>
            <a:r>
              <a:rPr lang="en-US" dirty="0" smtClean="0"/>
              <a:t>. </a:t>
            </a:r>
            <a:r>
              <a:rPr lang="en-US" b="1" dirty="0" smtClean="0"/>
              <a:t>Any obliquely oriented shape creates tension, </a:t>
            </a:r>
            <a:r>
              <a:rPr lang="en-US" dirty="0" smtClean="0"/>
              <a:t>which produces a striving toward </a:t>
            </a:r>
            <a:r>
              <a:rPr lang="en-US" dirty="0" err="1" smtClean="0"/>
              <a:t>orthogonality</a:t>
            </a:r>
            <a:r>
              <a:rPr lang="en-US" dirty="0" smtClean="0"/>
              <a:t>. To the extent that the two oblique lines give in to this tendency by making the angle with the verticals somewhat more like one of 90 degrees (Figure 26ib shows an exaggeration of the effect), they run parallel rather than looking like two sections of the same line. Again the deviation from the </a:t>
            </a:r>
            <a:r>
              <a:rPr lang="en-US" dirty="0" err="1" smtClean="0"/>
              <a:t>ontogram</a:t>
            </a:r>
            <a:r>
              <a:rPr lang="en-US" dirty="0" smtClean="0"/>
              <a:t> accomplishes a diminution of tension. </a:t>
            </a:r>
          </a:p>
          <a:p>
            <a:endParaRPr lang="en-US" dirty="0" smtClean="0"/>
          </a:p>
          <a:p>
            <a:r>
              <a:rPr lang="en-US" dirty="0" smtClean="0"/>
              <a:t>D3)</a:t>
            </a:r>
          </a:p>
          <a:p>
            <a:r>
              <a:rPr lang="en-US" dirty="0" smtClean="0"/>
              <a:t>A slightly more complex situation is illustrated by the </a:t>
            </a:r>
            <a:r>
              <a:rPr lang="en-US" b="1" dirty="0" err="1" smtClean="0"/>
              <a:t>Hering</a:t>
            </a:r>
            <a:r>
              <a:rPr lang="en-US" b="1" dirty="0" smtClean="0"/>
              <a:t> illusion </a:t>
            </a:r>
            <a:r>
              <a:rPr lang="en-US" dirty="0" smtClean="0"/>
              <a:t>(Figure 262a).</a:t>
            </a:r>
          </a:p>
          <a:p>
            <a:r>
              <a:rPr lang="en-US" dirty="0" smtClean="0"/>
              <a:t>An objectively straight line crossing a sunburst of radii bends toward the center. In this case the centric, </a:t>
            </a:r>
            <a:r>
              <a:rPr lang="en-US" b="1" dirty="0" smtClean="0"/>
              <a:t>expanding pattern </a:t>
            </a:r>
            <a:r>
              <a:rPr lang="en-US" dirty="0" smtClean="0"/>
              <a:t>creates an </a:t>
            </a:r>
            <a:r>
              <a:rPr lang="en-US" b="1" dirty="0" smtClean="0"/>
              <a:t>inhomogeneous field</a:t>
            </a:r>
            <a:r>
              <a:rPr lang="en-US" dirty="0" smtClean="0"/>
              <a:t>, in which objective </a:t>
            </a:r>
            <a:r>
              <a:rPr lang="en-US" b="1" dirty="0" smtClean="0"/>
              <a:t>straightness</a:t>
            </a:r>
            <a:r>
              <a:rPr lang="en-US" dirty="0" smtClean="0"/>
              <a:t> is no longer as devoid of tension as it would be in a homogeneous field ( b). Its equivalent in the centric field would be a circular line (Figure 262c) because all sections of such a line would be in the </a:t>
            </a:r>
            <a:r>
              <a:rPr lang="en-US" b="1" dirty="0" smtClean="0"/>
              <a:t>same relation to the field and to its center</a:t>
            </a:r>
            <a:r>
              <a:rPr lang="en-US" dirty="0" smtClean="0"/>
              <a:t>. The straight line in a, on the other hand, changes angle, size, and distance from the center in each of its sections. To the extent that the line </a:t>
            </a:r>
            <a:r>
              <a:rPr lang="en-US" b="1" dirty="0" smtClean="0"/>
              <a:t>gives in to the tendency toward tension-reduction </a:t>
            </a:r>
            <a:r>
              <a:rPr lang="en-US" dirty="0" smtClean="0"/>
              <a:t>we see it curving, although the stimulus quality of straightness is too strong to yield to a complete transformation of a into c. </a:t>
            </a:r>
          </a:p>
          <a:p>
            <a:endParaRPr lang="en-US" dirty="0" smtClean="0"/>
          </a:p>
          <a:p>
            <a:r>
              <a:rPr lang="en-US" dirty="0" smtClean="0"/>
              <a:t>D4)</a:t>
            </a:r>
          </a:p>
          <a:p>
            <a:r>
              <a:rPr lang="en-US" dirty="0" smtClean="0"/>
              <a:t>Similar effects can be obtained, as the experiments of Kohler and Wallach on the so-called </a:t>
            </a:r>
            <a:r>
              <a:rPr lang="en-US" b="1" dirty="0" smtClean="0"/>
              <a:t>figural aftereffect </a:t>
            </a:r>
            <a:r>
              <a:rPr lang="en-US" dirty="0" smtClean="0"/>
              <a:t>have shown, when a part of such a pattern is fixated by itself and the remainder looked at afterward. </a:t>
            </a:r>
          </a:p>
          <a:p>
            <a:endParaRPr lang="en-US" dirty="0" smtClean="0"/>
          </a:p>
          <a:p>
            <a:endParaRPr lang="en-US" dirty="0" smtClean="0"/>
          </a:p>
          <a:p>
            <a:r>
              <a:rPr lang="en-US" dirty="0" smtClean="0"/>
              <a:t>D5)</a:t>
            </a:r>
          </a:p>
          <a:p>
            <a:r>
              <a:rPr lang="en-US" sz="1200" kern="1200" dirty="0" smtClean="0">
                <a:solidFill>
                  <a:schemeClr val="tx1"/>
                </a:solidFill>
                <a:effectLst/>
                <a:latin typeface="+mn-lt"/>
                <a:ea typeface="+mn-ea"/>
                <a:cs typeface="+mn-cs"/>
              </a:rPr>
              <a:t>Still another set of experiments illustrates the directional tendency inherent in certain simple shapes. </a:t>
            </a:r>
          </a:p>
          <a:p>
            <a:r>
              <a:rPr lang="en-US" dirty="0" smtClean="0"/>
              <a:t>(Figure263) This result seems to demonstrate that inherent in the triangle was a lateral push, which demanded a stronger compensation when it pointed to the right than in the opposite case. [P218]</a:t>
            </a:r>
          </a:p>
          <a:p>
            <a:endParaRPr lang="en-US" dirty="0" smtClean="0"/>
          </a:p>
          <a:p>
            <a:endParaRPr lang="en-US" dirty="0" smtClean="0"/>
          </a:p>
          <a:p>
            <a:r>
              <a:rPr lang="en-US" sz="1200" kern="1200" dirty="0" smtClean="0">
                <a:solidFill>
                  <a:schemeClr val="tx1"/>
                </a:solidFill>
                <a:effectLst/>
                <a:latin typeface="+mn-lt"/>
                <a:ea typeface="+mn-ea"/>
                <a:cs typeface="+mn-cs"/>
              </a:rPr>
              <a:t>These experiments bring to mind certain earlier findings in the studies on locomotion by Oppenheimer and Brown</a:t>
            </a:r>
          </a:p>
          <a:p>
            <a:r>
              <a:rPr lang="en-US" sz="1200" b="1" kern="1200" dirty="0" smtClean="0">
                <a:solidFill>
                  <a:schemeClr val="tx1"/>
                </a:solidFill>
                <a:effectLst/>
                <a:latin typeface="+mn-lt"/>
                <a:ea typeface="+mn-ea"/>
                <a:cs typeface="+mn-cs"/>
              </a:rPr>
              <a:t>Straight</a:t>
            </a:r>
            <a:r>
              <a:rPr lang="en-US" sz="1200" kern="1200" dirty="0" smtClean="0">
                <a:solidFill>
                  <a:schemeClr val="tx1"/>
                </a:solidFill>
                <a:effectLst/>
                <a:latin typeface="+mn-lt"/>
                <a:ea typeface="+mn-ea"/>
                <a:cs typeface="+mn-cs"/>
              </a:rPr>
              <a:t> lines or </a:t>
            </a:r>
            <a:r>
              <a:rPr lang="en-US" sz="1200" b="1" kern="1200" dirty="0" smtClean="0">
                <a:solidFill>
                  <a:schemeClr val="tx1"/>
                </a:solidFill>
                <a:effectLst/>
                <a:latin typeface="+mn-lt"/>
                <a:ea typeface="+mn-ea"/>
                <a:cs typeface="+mn-cs"/>
              </a:rPr>
              <a:t>rectangles</a:t>
            </a:r>
            <a:r>
              <a:rPr lang="en-US" sz="1200" kern="1200" dirty="0" smtClean="0">
                <a:solidFill>
                  <a:schemeClr val="tx1"/>
                </a:solidFill>
                <a:effectLst/>
                <a:latin typeface="+mn-lt"/>
                <a:ea typeface="+mn-ea"/>
                <a:cs typeface="+mn-cs"/>
              </a:rPr>
              <a:t> were </a:t>
            </a:r>
            <a:r>
              <a:rPr lang="en-US" sz="1200" b="1" kern="1200" dirty="0" smtClean="0">
                <a:solidFill>
                  <a:schemeClr val="tx1"/>
                </a:solidFill>
                <a:effectLst/>
                <a:latin typeface="+mn-lt"/>
                <a:ea typeface="+mn-ea"/>
                <a:cs typeface="+mn-cs"/>
              </a:rPr>
              <a:t>seen to move faster</a:t>
            </a:r>
            <a:r>
              <a:rPr lang="en-US" sz="1200" kern="1200" dirty="0" smtClean="0">
                <a:solidFill>
                  <a:schemeClr val="tx1"/>
                </a:solidFill>
                <a:effectLst/>
                <a:latin typeface="+mn-lt"/>
                <a:ea typeface="+mn-ea"/>
                <a:cs typeface="+mn-cs"/>
              </a:rPr>
              <a:t> through the field when they were </a:t>
            </a:r>
            <a:r>
              <a:rPr lang="en-US" sz="1200" b="1" kern="1200" dirty="0" smtClean="0">
                <a:solidFill>
                  <a:schemeClr val="tx1"/>
                </a:solidFill>
                <a:effectLst/>
                <a:latin typeface="+mn-lt"/>
                <a:ea typeface="+mn-ea"/>
                <a:cs typeface="+mn-cs"/>
              </a:rPr>
              <a:t>oriented with the direction of the movement</a:t>
            </a:r>
            <a:r>
              <a:rPr lang="en-US" sz="1200" kern="1200" dirty="0" smtClean="0">
                <a:solidFill>
                  <a:schemeClr val="tx1"/>
                </a:solidFill>
                <a:effectLst/>
                <a:latin typeface="+mn-lt"/>
                <a:ea typeface="+mn-ea"/>
                <a:cs typeface="+mn-cs"/>
              </a:rPr>
              <a:t> than they did when at </a:t>
            </a:r>
            <a:r>
              <a:rPr lang="en-US" sz="1200" b="1" kern="1200" dirty="0" smtClean="0">
                <a:solidFill>
                  <a:schemeClr val="tx1"/>
                </a:solidFill>
                <a:effectLst/>
                <a:latin typeface="+mn-lt"/>
                <a:ea typeface="+mn-ea"/>
                <a:cs typeface="+mn-cs"/>
              </a:rPr>
              <a:t>right angles </a:t>
            </a:r>
            <a:r>
              <a:rPr lang="en-US" sz="1200" kern="1200" dirty="0" smtClean="0">
                <a:solidFill>
                  <a:schemeClr val="tx1"/>
                </a:solidFill>
                <a:effectLst/>
                <a:latin typeface="+mn-lt"/>
                <a:ea typeface="+mn-ea"/>
                <a:cs typeface="+mn-cs"/>
              </a:rPr>
              <a:t>to it.</a:t>
            </a:r>
          </a:p>
          <a:p>
            <a:r>
              <a:rPr lang="en-US" sz="1200" kern="1200" dirty="0" smtClean="0">
                <a:solidFill>
                  <a:schemeClr val="tx1"/>
                </a:solidFill>
                <a:effectLst/>
                <a:latin typeface="+mn-lt"/>
                <a:ea typeface="+mn-ea"/>
                <a:cs typeface="+mn-cs"/>
              </a:rPr>
              <a:t>It was also found that </a:t>
            </a:r>
            <a:r>
              <a:rPr lang="en-US" sz="1200" b="1" kern="1200" dirty="0" smtClean="0">
                <a:solidFill>
                  <a:schemeClr val="tx1"/>
                </a:solidFill>
                <a:effectLst/>
                <a:latin typeface="+mn-lt"/>
                <a:ea typeface="+mn-ea"/>
                <a:cs typeface="+mn-cs"/>
              </a:rPr>
              <a:t>visual objects preferred to move with the direction of their main axis</a:t>
            </a:r>
            <a:r>
              <a:rPr lang="en-US" sz="1200" kern="1200" dirty="0" smtClean="0">
                <a:solidFill>
                  <a:schemeClr val="tx1"/>
                </a:solidFill>
                <a:effectLst/>
                <a:latin typeface="+mn-lt"/>
                <a:ea typeface="+mn-ea"/>
                <a:cs typeface="+mn-cs"/>
              </a:rPr>
              <a:t>, their </a:t>
            </a:r>
            <a:r>
              <a:rPr lang="en-US" sz="1200" b="1" kern="1200" dirty="0" smtClean="0">
                <a:solidFill>
                  <a:schemeClr val="tx1"/>
                </a:solidFill>
                <a:effectLst/>
                <a:latin typeface="+mn-lt"/>
                <a:ea typeface="+mn-ea"/>
                <a:cs typeface="+mn-cs"/>
              </a:rPr>
              <a:t>second choice </a:t>
            </a:r>
            <a:r>
              <a:rPr lang="en-US" sz="1200" kern="1200" dirty="0" smtClean="0">
                <a:solidFill>
                  <a:schemeClr val="tx1"/>
                </a:solidFill>
                <a:effectLst/>
                <a:latin typeface="+mn-lt"/>
                <a:ea typeface="+mn-ea"/>
                <a:cs typeface="+mn-cs"/>
              </a:rPr>
              <a:t>being the direction </a:t>
            </a:r>
            <a:r>
              <a:rPr lang="en-US" sz="1200" b="1" kern="1200" dirty="0" smtClean="0">
                <a:solidFill>
                  <a:schemeClr val="tx1"/>
                </a:solidFill>
                <a:effectLst/>
                <a:latin typeface="+mn-lt"/>
                <a:ea typeface="+mn-ea"/>
                <a:cs typeface="+mn-cs"/>
              </a:rPr>
              <a:t>perpendicular </a:t>
            </a:r>
            <a:r>
              <a:rPr lang="en-US" sz="1200" kern="1200" dirty="0" smtClean="0">
                <a:solidFill>
                  <a:schemeClr val="tx1"/>
                </a:solidFill>
                <a:effectLst/>
                <a:latin typeface="+mn-lt"/>
                <a:ea typeface="+mn-ea"/>
                <a:cs typeface="+mn-cs"/>
              </a:rPr>
              <a:t>to that of the main axis.</a:t>
            </a:r>
          </a:p>
          <a:p>
            <a:r>
              <a:rPr lang="en-US" sz="1200" kern="1200" dirty="0" smtClean="0">
                <a:solidFill>
                  <a:schemeClr val="tx1"/>
                </a:solidFill>
                <a:effectLst/>
                <a:latin typeface="+mn-lt"/>
                <a:ea typeface="+mn-ea"/>
                <a:cs typeface="+mn-cs"/>
              </a:rPr>
              <a:t>These results suggest that </a:t>
            </a:r>
            <a:r>
              <a:rPr lang="en-US" sz="1200" b="1" kern="1200" dirty="0" smtClean="0">
                <a:solidFill>
                  <a:schemeClr val="tx1"/>
                </a:solidFill>
                <a:effectLst/>
                <a:latin typeface="+mn-lt"/>
                <a:ea typeface="+mn-ea"/>
                <a:cs typeface="+mn-cs"/>
              </a:rPr>
              <a:t>perceived locomotion is intensified when it conforms to the directed tensions within the object</a:t>
            </a:r>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J. F. Brown also observed that disks seemed to move </a:t>
            </a:r>
            <a:r>
              <a:rPr lang="en-US" sz="1200" b="1" kern="1200" dirty="0" smtClean="0">
                <a:solidFill>
                  <a:schemeClr val="tx1"/>
                </a:solidFill>
                <a:effectLst/>
                <a:latin typeface="+mn-lt"/>
                <a:ea typeface="+mn-ea"/>
                <a:cs typeface="+mn-cs"/>
              </a:rPr>
              <a:t>much faster upward than they did laterally</a:t>
            </a:r>
            <a:r>
              <a:rPr lang="en-US" sz="1200" kern="1200" dirty="0" smtClean="0">
                <a:solidFill>
                  <a:schemeClr val="tx1"/>
                </a:solidFill>
                <a:effectLst/>
                <a:latin typeface="+mn-lt"/>
                <a:ea typeface="+mn-ea"/>
                <a:cs typeface="+mn-cs"/>
              </a:rPr>
              <a:t>. </a:t>
            </a:r>
          </a:p>
          <a:p>
            <a:endParaRPr lang="en-US" sz="1200" kern="1200" dirty="0" smtClean="0">
              <a:solidFill>
                <a:schemeClr val="tx1"/>
              </a:solidFill>
              <a:effectLst/>
              <a:latin typeface="+mn-lt"/>
              <a:ea typeface="+mn-ea"/>
              <a:cs typeface="+mn-cs"/>
            </a:endParaRPr>
          </a:p>
          <a:p>
            <a:r>
              <a:rPr lang="en-US" dirty="0" smtClean="0"/>
              <a:t>In the experiments cited thus far, the </a:t>
            </a:r>
            <a:r>
              <a:rPr lang="en-US" b="1" dirty="0" smtClean="0"/>
              <a:t>effect of visual dynamics </a:t>
            </a:r>
            <a:r>
              <a:rPr lang="en-US" dirty="0" smtClean="0"/>
              <a:t>was evidenced indirectly but measurably by changes of shape, orientation, or location in the </a:t>
            </a:r>
            <a:r>
              <a:rPr lang="en-US" dirty="0" err="1" smtClean="0"/>
              <a:t>phenogram</a:t>
            </a:r>
            <a:r>
              <a:rPr lang="en-US" dirty="0" smtClean="0"/>
              <a:t>.</a:t>
            </a:r>
          </a:p>
          <a:p>
            <a:r>
              <a:rPr lang="en-US" dirty="0" smtClean="0"/>
              <a:t>Such changes must be common in works of art or design as well, but they cannot generally be pinned down with precision in the more complex patterns created by the artist.</a:t>
            </a:r>
          </a:p>
          <a:p>
            <a:r>
              <a:rPr lang="en-US" dirty="0" smtClean="0"/>
              <a:t>Instead, directed tension is observed as an </a:t>
            </a:r>
            <a:r>
              <a:rPr lang="en-US" b="1" dirty="0" smtClean="0"/>
              <a:t>intrinsic property </a:t>
            </a:r>
            <a:r>
              <a:rPr lang="en-US" dirty="0" smtClean="0"/>
              <a:t>of every visual object. </a:t>
            </a:r>
          </a:p>
          <a:p>
            <a:endParaRPr lang="en-US" dirty="0" smtClean="0"/>
          </a:p>
          <a:p>
            <a:r>
              <a:rPr lang="en-US" dirty="0" smtClean="0"/>
              <a:t>a tendency to </a:t>
            </a:r>
            <a:r>
              <a:rPr lang="en-US" b="1" dirty="0" smtClean="0"/>
              <a:t>undo distortion </a:t>
            </a:r>
            <a:r>
              <a:rPr lang="en-US" dirty="0" smtClean="0"/>
              <a:t>and thereby to reduce tension was noted in the reactions of the subjects. </a:t>
            </a:r>
          </a:p>
          <a:p>
            <a:r>
              <a:rPr lang="en-US" sz="1200" kern="1200" dirty="0" smtClean="0">
                <a:solidFill>
                  <a:schemeClr val="tx1"/>
                </a:solidFill>
                <a:effectLst/>
                <a:latin typeface="+mn-lt"/>
                <a:ea typeface="+mn-ea"/>
                <a:cs typeface="+mn-cs"/>
              </a:rPr>
              <a:t>They saw the parallelogram as a tilted rectangle, the rhomb as an expanded square.</a:t>
            </a:r>
          </a:p>
          <a:p>
            <a:r>
              <a:rPr lang="en-US" sz="1200" kern="1200" dirty="0" smtClean="0">
                <a:solidFill>
                  <a:schemeClr val="tx1"/>
                </a:solidFill>
                <a:effectLst/>
                <a:latin typeface="+mn-lt"/>
                <a:ea typeface="+mn-ea"/>
                <a:cs typeface="+mn-cs"/>
              </a:rPr>
              <a:t>On the other hand, the observers were quite reluctant to propose changes for </a:t>
            </a:r>
            <a:r>
              <a:rPr lang="en-US" sz="1200" b="1" kern="1200" dirty="0" smtClean="0">
                <a:solidFill>
                  <a:schemeClr val="tx1"/>
                </a:solidFill>
                <a:effectLst/>
                <a:latin typeface="+mn-lt"/>
                <a:ea typeface="+mn-ea"/>
                <a:cs typeface="+mn-cs"/>
              </a:rPr>
              <a:t>regular </a:t>
            </a:r>
            <a:r>
              <a:rPr lang="en-US" b="0" dirty="0" smtClean="0"/>
              <a:t>squares or rectangles</a:t>
            </a:r>
            <a:r>
              <a:rPr lang="en-US" dirty="0" smtClean="0"/>
              <a:t>. "They are all right the way they are," was the typical reaction. </a:t>
            </a:r>
          </a:p>
          <a:p>
            <a:endParaRPr lang="en-US" dirty="0" smtClean="0"/>
          </a:p>
          <a:p>
            <a:r>
              <a:rPr lang="en-US" dirty="0" smtClean="0"/>
              <a:t>E) Immobile Motion </a:t>
            </a:r>
          </a:p>
          <a:p>
            <a:r>
              <a:rPr lang="en-US" dirty="0" smtClean="0"/>
              <a:t>pass</a:t>
            </a:r>
          </a:p>
          <a:p>
            <a:endParaRPr lang="en-US" dirty="0" smtClean="0"/>
          </a:p>
          <a:p>
            <a:r>
              <a:rPr lang="en-US" dirty="0" smtClean="0"/>
              <a:t>F) </a:t>
            </a:r>
            <a:r>
              <a:rPr lang="en-US" b="1" dirty="0" smtClean="0"/>
              <a:t>The Dynamics of Obliqueness </a:t>
            </a:r>
          </a:p>
          <a:p>
            <a:endParaRPr lang="en-US" dirty="0" smtClean="0"/>
          </a:p>
          <a:p>
            <a:r>
              <a:rPr lang="en-US" dirty="0" smtClean="0"/>
              <a:t>Oblique orientation is probably the most elementary and effective means of obtaining directed tension.</a:t>
            </a:r>
          </a:p>
          <a:p>
            <a:endParaRPr lang="en-US" dirty="0" smtClean="0"/>
          </a:p>
          <a:p>
            <a:endParaRPr lang="en-US" dirty="0" smtClean="0"/>
          </a:p>
          <a:p>
            <a:endParaRPr lang="en-US" dirty="0" smtClean="0"/>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6672FE3E-D150-482F-BF1D-E39D8DFAD163}" type="slidenum">
              <a:rPr lang="en-US" smtClean="0"/>
              <a:t>16</a:t>
            </a:fld>
            <a:endParaRPr lang="en-US"/>
          </a:p>
        </p:txBody>
      </p:sp>
    </p:spTree>
    <p:extLst>
      <p:ext uri="{BB962C8B-B14F-4D97-AF65-F5344CB8AC3E}">
        <p14:creationId xmlns:p14="http://schemas.microsoft.com/office/powerpoint/2010/main" val="39685688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72FE3E-D150-482F-BF1D-E39D8DFAD163}" type="slidenum">
              <a:rPr lang="en-US" smtClean="0"/>
              <a:t>17</a:t>
            </a:fld>
            <a:endParaRPr lang="en-US"/>
          </a:p>
        </p:txBody>
      </p:sp>
    </p:spTree>
    <p:extLst>
      <p:ext uri="{BB962C8B-B14F-4D97-AF65-F5344CB8AC3E}">
        <p14:creationId xmlns:p14="http://schemas.microsoft.com/office/powerpoint/2010/main" val="7395998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72FE3E-D150-482F-BF1D-E39D8DFAD163}" type="slidenum">
              <a:rPr lang="en-US" smtClean="0"/>
              <a:t>20</a:t>
            </a:fld>
            <a:endParaRPr lang="en-US"/>
          </a:p>
        </p:txBody>
      </p:sp>
    </p:spTree>
    <p:extLst>
      <p:ext uri="{BB962C8B-B14F-4D97-AF65-F5344CB8AC3E}">
        <p14:creationId xmlns:p14="http://schemas.microsoft.com/office/powerpoint/2010/main" val="36168943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72FE3E-D150-482F-BF1D-E39D8DFAD163}" type="slidenum">
              <a:rPr lang="en-US" smtClean="0"/>
              <a:t>21</a:t>
            </a:fld>
            <a:endParaRPr lang="en-US"/>
          </a:p>
        </p:txBody>
      </p:sp>
    </p:spTree>
    <p:extLst>
      <p:ext uri="{BB962C8B-B14F-4D97-AF65-F5344CB8AC3E}">
        <p14:creationId xmlns:p14="http://schemas.microsoft.com/office/powerpoint/2010/main" val="1792398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72FE3E-D150-482F-BF1D-E39D8DFAD163}" type="slidenum">
              <a:rPr lang="en-US" smtClean="0"/>
              <a:t>22</a:t>
            </a:fld>
            <a:endParaRPr lang="en-US"/>
          </a:p>
        </p:txBody>
      </p:sp>
    </p:spTree>
    <p:extLst>
      <p:ext uri="{BB962C8B-B14F-4D97-AF65-F5344CB8AC3E}">
        <p14:creationId xmlns:p14="http://schemas.microsoft.com/office/powerpoint/2010/main" val="394679628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72FE3E-D150-482F-BF1D-E39D8DFAD163}" type="slidenum">
              <a:rPr lang="en-US" smtClean="0"/>
              <a:t>23</a:t>
            </a:fld>
            <a:endParaRPr lang="en-US"/>
          </a:p>
        </p:txBody>
      </p:sp>
    </p:spTree>
    <p:extLst>
      <p:ext uri="{BB962C8B-B14F-4D97-AF65-F5344CB8AC3E}">
        <p14:creationId xmlns:p14="http://schemas.microsoft.com/office/powerpoint/2010/main" val="299347215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72FE3E-D150-482F-BF1D-E39D8DFAD163}" type="slidenum">
              <a:rPr lang="en-US" smtClean="0"/>
              <a:t>24</a:t>
            </a:fld>
            <a:endParaRPr lang="en-US"/>
          </a:p>
        </p:txBody>
      </p:sp>
    </p:spTree>
    <p:extLst>
      <p:ext uri="{BB962C8B-B14F-4D97-AF65-F5344CB8AC3E}">
        <p14:creationId xmlns:p14="http://schemas.microsoft.com/office/powerpoint/2010/main" val="107401974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72FE3E-D150-482F-BF1D-E39D8DFAD163}" type="slidenum">
              <a:rPr lang="en-US" smtClean="0"/>
              <a:t>25</a:t>
            </a:fld>
            <a:endParaRPr lang="en-US"/>
          </a:p>
        </p:txBody>
      </p:sp>
    </p:spTree>
    <p:extLst>
      <p:ext uri="{BB962C8B-B14F-4D97-AF65-F5344CB8AC3E}">
        <p14:creationId xmlns:p14="http://schemas.microsoft.com/office/powerpoint/2010/main" val="260708198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72FE3E-D150-482F-BF1D-E39D8DFAD163}" type="slidenum">
              <a:rPr lang="en-US" smtClean="0"/>
              <a:t>29</a:t>
            </a:fld>
            <a:endParaRPr lang="en-US"/>
          </a:p>
        </p:txBody>
      </p:sp>
    </p:spTree>
    <p:extLst>
      <p:ext uri="{BB962C8B-B14F-4D97-AF65-F5344CB8AC3E}">
        <p14:creationId xmlns:p14="http://schemas.microsoft.com/office/powerpoint/2010/main" val="11350239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72FE3E-D150-482F-BF1D-E39D8DFAD163}" type="slidenum">
              <a:rPr lang="en-US" smtClean="0"/>
              <a:t>4</a:t>
            </a:fld>
            <a:endParaRPr lang="en-US"/>
          </a:p>
        </p:txBody>
      </p:sp>
    </p:spTree>
    <p:extLst>
      <p:ext uri="{BB962C8B-B14F-4D97-AF65-F5344CB8AC3E}">
        <p14:creationId xmlns:p14="http://schemas.microsoft.com/office/powerpoint/2010/main" val="397988695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72FE3E-D150-482F-BF1D-E39D8DFAD163}" type="slidenum">
              <a:rPr lang="en-US" smtClean="0"/>
              <a:t>30</a:t>
            </a:fld>
            <a:endParaRPr lang="en-US"/>
          </a:p>
        </p:txBody>
      </p:sp>
    </p:spTree>
    <p:extLst>
      <p:ext uri="{BB962C8B-B14F-4D97-AF65-F5344CB8AC3E}">
        <p14:creationId xmlns:p14="http://schemas.microsoft.com/office/powerpoint/2010/main" val="360308425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72FE3E-D150-482F-BF1D-E39D8DFAD163}" type="slidenum">
              <a:rPr lang="en-US" smtClean="0"/>
              <a:t>31</a:t>
            </a:fld>
            <a:endParaRPr lang="en-US"/>
          </a:p>
        </p:txBody>
      </p:sp>
    </p:spTree>
    <p:extLst>
      <p:ext uri="{BB962C8B-B14F-4D97-AF65-F5344CB8AC3E}">
        <p14:creationId xmlns:p14="http://schemas.microsoft.com/office/powerpoint/2010/main" val="207481913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72FE3E-D150-482F-BF1D-E39D8DFAD163}" type="slidenum">
              <a:rPr lang="en-US" smtClean="0"/>
              <a:t>32</a:t>
            </a:fld>
            <a:endParaRPr lang="en-US"/>
          </a:p>
        </p:txBody>
      </p:sp>
    </p:spTree>
    <p:extLst>
      <p:ext uri="{BB962C8B-B14F-4D97-AF65-F5344CB8AC3E}">
        <p14:creationId xmlns:p14="http://schemas.microsoft.com/office/powerpoint/2010/main" val="6539994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72FE3E-D150-482F-BF1D-E39D8DFAD163}" type="slidenum">
              <a:rPr lang="en-US" smtClean="0"/>
              <a:t>8</a:t>
            </a:fld>
            <a:endParaRPr lang="en-US"/>
          </a:p>
        </p:txBody>
      </p:sp>
    </p:spTree>
    <p:extLst>
      <p:ext uri="{BB962C8B-B14F-4D97-AF65-F5344CB8AC3E}">
        <p14:creationId xmlns:p14="http://schemas.microsoft.com/office/powerpoint/2010/main" val="40489835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smtClean="0">
                <a:solidFill>
                  <a:schemeClr val="tx1"/>
                </a:solidFill>
                <a:effectLst/>
                <a:latin typeface="+mn-lt"/>
                <a:ea typeface="+mn-ea"/>
                <a:cs typeface="+mn-cs"/>
              </a:rPr>
              <a:t>1) Visual experience is </a:t>
            </a:r>
            <a:r>
              <a:rPr lang="en-US" sz="1200" b="1" kern="1200" dirty="0" smtClean="0">
                <a:solidFill>
                  <a:schemeClr val="tx1"/>
                </a:solidFill>
                <a:effectLst/>
                <a:latin typeface="+mn-lt"/>
                <a:ea typeface="+mn-ea"/>
                <a:cs typeface="+mn-cs"/>
              </a:rPr>
              <a:t>dynamic</a:t>
            </a:r>
            <a:r>
              <a:rPr lang="en-US" sz="1200" b="0" kern="1200" dirty="0" smtClean="0">
                <a:solidFill>
                  <a:schemeClr val="tx1"/>
                </a:solidFill>
                <a:effectLst/>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What a person perceives is not only an arrangement of objects, colors, shapes, movements and sizes, but, perhaps first of all, an interplay of directed tensions. The latter are inherent in any percept. Because they have magnitude and direction they are called </a:t>
            </a:r>
            <a:r>
              <a:rPr lang="en-US" b="1" dirty="0" smtClean="0"/>
              <a:t>psychological forces</a:t>
            </a:r>
            <a:r>
              <a:rPr lang="en-US" dirty="0" smtClean="0"/>
              <a:t>.</a:t>
            </a:r>
            <a:endParaRPr lang="en-US" sz="1200" kern="1200" dirty="0" smtClean="0">
              <a:solidFill>
                <a:schemeClr val="tx1"/>
              </a:solidFill>
              <a:effectLst/>
              <a:latin typeface="+mn-lt"/>
              <a:ea typeface="+mn-ea"/>
              <a:cs typeface="+mn-cs"/>
            </a:endParaRPr>
          </a:p>
          <a:p>
            <a:r>
              <a:rPr lang="en-US" dirty="0" smtClean="0"/>
              <a:t>Examples of </a:t>
            </a:r>
            <a:r>
              <a:rPr lang="en-US" b="1" dirty="0" smtClean="0"/>
              <a:t>"induced structure" </a:t>
            </a:r>
            <a:r>
              <a:rPr lang="en-US" dirty="0" smtClean="0"/>
              <a:t>abound. </a:t>
            </a:r>
            <a:r>
              <a:rPr lang="en-US" sz="1200" kern="1200" dirty="0" smtClean="0">
                <a:solidFill>
                  <a:schemeClr val="tx1"/>
                </a:solidFill>
                <a:effectLst/>
                <a:latin typeface="+mn-lt"/>
                <a:ea typeface="+mn-ea"/>
                <a:cs typeface="+mn-cs"/>
              </a:rPr>
              <a:t>Such </a:t>
            </a:r>
            <a:r>
              <a:rPr lang="en-US" sz="1200" b="1" kern="1200" dirty="0" smtClean="0">
                <a:solidFill>
                  <a:schemeClr val="tx1"/>
                </a:solidFill>
                <a:effectLst/>
                <a:latin typeface="+mn-lt"/>
                <a:ea typeface="+mn-ea"/>
                <a:cs typeface="+mn-cs"/>
              </a:rPr>
              <a:t>perceptual inductions </a:t>
            </a:r>
            <a:r>
              <a:rPr lang="en-US" sz="1200" kern="1200" dirty="0" smtClean="0">
                <a:solidFill>
                  <a:schemeClr val="tx1"/>
                </a:solidFill>
                <a:effectLst/>
                <a:latin typeface="+mn-lt"/>
                <a:ea typeface="+mn-ea"/>
                <a:cs typeface="+mn-cs"/>
              </a:rPr>
              <a:t>differ from logical inferences. They are completions deriving spontaneously during perception from the given configuration of the pattern.</a:t>
            </a:r>
          </a:p>
          <a:p>
            <a:r>
              <a:rPr lang="en-US" dirty="0" smtClean="0"/>
              <a:t>For any spatial relation between objects there is a "correct" distance, established by the eye intuitively.</a:t>
            </a:r>
            <a:r>
              <a:rPr lang="en-US" sz="1200" kern="1200" baseline="0" dirty="0" smtClean="0">
                <a:solidFill>
                  <a:schemeClr val="tx1"/>
                </a:solidFill>
                <a:effectLst/>
                <a:latin typeface="+mn-lt"/>
                <a:ea typeface="+mn-ea"/>
                <a:cs typeface="+mn-cs"/>
              </a:rPr>
              <a:t> </a:t>
            </a:r>
            <a:r>
              <a:rPr lang="en-US" dirty="0" smtClean="0"/>
              <a:t>It would be most desirable to examine the conditions for these visual judgments more systematically.</a:t>
            </a:r>
          </a:p>
          <a:p>
            <a:r>
              <a:rPr lang="en-US" sz="1200" b="1" kern="1200" dirty="0" smtClean="0">
                <a:solidFill>
                  <a:schemeClr val="tx1"/>
                </a:solidFill>
                <a:effectLst/>
                <a:latin typeface="+mn-lt"/>
                <a:ea typeface="+mn-ea"/>
                <a:cs typeface="+mn-cs"/>
              </a:rPr>
              <a:t>structural skeleton </a:t>
            </a:r>
            <a:r>
              <a:rPr lang="en-US" sz="1200" kern="1200" dirty="0" smtClean="0">
                <a:solidFill>
                  <a:schemeClr val="tx1"/>
                </a:solidFill>
                <a:effectLst/>
                <a:latin typeface="+mn-lt"/>
                <a:ea typeface="+mn-ea"/>
                <a:cs typeface="+mn-cs"/>
              </a:rPr>
              <a:t>vary from figure to figure. (</a:t>
            </a:r>
            <a:r>
              <a:rPr lang="zh-CN" altLang="en-US" sz="1200" kern="1200" dirty="0" smtClean="0">
                <a:solidFill>
                  <a:schemeClr val="tx1"/>
                </a:solidFill>
                <a:effectLst/>
                <a:latin typeface="+mn-lt"/>
                <a:ea typeface="+mn-ea"/>
                <a:cs typeface="+mn-cs"/>
              </a:rPr>
              <a:t>有点像磁感应线，意会一下</a:t>
            </a:r>
            <a:r>
              <a:rPr lang="en-US" sz="1200" kern="1200" dirty="0" smtClean="0">
                <a:solidFill>
                  <a:schemeClr val="tx1"/>
                </a:solidFill>
                <a:effectLst/>
                <a:latin typeface="+mn-lt"/>
                <a:ea typeface="+mn-ea"/>
                <a:cs typeface="+mn-cs"/>
              </a:rPr>
              <a:t>)</a:t>
            </a:r>
          </a:p>
          <a:p>
            <a:r>
              <a:rPr lang="en-US" sz="1200" kern="1200" dirty="0" smtClean="0">
                <a:solidFill>
                  <a:schemeClr val="tx1"/>
                </a:solidFill>
                <a:effectLst/>
                <a:latin typeface="+mn-lt"/>
                <a:ea typeface="+mn-ea"/>
                <a:cs typeface="+mn-cs"/>
              </a:rPr>
              <a:t>The relative strength and distance of these factors Will determine their effect in the total configuration. </a:t>
            </a:r>
          </a:p>
          <a:p>
            <a:r>
              <a:rPr lang="en-US" dirty="0" smtClean="0"/>
              <a:t>At the center all the </a:t>
            </a:r>
            <a:r>
              <a:rPr lang="en-US" b="1" dirty="0" smtClean="0"/>
              <a:t>BALANCE</a:t>
            </a:r>
            <a:r>
              <a:rPr lang="en-US" dirty="0" smtClean="0"/>
              <a:t> forces balance one another, and therefore the central position makes for rest. Other restful points are found somewhere far from the center (e.g. corner).</a:t>
            </a:r>
          </a:p>
          <a:p>
            <a:r>
              <a:rPr lang="en-US" sz="1200" kern="1200" dirty="0" smtClean="0">
                <a:solidFill>
                  <a:schemeClr val="tx1"/>
                </a:solidFill>
                <a:effectLst/>
                <a:latin typeface="+mn-lt"/>
                <a:ea typeface="+mn-ea"/>
                <a:cs typeface="+mn-cs"/>
              </a:rPr>
              <a:t>If influence from a particular direction predominates, there results a pull toward that direction.</a:t>
            </a:r>
          </a:p>
          <a:p>
            <a:r>
              <a:rPr lang="en-US" sz="1200" kern="1200" dirty="0" smtClean="0">
                <a:solidFill>
                  <a:schemeClr val="tx1"/>
                </a:solidFill>
                <a:effectLst/>
                <a:latin typeface="+mn-lt"/>
                <a:ea typeface="+mn-ea"/>
                <a:cs typeface="+mn-cs"/>
              </a:rPr>
              <a:t>An </a:t>
            </a:r>
            <a:r>
              <a:rPr lang="en-US" sz="1200" b="1" kern="1200" dirty="0" smtClean="0">
                <a:solidFill>
                  <a:schemeClr val="tx1"/>
                </a:solidFill>
                <a:effectLst/>
                <a:latin typeface="+mn-lt"/>
                <a:ea typeface="+mn-ea"/>
                <a:cs typeface="+mn-cs"/>
              </a:rPr>
              <a:t>unpleasant effect </a:t>
            </a:r>
            <a:r>
              <a:rPr lang="en-US" sz="1200" kern="1200" dirty="0" smtClean="0">
                <a:solidFill>
                  <a:schemeClr val="tx1"/>
                </a:solidFill>
                <a:effectLst/>
                <a:latin typeface="+mn-lt"/>
                <a:ea typeface="+mn-ea"/>
                <a:cs typeface="+mn-cs"/>
              </a:rPr>
              <a:t>is produced by equivocal and ambiguous.</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In </a:t>
            </a:r>
            <a:r>
              <a:rPr lang="en-US" sz="1200" b="0" kern="1200" dirty="0" smtClean="0">
                <a:solidFill>
                  <a:schemeClr val="tx1"/>
                </a:solidFill>
                <a:effectLst/>
                <a:latin typeface="+mn-lt"/>
                <a:ea typeface="+mn-ea"/>
                <a:cs typeface="+mn-cs"/>
              </a:rPr>
              <a:t>ambiguous situations </a:t>
            </a:r>
            <a:r>
              <a:rPr lang="en-US" sz="1200" kern="1200" dirty="0" smtClean="0">
                <a:solidFill>
                  <a:schemeClr val="tx1"/>
                </a:solidFill>
                <a:effectLst/>
                <a:latin typeface="+mn-lt"/>
                <a:ea typeface="+mn-ea"/>
                <a:cs typeface="+mn-cs"/>
              </a:rPr>
              <a:t>the visual pattern ceases to determine what is seen, and subjective factors in the observer, such as his focus of attention or his preference for a particular direction, come into play.</a:t>
            </a:r>
          </a:p>
          <a:p>
            <a:r>
              <a:rPr lang="en-US" sz="1200" kern="1200" dirty="0" smtClean="0">
                <a:solidFill>
                  <a:schemeClr val="tx1"/>
                </a:solidFill>
                <a:effectLst/>
                <a:latin typeface="+mn-lt"/>
                <a:ea typeface="+mn-ea"/>
                <a:cs typeface="+mn-cs"/>
              </a:rPr>
              <a:t>Our observations have been checked (partly) experimentally by Gunnar </a:t>
            </a:r>
            <a:r>
              <a:rPr lang="en-US" sz="1200" kern="1200" dirty="0" err="1" smtClean="0">
                <a:solidFill>
                  <a:schemeClr val="tx1"/>
                </a:solidFill>
                <a:effectLst/>
                <a:latin typeface="+mn-lt"/>
                <a:ea typeface="+mn-ea"/>
                <a:cs typeface="+mn-cs"/>
              </a:rPr>
              <a:t>Goude</a:t>
            </a:r>
            <a:r>
              <a:rPr lang="en-US" sz="1200" kern="1200" dirty="0" smtClean="0">
                <a:solidFill>
                  <a:schemeClr val="tx1"/>
                </a:solidFill>
                <a:effectLst/>
                <a:latin typeface="+mn-lt"/>
                <a:ea typeface="+mn-ea"/>
                <a:cs typeface="+mn-cs"/>
              </a:rPr>
              <a:t> and Inga </a:t>
            </a:r>
            <a:r>
              <a:rPr lang="en-US" sz="1200" kern="1200" dirty="0" err="1" smtClean="0">
                <a:solidFill>
                  <a:schemeClr val="tx1"/>
                </a:solidFill>
                <a:effectLst/>
                <a:latin typeface="+mn-lt"/>
                <a:ea typeface="+mn-ea"/>
                <a:cs typeface="+mn-cs"/>
              </a:rPr>
              <a:t>Hjortzberg</a:t>
            </a:r>
            <a:r>
              <a:rPr lang="en-US" sz="1200" kern="1200" dirty="0" smtClean="0">
                <a:solidFill>
                  <a:schemeClr val="tx1"/>
                </a:solidFill>
                <a:effectLst/>
                <a:latin typeface="+mn-lt"/>
                <a:ea typeface="+mn-ea"/>
                <a:cs typeface="+mn-cs"/>
              </a:rPr>
              <a:t> at the Psychological Laboratory of the University of Stockholm.</a:t>
            </a:r>
          </a:p>
          <a:p>
            <a:r>
              <a:rPr lang="en-US" dirty="0" smtClean="0"/>
              <a:t>When conditions are such that the eyes cannot clearly establish the actual location of the disk, the visual forces discussed here may possibly </a:t>
            </a:r>
            <a:r>
              <a:rPr lang="en-US" b="1" dirty="0" smtClean="0"/>
              <a:t>produce genuine displacement</a:t>
            </a:r>
            <a:r>
              <a:rPr lang="en-US" dirty="0" smtClean="0"/>
              <a:t> in the direction of the dynamic pull. </a:t>
            </a:r>
          </a:p>
          <a:p>
            <a:r>
              <a:rPr lang="en-US" b="1" dirty="0" smtClean="0"/>
              <a:t>Balance:</a:t>
            </a:r>
          </a:p>
          <a:p>
            <a:r>
              <a:rPr lang="en-US" dirty="0" smtClean="0"/>
              <a:t>dynamic relations in the work</a:t>
            </a:r>
          </a:p>
          <a:p>
            <a:r>
              <a:rPr lang="en-US" dirty="0" smtClean="0"/>
              <a:t>relations establish the particular balance of rest and activity that impressed us as the theme or content of the picture</a:t>
            </a:r>
          </a:p>
          <a:p>
            <a:r>
              <a:rPr lang="en-US" dirty="0" smtClean="0"/>
              <a:t>(case study: Madame Cezanne in a Yellow Chair )</a:t>
            </a:r>
          </a:p>
          <a:p>
            <a:endParaRPr lang="en-US" sz="1200" b="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6672FE3E-D150-482F-BF1D-E39D8DFAD163}" type="slidenum">
              <a:rPr lang="en-US" smtClean="0"/>
              <a:t>9</a:t>
            </a:fld>
            <a:endParaRPr lang="en-US"/>
          </a:p>
        </p:txBody>
      </p:sp>
    </p:spTree>
    <p:extLst>
      <p:ext uri="{BB962C8B-B14F-4D97-AF65-F5344CB8AC3E}">
        <p14:creationId xmlns:p14="http://schemas.microsoft.com/office/powerpoint/2010/main" val="32967007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2) </a:t>
            </a:r>
            <a:r>
              <a:rPr lang="en-US" b="1" dirty="0" smtClean="0"/>
              <a:t>Balance</a:t>
            </a:r>
          </a:p>
          <a:p>
            <a:r>
              <a:rPr lang="en-US" sz="1200" kern="1200" dirty="0" smtClean="0">
                <a:solidFill>
                  <a:schemeClr val="tx1"/>
                </a:solidFill>
                <a:effectLst/>
                <a:latin typeface="+mn-lt"/>
                <a:ea typeface="+mn-ea"/>
                <a:cs typeface="+mn-cs"/>
              </a:rPr>
              <a:t>In perceptual experience, stimulus pattern creates a structural skeleton, a skeleton that helps determine the role of each pictorial element within the balance system of the whole; it serves as a frame of reference, just as a musical scale defines the pitch value of each tone in a composition.</a:t>
            </a:r>
          </a:p>
          <a:p>
            <a:r>
              <a:rPr lang="en-US" sz="1200" kern="1200" dirty="0" smtClean="0">
                <a:solidFill>
                  <a:schemeClr val="tx1"/>
                </a:solidFill>
                <a:effectLst/>
                <a:latin typeface="+mn-lt"/>
                <a:ea typeface="+mn-ea"/>
                <a:cs typeface="+mn-cs"/>
              </a:rPr>
              <a:t>the percept is really </a:t>
            </a:r>
            <a:r>
              <a:rPr lang="en-US" sz="1200" b="1" kern="1200" dirty="0" smtClean="0">
                <a:solidFill>
                  <a:schemeClr val="tx1"/>
                </a:solidFill>
                <a:effectLst/>
                <a:latin typeface="+mn-lt"/>
                <a:ea typeface="+mn-ea"/>
                <a:cs typeface="+mn-cs"/>
              </a:rPr>
              <a:t>a continuous field of forces</a:t>
            </a:r>
          </a:p>
          <a:p>
            <a:r>
              <a:rPr lang="en-US" sz="1200" kern="1200" dirty="0" smtClean="0">
                <a:solidFill>
                  <a:schemeClr val="tx1"/>
                </a:solidFill>
                <a:effectLst/>
                <a:latin typeface="+mn-lt"/>
                <a:ea typeface="+mn-ea"/>
                <a:cs typeface="+mn-cs"/>
              </a:rPr>
              <a:t>It is a </a:t>
            </a:r>
            <a:r>
              <a:rPr lang="en-US" sz="1200" b="1" kern="1200" dirty="0" smtClean="0">
                <a:solidFill>
                  <a:schemeClr val="tx1"/>
                </a:solidFill>
                <a:effectLst/>
                <a:latin typeface="+mn-lt"/>
                <a:ea typeface="+mn-ea"/>
                <a:cs typeface="+mn-cs"/>
              </a:rPr>
              <a:t>dynamic landscape</a:t>
            </a:r>
            <a:r>
              <a:rPr lang="en-US" sz="1200" kern="1200" dirty="0" smtClean="0">
                <a:solidFill>
                  <a:schemeClr val="tx1"/>
                </a:solidFill>
                <a:effectLst/>
                <a:latin typeface="+mn-lt"/>
                <a:ea typeface="+mn-ea"/>
                <a:cs typeface="+mn-cs"/>
              </a:rPr>
              <a:t>, in which lines are actually ridges sloping off in both directions. These ridges are centers of attractive and repulsive forces, whose influence extends through their surroundings, inside and outside the boundaries of the figure.</a:t>
            </a:r>
          </a:p>
          <a:p>
            <a:r>
              <a:rPr lang="en-US" sz="1200" kern="1200" dirty="0" smtClean="0">
                <a:solidFill>
                  <a:schemeClr val="tx1"/>
                </a:solidFill>
                <a:effectLst/>
                <a:latin typeface="+mn-lt"/>
                <a:ea typeface="+mn-ea"/>
                <a:cs typeface="+mn-cs"/>
              </a:rPr>
              <a:t>No point in the figure is free from this influence.</a:t>
            </a:r>
            <a:r>
              <a:rPr lang="en-US" sz="1200" kern="1200" baseline="0" dirty="0" smtClean="0">
                <a:solidFill>
                  <a:schemeClr val="tx1"/>
                </a:solidFill>
                <a:effectLst/>
                <a:latin typeface="+mn-lt"/>
                <a:ea typeface="+mn-ea"/>
                <a:cs typeface="+mn-cs"/>
              </a:rPr>
              <a:t> </a:t>
            </a:r>
            <a:r>
              <a:rPr lang="en-US" dirty="0" smtClean="0"/>
              <a:t>To the sensitive eye, the balance of such a point is alive with tension.</a:t>
            </a:r>
          </a:p>
          <a:p>
            <a:r>
              <a:rPr lang="en-US" sz="1200" kern="1200" dirty="0" smtClean="0">
                <a:solidFill>
                  <a:schemeClr val="tx1"/>
                </a:solidFill>
                <a:effectLst/>
                <a:latin typeface="+mn-lt"/>
                <a:ea typeface="+mn-ea"/>
                <a:cs typeface="+mn-cs"/>
              </a:rPr>
              <a:t>the life of a percept-its expression and meaning derives entirely from the activity of the </a:t>
            </a:r>
            <a:r>
              <a:rPr lang="en-US" sz="1200" b="1" kern="1200" dirty="0" smtClean="0">
                <a:solidFill>
                  <a:schemeClr val="tx1"/>
                </a:solidFill>
                <a:effectLst/>
                <a:latin typeface="+mn-lt"/>
                <a:ea typeface="+mn-ea"/>
                <a:cs typeface="+mn-cs"/>
              </a:rPr>
              <a:t>perceptual forces</a:t>
            </a:r>
          </a:p>
          <a:p>
            <a:pPr marL="0" indent="0">
              <a:buNone/>
            </a:pPr>
            <a:r>
              <a:rPr lang="en-US" sz="1200" b="1" kern="1200" dirty="0" smtClean="0">
                <a:solidFill>
                  <a:schemeClr val="tx1"/>
                </a:solidFill>
                <a:effectLst/>
                <a:latin typeface="+mn-lt"/>
                <a:ea typeface="+mn-ea"/>
                <a:cs typeface="+mn-cs"/>
              </a:rPr>
              <a:t>A) Perceptual Force</a:t>
            </a:r>
          </a:p>
          <a:p>
            <a:pPr marL="0" indent="0">
              <a:buNone/>
            </a:pPr>
            <a:r>
              <a:rPr lang="en-US" dirty="0" smtClean="0"/>
              <a:t>A1) real exist?</a:t>
            </a:r>
          </a:p>
          <a:p>
            <a:pPr marL="0" indent="0">
              <a:buNone/>
            </a:pPr>
            <a:r>
              <a:rPr lang="en-US" dirty="0" smtClean="0"/>
              <a:t>They are assumed to be real in both realms of existence-that is, as both psychological and physical forces.</a:t>
            </a:r>
          </a:p>
          <a:p>
            <a:pPr marL="0" indent="0">
              <a:buNone/>
            </a:pPr>
            <a:r>
              <a:rPr lang="en-US" sz="1200" b="0" kern="1200" dirty="0" smtClean="0">
                <a:solidFill>
                  <a:schemeClr val="tx1"/>
                </a:solidFill>
                <a:effectLst/>
                <a:latin typeface="+mn-lt"/>
                <a:ea typeface="+mn-ea"/>
                <a:cs typeface="+mn-cs"/>
              </a:rPr>
              <a:t>A2) where are the force came from</a:t>
            </a:r>
          </a:p>
          <a:p>
            <a:pPr marL="0" indent="0">
              <a:buNone/>
            </a:pPr>
            <a:r>
              <a:rPr lang="en-US" sz="1200" kern="1200" dirty="0" smtClean="0">
                <a:solidFill>
                  <a:schemeClr val="tx1"/>
                </a:solidFill>
                <a:effectLst/>
                <a:latin typeface="+mn-lt"/>
                <a:ea typeface="+mn-ea"/>
                <a:cs typeface="+mn-cs"/>
              </a:rPr>
              <a:t>The perceived image, not the paint, is the work of art. </a:t>
            </a:r>
          </a:p>
          <a:p>
            <a:pPr marL="0" indent="0">
              <a:buNone/>
            </a:pPr>
            <a:r>
              <a:rPr lang="en-US" sz="1200" b="0" kern="1200" dirty="0" smtClean="0">
                <a:solidFill>
                  <a:schemeClr val="tx1"/>
                </a:solidFill>
                <a:effectLst/>
                <a:latin typeface="+mn-lt"/>
                <a:ea typeface="+mn-ea"/>
                <a:cs typeface="+mn-cs"/>
              </a:rPr>
              <a:t>A3)</a:t>
            </a:r>
            <a:r>
              <a:rPr lang="en-US" sz="1200" b="0" kern="1200" baseline="0" dirty="0" smtClean="0">
                <a:solidFill>
                  <a:schemeClr val="tx1"/>
                </a:solidFill>
                <a:effectLst/>
                <a:latin typeface="+mn-lt"/>
                <a:ea typeface="+mn-ea"/>
                <a:cs typeface="+mn-cs"/>
              </a:rPr>
              <a:t> illusion?</a:t>
            </a:r>
          </a:p>
          <a:p>
            <a:pPr marL="0" indent="0">
              <a:buNone/>
            </a:pPr>
            <a:r>
              <a:rPr lang="en-US" dirty="0" smtClean="0"/>
              <a:t>The forces that pull our disk are "illusory" only to the man who decides to use their energy to run an engine. Perceptually and artistically, they are quite real.</a:t>
            </a:r>
            <a:endParaRPr lang="en-US" sz="1200" b="0" kern="1200" dirty="0" smtClean="0">
              <a:solidFill>
                <a:schemeClr val="tx1"/>
              </a:solidFill>
              <a:effectLst/>
              <a:latin typeface="+mn-lt"/>
              <a:ea typeface="+mn-ea"/>
              <a:cs typeface="+mn-cs"/>
            </a:endParaRPr>
          </a:p>
          <a:p>
            <a:pPr marL="0" indent="0">
              <a:buNone/>
            </a:pPr>
            <a:r>
              <a:rPr lang="en-US" sz="1200" b="0" kern="1200" dirty="0" smtClean="0">
                <a:solidFill>
                  <a:schemeClr val="tx1"/>
                </a:solidFill>
                <a:effectLst/>
                <a:latin typeface="+mn-lt"/>
                <a:ea typeface="+mn-ea"/>
                <a:cs typeface="+mn-cs"/>
              </a:rPr>
              <a:t>A4) complexity</a:t>
            </a:r>
          </a:p>
          <a:p>
            <a:r>
              <a:rPr lang="en-US" sz="1200" kern="1200" dirty="0" smtClean="0">
                <a:solidFill>
                  <a:schemeClr val="tx1"/>
                </a:solidFill>
                <a:effectLst/>
                <a:latin typeface="+mn-lt"/>
                <a:ea typeface="+mn-ea"/>
                <a:cs typeface="+mn-cs"/>
              </a:rPr>
              <a:t>The distance at which these effects (too close: repel, close: attract) occur depends on the size of the disks and the square, as well as on the location of the disks within the square. </a:t>
            </a:r>
          </a:p>
          <a:p>
            <a:r>
              <a:rPr lang="en-US" sz="1200" kern="1200" dirty="0" smtClean="0">
                <a:solidFill>
                  <a:schemeClr val="tx1"/>
                </a:solidFill>
                <a:effectLst/>
                <a:latin typeface="+mn-lt"/>
                <a:ea typeface="+mn-ea"/>
                <a:cs typeface="+mn-cs"/>
              </a:rPr>
              <a:t>Balance each other</a:t>
            </a:r>
          </a:p>
          <a:p>
            <a:r>
              <a:rPr lang="en-US" sz="1200" kern="1200" dirty="0" smtClean="0">
                <a:solidFill>
                  <a:schemeClr val="tx1"/>
                </a:solidFill>
                <a:effectLst/>
                <a:latin typeface="+mn-lt"/>
                <a:ea typeface="+mn-ea"/>
                <a:cs typeface="+mn-cs"/>
              </a:rPr>
              <a:t>Function as a group</a:t>
            </a:r>
            <a:r>
              <a:rPr lang="en-US" sz="1200" kern="1200" baseline="0" dirty="0" smtClean="0">
                <a:solidFill>
                  <a:schemeClr val="tx1"/>
                </a:solidFill>
                <a:effectLst/>
                <a:latin typeface="+mn-lt"/>
                <a:ea typeface="+mn-ea"/>
                <a:cs typeface="+mn-cs"/>
              </a:rPr>
              <a:t> &amp; function as an individual might contradict each other</a:t>
            </a:r>
          </a:p>
          <a:p>
            <a:r>
              <a:rPr lang="en-US" dirty="0" smtClean="0"/>
              <a:t>This dilemma is insoluble. </a:t>
            </a:r>
            <a:endParaRPr lang="en-US" sz="1200" kern="1200" baseline="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spectator finds himself shifting between two incompatible conceptions. </a:t>
            </a:r>
          </a:p>
          <a:p>
            <a:r>
              <a:rPr lang="en-US" sz="1200" kern="1200" dirty="0" smtClean="0">
                <a:solidFill>
                  <a:schemeClr val="tx1"/>
                </a:solidFill>
                <a:effectLst/>
                <a:latin typeface="+mn-lt"/>
                <a:ea typeface="+mn-ea"/>
                <a:cs typeface="+mn-cs"/>
              </a:rPr>
              <a:t>even a very simple visual pattern is fundamentally affected by the structure of its spatial surroundings</a:t>
            </a:r>
          </a:p>
          <a:p>
            <a:r>
              <a:rPr lang="en-US" sz="1200" kern="1200" dirty="0" smtClean="0">
                <a:solidFill>
                  <a:schemeClr val="tx1"/>
                </a:solidFill>
                <a:effectLst/>
                <a:latin typeface="+mn-lt"/>
                <a:ea typeface="+mn-ea"/>
                <a:cs typeface="+mn-cs"/>
              </a:rPr>
              <a:t>balance can be disturbingly ambiguous when shape and spatial location contradict each other</a:t>
            </a:r>
          </a:p>
          <a:p>
            <a:r>
              <a:rPr lang="en-US" sz="1200" b="1" kern="1200" dirty="0" smtClean="0">
                <a:solidFill>
                  <a:schemeClr val="tx1"/>
                </a:solidFill>
                <a:effectLst/>
                <a:latin typeface="+mn-lt"/>
                <a:ea typeface="+mn-ea"/>
                <a:cs typeface="+mn-cs"/>
              </a:rPr>
              <a:t>B) How</a:t>
            </a:r>
            <a:r>
              <a:rPr lang="en-US" sz="1200" kern="1200" dirty="0" smtClean="0">
                <a:solidFill>
                  <a:schemeClr val="tx1"/>
                </a:solidFill>
                <a:effectLst/>
                <a:latin typeface="+mn-lt"/>
                <a:ea typeface="+mn-ea"/>
                <a:cs typeface="+mn-cs"/>
              </a:rPr>
              <a:t> Balance Can Be Attained</a:t>
            </a:r>
          </a:p>
          <a:p>
            <a:r>
              <a:rPr lang="en-US" sz="1200" b="0" kern="1200" dirty="0" smtClean="0">
                <a:solidFill>
                  <a:schemeClr val="tx1"/>
                </a:solidFill>
                <a:effectLst/>
                <a:latin typeface="+mn-lt"/>
                <a:ea typeface="+mn-ea"/>
                <a:cs typeface="+mn-cs"/>
              </a:rPr>
              <a:t>B1) </a:t>
            </a:r>
            <a:r>
              <a:rPr lang="en-US" sz="1200" kern="1200" dirty="0" smtClean="0">
                <a:solidFill>
                  <a:schemeClr val="tx1"/>
                </a:solidFill>
                <a:effectLst/>
                <a:latin typeface="+mn-lt"/>
                <a:ea typeface="+mn-ea"/>
                <a:cs typeface="+mn-cs"/>
              </a:rPr>
              <a:t>to state more explicitly what we mean by balance or equilibrium</a:t>
            </a:r>
          </a:p>
          <a:p>
            <a:r>
              <a:rPr lang="en-US" sz="1200" kern="1200" dirty="0" smtClean="0">
                <a:solidFill>
                  <a:schemeClr val="tx1"/>
                </a:solidFill>
                <a:effectLst/>
                <a:latin typeface="+mn-lt"/>
                <a:ea typeface="+mn-ea"/>
                <a:cs typeface="+mn-cs"/>
              </a:rPr>
              <a:t>balance is the state in which the forces acting upon a body compensate one another</a:t>
            </a:r>
          </a:p>
          <a:p>
            <a:r>
              <a:rPr lang="en-US" dirty="0" smtClean="0"/>
              <a:t>every finite visual pattern has a fulcrum or center of gravity</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move a frame around the pattern until the frame and pattern balance; then the center of the frame coincides with the weight center of the pattern</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kern="1200" dirty="0" smtClean="0">
                <a:solidFill>
                  <a:schemeClr val="tx1"/>
                </a:solidFill>
                <a:effectLst/>
                <a:latin typeface="+mn-lt"/>
                <a:ea typeface="+mn-ea"/>
                <a:cs typeface="+mn-cs"/>
              </a:rPr>
              <a:t>Except for the </a:t>
            </a:r>
            <a:r>
              <a:rPr lang="en-US" sz="1200" b="1" kern="1200" dirty="0" smtClean="0">
                <a:solidFill>
                  <a:schemeClr val="tx1"/>
                </a:solidFill>
                <a:effectLst/>
                <a:latin typeface="+mn-lt"/>
                <a:ea typeface="+mn-ea"/>
                <a:cs typeface="+mn-cs"/>
              </a:rPr>
              <a:t>most regular shapes</a:t>
            </a:r>
            <a:r>
              <a:rPr lang="en-US" sz="1200" b="0" kern="1200" dirty="0" smtClean="0">
                <a:solidFill>
                  <a:schemeClr val="tx1"/>
                </a:solidFill>
                <a:effectLst/>
                <a:latin typeface="+mn-lt"/>
                <a:ea typeface="+mn-ea"/>
                <a:cs typeface="+mn-cs"/>
              </a:rPr>
              <a:t>, no known method of </a:t>
            </a:r>
            <a:r>
              <a:rPr lang="en-US" sz="1200" b="1" kern="1200" dirty="0" smtClean="0">
                <a:solidFill>
                  <a:schemeClr val="tx1"/>
                </a:solidFill>
                <a:effectLst/>
                <a:latin typeface="+mn-lt"/>
                <a:ea typeface="+mn-ea"/>
                <a:cs typeface="+mn-cs"/>
              </a:rPr>
              <a:t>rational calculation </a:t>
            </a:r>
            <a:r>
              <a:rPr lang="en-US" sz="1200" b="0" kern="1200" dirty="0" smtClean="0">
                <a:solidFill>
                  <a:schemeClr val="tx1"/>
                </a:solidFill>
                <a:effectLst/>
                <a:latin typeface="+mn-lt"/>
                <a:ea typeface="+mn-ea"/>
                <a:cs typeface="+mn-cs"/>
              </a:rPr>
              <a:t>can replace the </a:t>
            </a:r>
            <a:r>
              <a:rPr lang="en-US" sz="1200" b="1" kern="1200" dirty="0" smtClean="0">
                <a:solidFill>
                  <a:schemeClr val="tx1"/>
                </a:solidFill>
                <a:effectLst/>
                <a:latin typeface="+mn-lt"/>
                <a:ea typeface="+mn-ea"/>
                <a:cs typeface="+mn-cs"/>
              </a:rPr>
              <a:t>eye's intuitive sense </a:t>
            </a:r>
            <a:r>
              <a:rPr lang="en-US" sz="1200" b="0" kern="1200" dirty="0" smtClean="0">
                <a:solidFill>
                  <a:schemeClr val="tx1"/>
                </a:solidFill>
                <a:effectLst/>
                <a:latin typeface="+mn-lt"/>
                <a:ea typeface="+mn-ea"/>
                <a:cs typeface="+mn-cs"/>
              </a:rPr>
              <a:t>of balance.</a:t>
            </a:r>
          </a:p>
          <a:p>
            <a:r>
              <a:rPr lang="en-US" sz="1200" b="0" kern="1200" dirty="0" smtClean="0">
                <a:solidFill>
                  <a:schemeClr val="tx1"/>
                </a:solidFill>
                <a:effectLst/>
                <a:latin typeface="+mn-lt"/>
                <a:ea typeface="+mn-ea"/>
                <a:cs typeface="+mn-cs"/>
              </a:rPr>
              <a:t>B2) </a:t>
            </a:r>
            <a:r>
              <a:rPr lang="en-US" sz="1200" kern="1200" dirty="0" smtClean="0">
                <a:solidFill>
                  <a:schemeClr val="tx1"/>
                </a:solidFill>
                <a:effectLst/>
                <a:latin typeface="+mn-lt"/>
                <a:ea typeface="+mn-ea"/>
                <a:cs typeface="+mn-cs"/>
              </a:rPr>
              <a:t>Influences</a:t>
            </a:r>
          </a:p>
          <a:p>
            <a:r>
              <a:rPr lang="en-US" sz="1200" kern="1200" dirty="0" smtClean="0">
                <a:solidFill>
                  <a:schemeClr val="tx1"/>
                </a:solidFill>
                <a:effectLst/>
                <a:latin typeface="+mn-lt"/>
                <a:ea typeface="+mn-ea"/>
                <a:cs typeface="+mn-cs"/>
              </a:rPr>
              <a:t>the canvas's vertical position on the wall influences the distribution of visual weight, and so do colors shapes, and pictorial space when the canvas has a picture painted on it.</a:t>
            </a:r>
          </a:p>
          <a:p>
            <a:r>
              <a:rPr lang="en-US" sz="1200" b="0" kern="1200" dirty="0" smtClean="0">
                <a:solidFill>
                  <a:schemeClr val="tx1"/>
                </a:solidFill>
                <a:effectLst/>
                <a:latin typeface="+mn-lt"/>
                <a:ea typeface="+mn-ea"/>
                <a:cs typeface="+mn-cs"/>
              </a:rPr>
              <a:t>B3)</a:t>
            </a:r>
            <a:r>
              <a:rPr lang="en-US" sz="1200" b="0" kern="1200" baseline="0" dirty="0" smtClean="0">
                <a:solidFill>
                  <a:schemeClr val="tx1"/>
                </a:solidFill>
                <a:effectLst/>
                <a:latin typeface="+mn-lt"/>
                <a:ea typeface="+mn-ea"/>
                <a:cs typeface="+mn-cs"/>
              </a:rPr>
              <a:t> </a:t>
            </a:r>
            <a:r>
              <a:rPr lang="en-US" sz="1200" kern="1200" baseline="0" dirty="0" smtClean="0">
                <a:solidFill>
                  <a:schemeClr val="tx1"/>
                </a:solidFill>
                <a:effectLst/>
                <a:latin typeface="+mn-lt"/>
                <a:ea typeface="+mn-ea"/>
                <a:cs typeface="+mn-cs"/>
              </a:rPr>
              <a:t>Physical vs. Perceptual Balance</a:t>
            </a:r>
          </a:p>
          <a:p>
            <a:r>
              <a:rPr lang="en-US" dirty="0" smtClean="0"/>
              <a:t>Only roughly the same center</a:t>
            </a:r>
            <a:endParaRPr lang="en-US" sz="1200" kern="1200" baseline="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There are other differences between physical and perceptual equilibrium</a:t>
            </a:r>
          </a:p>
          <a:p>
            <a:r>
              <a:rPr lang="en-US" dirty="0" smtClean="0"/>
              <a:t>These discrepancies occur because </a:t>
            </a:r>
            <a:r>
              <a:rPr lang="en-US" b="1" dirty="0" smtClean="0"/>
              <a:t>factors</a:t>
            </a:r>
            <a:r>
              <a:rPr lang="en-US" dirty="0" smtClean="0"/>
              <a:t> such as size, color, or direction contribute to visual balance in ways not necessarily paralleled physically. </a:t>
            </a:r>
            <a:endParaRPr lang="en-US" sz="1200" kern="1200" dirty="0" smtClean="0">
              <a:solidFill>
                <a:schemeClr val="tx1"/>
              </a:solidFill>
              <a:effectLst/>
              <a:latin typeface="+mn-lt"/>
              <a:ea typeface="+mn-ea"/>
              <a:cs typeface="+mn-cs"/>
            </a:endParaRPr>
          </a:p>
          <a:p>
            <a:r>
              <a:rPr lang="en-US" dirty="0" smtClean="0"/>
              <a:t>In a painting, a physically unrelated object, such as a curtain in the background, may counterbalance the asymmetrical position of a human figure. </a:t>
            </a:r>
          </a:p>
          <a:p>
            <a:r>
              <a:rPr lang="en-US" sz="1200" b="1" kern="1200" dirty="0" smtClean="0">
                <a:solidFill>
                  <a:schemeClr val="tx1"/>
                </a:solidFill>
                <a:effectLst/>
                <a:latin typeface="+mn-lt"/>
                <a:ea typeface="+mn-ea"/>
                <a:cs typeface="+mn-cs"/>
              </a:rPr>
              <a:t>C) </a:t>
            </a:r>
            <a:r>
              <a:rPr lang="en-US" b="1" dirty="0" smtClean="0"/>
              <a:t>Why</a:t>
            </a:r>
            <a:r>
              <a:rPr lang="en-US" dirty="0" smtClean="0"/>
              <a:t> Should Balance Be A Necessary Quality of Visual Patterns</a:t>
            </a:r>
          </a:p>
          <a:p>
            <a:r>
              <a:rPr lang="en-US" dirty="0" smtClean="0"/>
              <a:t>balance is the state of distribution in which all action has come to a standstill.</a:t>
            </a:r>
          </a:p>
          <a:p>
            <a:r>
              <a:rPr lang="en-US" dirty="0" smtClean="0"/>
              <a:t>In a balanced composition factors (e.g. shape, direction, hue,</a:t>
            </a:r>
            <a:r>
              <a:rPr lang="en-US" baseline="0" dirty="0" smtClean="0"/>
              <a:t> </a:t>
            </a:r>
            <a:r>
              <a:rPr lang="en-US" dirty="0" smtClean="0"/>
              <a:t>location) are mutually determined in such a way that no change seems possible, and the whole assumes the character of "necessity" in all its parts.</a:t>
            </a:r>
          </a:p>
          <a:p>
            <a:r>
              <a:rPr lang="en-US" dirty="0" smtClean="0"/>
              <a:t>An unbalanced composition’s elements show a </a:t>
            </a:r>
            <a:r>
              <a:rPr lang="en-US" b="1" dirty="0" smtClean="0"/>
              <a:t>tendency</a:t>
            </a:r>
            <a:r>
              <a:rPr lang="en-US" dirty="0" smtClean="0"/>
              <a:t> to change place or shape in order to reach a state that better accords with the total structure. </a:t>
            </a:r>
            <a:endParaRPr lang="en-US" sz="1200" kern="1200" dirty="0" smtClean="0">
              <a:solidFill>
                <a:schemeClr val="tx1"/>
              </a:solidFill>
              <a:effectLst/>
              <a:latin typeface="+mn-lt"/>
              <a:ea typeface="+mn-ea"/>
              <a:cs typeface="+mn-cs"/>
            </a:endParaRPr>
          </a:p>
          <a:p>
            <a:r>
              <a:rPr lang="en-US" dirty="0" smtClean="0"/>
              <a:t>The ambiguous pattern allows no decision on which of the possible configurations is meant.</a:t>
            </a:r>
          </a:p>
          <a:p>
            <a:r>
              <a:rPr lang="en-US" sz="1200" kern="1200" dirty="0" smtClean="0">
                <a:solidFill>
                  <a:schemeClr val="tx1"/>
                </a:solidFill>
                <a:effectLst/>
                <a:latin typeface="+mn-lt"/>
                <a:ea typeface="+mn-ea"/>
                <a:cs typeface="+mn-cs"/>
              </a:rPr>
              <a:t>Timelessness gives way to the frustrating sensation of arrested time. </a:t>
            </a:r>
            <a:endParaRPr lang="en-US" dirty="0" smtClean="0"/>
          </a:p>
          <a:p>
            <a:r>
              <a:rPr lang="en-US" dirty="0" smtClean="0"/>
              <a:t>balance </a:t>
            </a:r>
            <a:r>
              <a:rPr lang="en-US" b="1" dirty="0" smtClean="0"/>
              <a:t>does not </a:t>
            </a:r>
            <a:r>
              <a:rPr lang="en-US" dirty="0" smtClean="0"/>
              <a:t>require </a:t>
            </a:r>
            <a:r>
              <a:rPr lang="en-US" b="1" dirty="0" smtClean="0"/>
              <a:t>symmetry</a:t>
            </a:r>
            <a:endParaRPr lang="en-US" sz="1200" b="1"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disproportion is compelling only because it is fixated by counterbalancing factors; otherwise, the unequal size of the two figures would lack finality and, therefore, meaning.</a:t>
            </a:r>
          </a:p>
          <a:p>
            <a:r>
              <a:rPr lang="en-US" sz="1200" kern="1200" dirty="0" smtClean="0">
                <a:solidFill>
                  <a:schemeClr val="tx1"/>
                </a:solidFill>
                <a:effectLst/>
                <a:latin typeface="+mn-lt"/>
                <a:ea typeface="+mn-ea"/>
                <a:cs typeface="+mn-cs"/>
              </a:rPr>
              <a:t>It is only seemingly paradoxical to assert that disequilibrium can be expressed only by equilibrium, just as disorder can be shown only by order or separateness by connection</a:t>
            </a:r>
          </a:p>
          <a:p>
            <a:r>
              <a:rPr lang="en-US" dirty="0" smtClean="0"/>
              <a:t>Maitland Graves’s test: (7b) </a:t>
            </a:r>
            <a:r>
              <a:rPr lang="en-US" sz="1200" kern="1200" dirty="0" smtClean="0">
                <a:solidFill>
                  <a:schemeClr val="tx1"/>
                </a:solidFill>
                <a:effectLst/>
                <a:latin typeface="+mn-lt"/>
                <a:ea typeface="+mn-ea"/>
                <a:cs typeface="+mn-cs"/>
              </a:rPr>
              <a:t>leave the eye uncertain whether it is contemplating equality or inequality, symmetry or asymmetry, square or rectangle. We cannot tell what the pattern is trying to say.</a:t>
            </a:r>
            <a:r>
              <a:rPr lang="en-US" sz="1200" kern="1200" baseline="0" dirty="0" smtClean="0">
                <a:solidFill>
                  <a:schemeClr val="tx1"/>
                </a:solidFill>
                <a:effectLst/>
                <a:latin typeface="+mn-lt"/>
                <a:ea typeface="+mn-ea"/>
                <a:cs typeface="+mn-cs"/>
              </a:rPr>
              <a:t> </a:t>
            </a:r>
          </a:p>
          <a:p>
            <a:r>
              <a:rPr lang="en-US" sz="1200" kern="1200" baseline="0" dirty="0" smtClean="0">
                <a:solidFill>
                  <a:schemeClr val="tx1"/>
                </a:solidFill>
                <a:effectLst/>
                <a:latin typeface="+mn-lt"/>
                <a:ea typeface="+mn-ea"/>
                <a:cs typeface="+mn-cs"/>
              </a:rPr>
              <a:t>(8a) </a:t>
            </a:r>
            <a:r>
              <a:rPr lang="en-US" dirty="0" smtClean="0"/>
              <a:t>not sufficiently different in length to assure the eye that they are unequal.</a:t>
            </a: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Disequilibrium does </a:t>
            </a:r>
            <a:r>
              <a:rPr lang="en-US" sz="1200" b="1" kern="1200" dirty="0" smtClean="0">
                <a:solidFill>
                  <a:schemeClr val="tx1"/>
                </a:solidFill>
                <a:effectLst/>
                <a:latin typeface="+mn-lt"/>
                <a:ea typeface="+mn-ea"/>
                <a:cs typeface="+mn-cs"/>
              </a:rPr>
              <a:t>not always </a:t>
            </a:r>
            <a:r>
              <a:rPr lang="en-US" sz="1200" kern="1200" dirty="0" smtClean="0">
                <a:solidFill>
                  <a:schemeClr val="tx1"/>
                </a:solidFill>
                <a:effectLst/>
                <a:latin typeface="+mn-lt"/>
                <a:ea typeface="+mn-ea"/>
                <a:cs typeface="+mn-cs"/>
              </a:rPr>
              <a:t>make the whole configuration </a:t>
            </a:r>
            <a:r>
              <a:rPr lang="en-US" sz="1200" b="1" kern="1200" dirty="0" smtClean="0">
                <a:solidFill>
                  <a:schemeClr val="tx1"/>
                </a:solidFill>
                <a:effectLst/>
                <a:latin typeface="+mn-lt"/>
                <a:ea typeface="+mn-ea"/>
                <a:cs typeface="+mn-cs"/>
              </a:rPr>
              <a:t>fluid</a:t>
            </a:r>
            <a:r>
              <a:rPr lang="en-US" sz="1200" kern="1200" dirty="0" smtClean="0">
                <a:solidFill>
                  <a:schemeClr val="tx1"/>
                </a:solidFill>
                <a:effectLst/>
                <a:latin typeface="+mn-lt"/>
                <a:ea typeface="+mn-ea"/>
                <a:cs typeface="+mn-cs"/>
              </a:rPr>
              <a:t>. In Figure 9 the symmetry of the Latin cross is so firmly established that the deviating curve may be perceived as a </a:t>
            </a:r>
            <a:r>
              <a:rPr lang="en-US" sz="1200" b="1" kern="1200" dirty="0" smtClean="0">
                <a:solidFill>
                  <a:schemeClr val="tx1"/>
                </a:solidFill>
                <a:effectLst/>
                <a:latin typeface="+mn-lt"/>
                <a:ea typeface="+mn-ea"/>
                <a:cs typeface="+mn-cs"/>
              </a:rPr>
              <a:t>flaw</a:t>
            </a:r>
            <a:r>
              <a:rPr lang="en-US" sz="1200" kern="1200" dirty="0" smtClean="0">
                <a:solidFill>
                  <a:schemeClr val="tx1"/>
                </a:solidFill>
                <a:effectLst/>
                <a:latin typeface="+mn-lt"/>
                <a:ea typeface="+mn-ea"/>
                <a:cs typeface="+mn-cs"/>
              </a:rPr>
              <a:t>.</a:t>
            </a:r>
            <a:r>
              <a:rPr lang="en-US" sz="1200" kern="1200" baseline="0" dirty="0" smtClean="0">
                <a:solidFill>
                  <a:schemeClr val="tx1"/>
                </a:solidFill>
                <a:effectLst/>
                <a:latin typeface="+mn-lt"/>
                <a:ea typeface="+mn-ea"/>
                <a:cs typeface="+mn-cs"/>
              </a:rPr>
              <a:t> </a:t>
            </a:r>
            <a:r>
              <a:rPr lang="en-US" dirty="0" smtClean="0"/>
              <a:t>When balanced pattern is</a:t>
            </a:r>
            <a:r>
              <a:rPr lang="en-US" baseline="0" dirty="0" smtClean="0"/>
              <a:t> </a:t>
            </a:r>
            <a:r>
              <a:rPr lang="en-US" dirty="0" smtClean="0"/>
              <a:t>so strongly established, disequilibrium causes a local interference with the unity of the whole. Small deviations from symmetry in frontally oriented portraits or in traditional representations of the crucifixion, in which the inclination of Christ's head is often balanced by slight modulations of the otherwise frontal body</a:t>
            </a:r>
          </a:p>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Human Mind:</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Balance remains the final goal of any wish to be fulfilled, any task to be accomplished, any problem to be solved</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mn-lt"/>
                <a:ea typeface="+mn-ea"/>
                <a:cs typeface="+mn-cs"/>
              </a:rPr>
              <a:t>D) Weight</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Two properties of visual objects have a particular influence on equilibrium: weight and direction.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Similar to gravitational force, but visual weight exerts itself in other directions as well, not always</a:t>
            </a:r>
            <a:r>
              <a:rPr lang="en-US" sz="1200" kern="1200" baseline="0" dirty="0" smtClean="0">
                <a:solidFill>
                  <a:schemeClr val="tx1"/>
                </a:solidFill>
                <a:effectLst/>
                <a:latin typeface="+mn-lt"/>
                <a:ea typeface="+mn-ea"/>
                <a:cs typeface="+mn-cs"/>
              </a:rPr>
              <a:t> downward</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weight seems to produce tension along the axis connecting them with the eye of the observer</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mn-lt"/>
                <a:ea typeface="+mn-ea"/>
                <a:cs typeface="+mn-cs"/>
              </a:rPr>
              <a:t>not easy to tell </a:t>
            </a:r>
            <a:r>
              <a:rPr lang="en-US" sz="1200" kern="1200" dirty="0" smtClean="0">
                <a:solidFill>
                  <a:schemeClr val="tx1"/>
                </a:solidFill>
                <a:effectLst/>
                <a:latin typeface="+mn-lt"/>
                <a:ea typeface="+mn-ea"/>
                <a:cs typeface="+mn-cs"/>
              </a:rPr>
              <a:t>whether they pull away from or push toward the person looking at them</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weight is always a dynamic effect, but the tension is not necessarily oriented along a direction within the picture plane.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D1) </a:t>
            </a:r>
            <a:r>
              <a:rPr lang="en-US" sz="1200" b="1" kern="1200" dirty="0" smtClean="0">
                <a:solidFill>
                  <a:schemeClr val="tx1"/>
                </a:solidFill>
                <a:effectLst/>
                <a:latin typeface="+mn-lt"/>
                <a:ea typeface="+mn-ea"/>
                <a:cs typeface="+mn-cs"/>
              </a:rPr>
              <a:t>Location</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Weight is influenced by location.</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Weak position: one lying off-center or away from the central vertical or horizontal.</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A pictorial object in the center can be counterbalanced by smaller ones placed off-center; The central group in paintings is often quite heavy, with weights petering out toward the borders, and yet the whole picture looks balanced.</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according to the lever principle, which can be applied to visual composition, the weight of an element increases in relation to its distance from the center.</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all the factors determining weight must be considered together.</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D2) </a:t>
            </a:r>
            <a:r>
              <a:rPr lang="en-US" b="1" dirty="0" smtClean="0"/>
              <a:t>spatial depth</a:t>
            </a:r>
            <a:endParaRPr lang="en-US" sz="1200" b="1"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Another factor influencing weight is spatial depth. </a:t>
            </a:r>
          </a:p>
          <a:p>
            <a:r>
              <a:rPr lang="en-US" sz="1200" kern="1200" dirty="0" smtClean="0">
                <a:solidFill>
                  <a:schemeClr val="tx1"/>
                </a:solidFill>
                <a:effectLst/>
                <a:latin typeface="+mn-lt"/>
                <a:ea typeface="+mn-ea"/>
                <a:cs typeface="+mn-cs"/>
              </a:rPr>
              <a:t>The greater the depth an area of the visual field reaches, the greater the weight it carries. </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We can only speculate why this should be so.</a:t>
            </a:r>
          </a:p>
          <a:p>
            <a:r>
              <a:rPr lang="en-US" sz="1200" kern="1200" dirty="0" smtClean="0">
                <a:solidFill>
                  <a:schemeClr val="tx1"/>
                </a:solidFill>
                <a:effectLst/>
                <a:latin typeface="+mn-lt"/>
                <a:ea typeface="+mn-ea"/>
                <a:cs typeface="+mn-cs"/>
              </a:rPr>
              <a:t>The phenomenon might be observable even in three-dimensional objects.</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D3)</a:t>
            </a:r>
            <a:r>
              <a:rPr lang="en-US" sz="1200" b="1" kern="1200" dirty="0" smtClean="0">
                <a:solidFill>
                  <a:schemeClr val="tx1"/>
                </a:solidFill>
                <a:effectLst/>
                <a:latin typeface="+mn-lt"/>
                <a:ea typeface="+mn-ea"/>
                <a:cs typeface="+mn-cs"/>
              </a:rPr>
              <a:t> size</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Other factors being equal, the larger object will be the heavier.</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D4) </a:t>
            </a:r>
            <a:r>
              <a:rPr lang="en-US" sz="1200" b="1" kern="1200" dirty="0" smtClean="0">
                <a:solidFill>
                  <a:schemeClr val="tx1"/>
                </a:solidFill>
                <a:effectLst/>
                <a:latin typeface="+mn-lt"/>
                <a:ea typeface="+mn-ea"/>
                <a:cs typeface="+mn-cs"/>
              </a:rPr>
              <a:t>Color</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As to color, red is heavier than blue, and bright colors are heavier than dark ones. </a:t>
            </a: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A black area must be larger than a white one to counterbalance it; this is due in part to irradiation, which makes a bright surface look relatively larger.</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D5) </a:t>
            </a:r>
            <a:r>
              <a:rPr lang="en-US" b="1" dirty="0" smtClean="0"/>
              <a:t>intrinsic interest</a:t>
            </a:r>
          </a:p>
          <a:p>
            <a:r>
              <a:rPr lang="en-US" sz="1200" kern="1200" dirty="0" smtClean="0">
                <a:solidFill>
                  <a:schemeClr val="tx1"/>
                </a:solidFill>
                <a:effectLst/>
                <a:latin typeface="+mn-lt"/>
                <a:ea typeface="+mn-ea"/>
                <a:cs typeface="+mn-cs"/>
              </a:rPr>
              <a:t>An area of a painting may hold the observer's attention either because of the subject or because of its formal complexity, intricacy, or other peculiarity. </a:t>
            </a:r>
            <a:r>
              <a:rPr lang="en-US" sz="1200" kern="1200" baseline="0" dirty="0" smtClean="0">
                <a:solidFill>
                  <a:schemeClr val="tx1"/>
                </a:solidFill>
                <a:effectLst/>
                <a:latin typeface="+mn-lt"/>
                <a:ea typeface="+mn-ea"/>
                <a:cs typeface="+mn-cs"/>
              </a:rPr>
              <a:t> (e.g. </a:t>
            </a:r>
            <a:r>
              <a:rPr lang="en-US" sz="1200" kern="1200" dirty="0" smtClean="0">
                <a:solidFill>
                  <a:schemeClr val="tx1"/>
                </a:solidFill>
                <a:effectLst/>
                <a:latin typeface="+mn-lt"/>
                <a:ea typeface="+mn-ea"/>
                <a:cs typeface="+mn-cs"/>
              </a:rPr>
              <a:t>The very tininess of an object may exert a fascination that compensates the slight weight it would otherwise have. )</a:t>
            </a:r>
          </a:p>
          <a:p>
            <a:r>
              <a:rPr lang="en-US" sz="1200" kern="1200" dirty="0" smtClean="0">
                <a:solidFill>
                  <a:schemeClr val="tx1"/>
                </a:solidFill>
                <a:effectLst/>
                <a:latin typeface="+mn-lt"/>
                <a:ea typeface="+mn-ea"/>
                <a:cs typeface="+mn-cs"/>
              </a:rPr>
              <a:t>Perception may also be influenced by the observer's </a:t>
            </a:r>
            <a:r>
              <a:rPr lang="en-US" sz="1200" b="1" kern="1200" dirty="0" smtClean="0">
                <a:solidFill>
                  <a:schemeClr val="tx1"/>
                </a:solidFill>
                <a:effectLst/>
                <a:latin typeface="+mn-lt"/>
                <a:ea typeface="+mn-ea"/>
                <a:cs typeface="+mn-cs"/>
              </a:rPr>
              <a:t>wishes and fears</a:t>
            </a:r>
            <a:r>
              <a:rPr lang="en-US" sz="1200" kern="1200" dirty="0" smtClean="0">
                <a:solidFill>
                  <a:schemeClr val="tx1"/>
                </a:solidFill>
                <a:effectLst/>
                <a:latin typeface="+mn-lt"/>
                <a:ea typeface="+mn-ea"/>
                <a:cs typeface="+mn-cs"/>
              </a:rPr>
              <a:t>. One </a:t>
            </a:r>
            <a:r>
              <a:rPr lang="en-US" sz="1200" u="sng" kern="1200" dirty="0" smtClean="0">
                <a:solidFill>
                  <a:srgbClr val="FF0000"/>
                </a:solidFill>
                <a:effectLst/>
                <a:latin typeface="+mn-lt"/>
                <a:ea typeface="+mn-ea"/>
                <a:cs typeface="+mn-cs"/>
              </a:rPr>
              <a:t>could try to ascertain</a:t>
            </a:r>
            <a:r>
              <a:rPr lang="en-US" sz="1200" kern="1200" dirty="0" smtClean="0">
                <a:solidFill>
                  <a:schemeClr val="tx1"/>
                </a:solidFill>
                <a:effectLst/>
                <a:latin typeface="+mn-lt"/>
                <a:ea typeface="+mn-ea"/>
                <a:cs typeface="+mn-cs"/>
              </a:rPr>
              <a:t> whether pictorial balance is changed by the introduction of a highly desirable object or a frightening one.</a:t>
            </a:r>
          </a:p>
          <a:p>
            <a:r>
              <a:rPr lang="en-US" sz="1200" kern="1200" dirty="0" smtClean="0">
                <a:solidFill>
                  <a:schemeClr val="tx1"/>
                </a:solidFill>
                <a:effectLst/>
                <a:latin typeface="+mn-lt"/>
                <a:ea typeface="+mn-ea"/>
                <a:cs typeface="+mn-cs"/>
              </a:rPr>
              <a:t>D6) </a:t>
            </a:r>
            <a:r>
              <a:rPr lang="en-US" b="1" dirty="0" smtClean="0"/>
              <a:t>Isolation</a:t>
            </a:r>
          </a:p>
          <a:p>
            <a:r>
              <a:rPr lang="en-US" dirty="0" smtClean="0"/>
              <a:t>Isolation</a:t>
            </a:r>
            <a:r>
              <a:rPr lang="en-US" baseline="0" dirty="0" smtClean="0"/>
              <a:t> </a:t>
            </a:r>
            <a:r>
              <a:rPr lang="en-US" dirty="0" smtClean="0"/>
              <a:t>makes for weight. Isolated items weight heavier.</a:t>
            </a:r>
          </a:p>
          <a:p>
            <a:r>
              <a:rPr lang="en-US" sz="1200" kern="1200" dirty="0" smtClean="0">
                <a:solidFill>
                  <a:schemeClr val="tx1"/>
                </a:solidFill>
                <a:effectLst/>
                <a:latin typeface="+mn-lt"/>
                <a:ea typeface="+mn-ea"/>
                <a:cs typeface="+mn-cs"/>
              </a:rPr>
              <a:t>D7) </a:t>
            </a:r>
            <a:r>
              <a:rPr lang="en-US" sz="1200" b="1" kern="1200" dirty="0" smtClean="0">
                <a:solidFill>
                  <a:schemeClr val="tx1"/>
                </a:solidFill>
                <a:effectLst/>
                <a:latin typeface="+mn-lt"/>
                <a:ea typeface="+mn-ea"/>
                <a:cs typeface="+mn-cs"/>
              </a:rPr>
              <a:t>Shape</a:t>
            </a:r>
          </a:p>
          <a:p>
            <a:r>
              <a:rPr lang="en-US" sz="1200" kern="1200" dirty="0" smtClean="0">
                <a:solidFill>
                  <a:schemeClr val="tx1"/>
                </a:solidFill>
                <a:effectLst/>
                <a:latin typeface="+mn-lt"/>
                <a:ea typeface="+mn-ea"/>
                <a:cs typeface="+mn-cs"/>
              </a:rPr>
              <a:t>Shape </a:t>
            </a:r>
            <a:r>
              <a:rPr lang="en-US" sz="1200" b="1" kern="1200" dirty="0" smtClean="0">
                <a:solidFill>
                  <a:schemeClr val="tx1"/>
                </a:solidFill>
                <a:effectLst/>
                <a:latin typeface="+mn-lt"/>
                <a:ea typeface="+mn-ea"/>
                <a:cs typeface="+mn-cs"/>
              </a:rPr>
              <a:t>seems to</a:t>
            </a:r>
            <a:r>
              <a:rPr lang="en-US" sz="1200" kern="1200" dirty="0" smtClean="0">
                <a:solidFill>
                  <a:schemeClr val="tx1"/>
                </a:solidFill>
                <a:effectLst/>
                <a:latin typeface="+mn-lt"/>
                <a:ea typeface="+mn-ea"/>
                <a:cs typeface="+mn-cs"/>
              </a:rPr>
              <a:t> influence weight. The </a:t>
            </a:r>
            <a:r>
              <a:rPr lang="en-US" sz="1200" b="1" kern="1200" dirty="0" smtClean="0">
                <a:solidFill>
                  <a:schemeClr val="tx1"/>
                </a:solidFill>
                <a:effectLst/>
                <a:latin typeface="+mn-lt"/>
                <a:ea typeface="+mn-ea"/>
                <a:cs typeface="+mn-cs"/>
              </a:rPr>
              <a:t>regular</a:t>
            </a:r>
            <a:r>
              <a:rPr lang="en-US" sz="1200" kern="1200" dirty="0" smtClean="0">
                <a:solidFill>
                  <a:schemeClr val="tx1"/>
                </a:solidFill>
                <a:effectLst/>
                <a:latin typeface="+mn-lt"/>
                <a:ea typeface="+mn-ea"/>
                <a:cs typeface="+mn-cs"/>
              </a:rPr>
              <a:t> shape of simple geometrical figures makes them look heavier.</a:t>
            </a:r>
          </a:p>
          <a:p>
            <a:r>
              <a:rPr lang="en-US" sz="1200" kern="1200" dirty="0" smtClean="0">
                <a:solidFill>
                  <a:schemeClr val="tx1"/>
                </a:solidFill>
                <a:effectLst/>
                <a:latin typeface="+mn-lt"/>
                <a:ea typeface="+mn-ea"/>
                <a:cs typeface="+mn-cs"/>
              </a:rPr>
              <a:t>Kandinsky's works: circles or squares provide remarkably strong accents within compositions of less definable shapes. </a:t>
            </a:r>
            <a:r>
              <a:rPr lang="en-US" sz="1200" b="1" kern="1200" dirty="0" smtClean="0">
                <a:solidFill>
                  <a:schemeClr val="tx1"/>
                </a:solidFill>
                <a:effectLst/>
                <a:latin typeface="+mn-lt"/>
                <a:ea typeface="+mn-ea"/>
                <a:cs typeface="+mn-cs"/>
              </a:rPr>
              <a:t>Compactness</a:t>
            </a:r>
            <a:r>
              <a:rPr lang="en-US" sz="1200" kern="1200" dirty="0" smtClean="0">
                <a:solidFill>
                  <a:schemeClr val="tx1"/>
                </a:solidFill>
                <a:effectLst/>
                <a:latin typeface="+mn-lt"/>
                <a:ea typeface="+mn-ea"/>
                <a:cs typeface="+mn-cs"/>
              </a:rPr>
              <a:t>-that is, the degree to which mass is concentrated around its center also seems to produce weight.</a:t>
            </a:r>
          </a:p>
          <a:p>
            <a:r>
              <a:rPr lang="en-US" sz="1200" b="1" kern="1200" dirty="0" smtClean="0">
                <a:solidFill>
                  <a:schemeClr val="tx1"/>
                </a:solidFill>
                <a:effectLst/>
                <a:latin typeface="+mn-lt"/>
                <a:ea typeface="+mn-ea"/>
                <a:cs typeface="+mn-cs"/>
              </a:rPr>
              <a:t>Vertically oriented </a:t>
            </a:r>
            <a:r>
              <a:rPr lang="en-US" sz="1200" kern="1200" dirty="0" smtClean="0">
                <a:solidFill>
                  <a:schemeClr val="tx1"/>
                </a:solidFill>
                <a:effectLst/>
                <a:latin typeface="+mn-lt"/>
                <a:ea typeface="+mn-ea"/>
                <a:cs typeface="+mn-cs"/>
              </a:rPr>
              <a:t>forms seem to be heavier than oblique ones.</a:t>
            </a:r>
          </a:p>
          <a:p>
            <a:r>
              <a:rPr lang="en-US" sz="1200" b="1" kern="1200" dirty="0" smtClean="0">
                <a:solidFill>
                  <a:schemeClr val="tx1"/>
                </a:solidFill>
                <a:effectLst/>
                <a:latin typeface="+mn-lt"/>
                <a:ea typeface="+mn-ea"/>
                <a:cs typeface="+mn-cs"/>
              </a:rPr>
              <a:t>Most of these rules, however, await verification by exact experiment. </a:t>
            </a:r>
          </a:p>
          <a:p>
            <a:r>
              <a:rPr lang="en-US" sz="1200" b="0" kern="1200" dirty="0" smtClean="0">
                <a:solidFill>
                  <a:schemeClr val="tx1"/>
                </a:solidFill>
                <a:effectLst/>
                <a:latin typeface="+mn-lt"/>
                <a:ea typeface="+mn-ea"/>
                <a:cs typeface="+mn-cs"/>
              </a:rPr>
              <a:t>D8) </a:t>
            </a:r>
            <a:r>
              <a:rPr lang="en-US" sz="1200" b="1" kern="1200" dirty="0" smtClean="0">
                <a:solidFill>
                  <a:schemeClr val="tx1"/>
                </a:solidFill>
                <a:effectLst/>
                <a:latin typeface="+mn-lt"/>
                <a:ea typeface="+mn-ea"/>
                <a:cs typeface="+mn-cs"/>
              </a:rPr>
              <a:t>Knowledge</a:t>
            </a:r>
          </a:p>
          <a:p>
            <a:r>
              <a:rPr lang="en-US" dirty="0" smtClean="0"/>
              <a:t>The problem has come up in architecture.</a:t>
            </a:r>
          </a:p>
          <a:p>
            <a:r>
              <a:rPr lang="en-US" sz="1200" kern="1200" dirty="0" smtClean="0">
                <a:solidFill>
                  <a:schemeClr val="tx1"/>
                </a:solidFill>
                <a:effectLst/>
                <a:latin typeface="+mn-lt"/>
                <a:ea typeface="+mn-ea"/>
                <a:cs typeface="+mn-cs"/>
              </a:rPr>
              <a:t>e.g. a building may appear to stand unsafely on a base of glass</a:t>
            </a:r>
          </a:p>
          <a:p>
            <a:r>
              <a:rPr lang="en-US" sz="1200" kern="1200" dirty="0" smtClean="0">
                <a:solidFill>
                  <a:schemeClr val="tx1"/>
                </a:solidFill>
                <a:effectLst/>
                <a:latin typeface="+mn-lt"/>
                <a:ea typeface="+mn-ea"/>
                <a:cs typeface="+mn-cs"/>
              </a:rPr>
              <a:t>Technical information or misinformation has little influence on visual evaluation. What perhaps does count is certain stylistic conventions relating.</a:t>
            </a:r>
          </a:p>
          <a:p>
            <a:r>
              <a:rPr lang="en-US" sz="1200" b="1" kern="1200" dirty="0" smtClean="0">
                <a:solidFill>
                  <a:schemeClr val="tx1"/>
                </a:solidFill>
                <a:effectLst/>
                <a:latin typeface="+mn-lt"/>
                <a:ea typeface="+mn-ea"/>
                <a:cs typeface="+mn-cs"/>
              </a:rPr>
              <a:t>E) Direction</a:t>
            </a:r>
          </a:p>
          <a:p>
            <a:r>
              <a:rPr lang="en-US" dirty="0" smtClean="0"/>
              <a:t>Equilibrium is attained when the forces constituting a system compensate one another. Such compensation depends on all three properties of forces: </a:t>
            </a:r>
          </a:p>
          <a:p>
            <a:r>
              <a:rPr lang="en-US" dirty="0" smtClean="0"/>
              <a:t>the location of their </a:t>
            </a:r>
            <a:r>
              <a:rPr lang="en-US" b="1" dirty="0" smtClean="0"/>
              <a:t>point </a:t>
            </a:r>
            <a:r>
              <a:rPr lang="en-US" dirty="0" smtClean="0"/>
              <a:t>of attack, their </a:t>
            </a:r>
            <a:r>
              <a:rPr lang="en-US" b="1" dirty="0" smtClean="0"/>
              <a:t>strength</a:t>
            </a:r>
            <a:r>
              <a:rPr lang="en-US" dirty="0" smtClean="0"/>
              <a:t>, and their </a:t>
            </a:r>
            <a:r>
              <a:rPr lang="en-US" b="1" dirty="0" smtClean="0"/>
              <a:t>direction</a:t>
            </a:r>
            <a:r>
              <a:rPr lang="en-US" dirty="0" smtClean="0"/>
              <a:t>. </a:t>
            </a:r>
          </a:p>
          <a:p>
            <a:r>
              <a:rPr lang="en-US" sz="1200" kern="1200" dirty="0" smtClean="0">
                <a:solidFill>
                  <a:schemeClr val="tx1"/>
                </a:solidFill>
                <a:effectLst/>
                <a:latin typeface="+mn-lt"/>
                <a:ea typeface="+mn-ea"/>
                <a:cs typeface="+mn-cs"/>
              </a:rPr>
              <a:t>E1) </a:t>
            </a:r>
            <a:r>
              <a:rPr lang="en-US" sz="1200" b="1" kern="1200" dirty="0" smtClean="0">
                <a:solidFill>
                  <a:schemeClr val="tx1"/>
                </a:solidFill>
                <a:effectLst/>
                <a:latin typeface="+mn-lt"/>
                <a:ea typeface="+mn-ea"/>
                <a:cs typeface="+mn-cs"/>
              </a:rPr>
              <a:t>Weight</a:t>
            </a:r>
          </a:p>
          <a:p>
            <a:r>
              <a:rPr lang="en-US" dirty="0" smtClean="0"/>
              <a:t>the attraction exert</a:t>
            </a:r>
            <a:r>
              <a:rPr lang="en-US" baseline="0" dirty="0" smtClean="0"/>
              <a:t> </a:t>
            </a:r>
            <a:r>
              <a:rPr lang="en-US" dirty="0" smtClean="0"/>
              <a:t>by the weight of neighboring elements. (Figure 6)</a:t>
            </a:r>
          </a:p>
          <a:p>
            <a:r>
              <a:rPr lang="en-US" sz="1200" kern="1200" dirty="0" smtClean="0">
                <a:solidFill>
                  <a:schemeClr val="tx1"/>
                </a:solidFill>
                <a:effectLst/>
                <a:latin typeface="+mn-lt"/>
                <a:ea typeface="+mn-ea"/>
                <a:cs typeface="+mn-cs"/>
              </a:rPr>
              <a:t>E2) </a:t>
            </a:r>
            <a:r>
              <a:rPr lang="en-US" sz="1200" b="1" kern="1200" dirty="0" smtClean="0">
                <a:solidFill>
                  <a:schemeClr val="tx1"/>
                </a:solidFill>
                <a:effectLst/>
                <a:latin typeface="+mn-lt"/>
                <a:ea typeface="+mn-ea"/>
                <a:cs typeface="+mn-cs"/>
              </a:rPr>
              <a:t>Shape</a:t>
            </a:r>
          </a:p>
          <a:p>
            <a:r>
              <a:rPr lang="en-US" dirty="0" smtClean="0"/>
              <a:t>The shape of objects also generates direction along the axes of their structural skeletons.</a:t>
            </a:r>
          </a:p>
          <a:p>
            <a:r>
              <a:rPr lang="en-US" sz="1200" kern="1200" dirty="0" smtClean="0">
                <a:solidFill>
                  <a:schemeClr val="tx1"/>
                </a:solidFill>
                <a:effectLst/>
                <a:latin typeface="+mn-lt"/>
                <a:ea typeface="+mn-ea"/>
                <a:cs typeface="+mn-cs"/>
              </a:rPr>
              <a:t>E3) </a:t>
            </a:r>
            <a:r>
              <a:rPr lang="en-US" sz="1200" b="1" kern="1200" dirty="0" smtClean="0">
                <a:solidFill>
                  <a:schemeClr val="tx1"/>
                </a:solidFill>
                <a:effectLst/>
                <a:latin typeface="+mn-lt"/>
                <a:ea typeface="+mn-ea"/>
                <a:cs typeface="+mn-cs"/>
              </a:rPr>
              <a:t>Subject</a:t>
            </a:r>
          </a:p>
          <a:p>
            <a:r>
              <a:rPr lang="en-US" dirty="0" smtClean="0"/>
              <a:t>Subject matter also creates direction. It can define a human figure as advancing or retreating.</a:t>
            </a:r>
          </a:p>
          <a:p>
            <a:r>
              <a:rPr lang="en-US" dirty="0" smtClean="0"/>
              <a:t>the eyes’ turning</a:t>
            </a:r>
            <a:r>
              <a:rPr lang="en-US" baseline="0" dirty="0" smtClean="0"/>
              <a:t> </a:t>
            </a:r>
            <a:r>
              <a:rPr lang="en-US" dirty="0" smtClean="0"/>
              <a:t>provide the almost symmetrical shape of the front-face figure with a strong lateral force.</a:t>
            </a:r>
          </a:p>
          <a:p>
            <a:r>
              <a:rPr lang="en-US" dirty="0" smtClean="0"/>
              <a:t>Spatial directions created by the actor's glance are known on the stage as "visual lines.“</a:t>
            </a:r>
          </a:p>
          <a:p>
            <a:r>
              <a:rPr lang="en-US" sz="1200" b="1" kern="1200" dirty="0" smtClean="0">
                <a:solidFill>
                  <a:schemeClr val="tx1"/>
                </a:solidFill>
                <a:effectLst/>
                <a:latin typeface="+mn-lt"/>
                <a:ea typeface="+mn-ea"/>
                <a:cs typeface="+mn-cs"/>
              </a:rPr>
              <a:t>F) Combined</a:t>
            </a:r>
          </a:p>
          <a:p>
            <a:r>
              <a:rPr lang="en-US" sz="1200" kern="1200" dirty="0" smtClean="0">
                <a:solidFill>
                  <a:schemeClr val="tx1"/>
                </a:solidFill>
                <a:effectLst/>
                <a:latin typeface="+mn-lt"/>
                <a:ea typeface="+mn-ea"/>
                <a:cs typeface="+mn-cs"/>
              </a:rPr>
              <a:t>Factors just enumerated may act with and against one another to create the balance of the whole.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e.g.</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Weight through color may be counteracted by weight through location. The direction of shape may be balanced by movement toward a center of attraction.</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complexity of these relations contributes greatly to the liveliness of a work. </a:t>
            </a:r>
          </a:p>
          <a:p>
            <a:r>
              <a:rPr lang="en-US" dirty="0" smtClean="0"/>
              <a:t>F1) </a:t>
            </a:r>
            <a:r>
              <a:rPr lang="en-US" b="1" dirty="0" smtClean="0"/>
              <a:t>Motion</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When actual motion is used, direction is indicated by movement.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Balance may be obtained between events that occur simultaneously</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or in succession.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mn-lt"/>
                <a:ea typeface="+mn-ea"/>
                <a:cs typeface="+mn-cs"/>
              </a:rPr>
              <a:t>Experiments:</a:t>
            </a:r>
          </a:p>
          <a:p>
            <a:r>
              <a:rPr lang="en-US" sz="1200" kern="1200" dirty="0" smtClean="0">
                <a:solidFill>
                  <a:schemeClr val="tx1"/>
                </a:solidFill>
                <a:effectLst/>
                <a:latin typeface="+mn-lt"/>
                <a:ea typeface="+mn-ea"/>
                <a:cs typeface="+mn-cs"/>
              </a:rPr>
              <a:t>after fixating a line bent at the middle into an obtuse angle, saw an objectively straight line as bent in the opposite direction.</a:t>
            </a:r>
          </a:p>
          <a:p>
            <a:r>
              <a:rPr lang="en-US" sz="1200" kern="1200" dirty="0" smtClean="0">
                <a:solidFill>
                  <a:schemeClr val="tx1"/>
                </a:solidFill>
                <a:effectLst/>
                <a:latin typeface="+mn-lt"/>
                <a:ea typeface="+mn-ea"/>
                <a:cs typeface="+mn-cs"/>
              </a:rPr>
              <a:t>when observers inspected a straight line that was moderately tilted away from the vertical or the horizontal, the objective vertical or horizontal later appeared bent in the opposite direction.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F2) </a:t>
            </a:r>
            <a:r>
              <a:rPr lang="en-US" sz="1200" b="1" kern="1200" dirty="0" smtClean="0">
                <a:solidFill>
                  <a:schemeClr val="tx1"/>
                </a:solidFill>
                <a:effectLst/>
                <a:latin typeface="+mn-lt"/>
                <a:ea typeface="+mn-ea"/>
                <a:cs typeface="+mn-cs"/>
              </a:rPr>
              <a:t>Speech</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Speech creates visual weight at the place from which it issues</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asymmetry may be compensated for by the more active movement of the silent dancer.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G) </a:t>
            </a:r>
            <a:r>
              <a:rPr lang="en-US" b="1" dirty="0" smtClean="0"/>
              <a:t>Patterns of Balance </a:t>
            </a:r>
          </a:p>
          <a:p>
            <a:r>
              <a:rPr lang="en-US" sz="1200" kern="1200" dirty="0" smtClean="0">
                <a:solidFill>
                  <a:schemeClr val="tx1"/>
                </a:solidFill>
                <a:effectLst/>
                <a:latin typeface="+mn-lt"/>
                <a:ea typeface="+mn-ea"/>
                <a:cs typeface="+mn-cs"/>
              </a:rPr>
              <a:t>In works consisting of only one or two units on a plain ground, the "</a:t>
            </a:r>
            <a:r>
              <a:rPr lang="en-US" sz="1200" b="1" kern="1200" dirty="0" smtClean="0">
                <a:solidFill>
                  <a:schemeClr val="tx1"/>
                </a:solidFill>
                <a:effectLst/>
                <a:latin typeface="+mn-lt"/>
                <a:ea typeface="+mn-ea"/>
                <a:cs typeface="+mn-cs"/>
              </a:rPr>
              <a:t>hierarchic gradient</a:t>
            </a:r>
            <a:r>
              <a:rPr lang="en-US" sz="1200" kern="1200" dirty="0" smtClean="0">
                <a:solidFill>
                  <a:schemeClr val="tx1"/>
                </a:solidFill>
                <a:effectLst/>
                <a:latin typeface="+mn-lt"/>
                <a:ea typeface="+mn-ea"/>
                <a:cs typeface="+mn-cs"/>
              </a:rPr>
              <a:t>" can be said to be very steep. More often, an assembly of many units leads in steps from the strongest to the weakest. (A single human figure may be organized around secondary balance centers in the face, the lap, the hands. The same may hold for the total composition.)</a:t>
            </a:r>
          </a:p>
          <a:p>
            <a:r>
              <a:rPr lang="en-US" sz="1200" kern="1200" dirty="0" smtClean="0">
                <a:solidFill>
                  <a:schemeClr val="tx1"/>
                </a:solidFill>
                <a:effectLst/>
                <a:latin typeface="+mn-lt"/>
                <a:ea typeface="+mn-ea"/>
                <a:cs typeface="+mn-cs"/>
              </a:rPr>
              <a:t>The hierarchic gradient approaches </a:t>
            </a:r>
            <a:r>
              <a:rPr lang="en-US" sz="1200" b="1" kern="1200" dirty="0" smtClean="0">
                <a:solidFill>
                  <a:schemeClr val="tx1"/>
                </a:solidFill>
                <a:effectLst/>
                <a:latin typeface="+mn-lt"/>
                <a:ea typeface="+mn-ea"/>
                <a:cs typeface="+mn-cs"/>
              </a:rPr>
              <a:t>zero</a:t>
            </a:r>
            <a:r>
              <a:rPr lang="en-US" sz="1200" kern="1200" dirty="0" smtClean="0">
                <a:solidFill>
                  <a:schemeClr val="tx1"/>
                </a:solidFill>
                <a:effectLst/>
                <a:latin typeface="+mn-lt"/>
                <a:ea typeface="+mn-ea"/>
                <a:cs typeface="+mn-cs"/>
              </a:rPr>
              <a:t> when a pattern is composed of many units of equal weight (balanced by homogeneity).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H) </a:t>
            </a:r>
            <a:r>
              <a:rPr lang="en-US" b="1" dirty="0" smtClean="0"/>
              <a:t>Top </a:t>
            </a:r>
            <a:r>
              <a:rPr lang="en-US" b="0" dirty="0" smtClean="0"/>
              <a:t>&amp;</a:t>
            </a:r>
            <a:r>
              <a:rPr lang="en-US" b="1" dirty="0" smtClean="0"/>
              <a:t> Bottom</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anisotropic space: dynamics varies with direction</a:t>
            </a:r>
          </a:p>
          <a:p>
            <a:r>
              <a:rPr lang="en-US" sz="1200" kern="1200" dirty="0" smtClean="0">
                <a:solidFill>
                  <a:schemeClr val="tx1"/>
                </a:solidFill>
                <a:effectLst/>
                <a:latin typeface="+mn-lt"/>
                <a:ea typeface="+mn-ea"/>
                <a:cs typeface="+mn-cs"/>
              </a:rPr>
              <a:t>Visually an object will carry more weight when placed higher up.</a:t>
            </a:r>
          </a:p>
          <a:p>
            <a:r>
              <a:rPr lang="en-US" sz="1200" kern="1200" dirty="0" smtClean="0">
                <a:solidFill>
                  <a:schemeClr val="tx1"/>
                </a:solidFill>
                <a:effectLst/>
                <a:latin typeface="+mn-lt"/>
                <a:ea typeface="+mn-ea"/>
                <a:cs typeface="+mn-cs"/>
              </a:rPr>
              <a:t>balance in the vertical direction cannot be obtained by placing equal objects at different heights. (higher one must be lighter)</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mn-lt"/>
                <a:ea typeface="+mn-ea"/>
                <a:cs typeface="+mn-cs"/>
              </a:rPr>
              <a:t>environmental</a:t>
            </a:r>
            <a:r>
              <a:rPr lang="en-US" sz="1200" kern="1200" dirty="0" smtClean="0">
                <a:solidFill>
                  <a:schemeClr val="tx1"/>
                </a:solidFill>
                <a:effectLst/>
                <a:latin typeface="+mn-lt"/>
                <a:ea typeface="+mn-ea"/>
                <a:cs typeface="+mn-cs"/>
              </a:rPr>
              <a:t> orientation &amp;&amp; </a:t>
            </a:r>
            <a:r>
              <a:rPr lang="en-US" sz="1200" b="1" kern="1200" dirty="0" smtClean="0">
                <a:solidFill>
                  <a:schemeClr val="tx1"/>
                </a:solidFill>
                <a:effectLst/>
                <a:latin typeface="+mn-lt"/>
                <a:ea typeface="+mn-ea"/>
                <a:cs typeface="+mn-cs"/>
              </a:rPr>
              <a:t>retinal</a:t>
            </a:r>
            <a:r>
              <a:rPr lang="en-US" sz="1200" kern="1200" dirty="0" smtClean="0">
                <a:solidFill>
                  <a:schemeClr val="tx1"/>
                </a:solidFill>
                <a:effectLst/>
                <a:latin typeface="+mn-lt"/>
                <a:ea typeface="+mn-ea"/>
                <a:cs typeface="+mn-cs"/>
              </a:rPr>
              <a:t> orientation</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mn-lt"/>
                <a:ea typeface="+mn-ea"/>
                <a:cs typeface="+mn-cs"/>
              </a:rPr>
              <a:t>It is not yet known whether the distribution of visual weight differs depending on whether we see a picture on the wall or on the table.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However, we are accustomed to experiencing the normal visual situation as bottom-heavy. T</a:t>
            </a:r>
            <a:r>
              <a:rPr lang="en-US" dirty="0" smtClean="0"/>
              <a:t>he weight at the top must be slightly increased. Enough weight at the bottom makes the object look solidly rooted, reliable, and stable. </a:t>
            </a: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center of gravity is placed below the geometrical center. The rule is observed even by typographers and layout designers. (e.g. Number “3”, Letter “S”, “B”)</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there can be a discrepancy between orientation in physical space and in the visual field</a:t>
            </a:r>
            <a:endParaRPr lang="en-US" b="0" dirty="0" smtClean="0"/>
          </a:p>
          <a:p>
            <a:pPr marL="285750" marR="0" indent="-285750" algn="l" defTabSz="914400" rtl="0" eaLnBrk="1" fontAlgn="auto" latinLnBrk="0" hangingPunct="1">
              <a:lnSpc>
                <a:spcPct val="100000"/>
              </a:lnSpc>
              <a:spcBef>
                <a:spcPts val="0"/>
              </a:spcBef>
              <a:spcAft>
                <a:spcPts val="0"/>
              </a:spcAft>
              <a:buClrTx/>
              <a:buSzTx/>
              <a:buFontTx/>
              <a:buAutoNum type="romanUcParenR"/>
              <a:tabLst/>
              <a:defRPr/>
            </a:pPr>
            <a:r>
              <a:rPr lang="en-US" b="1" dirty="0" smtClean="0"/>
              <a:t>Right </a:t>
            </a:r>
            <a:r>
              <a:rPr lang="en-US" dirty="0" smtClean="0"/>
              <a:t>&amp; </a:t>
            </a:r>
            <a:r>
              <a:rPr lang="en-US" b="1" dirty="0" smtClean="0"/>
              <a:t>Left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when sequential thought began to be recorded in linear writing, one lateral direction came to dominate the other</a:t>
            </a:r>
            <a:endParaRPr lang="en-US" b="1"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Visually, lateral asymmetry manifests itself in an uneven distribution of weight and in a dynamic vector leading from the left to the right of the visual field.</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phenomenon is unlikely to be noticeable in strictly symmetrical patterns</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when two equal objects are shown in the left and right halves of the visual field, the one on the right looks larger</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For them to appear equal, the one on the left has to be increased in size.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observer experiences a picture as though he were facing its left side.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Left seems closer</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 a group of actors, the one farthest left dominates the scene. </a:t>
            </a: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right side is distinguished for being the more conspicuous and for increasing an object's visual weight-perhaps because when the center of attention is on the left side of the visual field, the "lever effect" adds to the weight of objects on the right. The left side, in turn, is distinguished for being the more central, the more important, and the more emphasized by the viewer's identification with it. </a:t>
            </a:r>
          </a:p>
          <a:p>
            <a:r>
              <a:rPr lang="en-US" sz="1200" kern="1200" dirty="0" smtClean="0">
                <a:solidFill>
                  <a:schemeClr val="tx1"/>
                </a:solidFill>
                <a:effectLst/>
                <a:latin typeface="+mn-lt"/>
                <a:ea typeface="+mn-ea"/>
                <a:cs typeface="+mn-cs"/>
              </a:rPr>
              <a:t>Since a picture is "read" from left to right, pictorial </a:t>
            </a:r>
            <a:r>
              <a:rPr lang="en-US" sz="1200" b="1" kern="1200" dirty="0" smtClean="0">
                <a:solidFill>
                  <a:schemeClr val="tx1"/>
                </a:solidFill>
                <a:effectLst/>
                <a:latin typeface="+mn-lt"/>
                <a:ea typeface="+mn-ea"/>
                <a:cs typeface="+mn-cs"/>
              </a:rPr>
              <a:t>movement</a:t>
            </a:r>
            <a:r>
              <a:rPr lang="en-US" sz="1200" kern="1200" dirty="0" smtClean="0">
                <a:solidFill>
                  <a:schemeClr val="tx1"/>
                </a:solidFill>
                <a:effectLst/>
                <a:latin typeface="+mn-lt"/>
                <a:ea typeface="+mn-ea"/>
                <a:cs typeface="+mn-cs"/>
              </a:rPr>
              <a:t> toward the right is perceived as being easier, requiring less effort. If, on the contrary, we see a rider traverse the picture from right to left, he seems to be overcoming more resistance, to be investing more effort, and therefore to be going more slowly.</a:t>
            </a:r>
          </a:p>
          <a:p>
            <a:r>
              <a:rPr lang="en-US" sz="1200" kern="1200" dirty="0" smtClean="0">
                <a:solidFill>
                  <a:schemeClr val="tx1"/>
                </a:solidFill>
                <a:effectLst/>
                <a:latin typeface="+mn-lt"/>
                <a:ea typeface="+mn-ea"/>
                <a:cs typeface="+mn-cs"/>
              </a:rPr>
              <a:t>One may speculate that the movement to the left is seen as overcoming stronger resistance; it pushes against the current instead of drifting with it. </a:t>
            </a:r>
          </a:p>
          <a:p>
            <a:r>
              <a:rPr lang="en-US" sz="1200" b="1" kern="1200" dirty="0" smtClean="0">
                <a:solidFill>
                  <a:schemeClr val="tx1"/>
                </a:solidFill>
                <a:effectLst/>
                <a:latin typeface="+mn-lt"/>
                <a:ea typeface="+mn-ea"/>
                <a:cs typeface="+mn-cs"/>
              </a:rPr>
              <a:t>Reasoning</a:t>
            </a:r>
          </a:p>
          <a:p>
            <a:r>
              <a:rPr lang="en-US" sz="1200" kern="1200" dirty="0" smtClean="0">
                <a:solidFill>
                  <a:schemeClr val="tx1"/>
                </a:solidFill>
                <a:effectLst/>
                <a:latin typeface="+mn-lt"/>
                <a:ea typeface="+mn-ea"/>
                <a:cs typeface="+mn-cs"/>
              </a:rPr>
              <a:t>the directional vector has little to do with eye movements. </a:t>
            </a:r>
          </a:p>
          <a:p>
            <a:r>
              <a:rPr lang="en-US" sz="1200" kern="1200" dirty="0" smtClean="0">
                <a:solidFill>
                  <a:schemeClr val="tx1"/>
                </a:solidFill>
                <a:effectLst/>
                <a:latin typeface="+mn-lt"/>
                <a:ea typeface="+mn-ea"/>
                <a:cs typeface="+mn-cs"/>
              </a:rPr>
              <a:t>From tracings of eye movements we know that viewers explore a visual scene by roaming about </a:t>
            </a:r>
            <a:r>
              <a:rPr lang="en-US" sz="1200" b="1" kern="1200" dirty="0" smtClean="0">
                <a:solidFill>
                  <a:schemeClr val="tx1"/>
                </a:solidFill>
                <a:effectLst/>
                <a:latin typeface="+mn-lt"/>
                <a:ea typeface="+mn-ea"/>
                <a:cs typeface="+mn-cs"/>
              </a:rPr>
              <a:t>irregularly</a:t>
            </a:r>
            <a:r>
              <a:rPr lang="en-US" sz="1200" kern="1200" dirty="0" smtClean="0">
                <a:solidFill>
                  <a:schemeClr val="tx1"/>
                </a:solidFill>
                <a:effectLst/>
                <a:latin typeface="+mn-lt"/>
                <a:ea typeface="+mn-ea"/>
                <a:cs typeface="+mn-cs"/>
              </a:rPr>
              <a:t> and concentrating on the </a:t>
            </a:r>
            <a:r>
              <a:rPr lang="en-US" sz="1200" b="1" kern="1200" dirty="0" smtClean="0">
                <a:solidFill>
                  <a:schemeClr val="tx1"/>
                </a:solidFill>
                <a:effectLst/>
                <a:latin typeface="+mn-lt"/>
                <a:ea typeface="+mn-ea"/>
                <a:cs typeface="+mn-cs"/>
              </a:rPr>
              <a:t>centers of major interest</a:t>
            </a:r>
            <a:r>
              <a:rPr lang="en-US" sz="1200" kern="1200" dirty="0" smtClean="0">
                <a:solidFill>
                  <a:schemeClr val="tx1"/>
                </a:solidFill>
                <a:effectLst/>
                <a:latin typeface="+mn-lt"/>
                <a:ea typeface="+mn-ea"/>
                <a:cs typeface="+mn-cs"/>
              </a:rPr>
              <a:t>.</a:t>
            </a:r>
          </a:p>
          <a:p>
            <a:r>
              <a:rPr lang="en-US" sz="1200" kern="1200" dirty="0" smtClean="0">
                <a:solidFill>
                  <a:schemeClr val="tx1"/>
                </a:solidFill>
                <a:effectLst/>
                <a:latin typeface="+mn-lt"/>
                <a:ea typeface="+mn-ea"/>
                <a:cs typeface="+mn-cs"/>
              </a:rPr>
              <a:t>The left-right vector results from this exploration, but it does not derive from the direction of eye movements themselves. </a:t>
            </a:r>
            <a:r>
              <a:rPr lang="en-US" sz="1200" b="1" kern="1200" dirty="0" smtClean="0">
                <a:solidFill>
                  <a:schemeClr val="tx1"/>
                </a:solidFill>
                <a:effectLst/>
                <a:latin typeface="+mn-lt"/>
                <a:ea typeface="+mn-ea"/>
                <a:cs typeface="+mn-cs"/>
              </a:rPr>
              <a:t>Nor is there any hard evidence that lateral bias is related to handedness or eye dominance</a:t>
            </a:r>
            <a:r>
              <a:rPr lang="en-US" sz="1200" kern="1200" dirty="0" smtClean="0">
                <a:solidFill>
                  <a:schemeClr val="tx1"/>
                </a:solidFill>
                <a:effectLst/>
                <a:latin typeface="+mn-lt"/>
                <a:ea typeface="+mn-ea"/>
                <a:cs typeface="+mn-cs"/>
              </a:rPr>
              <a:t>. </a:t>
            </a:r>
          </a:p>
          <a:p>
            <a:r>
              <a:rPr lang="en-US" sz="1200" b="1" kern="1200" dirty="0" smtClean="0">
                <a:solidFill>
                  <a:schemeClr val="tx1"/>
                </a:solidFill>
                <a:effectLst/>
                <a:latin typeface="+mn-lt"/>
                <a:ea typeface="+mn-ea"/>
                <a:cs typeface="+mn-cs"/>
              </a:rPr>
              <a:t>scholastic training </a:t>
            </a:r>
            <a:r>
              <a:rPr lang="en-US" sz="1200" kern="1200" dirty="0" smtClean="0">
                <a:solidFill>
                  <a:schemeClr val="tx1"/>
                </a:solidFill>
                <a:effectLst/>
                <a:latin typeface="+mn-lt"/>
                <a:ea typeface="+mn-ea"/>
                <a:cs typeface="+mn-cs"/>
              </a:rPr>
              <a:t>may have some influence: she found that persons of limited education are less inclined than university students to perceive directed tension toward the right in pictorial objects. She also reports, however, that sensitivity to the left-right vectors appears rather suddenly at the age of fifteen-strangely late if training in reading and writing is decisive. </a:t>
            </a:r>
          </a:p>
          <a:p>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endParaRPr lang="en-US" sz="1200" b="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indent="0">
              <a:buNone/>
            </a:pPr>
            <a:endParaRPr lang="en-US" sz="1200" b="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6672FE3E-D150-482F-BF1D-E39D8DFAD163}" type="slidenum">
              <a:rPr lang="en-US" smtClean="0"/>
              <a:t>10</a:t>
            </a:fld>
            <a:endParaRPr lang="en-US"/>
          </a:p>
        </p:txBody>
      </p:sp>
    </p:spTree>
    <p:extLst>
      <p:ext uri="{BB962C8B-B14F-4D97-AF65-F5344CB8AC3E}">
        <p14:creationId xmlns:p14="http://schemas.microsoft.com/office/powerpoint/2010/main" val="33381048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3) Shape</a:t>
            </a:r>
          </a:p>
          <a:p>
            <a:r>
              <a:rPr lang="en-US" dirty="0" smtClean="0"/>
              <a:t>vision is not proceeding from the particular to the general; overall structural features are the primary data of perception, a direct and more elementary experience than the recording of individual detail would determine the shape.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confused panorama can be seen as a configuration of clear-cut directions, sizes, geometric shapes, colors, or textures that it can be said to be truly perceived</a:t>
            </a:r>
          </a:p>
          <a:p>
            <a:r>
              <a:rPr lang="en-US" dirty="0" smtClean="0"/>
              <a:t>The </a:t>
            </a:r>
            <a:r>
              <a:rPr lang="en-US" b="1" dirty="0" smtClean="0"/>
              <a:t>physical shape </a:t>
            </a:r>
            <a:r>
              <a:rPr lang="en-US" dirty="0" smtClean="0"/>
              <a:t>of an object is determined by its boundaries. </a:t>
            </a:r>
          </a:p>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Perceptual shape</a:t>
            </a:r>
            <a:r>
              <a:rPr lang="en-US" dirty="0" smtClean="0"/>
              <a:t>, by contrast, may change considerably when its spatial orientation or its environment changes.</a:t>
            </a:r>
          </a:p>
          <a:p>
            <a:pPr marL="0" indent="0">
              <a:buNone/>
            </a:pPr>
            <a:r>
              <a:rPr lang="en-US" dirty="0" smtClean="0"/>
              <a:t>A) What Is Shape</a:t>
            </a:r>
          </a:p>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Visual shapes </a:t>
            </a:r>
            <a:r>
              <a:rPr lang="en-US" dirty="0" smtClean="0"/>
              <a:t>influence one another.</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 addition, we shall see later (Figure 72) that the shape of an object is determined not only by its boundaries; the skeleton of visual forces </a:t>
            </a:r>
            <a:r>
              <a:rPr lang="en-US" b="1" dirty="0" smtClean="0"/>
              <a:t>created by the boundaries </a:t>
            </a:r>
            <a:r>
              <a:rPr lang="en-US" dirty="0" smtClean="0"/>
              <a:t>may, in turn, influence the way the boundaries are seen.</a:t>
            </a:r>
          </a:p>
          <a:p>
            <a:r>
              <a:rPr lang="en-US" b="1" dirty="0" smtClean="0"/>
              <a:t>Perceptual shape </a:t>
            </a:r>
            <a:r>
              <a:rPr lang="en-US" dirty="0" smtClean="0"/>
              <a:t>is the outcome of an </a:t>
            </a:r>
            <a:r>
              <a:rPr lang="en-US" b="1" dirty="0" smtClean="0"/>
              <a:t>interplay</a:t>
            </a:r>
            <a:r>
              <a:rPr lang="en-US" dirty="0" smtClean="0"/>
              <a:t> between the physical object, the medium of light acting as the transmitter of information, and the conditions prevailing in the nervous system of the viewer.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image is determined by the </a:t>
            </a:r>
            <a:r>
              <a:rPr lang="en-US" b="1" dirty="0" smtClean="0"/>
              <a:t>totality</a:t>
            </a:r>
            <a:r>
              <a:rPr lang="en-US" dirty="0" smtClean="0"/>
              <a:t> of visual experiences we have had with that object, or with that kind of object, during our lifetime</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eyes receive information only about outer, not inner, shapes.</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one may omit the boundaries of an object and yet draw a recognizable picture of it</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 Influence</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B1) Past</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what we see is determined entirely by what we have seen before</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Influenced by previous instructions</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even if a given figure is shown to observers hundreds of times, it may nevertheless remain invisible when presented in a new context</a:t>
            </a:r>
          </a:p>
          <a:p>
            <a:r>
              <a:rPr lang="en-US" dirty="0" smtClean="0"/>
              <a:t>"The greater the biological relevance an object has to us, the more will we be attuned to its </a:t>
            </a:r>
            <a:r>
              <a:rPr lang="en-US" b="1" dirty="0" smtClean="0"/>
              <a:t>recognition</a:t>
            </a:r>
            <a:r>
              <a:rPr lang="en-US" dirty="0" smtClean="0"/>
              <a:t>-and the more </a:t>
            </a:r>
            <a:r>
              <a:rPr lang="en-US" b="1" dirty="0" smtClean="0"/>
              <a:t>tolerant</a:t>
            </a:r>
            <a:r>
              <a:rPr lang="en-US" dirty="0" smtClean="0"/>
              <a:t> will therefore be our standards of formal correspondence.“</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B2) Seeing Shapes</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 order to determine the shape of a figure, the </a:t>
            </a:r>
            <a:r>
              <a:rPr lang="en-US" b="1" dirty="0" smtClean="0"/>
              <a:t>points</a:t>
            </a:r>
            <a:r>
              <a:rPr lang="en-US" dirty="0" smtClean="0"/>
              <a:t> of which the figure consists are defined spatially by their distances from a vertical</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Any stimulus pattern tends to be seen in such a way that the resulting structure is as </a:t>
            </a:r>
            <a:r>
              <a:rPr lang="en-US" b="1" dirty="0" smtClean="0"/>
              <a:t>simple</a:t>
            </a:r>
            <a:r>
              <a:rPr lang="en-US" dirty="0" smtClean="0"/>
              <a:t> as the given conditions permit.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 Simplicity</a:t>
            </a:r>
            <a:endParaRPr lang="en-US" b="1"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easily remember </a:t>
            </a:r>
            <a:r>
              <a:rPr lang="en-US" dirty="0" smtClean="0"/>
              <a:t>them, we call them well ordered and, in the opposite case, call them badly ordered or confused</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C1) Objective and subjective simplicity do not always run parallel.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C2) Structural</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we may arrive at a good approximate definition of simplicity by counting not the elements, but the structural features. </a:t>
            </a:r>
          </a:p>
          <a:p>
            <a:pPr marL="0" indent="0">
              <a:buNone/>
            </a:pPr>
            <a:r>
              <a:rPr lang="en-US" dirty="0" smtClean="0"/>
              <a:t>Structural features must be determined for the </a:t>
            </a:r>
            <a:r>
              <a:rPr lang="en-US" b="1" dirty="0" smtClean="0"/>
              <a:t>total pattern</a:t>
            </a:r>
            <a:r>
              <a:rPr lang="en-US" dirty="0" smtClean="0"/>
              <a:t>. Fewer features in a limited area will often make for more features in the whole. (</a:t>
            </a:r>
            <a:r>
              <a:rPr lang="zh-CN" altLang="en-US" dirty="0" smtClean="0"/>
              <a:t>局部统一 </a:t>
            </a:r>
            <a:r>
              <a:rPr lang="en-US" altLang="zh-CN" dirty="0" smtClean="0"/>
              <a:t>&lt;&gt; </a:t>
            </a:r>
            <a:r>
              <a:rPr lang="zh-CN" altLang="en-US" dirty="0" smtClean="0"/>
              <a:t>全局统一</a:t>
            </a:r>
            <a:r>
              <a:rPr lang="en-US" dirty="0" smtClean="0"/>
              <a:t>)</a:t>
            </a:r>
          </a:p>
          <a:p>
            <a:pPr marL="0" indent="0">
              <a:buNone/>
            </a:pPr>
            <a:r>
              <a:rPr lang="en-US" sz="1200" b="1" kern="1200" dirty="0" smtClean="0">
                <a:solidFill>
                  <a:schemeClr val="tx1"/>
                </a:solidFill>
                <a:effectLst/>
                <a:latin typeface="+mn-lt"/>
                <a:ea typeface="+mn-ea"/>
                <a:cs typeface="+mn-cs"/>
              </a:rPr>
              <a:t>counting structural features</a:t>
            </a:r>
            <a:r>
              <a:rPr lang="en-US" sz="1200" kern="1200" dirty="0" smtClean="0">
                <a:solidFill>
                  <a:schemeClr val="tx1"/>
                </a:solidFill>
                <a:effectLst/>
                <a:latin typeface="+mn-lt"/>
                <a:ea typeface="+mn-ea"/>
                <a:cs typeface="+mn-cs"/>
              </a:rPr>
              <a:t>:</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suffice for scientific measurement, but not actual</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perceptual experience (looking at a figure cannot be described as the sum of the perceived components)</a:t>
            </a:r>
          </a:p>
          <a:p>
            <a:pPr marL="0" indent="0">
              <a:buNone/>
            </a:pPr>
            <a:r>
              <a:rPr lang="en-US" dirty="0" smtClean="0"/>
              <a:t>theoretical constructs never do pretend to more than approximate the complexities of reality</a:t>
            </a:r>
          </a:p>
          <a:p>
            <a:pPr marL="0" indent="0">
              <a:buNone/>
            </a:pPr>
            <a:r>
              <a:rPr lang="en-US" dirty="0" smtClean="0"/>
              <a:t>C3) </a:t>
            </a:r>
            <a:r>
              <a:rPr lang="en-US" b="1" dirty="0" smtClean="0"/>
              <a:t>absolute vs. relative</a:t>
            </a:r>
          </a:p>
          <a:p>
            <a:r>
              <a:rPr lang="en-US" sz="1200" b="1" kern="1200" dirty="0" smtClean="0">
                <a:solidFill>
                  <a:schemeClr val="tx1"/>
                </a:solidFill>
                <a:effectLst/>
                <a:latin typeface="+mn-lt"/>
                <a:ea typeface="+mn-ea"/>
                <a:cs typeface="+mn-cs"/>
              </a:rPr>
              <a:t>absolute</a:t>
            </a:r>
            <a:r>
              <a:rPr lang="en-US" sz="1200" kern="1200" dirty="0" smtClean="0">
                <a:solidFill>
                  <a:schemeClr val="tx1"/>
                </a:solidFill>
                <a:effectLst/>
                <a:latin typeface="+mn-lt"/>
                <a:ea typeface="+mn-ea"/>
                <a:cs typeface="+mn-cs"/>
              </a:rPr>
              <a:t> simplicity:</a:t>
            </a:r>
            <a:r>
              <a:rPr lang="en-US" sz="1200" kern="1200" baseline="0" dirty="0" smtClean="0">
                <a:solidFill>
                  <a:schemeClr val="tx1"/>
                </a:solidFill>
                <a:effectLst/>
                <a:latin typeface="+mn-lt"/>
                <a:ea typeface="+mn-ea"/>
                <a:cs typeface="+mn-cs"/>
              </a:rPr>
              <a:t> counting structural features</a:t>
            </a:r>
            <a:endParaRPr lang="en-US" sz="1200" kern="1200" dirty="0" smtClean="0">
              <a:solidFill>
                <a:schemeClr val="tx1"/>
              </a:solidFill>
              <a:effectLst/>
              <a:latin typeface="+mn-lt"/>
              <a:ea typeface="+mn-ea"/>
              <a:cs typeface="+mn-cs"/>
            </a:endParaRPr>
          </a:p>
          <a:p>
            <a:r>
              <a:rPr lang="en-US" sz="1200" b="1" kern="1200" dirty="0" smtClean="0">
                <a:solidFill>
                  <a:schemeClr val="tx1"/>
                </a:solidFill>
                <a:effectLst/>
                <a:latin typeface="+mn-lt"/>
                <a:ea typeface="+mn-ea"/>
                <a:cs typeface="+mn-cs"/>
              </a:rPr>
              <a:t>relative</a:t>
            </a:r>
            <a:r>
              <a:rPr lang="en-US" sz="1200" kern="1200" dirty="0" smtClean="0">
                <a:solidFill>
                  <a:schemeClr val="tx1"/>
                </a:solidFill>
                <a:effectLst/>
                <a:latin typeface="+mn-lt"/>
                <a:ea typeface="+mn-ea"/>
                <a:cs typeface="+mn-cs"/>
              </a:rPr>
              <a:t> simplicity (applies to every complexity level): </a:t>
            </a:r>
          </a:p>
          <a:p>
            <a:r>
              <a:rPr lang="en-US" sz="1200" kern="1200" dirty="0" err="1" smtClean="0">
                <a:solidFill>
                  <a:schemeClr val="tx1"/>
                </a:solidFill>
                <a:effectLst/>
                <a:latin typeface="+mn-lt"/>
                <a:ea typeface="+mn-ea"/>
                <a:cs typeface="+mn-cs"/>
              </a:rPr>
              <a:t>i</a:t>
            </a:r>
            <a:r>
              <a:rPr lang="en-US" sz="1200" kern="1200" dirty="0" smtClean="0">
                <a:solidFill>
                  <a:schemeClr val="tx1"/>
                </a:solidFill>
                <a:effectLst/>
                <a:latin typeface="+mn-lt"/>
                <a:ea typeface="+mn-ea"/>
                <a:cs typeface="+mn-cs"/>
              </a:rPr>
              <a:t>)</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what is the simplest structure that will serve the purpose (parsimony)</a:t>
            </a:r>
          </a:p>
          <a:p>
            <a:r>
              <a:rPr lang="en-US" sz="1200" kern="1200" dirty="0" smtClean="0">
                <a:solidFill>
                  <a:schemeClr val="tx1"/>
                </a:solidFill>
                <a:effectLst/>
                <a:latin typeface="+mn-lt"/>
                <a:ea typeface="+mn-ea"/>
                <a:cs typeface="+mn-cs"/>
              </a:rPr>
              <a:t>ii) what is the simplest way of organizing this structure (orderliness) </a:t>
            </a:r>
          </a:p>
          <a:p>
            <a:r>
              <a:rPr lang="en-US" sz="1200" b="1" kern="1200" dirty="0" smtClean="0">
                <a:solidFill>
                  <a:schemeClr val="tx1"/>
                </a:solidFill>
                <a:effectLst/>
                <a:latin typeface="+mn-lt"/>
                <a:ea typeface="+mn-ea"/>
                <a:cs typeface="+mn-cs"/>
              </a:rPr>
              <a:t>meaning</a:t>
            </a:r>
          </a:p>
          <a:p>
            <a:r>
              <a:rPr lang="en-US" sz="1200" kern="1200" dirty="0" smtClean="0">
                <a:solidFill>
                  <a:schemeClr val="tx1"/>
                </a:solidFill>
                <a:effectLst/>
                <a:latin typeface="+mn-lt"/>
                <a:ea typeface="+mn-ea"/>
                <a:cs typeface="+mn-cs"/>
              </a:rPr>
              <a:t>C4) art complex?</a:t>
            </a:r>
          </a:p>
          <a:p>
            <a:r>
              <a:rPr lang="en-US" dirty="0" smtClean="0"/>
              <a:t>Simple objects may please and satisfy us by serving limited functions appropriately, but all true works of art are quite complex even when they look "simple.“</a:t>
            </a:r>
          </a:p>
          <a:p>
            <a:r>
              <a:rPr lang="en-US" b="1" dirty="0" smtClean="0"/>
              <a:t>The principle of parsimony </a:t>
            </a:r>
            <a:r>
              <a:rPr lang="en-US" dirty="0" smtClean="0"/>
              <a:t>is valid aesthetically in that the artist must not go beyond what is needed for his purpose. </a:t>
            </a:r>
          </a:p>
          <a:p>
            <a:r>
              <a:rPr lang="en-US" sz="1200" kern="1200" dirty="0" smtClean="0">
                <a:solidFill>
                  <a:schemeClr val="tx1"/>
                </a:solidFill>
                <a:effectLst/>
                <a:latin typeface="+mn-lt"/>
                <a:ea typeface="+mn-ea"/>
                <a:cs typeface="+mn-cs"/>
              </a:rPr>
              <a:t>achieving simplicity by a </a:t>
            </a:r>
            <a:r>
              <a:rPr lang="en-US" sz="1200" b="1" kern="1200" dirty="0" smtClean="0">
                <a:solidFill>
                  <a:schemeClr val="tx1"/>
                </a:solidFill>
                <a:effectLst/>
                <a:latin typeface="+mn-lt"/>
                <a:ea typeface="+mn-ea"/>
                <a:cs typeface="+mn-cs"/>
              </a:rPr>
              <a:t>unification</a:t>
            </a:r>
            <a:r>
              <a:rPr lang="en-US" sz="1200" kern="1200" dirty="0" smtClean="0">
                <a:solidFill>
                  <a:schemeClr val="tx1"/>
                </a:solidFill>
                <a:effectLst/>
                <a:latin typeface="+mn-lt"/>
                <a:ea typeface="+mn-ea"/>
                <a:cs typeface="+mn-cs"/>
              </a:rPr>
              <a:t> of means</a:t>
            </a:r>
          </a:p>
          <a:p>
            <a:r>
              <a:rPr lang="en-US" sz="1200" kern="1200" dirty="0" smtClean="0">
                <a:solidFill>
                  <a:schemeClr val="tx1"/>
                </a:solidFill>
                <a:effectLst/>
                <a:latin typeface="+mn-lt"/>
                <a:ea typeface="+mn-ea"/>
                <a:cs typeface="+mn-cs"/>
              </a:rPr>
              <a:t>C5) </a:t>
            </a:r>
            <a:r>
              <a:rPr lang="en-US" dirty="0" smtClean="0"/>
              <a:t>Leveling and Sharpening </a:t>
            </a:r>
            <a:endParaRPr lang="en-US" sz="1200" kern="1200" dirty="0" smtClean="0">
              <a:solidFill>
                <a:schemeClr val="tx1"/>
              </a:solidFill>
              <a:effectLst/>
              <a:latin typeface="+mn-lt"/>
              <a:ea typeface="+mn-ea"/>
              <a:cs typeface="+mn-cs"/>
            </a:endParaRPr>
          </a:p>
          <a:p>
            <a:r>
              <a:rPr lang="en-US" dirty="0" smtClean="0"/>
              <a:t>(Figure 36) (a little broader than high, which compensates for the familiar overestimation of the vertical)</a:t>
            </a:r>
          </a:p>
          <a:p>
            <a:r>
              <a:rPr lang="en-US" dirty="0" smtClean="0"/>
              <a:t>weakened stimulus cause the perceptual mechanism to freely impose upon it the </a:t>
            </a:r>
            <a:r>
              <a:rPr lang="en-US" b="1" dirty="0" smtClean="0"/>
              <a:t>simplest</a:t>
            </a:r>
            <a:r>
              <a:rPr lang="en-US" dirty="0" smtClean="0"/>
              <a:t> possible shape-namely, the </a:t>
            </a:r>
            <a:r>
              <a:rPr lang="en-US" b="1" dirty="0" smtClean="0"/>
              <a:t>circle</a:t>
            </a:r>
            <a:r>
              <a:rPr lang="en-US" dirty="0" smtClean="0"/>
              <a:t>. </a:t>
            </a:r>
          </a:p>
          <a:p>
            <a:r>
              <a:rPr lang="en-US" b="1" dirty="0" smtClean="0"/>
              <a:t>Law of Prägnanz : </a:t>
            </a:r>
            <a:r>
              <a:rPr lang="en-US" b="0" dirty="0" smtClean="0"/>
              <a:t>Make the perceptual</a:t>
            </a:r>
            <a:r>
              <a:rPr lang="en-US" b="0" baseline="0" dirty="0" smtClean="0"/>
              <a:t> structure as </a:t>
            </a:r>
            <a:r>
              <a:rPr lang="en-US" b="1" baseline="0" dirty="0" smtClean="0"/>
              <a:t>clear-cut</a:t>
            </a:r>
            <a:r>
              <a:rPr lang="en-US" b="0" baseline="0" dirty="0" smtClean="0"/>
              <a:t> as possible</a:t>
            </a:r>
            <a:endParaRPr lang="en-US" b="1" dirty="0" smtClean="0"/>
          </a:p>
          <a:p>
            <a:r>
              <a:rPr lang="en-US" sz="1200" kern="1200" dirty="0" smtClean="0">
                <a:solidFill>
                  <a:schemeClr val="tx1"/>
                </a:solidFill>
                <a:effectLst/>
                <a:latin typeface="+mn-lt"/>
                <a:ea typeface="+mn-ea"/>
                <a:cs typeface="+mn-cs"/>
              </a:rPr>
              <a:t>Leveling and sharpening frequently occur in the same drawing</a:t>
            </a:r>
          </a:p>
          <a:p>
            <a:r>
              <a:rPr lang="en-US" dirty="0" smtClean="0"/>
              <a:t>leveling and sharpening differ not only in the shapes they create, but in their effect on dynamics. Leveling involves also a reduction of the tension inherent in the visual pattern. Sharpening increases that tension. </a:t>
            </a:r>
          </a:p>
          <a:p>
            <a:r>
              <a:rPr lang="en-US" dirty="0" smtClean="0"/>
              <a:t>The two types of style epitomize two tendencies whose interplay, in varying ratio, constitutes the structure of any work of visual art and indeed of any visual pattern. </a:t>
            </a:r>
          </a:p>
          <a:p>
            <a:r>
              <a:rPr lang="en-US" sz="1200" kern="1200" dirty="0" smtClean="0">
                <a:solidFill>
                  <a:schemeClr val="tx1"/>
                </a:solidFill>
                <a:effectLst/>
                <a:latin typeface="+mn-lt"/>
                <a:ea typeface="+mn-ea"/>
                <a:cs typeface="+mn-cs"/>
              </a:rPr>
              <a:t>C6) Work as a </a:t>
            </a:r>
            <a:r>
              <a:rPr lang="en-US" sz="1200" b="1" kern="1200" dirty="0" smtClean="0">
                <a:solidFill>
                  <a:schemeClr val="tx1"/>
                </a:solidFill>
                <a:effectLst/>
                <a:latin typeface="+mn-lt"/>
                <a:ea typeface="+mn-ea"/>
                <a:cs typeface="+mn-cs"/>
              </a:rPr>
              <a:t>Whole</a:t>
            </a:r>
          </a:p>
          <a:p>
            <a:pPr marL="0" indent="0">
              <a:buNone/>
            </a:pPr>
            <a:r>
              <a:rPr lang="en-US" dirty="0" smtClean="0"/>
              <a:t>the things we sec behave as wholes</a:t>
            </a:r>
          </a:p>
          <a:p>
            <a:pPr marL="0" indent="0">
              <a:buNone/>
            </a:pPr>
            <a:r>
              <a:rPr lang="en-US" dirty="0" smtClean="0"/>
              <a:t>Interaction between whole</a:t>
            </a:r>
            <a:r>
              <a:rPr lang="en-US" baseline="0" dirty="0" smtClean="0"/>
              <a:t> and parts</a:t>
            </a:r>
          </a:p>
          <a:p>
            <a:pPr marL="0" indent="0">
              <a:buNone/>
            </a:pPr>
            <a:r>
              <a:rPr lang="en-US" dirty="0" smtClean="0"/>
              <a:t>visual field behaves as a gestalt (not necessarily true for physical</a:t>
            </a:r>
            <a:r>
              <a:rPr lang="en-US" baseline="0" dirty="0" smtClean="0"/>
              <a:t> fields: </a:t>
            </a:r>
            <a:r>
              <a:rPr lang="en-US" dirty="0" smtClean="0"/>
              <a:t>a pale human face made to look green by contrast with an adjacent red dress suffers from a perceptual effect that has no physical counterpart)</a:t>
            </a:r>
          </a:p>
          <a:p>
            <a:pPr marL="0" indent="0">
              <a:buNone/>
            </a:pPr>
            <a:r>
              <a:rPr lang="en-US" dirty="0" smtClean="0"/>
              <a:t>In visual experience we observe only the results of this organizing process. </a:t>
            </a:r>
          </a:p>
          <a:p>
            <a:pPr marL="0" indent="0">
              <a:buNone/>
            </a:pPr>
            <a:r>
              <a:rPr lang="en-US" dirty="0" smtClean="0"/>
              <a:t>the simplest visual situation available for the total pattern is chosen</a:t>
            </a:r>
          </a:p>
          <a:p>
            <a:pPr marL="0" indent="0">
              <a:buNone/>
            </a:pPr>
            <a:r>
              <a:rPr lang="en-US" dirty="0" smtClean="0"/>
              <a:t>D) Subdivision </a:t>
            </a:r>
          </a:p>
          <a:p>
            <a:pPr marL="0" indent="0">
              <a:buNone/>
            </a:pPr>
            <a:r>
              <a:rPr lang="en-US" sz="1200" kern="1200" dirty="0" smtClean="0">
                <a:solidFill>
                  <a:schemeClr val="tx1"/>
                </a:solidFill>
                <a:effectLst/>
                <a:latin typeface="+mn-lt"/>
                <a:ea typeface="+mn-ea"/>
                <a:cs typeface="+mn-cs"/>
              </a:rPr>
              <a:t>Even though well-organized figures cling to their integrity and complete themselves when mutilated or distorted, we should not assume that such figures are always perceived. as undivided, compact masses. </a:t>
            </a:r>
          </a:p>
          <a:p>
            <a:pPr marL="0" indent="0">
              <a:buNone/>
            </a:pPr>
            <a:r>
              <a:rPr lang="en-US" dirty="0" smtClean="0"/>
              <a:t>What holds true for subdivision in isolated figures must be applied to the entire visual field. </a:t>
            </a:r>
          </a:p>
          <a:p>
            <a:pPr marL="0" indent="0">
              <a:buNone/>
            </a:pPr>
            <a:r>
              <a:rPr lang="en-US" dirty="0" smtClean="0"/>
              <a:t>A given area of the field stands out amidst its surroundings insofar as its shape is both clear and simple in itself and independent of the structure of the surrounding area. Conversely, an area of the field is hard to isolate when its own shape is quite irregular or when, in part or as a whole, it fits snugly into a larger context.</a:t>
            </a:r>
          </a:p>
          <a:p>
            <a:pPr marL="0" indent="0">
              <a:buNone/>
            </a:pPr>
            <a:r>
              <a:rPr lang="en-US" dirty="0" smtClean="0"/>
              <a:t>Shape is not the only factor determining subdivision. Similarities and differences in brightness and color can be even more decisive, and so can differences between motion and repose.</a:t>
            </a:r>
          </a:p>
          <a:p>
            <a:pPr marL="0" indent="0">
              <a:buNone/>
            </a:pPr>
            <a:r>
              <a:rPr lang="en-US" dirty="0" smtClean="0"/>
              <a:t>Subdivision of shape is of the greatest biological value because it is a principal condition for discerning objects. </a:t>
            </a:r>
            <a:r>
              <a:rPr lang="en-US" sz="1200" kern="1200" dirty="0" smtClean="0">
                <a:solidFill>
                  <a:schemeClr val="tx1"/>
                </a:solidFill>
                <a:effectLst/>
                <a:latin typeface="+mn-lt"/>
                <a:ea typeface="+mn-ea"/>
                <a:cs typeface="+mn-cs"/>
              </a:rPr>
              <a:t>appearance and segregation are one and the same</a:t>
            </a:r>
          </a:p>
          <a:p>
            <a:r>
              <a:rPr lang="en-US" sz="1200" kern="1200" dirty="0" smtClean="0">
                <a:solidFill>
                  <a:schemeClr val="tx1"/>
                </a:solidFill>
                <a:effectLst/>
                <a:latin typeface="+mn-lt"/>
                <a:ea typeface="+mn-ea"/>
                <a:cs typeface="+mn-cs"/>
              </a:rPr>
              <a:t>Simple shape, notably symmetry, contributes to physical equilibrium.</a:t>
            </a:r>
          </a:p>
          <a:p>
            <a:pPr marL="0" indent="0">
              <a:buNone/>
            </a:pPr>
            <a:r>
              <a:rPr lang="en-US" dirty="0" smtClean="0"/>
              <a:t>Each of the painting's major parts is in turn subdivided, and on each level one or several local concentrations of more densely organized form appear in relatively empty surroundings.</a:t>
            </a:r>
          </a:p>
          <a:p>
            <a:pPr marL="0" indent="0">
              <a:buNone/>
            </a:pPr>
            <a:r>
              <a:rPr lang="en-US" dirty="0" smtClean="0"/>
              <a:t>D1) Part</a:t>
            </a:r>
          </a:p>
          <a:p>
            <a:pPr marL="0" indent="0">
              <a:buNone/>
            </a:pPr>
            <a:r>
              <a:rPr lang="en-US" dirty="0" smtClean="0"/>
              <a:t>To know how to distinguish between pieces and parts is indeed a key to success in most human occupations. </a:t>
            </a:r>
          </a:p>
          <a:p>
            <a:pPr marL="0" indent="0">
              <a:buNone/>
            </a:pPr>
            <a:r>
              <a:rPr lang="en-US" dirty="0" smtClean="0"/>
              <a:t>The parts of most simple shapes are easily determined. But when shapes are less clear-cut and more complex, the structural components are not so obvious. </a:t>
            </a:r>
          </a:p>
          <a:p>
            <a:r>
              <a:rPr lang="en-US" sz="1200" kern="1200" dirty="0" smtClean="0">
                <a:solidFill>
                  <a:schemeClr val="tx1"/>
                </a:solidFill>
                <a:effectLst/>
                <a:latin typeface="+mn-lt"/>
                <a:ea typeface="+mn-ea"/>
                <a:cs typeface="+mn-cs"/>
              </a:rPr>
              <a:t>Mistakes in the comprehension of an artistic structure are easily made when a viewer judges by relations within narrow limits rather than taking into account the overall structure. </a:t>
            </a:r>
          </a:p>
          <a:p>
            <a:r>
              <a:rPr lang="en-US" sz="1200" kern="1200" dirty="0" smtClean="0">
                <a:solidFill>
                  <a:schemeClr val="tx1"/>
                </a:solidFill>
                <a:effectLst/>
                <a:latin typeface="+mn-lt"/>
                <a:ea typeface="+mn-ea"/>
                <a:cs typeface="+mn-cs"/>
              </a:rPr>
              <a:t>The same mistake may also lead to faulty phrasing in the performance of a musical passage, or to an actor's misinterpretation of a scene. The local situation suggests one conception, the total context prescribes another. </a:t>
            </a:r>
          </a:p>
          <a:p>
            <a:r>
              <a:rPr lang="en-US" sz="1200" kern="1200" dirty="0" smtClean="0">
                <a:solidFill>
                  <a:schemeClr val="tx1"/>
                </a:solidFill>
                <a:effectLst/>
                <a:latin typeface="+mn-lt"/>
                <a:ea typeface="+mn-ea"/>
                <a:cs typeface="+mn-cs"/>
              </a:rPr>
              <a:t>It is necessary therefore to distinguish between "</a:t>
            </a:r>
            <a:r>
              <a:rPr lang="en-US" sz="1200" b="1" kern="1200" dirty="0" smtClean="0">
                <a:solidFill>
                  <a:schemeClr val="tx1"/>
                </a:solidFill>
                <a:effectLst/>
                <a:latin typeface="+mn-lt"/>
                <a:ea typeface="+mn-ea"/>
                <a:cs typeface="+mn-cs"/>
              </a:rPr>
              <a:t>genuine parts</a:t>
            </a:r>
            <a:r>
              <a:rPr lang="en-US" sz="1200" kern="1200" dirty="0" smtClean="0">
                <a:solidFill>
                  <a:schemeClr val="tx1"/>
                </a:solidFill>
                <a:effectLst/>
                <a:latin typeface="+mn-lt"/>
                <a:ea typeface="+mn-ea"/>
                <a:cs typeface="+mn-cs"/>
              </a:rPr>
              <a:t>" -that is, sections representing a segregated sub-whole within the total context and mere portions or pieces-that is, sections segregated only in relation to a limited local context or to no inherent breaks in the figure at all. </a:t>
            </a:r>
            <a:endParaRPr lang="en-US" dirty="0" smtClean="0"/>
          </a:p>
          <a:p>
            <a:pPr marL="0" indent="0">
              <a:buNone/>
            </a:pPr>
            <a:r>
              <a:rPr lang="en-US" dirty="0" smtClean="0"/>
              <a:t>Their shape carries implications about the other parts to which they are attached, and when isolated they are "like a tune which breaks off in the middle." </a:t>
            </a:r>
          </a:p>
          <a:p>
            <a:pPr marL="0" indent="0">
              <a:buNone/>
            </a:pPr>
            <a:endParaRPr lang="en-US" dirty="0" smtClean="0"/>
          </a:p>
          <a:p>
            <a:pPr marL="0" indent="0">
              <a:buNone/>
            </a:pPr>
            <a:r>
              <a:rPr lang="en-US" dirty="0" smtClean="0"/>
              <a:t>E) </a:t>
            </a:r>
            <a:r>
              <a:rPr lang="en-US" b="1" dirty="0" smtClean="0"/>
              <a:t>Gestalt Laws of Organization</a:t>
            </a:r>
          </a:p>
          <a:p>
            <a:pPr marL="0" indent="0">
              <a:buNone/>
            </a:pPr>
            <a:r>
              <a:rPr lang="en-US" dirty="0" smtClean="0"/>
              <a:t>relations between parts depend on the structure of the whole</a:t>
            </a:r>
          </a:p>
          <a:p>
            <a:pPr marL="0" indent="0">
              <a:buNone/>
            </a:pPr>
            <a:r>
              <a:rPr lang="en-US" dirty="0" smtClean="0"/>
              <a:t>Wertheimer: described several of the properties that tie visual items together</a:t>
            </a:r>
          </a:p>
          <a:p>
            <a:pPr marL="0" indent="0">
              <a:buNone/>
            </a:pPr>
            <a:r>
              <a:rPr lang="en-US" dirty="0" err="1" smtClean="0"/>
              <a:t>Cesare</a:t>
            </a:r>
            <a:r>
              <a:rPr lang="en-US" dirty="0" smtClean="0"/>
              <a:t> L. </a:t>
            </a:r>
            <a:r>
              <a:rPr lang="en-US" dirty="0" err="1" smtClean="0"/>
              <a:t>Musatti</a:t>
            </a:r>
            <a:r>
              <a:rPr lang="en-US" dirty="0" smtClean="0"/>
              <a:t> : Wertheimer's rules could be reduced to one -the rule of homogeneity or similarity. </a:t>
            </a:r>
          </a:p>
          <a:p>
            <a:pPr marL="0" indent="0">
              <a:buNone/>
            </a:pPr>
            <a:r>
              <a:rPr lang="en-US" dirty="0" smtClean="0"/>
              <a:t>Similarity and subdivision are opposite poles. </a:t>
            </a:r>
          </a:p>
          <a:p>
            <a:pPr marL="0" indent="0">
              <a:buNone/>
            </a:pPr>
            <a:r>
              <a:rPr lang="en-US" dirty="0" smtClean="0"/>
              <a:t>subdivision</a:t>
            </a:r>
            <a:r>
              <a:rPr lang="en-US" baseline="0" dirty="0" smtClean="0"/>
              <a:t> :</a:t>
            </a:r>
            <a:r>
              <a:rPr lang="en-US" dirty="0" smtClean="0"/>
              <a:t> one of the prerequisites of sight</a:t>
            </a:r>
          </a:p>
          <a:p>
            <a:pPr marL="0" indent="0">
              <a:buNone/>
            </a:pPr>
            <a:r>
              <a:rPr lang="en-US" dirty="0" smtClean="0"/>
              <a:t>similarity : can make things invisible like a pearl on a white forehead-"</a:t>
            </a:r>
            <a:r>
              <a:rPr lang="en-US" dirty="0" err="1" smtClean="0"/>
              <a:t>perla</a:t>
            </a:r>
            <a:r>
              <a:rPr lang="en-US" dirty="0" smtClean="0"/>
              <a:t> in </a:t>
            </a:r>
            <a:r>
              <a:rPr lang="en-US" dirty="0" err="1" smtClean="0"/>
              <a:t>bianca</a:t>
            </a:r>
            <a:r>
              <a:rPr lang="en-US" dirty="0" smtClean="0"/>
              <a:t> </a:t>
            </a:r>
            <a:r>
              <a:rPr lang="en-US" dirty="0" err="1" smtClean="0"/>
              <a:t>fronte</a:t>
            </a:r>
            <a:r>
              <a:rPr lang="en-US" dirty="0" smtClean="0"/>
              <a:t>"-to use Dante's image. Homogeneity is the limiting case, in which, as some modern painters have demonstrated, vision approaches or attains the absence of structure. </a:t>
            </a:r>
          </a:p>
          <a:p>
            <a:pPr marL="0" indent="0">
              <a:buNone/>
            </a:pPr>
            <a:r>
              <a:rPr lang="en-US" dirty="0" smtClean="0"/>
              <a:t>Similarity :</a:t>
            </a:r>
            <a:r>
              <a:rPr lang="en-US" baseline="0" dirty="0" smtClean="0"/>
              <a:t> </a:t>
            </a:r>
            <a:r>
              <a:rPr lang="en-US" dirty="0" smtClean="0"/>
              <a:t>a structural principle only in conjunction with separation, a force of attraction among segregated things.</a:t>
            </a:r>
          </a:p>
          <a:p>
            <a:pPr marL="0" indent="0">
              <a:buNone/>
            </a:pPr>
            <a:r>
              <a:rPr lang="en-US" dirty="0" smtClean="0"/>
              <a:t>E1) Similarity</a:t>
            </a:r>
          </a:p>
          <a:p>
            <a:pPr marL="0" indent="0">
              <a:buNone/>
            </a:pPr>
            <a:r>
              <a:rPr lang="en-US" dirty="0" smtClean="0"/>
              <a:t>Any aspect of percepts-shape, brightness, color, spatial location, movement, etc.-can cause grouping by similarity.</a:t>
            </a:r>
          </a:p>
          <a:p>
            <a:pPr marL="0" indent="0">
              <a:buNone/>
            </a:pPr>
            <a:r>
              <a:rPr lang="en-US" dirty="0" smtClean="0"/>
              <a:t>A general principle to be kept in mind is that although all things are different in some respects and similar in others, comparisons make sense only when they proceed from a common base. </a:t>
            </a:r>
          </a:p>
          <a:p>
            <a:pPr marL="0" indent="0">
              <a:buNone/>
            </a:pPr>
            <a:r>
              <a:rPr lang="en-US" sz="1200" kern="1200" dirty="0" smtClean="0">
                <a:solidFill>
                  <a:schemeClr val="tx1"/>
                </a:solidFill>
                <a:effectLst/>
                <a:latin typeface="+mn-lt"/>
                <a:ea typeface="+mn-ea"/>
                <a:cs typeface="+mn-cs"/>
              </a:rPr>
              <a:t>Similarity is a prerequisite for the noticing of differences. (especially for kids)</a:t>
            </a:r>
          </a:p>
          <a:p>
            <a:pPr marL="0" indent="0">
              <a:buNone/>
            </a:pPr>
            <a:r>
              <a:rPr lang="en-US" dirty="0" smtClean="0"/>
              <a:t>We observe that similarities of size, shape, or color will unite items distant in space from one another. But spatial location by itself is also a grouping factor</a:t>
            </a:r>
          </a:p>
          <a:p>
            <a:pPr marL="0" indent="0">
              <a:buNone/>
            </a:pPr>
            <a:r>
              <a:rPr lang="en-US" dirty="0" smtClean="0"/>
              <a:t>similarity and difference in speed help define distance</a:t>
            </a:r>
          </a:p>
          <a:p>
            <a:pPr marL="0" indent="0">
              <a:buNone/>
            </a:pPr>
            <a:r>
              <a:rPr lang="en-US" dirty="0" smtClean="0"/>
              <a:t>E2) From Below / Above</a:t>
            </a:r>
          </a:p>
          <a:p>
            <a:pPr marL="0" indent="0">
              <a:buNone/>
            </a:pPr>
            <a:r>
              <a:rPr lang="en-US" sz="1200" kern="1200" dirty="0" smtClean="0">
                <a:solidFill>
                  <a:schemeClr val="tx1"/>
                </a:solidFill>
                <a:effectLst/>
                <a:latin typeface="+mn-lt"/>
                <a:ea typeface="+mn-ea"/>
                <a:cs typeface="+mn-cs"/>
              </a:rPr>
              <a:t>the similarity factors are most effective when they support patterns. </a:t>
            </a:r>
          </a:p>
          <a:p>
            <a:pPr marL="0" indent="0">
              <a:buNone/>
            </a:pPr>
            <a:r>
              <a:rPr lang="en-US" sz="1200" kern="1200" dirty="0" smtClean="0">
                <a:solidFill>
                  <a:schemeClr val="tx1"/>
                </a:solidFill>
                <a:effectLst/>
                <a:latin typeface="+mn-lt"/>
                <a:ea typeface="+mn-ea"/>
                <a:cs typeface="+mn-cs"/>
              </a:rPr>
              <a:t>The approach "from below," one senses, is quite limited, and must be supplemented by the approach "from above." </a:t>
            </a:r>
          </a:p>
          <a:p>
            <a:pPr marL="0" indent="0">
              <a:buNone/>
            </a:pPr>
            <a:r>
              <a:rPr lang="en-US" sz="1200" kern="1200" dirty="0" smtClean="0">
                <a:solidFill>
                  <a:schemeClr val="tx1"/>
                </a:solidFill>
                <a:effectLst/>
                <a:latin typeface="+mn-lt"/>
                <a:ea typeface="+mn-ea"/>
                <a:cs typeface="+mn-cs"/>
              </a:rPr>
              <a:t>Wertheimer used these terms to describe the difference between starting the analysis of a pattern with its components and proceeding to their combinations</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and beginning with the overall structure of the whole and descending from there to more and more subordinated parts</a:t>
            </a:r>
          </a:p>
          <a:p>
            <a:pPr marL="0" indent="0">
              <a:buNone/>
            </a:pPr>
            <a:r>
              <a:rPr lang="en-US" dirty="0" smtClean="0"/>
              <a:t>Grouping from below and subdivision from above are reciprocal concepts. </a:t>
            </a:r>
          </a:p>
          <a:p>
            <a:pPr marL="0" indent="0">
              <a:buNone/>
            </a:pPr>
            <a:r>
              <a:rPr lang="en-US" dirty="0" smtClean="0"/>
              <a:t>E3) Consistent</a:t>
            </a:r>
            <a:r>
              <a:rPr lang="en-US" baseline="0" dirty="0" smtClean="0"/>
              <a:t> Shape (Based on Simplicity)</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grouping principle of </a:t>
            </a:r>
            <a:r>
              <a:rPr lang="en-US" sz="1200" b="1" kern="1200" dirty="0" smtClean="0">
                <a:solidFill>
                  <a:schemeClr val="tx1"/>
                </a:solidFill>
                <a:effectLst/>
                <a:latin typeface="+mn-lt"/>
                <a:ea typeface="+mn-ea"/>
                <a:cs typeface="+mn-cs"/>
              </a:rPr>
              <a:t>consistent shape </a:t>
            </a:r>
            <a:r>
              <a:rPr lang="en-US" sz="1200" kern="1200" dirty="0" smtClean="0">
                <a:solidFill>
                  <a:schemeClr val="tx1"/>
                </a:solidFill>
                <a:effectLst/>
                <a:latin typeface="+mn-lt"/>
                <a:ea typeface="+mn-ea"/>
                <a:cs typeface="+mn-cs"/>
              </a:rPr>
              <a:t>(e.g. by direction &amp; location)</a:t>
            </a:r>
          </a:p>
          <a:p>
            <a:pPr marL="0" indent="0">
              <a:buNone/>
            </a:pPr>
            <a:r>
              <a:rPr lang="en-US" dirty="0" smtClean="0"/>
              <a:t>(sometimes) consistent shape was not produced by lines but by a mere sequence of dots.</a:t>
            </a:r>
          </a:p>
          <a:p>
            <a:r>
              <a:rPr lang="en-US" sz="1200" kern="1200" dirty="0" smtClean="0">
                <a:solidFill>
                  <a:schemeClr val="tx1"/>
                </a:solidFill>
                <a:effectLst/>
                <a:latin typeface="+mn-lt"/>
                <a:ea typeface="+mn-ea"/>
                <a:cs typeface="+mn-cs"/>
              </a:rPr>
              <a:t>The more consistent the shape of the unit, the more readily will it detach itself from its environment.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(e.g. </a:t>
            </a:r>
            <a:r>
              <a:rPr lang="en-US" sz="1200" kern="1200" dirty="0" smtClean="0">
                <a:solidFill>
                  <a:schemeClr val="tx1"/>
                </a:solidFill>
                <a:effectLst/>
                <a:latin typeface="+mn-lt"/>
                <a:ea typeface="+mn-ea"/>
                <a:cs typeface="+mn-cs"/>
              </a:rPr>
              <a:t>straight line is more easily identifiable than the irregular ones</a:t>
            </a:r>
            <a:r>
              <a:rPr lang="en-US" dirty="0" smtClean="0"/>
              <a:t>-an effect that would be intensified if the lines were tracks of actual movements.)</a:t>
            </a:r>
          </a:p>
          <a:p>
            <a:pPr marL="0" indent="0">
              <a:buNone/>
            </a:pPr>
            <a:r>
              <a:rPr lang="en-US" dirty="0" smtClean="0"/>
              <a:t>Similarity of location can be extended to apply not only to units lying together, but also to similar position within the whole. Symmetry is such a similarity.</a:t>
            </a:r>
          </a:p>
          <a:p>
            <a:pPr marL="0" indent="0">
              <a:buNone/>
            </a:pPr>
            <a:r>
              <a:rPr lang="en-US" altLang="zh-CN" dirty="0" smtClean="0"/>
              <a:t>F) Shape for </a:t>
            </a:r>
            <a:r>
              <a:rPr lang="en-US" altLang="zh-CN" b="1" dirty="0" smtClean="0"/>
              <a:t>Composition</a:t>
            </a:r>
          </a:p>
          <a:p>
            <a:pPr marL="0" indent="0">
              <a:buNone/>
            </a:pPr>
            <a:r>
              <a:rPr lang="en-US" dirty="0" smtClean="0"/>
              <a:t>All works of art have to be looked at "</a:t>
            </a:r>
            <a:r>
              <a:rPr lang="en-US" b="1" dirty="0" smtClean="0"/>
              <a:t>from above</a:t>
            </a:r>
            <a:r>
              <a:rPr lang="en-US" dirty="0" smtClean="0"/>
              <a:t>," that is, with a primary grasp of the </a:t>
            </a:r>
            <a:r>
              <a:rPr lang="en-US" b="1" dirty="0" smtClean="0"/>
              <a:t>total organization</a:t>
            </a:r>
            <a:r>
              <a:rPr lang="en-US" dirty="0" smtClean="0"/>
              <a:t>. At the same time, however, relations </a:t>
            </a:r>
            <a:r>
              <a:rPr lang="en-US" b="1" dirty="0" smtClean="0"/>
              <a:t>among the parts </a:t>
            </a:r>
            <a:r>
              <a:rPr lang="en-US" dirty="0" smtClean="0"/>
              <a:t>often play an important compositional role. Similarity and dissimilarity shape the principal theme</a:t>
            </a:r>
          </a:p>
          <a:p>
            <a:pPr marL="0" indent="0">
              <a:buNone/>
            </a:pPr>
            <a:r>
              <a:rPr lang="en-US" dirty="0" smtClean="0"/>
              <a:t>a group of dispersed items is held together by similarity</a:t>
            </a:r>
          </a:p>
          <a:p>
            <a:pPr marL="0" indent="0">
              <a:buNone/>
            </a:pPr>
            <a:r>
              <a:rPr lang="en-US" dirty="0" smtClean="0"/>
              <a:t>By connecting two or more spots through similarity, a painter may establish a significant visual movement. </a:t>
            </a:r>
          </a:p>
          <a:p>
            <a:pPr marL="0" indent="0">
              <a:buNone/>
            </a:pPr>
            <a:r>
              <a:rPr lang="en-US" dirty="0" smtClean="0"/>
              <a:t>Perceptual comparison requires, as we saw earlier, some kind of similarity as a base</a:t>
            </a:r>
          </a:p>
          <a:p>
            <a:pPr marL="0" indent="0">
              <a:buNone/>
            </a:pPr>
            <a:r>
              <a:rPr lang="en-US" dirty="0" smtClean="0"/>
              <a:t>Color supports the subdivision produced by orientation and shape, but at the same time adds variety to the composition by counteracting these structural tendencies to some extent. With the exception of the dark brown shades, used outside as well as inside the figure, every color belongs either to the figure or to the background. </a:t>
            </a:r>
          </a:p>
          <a:p>
            <a:pPr marL="0" indent="0">
              <a:buNone/>
            </a:pPr>
            <a:r>
              <a:rPr lang="en-US" b="1" dirty="0" smtClean="0"/>
              <a:t>1</a:t>
            </a:r>
            <a:r>
              <a:rPr lang="en-US" dirty="0" smtClean="0"/>
              <a:t> similarity and difference are relative judgments.</a:t>
            </a:r>
          </a:p>
          <a:p>
            <a:pPr marL="0" indent="0">
              <a:buNone/>
            </a:pPr>
            <a:r>
              <a:rPr lang="en-US" b="1" dirty="0" smtClean="0"/>
              <a:t>2</a:t>
            </a:r>
            <a:r>
              <a:rPr lang="en-US" dirty="0" smtClean="0"/>
              <a:t> the factors of grouping are often set against one another</a:t>
            </a:r>
          </a:p>
          <a:p>
            <a:pPr marL="0" indent="0">
              <a:buNone/>
            </a:pPr>
            <a:r>
              <a:rPr lang="en-US" dirty="0" smtClean="0"/>
              <a:t>G) </a:t>
            </a:r>
            <a:r>
              <a:rPr lang="en-US" dirty="0" smtClean="0"/>
              <a:t>The </a:t>
            </a:r>
            <a:r>
              <a:rPr lang="en-US" b="1" dirty="0" smtClean="0"/>
              <a:t>Structural Skeleton</a:t>
            </a:r>
          </a:p>
          <a:p>
            <a:pPr marL="0" indent="0">
              <a:buNone/>
            </a:pPr>
            <a:r>
              <a:rPr lang="en-US" sz="1200" kern="1200" dirty="0" smtClean="0">
                <a:solidFill>
                  <a:schemeClr val="tx1"/>
                </a:solidFill>
                <a:effectLst/>
                <a:latin typeface="+mn-lt"/>
                <a:ea typeface="+mn-ea"/>
                <a:cs typeface="+mn-cs"/>
              </a:rPr>
              <a:t>Although the visual shape of an object is largely determined by its outer boundaries, the boundaries cannot be said to be the shape.</a:t>
            </a:r>
          </a:p>
          <a:p>
            <a:pPr marL="0" indent="0">
              <a:buNone/>
            </a:pPr>
            <a:r>
              <a:rPr lang="en-US" dirty="0" smtClean="0"/>
              <a:t>"</a:t>
            </a:r>
            <a:r>
              <a:rPr lang="en-US" b="1" dirty="0" smtClean="0"/>
              <a:t>shape</a:t>
            </a:r>
            <a:r>
              <a:rPr lang="en-US" dirty="0" smtClean="0"/>
              <a:t>" refers to: </a:t>
            </a:r>
          </a:p>
          <a:p>
            <a:pPr marL="0" indent="0">
              <a:buNone/>
            </a:pPr>
            <a:r>
              <a:rPr lang="en-US" dirty="0" smtClean="0"/>
              <a:t>1 the actual boundaries , the lines, masses, volumes</a:t>
            </a:r>
          </a:p>
          <a:p>
            <a:pPr marL="0" indent="0">
              <a:buNone/>
            </a:pPr>
            <a:r>
              <a:rPr lang="en-US" dirty="0" smtClean="0"/>
              <a:t>2 the structural skeleton created in perception by material shapes, but rarely coinciding with them.</a:t>
            </a:r>
          </a:p>
          <a:p>
            <a:pPr marL="0" indent="0">
              <a:buNone/>
            </a:pPr>
            <a:r>
              <a:rPr lang="en-US" dirty="0" smtClean="0"/>
              <a:t>the structural skeleton is the configuration of visual forces that determines the character of the visual object</a:t>
            </a:r>
          </a:p>
          <a:p>
            <a:pPr marL="0" indent="0">
              <a:buNone/>
            </a:pPr>
            <a:r>
              <a:rPr lang="en-US" sz="1200" kern="1200" dirty="0" smtClean="0">
                <a:solidFill>
                  <a:schemeClr val="tx1"/>
                </a:solidFill>
                <a:effectLst/>
                <a:latin typeface="+mn-lt"/>
                <a:ea typeface="+mn-ea"/>
                <a:cs typeface="+mn-cs"/>
              </a:rPr>
              <a:t>fixations are found to cluster in the areas of greatest interest to the viewer,</a:t>
            </a:r>
            <a:r>
              <a:rPr lang="en-US" sz="1200" kern="1200" baseline="0" dirty="0" smtClean="0">
                <a:solidFill>
                  <a:schemeClr val="tx1"/>
                </a:solidFill>
                <a:effectLst/>
                <a:latin typeface="+mn-lt"/>
                <a:ea typeface="+mn-ea"/>
                <a:cs typeface="+mn-cs"/>
              </a:rPr>
              <a:t> o</a:t>
            </a:r>
            <a:r>
              <a:rPr lang="en-US" sz="1200" kern="1200" dirty="0" smtClean="0">
                <a:solidFill>
                  <a:schemeClr val="tx1"/>
                </a:solidFill>
                <a:effectLst/>
                <a:latin typeface="+mn-lt"/>
                <a:ea typeface="+mn-ea"/>
                <a:cs typeface="+mn-cs"/>
              </a:rPr>
              <a:t>therwise there is little relation between the tracks and directions of eye movements and the perceptual structure of the final image that emerges from the scanning</a:t>
            </a:r>
          </a:p>
          <a:p>
            <a:r>
              <a:rPr lang="en-US" sz="1200" kern="1200" dirty="0" smtClean="0">
                <a:solidFill>
                  <a:schemeClr val="tx1"/>
                </a:solidFill>
                <a:effectLst/>
                <a:latin typeface="+mn-lt"/>
                <a:ea typeface="+mn-ea"/>
                <a:cs typeface="+mn-cs"/>
              </a:rPr>
              <a:t>The structural skeleton of each triangle derives from its contours through the law of </a:t>
            </a:r>
            <a:r>
              <a:rPr lang="en-US" sz="1200" b="1" kern="1200" dirty="0" smtClean="0">
                <a:solidFill>
                  <a:schemeClr val="tx1"/>
                </a:solidFill>
                <a:effectLst/>
                <a:latin typeface="+mn-lt"/>
                <a:ea typeface="+mn-ea"/>
                <a:cs typeface="+mn-cs"/>
              </a:rPr>
              <a:t>simplicity</a:t>
            </a:r>
          </a:p>
          <a:p>
            <a:r>
              <a:rPr lang="en-US" sz="1200" kern="1200" dirty="0" smtClean="0">
                <a:solidFill>
                  <a:schemeClr val="tx1"/>
                </a:solidFill>
                <a:effectLst/>
                <a:latin typeface="+mn-lt"/>
                <a:ea typeface="+mn-ea"/>
                <a:cs typeface="+mn-cs"/>
              </a:rPr>
              <a:t> The structural skeleton consists primarily of the </a:t>
            </a:r>
            <a:r>
              <a:rPr lang="en-US" sz="1200" b="1" kern="1200" dirty="0" smtClean="0">
                <a:solidFill>
                  <a:schemeClr val="tx1"/>
                </a:solidFill>
                <a:effectLst/>
                <a:latin typeface="+mn-lt"/>
                <a:ea typeface="+mn-ea"/>
                <a:cs typeface="+mn-cs"/>
              </a:rPr>
              <a:t>framework of axes</a:t>
            </a:r>
            <a:r>
              <a:rPr lang="en-US" sz="1200" kern="1200" dirty="0" smtClean="0">
                <a:solidFill>
                  <a:schemeClr val="tx1"/>
                </a:solidFill>
                <a:effectLst/>
                <a:latin typeface="+mn-lt"/>
                <a:ea typeface="+mn-ea"/>
                <a:cs typeface="+mn-cs"/>
              </a:rPr>
              <a:t>, and the axes create characteristic correspondences.</a:t>
            </a:r>
          </a:p>
          <a:p>
            <a:r>
              <a:rPr lang="en-US" sz="1200" b="1" kern="1200" dirty="0" smtClean="0">
                <a:solidFill>
                  <a:schemeClr val="tx1"/>
                </a:solidFill>
                <a:effectLst/>
                <a:latin typeface="+mn-lt"/>
                <a:ea typeface="+mn-ea"/>
                <a:cs typeface="+mn-cs"/>
              </a:rPr>
              <a:t>1</a:t>
            </a:r>
            <a:r>
              <a:rPr lang="en-US" sz="1200" kern="1200" dirty="0" smtClean="0">
                <a:solidFill>
                  <a:schemeClr val="tx1"/>
                </a:solidFill>
                <a:effectLst/>
                <a:latin typeface="+mn-lt"/>
                <a:ea typeface="+mn-ea"/>
                <a:cs typeface="+mn-cs"/>
              </a:rPr>
              <a:t> that the same structural skeleton can be embodied by a great variety of shapes</a:t>
            </a:r>
          </a:p>
          <a:p>
            <a:r>
              <a:rPr lang="en-US" sz="1200" b="1" kern="1200" dirty="0" smtClean="0">
                <a:solidFill>
                  <a:schemeClr val="tx1"/>
                </a:solidFill>
                <a:effectLst/>
                <a:latin typeface="+mn-lt"/>
                <a:ea typeface="+mn-ea"/>
                <a:cs typeface="+mn-cs"/>
              </a:rPr>
              <a:t>2</a:t>
            </a:r>
            <a:r>
              <a:rPr lang="en-US" sz="1200" kern="1200" dirty="0" smtClean="0">
                <a:solidFill>
                  <a:schemeClr val="tx1"/>
                </a:solidFill>
                <a:effectLst/>
                <a:latin typeface="+mn-lt"/>
                <a:ea typeface="+mn-ea"/>
                <a:cs typeface="+mn-cs"/>
              </a:rPr>
              <a:t> if a given visual pattern can yield two different structural skeletons, it may be perceived as two totally different objects</a:t>
            </a:r>
          </a:p>
          <a:p>
            <a:pPr marL="0" indent="0">
              <a:buNone/>
            </a:pPr>
            <a:endParaRPr lang="en-US" dirty="0" smtClean="0"/>
          </a:p>
        </p:txBody>
      </p:sp>
      <p:sp>
        <p:nvSpPr>
          <p:cNvPr id="4" name="Slide Number Placeholder 3"/>
          <p:cNvSpPr>
            <a:spLocks noGrp="1"/>
          </p:cNvSpPr>
          <p:nvPr>
            <p:ph type="sldNum" sz="quarter" idx="10"/>
          </p:nvPr>
        </p:nvSpPr>
        <p:spPr/>
        <p:txBody>
          <a:bodyPr/>
          <a:lstStyle/>
          <a:p>
            <a:fld id="{6672FE3E-D150-482F-BF1D-E39D8DFAD163}" type="slidenum">
              <a:rPr lang="en-US" smtClean="0"/>
              <a:t>11</a:t>
            </a:fld>
            <a:endParaRPr lang="en-US"/>
          </a:p>
        </p:txBody>
      </p:sp>
    </p:spTree>
    <p:extLst>
      <p:ext uri="{BB962C8B-B14F-4D97-AF65-F5344CB8AC3E}">
        <p14:creationId xmlns:p14="http://schemas.microsoft.com/office/powerpoint/2010/main" val="22404042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Growth:</a:t>
            </a:r>
          </a:p>
          <a:p>
            <a:endParaRPr lang="en-US" dirty="0" smtClean="0"/>
          </a:p>
          <a:p>
            <a:r>
              <a:rPr lang="en-US" dirty="0" smtClean="0"/>
              <a:t>Children</a:t>
            </a:r>
            <a:r>
              <a:rPr lang="en-US" baseline="0" dirty="0" smtClean="0"/>
              <a:t> like using circles &amp; straight lines; in the book of Rudolf he discussed it in details.</a:t>
            </a:r>
          </a:p>
          <a:p>
            <a:endParaRPr lang="en-US" baseline="0" dirty="0" smtClean="0"/>
          </a:p>
          <a:p>
            <a:r>
              <a:rPr lang="en-US" dirty="0" smtClean="0"/>
              <a:t>e.g. </a:t>
            </a:r>
          </a:p>
          <a:p>
            <a:r>
              <a:rPr lang="en-US" dirty="0" smtClean="0"/>
              <a:t>In fact, when spatial relations are first practiced they are limited to the right-angular one between horizontal and vertical. </a:t>
            </a:r>
          </a:p>
          <a:p>
            <a:r>
              <a:rPr lang="en-US" dirty="0" smtClean="0"/>
              <a:t>The fundamental difference between horizontal and vertical is introduced by gravitational pull. This does not mean, however, that kinesthetic sensations alone account for the dominant role of these spatial directions in vision. </a:t>
            </a:r>
          </a:p>
          <a:p>
            <a:r>
              <a:rPr lang="en-US" dirty="0" smtClean="0"/>
              <a:t>The perceptual preference for the vertical and the horizontal exists even at a very elementary level. </a:t>
            </a:r>
          </a:p>
          <a:p>
            <a:r>
              <a:rPr lang="en-US" dirty="0" smtClean="0"/>
              <a:t>Like all pictorial devices, the vertical-horizontal relation is at first worked out within isolated units and then applied at a later stage to the total picture space. </a:t>
            </a:r>
          </a:p>
          <a:p>
            <a:r>
              <a:rPr lang="en-US" dirty="0" smtClean="0"/>
              <a:t>From the developmental point of view, we recognize that as a general rule the sizes of pictorial objects are likely to be equal before they are differentiated. We expect that sizes will not be differentiated unless there are good reasons for it. </a:t>
            </a:r>
          </a:p>
          <a:p>
            <a:r>
              <a:rPr lang="en-US" dirty="0" smtClean="0"/>
              <a:t>children draw things large when they are important to them.</a:t>
            </a:r>
          </a:p>
          <a:p>
            <a:endParaRPr lang="en-US" dirty="0" smtClean="0"/>
          </a:p>
          <a:p>
            <a:r>
              <a:rPr lang="en-US" b="1" dirty="0" smtClean="0"/>
              <a:t>Space:</a:t>
            </a:r>
          </a:p>
          <a:p>
            <a:pPr marL="0" indent="0">
              <a:buNone/>
            </a:pPr>
            <a:r>
              <a:rPr lang="en-US" b="0" dirty="0" smtClean="0"/>
              <a:t>A) Line &amp; Contour</a:t>
            </a:r>
          </a:p>
          <a:p>
            <a:pPr marL="0" indent="0">
              <a:buNone/>
            </a:pPr>
            <a:r>
              <a:rPr lang="en-US" dirty="0" smtClean="0"/>
              <a:t>The visual combination of lines is controlled by </a:t>
            </a:r>
            <a:r>
              <a:rPr lang="en-US" b="1" dirty="0" smtClean="0"/>
              <a:t>the law of simplicity</a:t>
            </a:r>
            <a:r>
              <a:rPr lang="en-US" dirty="0" smtClean="0"/>
              <a:t>. </a:t>
            </a:r>
          </a:p>
          <a:p>
            <a:pPr marL="0" indent="0">
              <a:buNone/>
            </a:pPr>
            <a:r>
              <a:rPr lang="en-US" dirty="0" smtClean="0"/>
              <a:t>the empty loop requires us to see the spaces on both sides of the line as related to it symmetrically,</a:t>
            </a:r>
            <a:r>
              <a:rPr lang="en-US" sz="1200" kern="1200" dirty="0" smtClean="0">
                <a:solidFill>
                  <a:schemeClr val="tx1"/>
                </a:solidFill>
                <a:effectLst/>
                <a:latin typeface="+mn-lt"/>
                <a:ea typeface="+mn-ea"/>
                <a:cs typeface="+mn-cs"/>
              </a:rPr>
              <a:t> the symmetry is not supported by the shape of the loop;</a:t>
            </a:r>
            <a:r>
              <a:rPr lang="en-US" sz="1200" kern="1200" baseline="0" dirty="0" smtClean="0">
                <a:solidFill>
                  <a:schemeClr val="tx1"/>
                </a:solidFill>
                <a:effectLst/>
                <a:latin typeface="+mn-lt"/>
                <a:ea typeface="+mn-ea"/>
                <a:cs typeface="+mn-cs"/>
              </a:rPr>
              <a:t> t</a:t>
            </a:r>
            <a:r>
              <a:rPr lang="en-US" sz="1200" kern="1200" dirty="0" smtClean="0">
                <a:solidFill>
                  <a:schemeClr val="tx1"/>
                </a:solidFill>
                <a:effectLst/>
                <a:latin typeface="+mn-lt"/>
                <a:ea typeface="+mn-ea"/>
                <a:cs typeface="+mn-cs"/>
              </a:rPr>
              <a:t>he total visual experience gains in simplicity when this difference in shape is logically supported by a difference in spatial quality.</a:t>
            </a:r>
          </a:p>
          <a:p>
            <a:pPr marL="0" indent="0">
              <a:buNone/>
            </a:pPr>
            <a:r>
              <a:rPr lang="en-US" sz="1200" kern="1200" dirty="0" smtClean="0">
                <a:solidFill>
                  <a:schemeClr val="tx1"/>
                </a:solidFill>
                <a:effectLst/>
                <a:latin typeface="+mn-lt"/>
                <a:ea typeface="+mn-ea"/>
                <a:cs typeface="+mn-cs"/>
              </a:rPr>
              <a:t>The area surrounded by the loop line gives the impression of </a:t>
            </a:r>
            <a:r>
              <a:rPr lang="en-US" sz="1200" b="1" kern="1200" dirty="0" smtClean="0">
                <a:solidFill>
                  <a:schemeClr val="tx1"/>
                </a:solidFill>
                <a:effectLst/>
                <a:latin typeface="+mn-lt"/>
                <a:ea typeface="+mn-ea"/>
                <a:cs typeface="+mn-cs"/>
              </a:rPr>
              <a:t>greater density </a:t>
            </a:r>
            <a:r>
              <a:rPr lang="en-US" sz="1200" kern="1200" dirty="0" smtClean="0">
                <a:solidFill>
                  <a:schemeClr val="tx1"/>
                </a:solidFill>
                <a:effectLst/>
                <a:latin typeface="+mn-lt"/>
                <a:ea typeface="+mn-ea"/>
                <a:cs typeface="+mn-cs"/>
              </a:rPr>
              <a:t>than the area outside it</a:t>
            </a:r>
          </a:p>
          <a:p>
            <a:pPr marL="0" indent="0">
              <a:buNone/>
            </a:pPr>
            <a:r>
              <a:rPr lang="en-US" sz="1200" kern="1200" dirty="0" smtClean="0">
                <a:solidFill>
                  <a:schemeClr val="tx1"/>
                </a:solidFill>
                <a:effectLst/>
                <a:latin typeface="+mn-lt"/>
                <a:ea typeface="+mn-ea"/>
                <a:cs typeface="+mn-cs"/>
              </a:rPr>
              <a:t>Experiments suggest, however, that it probably derives from physiological factors underlying the perceptual process itself, quite independently of previous experience. </a:t>
            </a:r>
          </a:p>
          <a:p>
            <a:pPr marL="0" indent="0">
              <a:buNone/>
            </a:pPr>
            <a:r>
              <a:rPr lang="en-US" sz="1200" kern="1200" dirty="0" smtClean="0">
                <a:solidFill>
                  <a:schemeClr val="tx1"/>
                </a:solidFill>
                <a:effectLst/>
                <a:latin typeface="+mn-lt"/>
                <a:ea typeface="+mn-ea"/>
                <a:cs typeface="+mn-cs"/>
              </a:rPr>
              <a:t>Some of these studies have shown that in comparison to the outer ground, the area within the contour offers </a:t>
            </a:r>
            <a:r>
              <a:rPr lang="en-US" sz="1200" b="1" kern="1200" dirty="0" smtClean="0">
                <a:solidFill>
                  <a:schemeClr val="tx1"/>
                </a:solidFill>
                <a:effectLst/>
                <a:latin typeface="+mn-lt"/>
                <a:ea typeface="+mn-ea"/>
                <a:cs typeface="+mn-cs"/>
              </a:rPr>
              <a:t>greater resistance </a:t>
            </a:r>
            <a:r>
              <a:rPr lang="en-US" sz="1200" kern="1200" dirty="0" smtClean="0">
                <a:solidFill>
                  <a:schemeClr val="tx1"/>
                </a:solidFill>
                <a:effectLst/>
                <a:latin typeface="+mn-lt"/>
                <a:ea typeface="+mn-ea"/>
                <a:cs typeface="+mn-cs"/>
              </a:rPr>
              <a:t>to the appearance of a visual object projected upon it with gradually increasing strength-that is, it takes stronger light to make the object barely visible inside the contour. Other experiments have proved that visual objects shrink in size when their image falls on an area of the retina upon which an outline figure had been projected earlier. Thus the perceived density or cohesiveness of the surrounded area does not seem to be due to mere assumptions based on past experience</a:t>
            </a:r>
          </a:p>
          <a:p>
            <a:pPr marL="0" indent="0">
              <a:buNone/>
            </a:pPr>
            <a:r>
              <a:rPr lang="en-US" dirty="0" smtClean="0"/>
              <a:t>A line embracing an area creates a visual object; e.g., a circular line creates a flat disk. </a:t>
            </a:r>
          </a:p>
          <a:p>
            <a:pPr marL="0" indent="0">
              <a:buNone/>
            </a:pPr>
            <a:r>
              <a:rPr lang="en-US" dirty="0" smtClean="0"/>
              <a:t>The influence of the contour on the induced inner surface varies with the distance. </a:t>
            </a:r>
          </a:p>
          <a:p>
            <a:pPr marL="0" indent="0">
              <a:buNone/>
            </a:pPr>
            <a:r>
              <a:rPr lang="en-US" dirty="0" smtClean="0"/>
              <a:t>The larger the enclosed area, the weaker the influence of the boundary· line, and the effect decreases toward the center with increasing distance from the outline. Also relevant is the size of the area in comparison to other nearby shapes. </a:t>
            </a:r>
          </a:p>
          <a:p>
            <a:pPr marL="0" indent="0">
              <a:buNone/>
            </a:pPr>
            <a:r>
              <a:rPr lang="en-US" b="1" dirty="0" smtClean="0"/>
              <a:t>Examples:</a:t>
            </a:r>
          </a:p>
          <a:p>
            <a:r>
              <a:rPr lang="en-US" sz="1200" kern="1200" dirty="0" smtClean="0">
                <a:solidFill>
                  <a:schemeClr val="tx1"/>
                </a:solidFill>
                <a:effectLst/>
                <a:latin typeface="+mn-lt"/>
                <a:ea typeface="+mn-ea"/>
                <a:cs typeface="+mn-cs"/>
              </a:rPr>
              <a:t>obtains solidity by keeping the outlined units relatively small.</a:t>
            </a:r>
          </a:p>
          <a:p>
            <a:r>
              <a:rPr lang="en-US" sz="1200" kern="1200" dirty="0" smtClean="0">
                <a:solidFill>
                  <a:schemeClr val="tx1"/>
                </a:solidFill>
                <a:effectLst/>
                <a:latin typeface="+mn-lt"/>
                <a:ea typeface="+mn-ea"/>
                <a:cs typeface="+mn-cs"/>
              </a:rPr>
              <a:t>the units are often so large that the contour all but loses its capacity to modulate space.</a:t>
            </a:r>
          </a:p>
          <a:p>
            <a:r>
              <a:rPr lang="en-US" sz="1200" kern="1200" dirty="0" smtClean="0">
                <a:solidFill>
                  <a:schemeClr val="tx1"/>
                </a:solidFill>
                <a:effectLst/>
                <a:latin typeface="+mn-lt"/>
                <a:ea typeface="+mn-ea"/>
                <a:cs typeface="+mn-cs"/>
              </a:rPr>
              <a:t>A large, unmodulated stretch of color tends to look loose and empty. </a:t>
            </a:r>
          </a:p>
          <a:p>
            <a:pPr marL="0" indent="0">
              <a:buNone/>
            </a:pPr>
            <a:endParaRPr lang="en-US" b="0" dirty="0" smtClean="0"/>
          </a:p>
          <a:p>
            <a:r>
              <a:rPr lang="en-US" b="0" dirty="0" smtClean="0"/>
              <a:t>B) </a:t>
            </a:r>
            <a:r>
              <a:rPr lang="en-US" b="1" dirty="0" smtClean="0"/>
              <a:t>Contour Rivalry </a:t>
            </a:r>
          </a:p>
          <a:p>
            <a:r>
              <a:rPr lang="en-US" dirty="0" smtClean="0"/>
              <a:t>The sharing of borders is uncomfortable, and the two parts exhibit an urge to pull apart, since each figure has a simple, independent shape of its own. </a:t>
            </a:r>
          </a:p>
          <a:p>
            <a:r>
              <a:rPr lang="en-US" dirty="0" smtClean="0"/>
              <a:t>Under special conditions the separation can actually be seen to happen. </a:t>
            </a:r>
            <a:r>
              <a:rPr lang="zh-CN" altLang="en-US" dirty="0" smtClean="0"/>
              <a:t>分离的倾向</a:t>
            </a:r>
            <a:endParaRPr lang="en-US" dirty="0" smtClean="0"/>
          </a:p>
          <a:p>
            <a:r>
              <a:rPr lang="zh-CN" altLang="en-US" dirty="0" smtClean="0"/>
              <a:t>圆圈与底：圆圈比较强，“吸纳”了轮廓线</a:t>
            </a:r>
            <a:endParaRPr lang="en-US" altLang="zh-CN" dirty="0" smtClean="0"/>
          </a:p>
          <a:p>
            <a:r>
              <a:rPr lang="en-US" dirty="0" smtClean="0"/>
              <a:t>The shared contour is perceptually ambiguous because the dynamics, which determines the visual identity of shapes, is reversed.  </a:t>
            </a:r>
            <a:r>
              <a:rPr lang="zh-CN" altLang="en-US" dirty="0" smtClean="0"/>
              <a:t>当两部分不平等：两种解释的同时存在</a:t>
            </a:r>
            <a:endParaRPr lang="en-US" b="0" dirty="0" smtClean="0"/>
          </a:p>
          <a:p>
            <a:endParaRPr lang="en-US" b="0" dirty="0" smtClean="0"/>
          </a:p>
          <a:p>
            <a:r>
              <a:rPr lang="en-US" altLang="zh-CN" b="0" dirty="0" smtClean="0"/>
              <a:t>C) </a:t>
            </a:r>
            <a:r>
              <a:rPr lang="en-US" altLang="zh-CN" b="1" dirty="0" smtClean="0"/>
              <a:t>Figure-Ground</a:t>
            </a:r>
          </a:p>
          <a:p>
            <a:r>
              <a:rPr lang="en-US" sz="1200" kern="1200" dirty="0" smtClean="0">
                <a:solidFill>
                  <a:schemeClr val="tx1"/>
                </a:solidFill>
                <a:effectLst/>
                <a:latin typeface="+mn-lt"/>
                <a:ea typeface="+mn-ea"/>
                <a:cs typeface="+mn-cs"/>
              </a:rPr>
              <a:t>there is no such thing as a truly flat two-dimensional picture.</a:t>
            </a:r>
          </a:p>
          <a:p>
            <a:r>
              <a:rPr lang="en-US" sz="1200" kern="1200" dirty="0" smtClean="0">
                <a:solidFill>
                  <a:schemeClr val="tx1"/>
                </a:solidFill>
                <a:effectLst/>
                <a:latin typeface="+mn-lt"/>
                <a:ea typeface="+mn-ea"/>
                <a:cs typeface="+mn-cs"/>
              </a:rPr>
              <a:t>The numerous investigations of the figure-ground phenomenon have mostly been designed to explore the conditions determining which of the two shapes lies in front. </a:t>
            </a:r>
          </a:p>
          <a:p>
            <a:r>
              <a:rPr lang="en-US" sz="1200" kern="1200" dirty="0" smtClean="0">
                <a:solidFill>
                  <a:schemeClr val="tx1"/>
                </a:solidFill>
                <a:effectLst/>
                <a:latin typeface="+mn-lt"/>
                <a:ea typeface="+mn-ea"/>
                <a:cs typeface="+mn-cs"/>
              </a:rPr>
              <a:t>Edgar Rubin identified a number of such factors.</a:t>
            </a:r>
          </a:p>
          <a:p>
            <a:pPr marL="228600" indent="-228600">
              <a:buAutoNum type="arabicParenR"/>
            </a:pPr>
            <a:r>
              <a:rPr lang="en-US" sz="1200" kern="1200" dirty="0" smtClean="0">
                <a:solidFill>
                  <a:schemeClr val="tx1"/>
                </a:solidFill>
                <a:effectLst/>
                <a:latin typeface="+mn-lt"/>
                <a:ea typeface="+mn-ea"/>
                <a:cs typeface="+mn-cs"/>
              </a:rPr>
              <a:t>the surrounded surface tends to be seen as figure, the surrounding, unbounded one as ground</a:t>
            </a:r>
          </a:p>
          <a:p>
            <a:pPr marL="228600" indent="-228600">
              <a:buAutoNum type="arabicParenR"/>
            </a:pPr>
            <a:r>
              <a:rPr lang="en-US" dirty="0" smtClean="0"/>
              <a:t>the relatively smaller areas tend to be seen as figure.</a:t>
            </a:r>
          </a:p>
          <a:p>
            <a:pPr marL="228600" marR="0" indent="-228600" algn="l" defTabSz="914400" rtl="0" eaLnBrk="1" fontAlgn="auto" latinLnBrk="0" hangingPunct="1">
              <a:lnSpc>
                <a:spcPct val="100000"/>
              </a:lnSpc>
              <a:spcBef>
                <a:spcPts val="0"/>
              </a:spcBef>
              <a:spcAft>
                <a:spcPts val="0"/>
              </a:spcAft>
              <a:buClrTx/>
              <a:buSzTx/>
              <a:buFontTx/>
              <a:buAutoNum type="arabicParenR"/>
              <a:tabLst/>
              <a:defRPr/>
            </a:pPr>
            <a:r>
              <a:rPr lang="en-US" sz="1200" kern="1200" dirty="0" smtClean="0">
                <a:solidFill>
                  <a:schemeClr val="tx1"/>
                </a:solidFill>
                <a:effectLst/>
                <a:latin typeface="+mn-lt"/>
                <a:ea typeface="+mn-ea"/>
                <a:cs typeface="+mn-cs"/>
              </a:rPr>
              <a:t>all shapes belonging to the ground plane tend to be seen as parts of a continuous backdrop. (</a:t>
            </a:r>
            <a:r>
              <a:rPr lang="zh-CN" altLang="en-US" sz="1200" kern="1200" dirty="0" smtClean="0">
                <a:solidFill>
                  <a:schemeClr val="tx1"/>
                </a:solidFill>
                <a:effectLst/>
                <a:latin typeface="+mn-lt"/>
                <a:ea typeface="+mn-ea"/>
                <a:cs typeface="+mn-cs"/>
              </a:rPr>
              <a:t>底有连续性</a:t>
            </a:r>
            <a:r>
              <a:rPr lang="en-US" sz="1200" kern="1200" dirty="0" smtClean="0">
                <a:solidFill>
                  <a:schemeClr val="tx1"/>
                </a:solidFill>
                <a:effectLst/>
                <a:latin typeface="+mn-lt"/>
                <a:ea typeface="+mn-ea"/>
                <a:cs typeface="+mn-cs"/>
              </a:rPr>
              <a:t>)</a:t>
            </a:r>
          </a:p>
          <a:p>
            <a:pPr marL="228600" marR="0" indent="-228600" algn="l" defTabSz="914400" rtl="0" eaLnBrk="1" fontAlgn="auto" latinLnBrk="0" hangingPunct="1">
              <a:lnSpc>
                <a:spcPct val="100000"/>
              </a:lnSpc>
              <a:spcBef>
                <a:spcPts val="0"/>
              </a:spcBef>
              <a:spcAft>
                <a:spcPts val="0"/>
              </a:spcAft>
              <a:buClrTx/>
              <a:buSzTx/>
              <a:buFontTx/>
              <a:buAutoNum type="arabicParenR"/>
              <a:tabLst/>
              <a:defRPr/>
            </a:pPr>
            <a:r>
              <a:rPr lang="en-US" sz="1200" kern="1200" dirty="0" smtClean="0">
                <a:solidFill>
                  <a:schemeClr val="tx1"/>
                </a:solidFill>
                <a:effectLst/>
                <a:latin typeface="+mn-lt"/>
                <a:ea typeface="+mn-ea"/>
                <a:cs typeface="+mn-cs"/>
              </a:rPr>
              <a:t>even in a simple line drawing, the surrounded figure possesses greater density than the looser ground;</a:t>
            </a:r>
            <a:r>
              <a:rPr lang="en-US" sz="1200" kern="1200" baseline="0" dirty="0" smtClean="0">
                <a:solidFill>
                  <a:schemeClr val="tx1"/>
                </a:solidFill>
                <a:effectLst/>
                <a:latin typeface="+mn-lt"/>
                <a:ea typeface="+mn-ea"/>
                <a:cs typeface="+mn-cs"/>
              </a:rPr>
              <a:t> </a:t>
            </a:r>
            <a:r>
              <a:rPr lang="en-US" dirty="0" smtClean="0"/>
              <a:t>Texture makes for figure. </a:t>
            </a:r>
          </a:p>
          <a:p>
            <a:pPr marL="228600" marR="0" indent="-228600" algn="l" defTabSz="914400" rtl="0" eaLnBrk="1" fontAlgn="auto" latinLnBrk="0" hangingPunct="1">
              <a:lnSpc>
                <a:spcPct val="100000"/>
              </a:lnSpc>
              <a:spcBef>
                <a:spcPts val="0"/>
              </a:spcBef>
              <a:spcAft>
                <a:spcPts val="0"/>
              </a:spcAft>
              <a:buClrTx/>
              <a:buSzTx/>
              <a:buFontTx/>
              <a:buAutoNum type="arabicParenR"/>
              <a:tabLst/>
              <a:defRPr/>
            </a:pPr>
            <a:r>
              <a:rPr lang="en-US" sz="1200" kern="1200" dirty="0" smtClean="0">
                <a:solidFill>
                  <a:schemeClr val="tx1"/>
                </a:solidFill>
                <a:effectLst/>
                <a:latin typeface="+mn-lt"/>
                <a:ea typeface="+mn-ea"/>
                <a:cs typeface="+mn-cs"/>
              </a:rPr>
              <a:t>the lower part of the picture carries more weight.</a:t>
            </a:r>
          </a:p>
          <a:p>
            <a:pPr marL="228600" marR="0" indent="-228600" algn="l" defTabSz="914400" rtl="0" eaLnBrk="1" fontAlgn="auto" latinLnBrk="0" hangingPunct="1">
              <a:lnSpc>
                <a:spcPct val="100000"/>
              </a:lnSpc>
              <a:spcBef>
                <a:spcPts val="0"/>
              </a:spcBef>
              <a:spcAft>
                <a:spcPts val="0"/>
              </a:spcAft>
              <a:buClrTx/>
              <a:buSzTx/>
              <a:buFontTx/>
              <a:buAutoNum type="arabicParenR"/>
              <a:tabLst/>
              <a:defRPr/>
            </a:pPr>
            <a:r>
              <a:rPr lang="en-US" dirty="0" smtClean="0"/>
              <a:t>in general, brighter areas seemingly tend to be figure when other factors are kept equal</a:t>
            </a:r>
          </a:p>
          <a:p>
            <a:pPr marL="228600" marR="0" indent="-228600" algn="l" defTabSz="914400" rtl="0" eaLnBrk="1" fontAlgn="auto" latinLnBrk="0" hangingPunct="1">
              <a:lnSpc>
                <a:spcPct val="100000"/>
              </a:lnSpc>
              <a:spcBef>
                <a:spcPts val="0"/>
              </a:spcBef>
              <a:spcAft>
                <a:spcPts val="0"/>
              </a:spcAft>
              <a:buClrTx/>
              <a:buSzTx/>
              <a:buFontTx/>
              <a:buAutoNum type="arabicParenR"/>
              <a:tabLst/>
              <a:defRPr/>
            </a:pPr>
            <a:r>
              <a:rPr lang="en-US" dirty="0" smtClean="0"/>
              <a:t>a saturated red makes for figure more strongly than a saturated blue; this corresponds to the general tendency of red to advance and of blue to recede. </a:t>
            </a:r>
          </a:p>
          <a:p>
            <a:pPr marL="228600" marR="0" indent="-228600" algn="l" defTabSz="914400" rtl="0" eaLnBrk="1" fontAlgn="auto" latinLnBrk="0" hangingPunct="1">
              <a:lnSpc>
                <a:spcPct val="100000"/>
              </a:lnSpc>
              <a:spcBef>
                <a:spcPts val="0"/>
              </a:spcBef>
              <a:spcAft>
                <a:spcPts val="0"/>
              </a:spcAft>
              <a:buClrTx/>
              <a:buSzTx/>
              <a:buFontTx/>
              <a:buAutoNum type="arabicParenR"/>
              <a:tabLst/>
              <a:defRPr/>
            </a:pPr>
            <a:r>
              <a:rPr lang="en-US" sz="1200" kern="1200" dirty="0" smtClean="0">
                <a:solidFill>
                  <a:schemeClr val="tx1"/>
                </a:solidFill>
                <a:effectLst/>
                <a:latin typeface="+mn-lt"/>
                <a:ea typeface="+mn-ea"/>
                <a:cs typeface="+mn-cs"/>
              </a:rPr>
              <a:t>Simplicity of shape, especially symmetry, predisposes an area to function as figure. The simpler figure will prevail. </a:t>
            </a:r>
          </a:p>
          <a:p>
            <a:pPr marL="228600" marR="0" indent="-228600" algn="l" defTabSz="914400" rtl="0" eaLnBrk="1" fontAlgn="auto" latinLnBrk="0" hangingPunct="1">
              <a:lnSpc>
                <a:spcPct val="100000"/>
              </a:lnSpc>
              <a:spcBef>
                <a:spcPts val="0"/>
              </a:spcBef>
              <a:spcAft>
                <a:spcPts val="0"/>
              </a:spcAft>
              <a:buClrTx/>
              <a:buSzTx/>
              <a:buFontTx/>
              <a:buAutoNum type="arabicParenR"/>
              <a:tabLst/>
              <a:defRPr/>
            </a:pPr>
            <a:r>
              <a:rPr lang="en-US" sz="1200" kern="1200" dirty="0" smtClean="0">
                <a:solidFill>
                  <a:schemeClr val="tx1"/>
                </a:solidFill>
                <a:effectLst/>
                <a:latin typeface="+mn-lt"/>
                <a:ea typeface="+mn-ea"/>
                <a:cs typeface="+mn-cs"/>
              </a:rPr>
              <a:t>For most people the convex columns are more often seen as figure, because, as one of Rubin's rules maintains, convexity tends to win out over concavity;</a:t>
            </a:r>
            <a:r>
              <a:rPr lang="en-US" sz="1200" kern="1200" baseline="0" dirty="0" smtClean="0">
                <a:solidFill>
                  <a:schemeClr val="tx1"/>
                </a:solidFill>
                <a:effectLst/>
                <a:latin typeface="+mn-lt"/>
                <a:ea typeface="+mn-ea"/>
                <a:cs typeface="+mn-cs"/>
              </a:rPr>
              <a:t> </a:t>
            </a:r>
            <a:r>
              <a:rPr lang="en-US" dirty="0" smtClean="0"/>
              <a:t>convexity makes for figure, concavity for ground. </a:t>
            </a:r>
            <a:endParaRPr lang="en-US" sz="1200" kern="1200" dirty="0" smtClean="0">
              <a:solidFill>
                <a:schemeClr val="tx1"/>
              </a:solidFill>
              <a:effectLst/>
              <a:latin typeface="+mn-lt"/>
              <a:ea typeface="+mn-ea"/>
              <a:cs typeface="+mn-cs"/>
            </a:endParaRPr>
          </a:p>
          <a:p>
            <a:pPr marL="228600" marR="0" indent="-228600" algn="l" defTabSz="914400" rtl="0" eaLnBrk="1" fontAlgn="auto" latinLnBrk="0" hangingPunct="1">
              <a:lnSpc>
                <a:spcPct val="100000"/>
              </a:lnSpc>
              <a:spcBef>
                <a:spcPts val="0"/>
              </a:spcBef>
              <a:spcAft>
                <a:spcPts val="0"/>
              </a:spcAft>
              <a:buClrTx/>
              <a:buSzTx/>
              <a:buFontTx/>
              <a:buAutoNum type="arabicParenR"/>
              <a:tabLst/>
              <a:defRPr/>
            </a:pPr>
            <a:r>
              <a:rPr lang="en-US" sz="1200" kern="1200" dirty="0" smtClean="0">
                <a:solidFill>
                  <a:schemeClr val="tx1"/>
                </a:solidFill>
                <a:effectLst/>
                <a:latin typeface="+mn-lt"/>
                <a:ea typeface="+mn-ea"/>
                <a:cs typeface="+mn-cs"/>
              </a:rPr>
              <a:t>Simplicity affects not only the shape of a pattern, but also its spatial orientation. (e.g.</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the cross whose main axes coincide with the vertical and horizontal coordinates of the visual field tends to become the figure, whereas the other more often vanishes into the ground. )</a:t>
            </a:r>
          </a:p>
          <a:p>
            <a:pPr marL="228600" marR="0" indent="-228600" algn="l" defTabSz="914400" rtl="0" eaLnBrk="1" fontAlgn="auto" latinLnBrk="0" hangingPunct="1">
              <a:lnSpc>
                <a:spcPct val="100000"/>
              </a:lnSpc>
              <a:spcBef>
                <a:spcPts val="0"/>
              </a:spcBef>
              <a:spcAft>
                <a:spcPts val="0"/>
              </a:spcAft>
              <a:buClrTx/>
              <a:buSzTx/>
              <a:buFontTx/>
              <a:buAutoNum type="arabicParenR"/>
              <a:tabLst/>
              <a:defRPr/>
            </a:pPr>
            <a:r>
              <a:rPr lang="en-US" sz="1200" kern="1200" dirty="0" smtClean="0">
                <a:solidFill>
                  <a:schemeClr val="tx1"/>
                </a:solidFill>
                <a:effectLst/>
                <a:latin typeface="+mn-lt"/>
                <a:ea typeface="+mn-ea"/>
                <a:cs typeface="+mn-cs"/>
              </a:rPr>
              <a:t>relative movement can strongly enhance the figure-ground effect;</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a barely noticeable figure may become conspicuous when it moves across the ground.</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D) Depth</a:t>
            </a:r>
            <a:r>
              <a:rPr lang="en-US" sz="1200" kern="1200" baseline="0" dirty="0" smtClean="0">
                <a:solidFill>
                  <a:schemeClr val="tx1"/>
                </a:solidFill>
                <a:effectLst/>
                <a:latin typeface="+mn-lt"/>
                <a:ea typeface="+mn-ea"/>
                <a:cs typeface="+mn-cs"/>
              </a:rPr>
              <a:t> Levels</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terms "figure" and "ground" are suitable only as long as we are dealing with an enclosed, homogeneous pattern in an equally homogeneous, endless environment. But conditions are rarely so simple. </a:t>
            </a: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 painter cannot treat the interstices between figures as nondescript because the relations between the figures can be understood only if the spaces separating them are as carefully defined as the figures themselves. (</a:t>
            </a:r>
            <a:r>
              <a:rPr lang="zh-CN" altLang="en-US" dirty="0" smtClean="0"/>
              <a:t>图</a:t>
            </a:r>
            <a:r>
              <a:rPr lang="en-US" altLang="zh-CN" dirty="0" smtClean="0"/>
              <a:t>-</a:t>
            </a:r>
            <a:r>
              <a:rPr lang="zh-CN" altLang="en-US" dirty="0" smtClean="0"/>
              <a:t>底</a:t>
            </a:r>
            <a:r>
              <a:rPr lang="en-US" altLang="zh-CN" dirty="0" smtClean="0"/>
              <a:t>-&gt;</a:t>
            </a:r>
            <a:r>
              <a:rPr lang="zh-CN" altLang="en-US" dirty="0" smtClean="0"/>
              <a:t>间隙的不确定性</a:t>
            </a:r>
            <a:r>
              <a:rPr lang="en-US"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E) Why Depth</a:t>
            </a:r>
          </a:p>
          <a:p>
            <a:r>
              <a:rPr lang="en-US" sz="1200" kern="1200" dirty="0" smtClean="0">
                <a:solidFill>
                  <a:schemeClr val="tx1"/>
                </a:solidFill>
                <a:effectLst/>
                <a:latin typeface="+mn-lt"/>
                <a:ea typeface="+mn-ea"/>
                <a:cs typeface="+mn-cs"/>
              </a:rPr>
              <a:t>subdivision occurs when a combination of self-contained parts yields a structurally simpler pattern than the undivided whole. </a:t>
            </a:r>
          </a:p>
          <a:p>
            <a:r>
              <a:rPr lang="en-US" sz="1200" kern="1200" dirty="0" smtClean="0">
                <a:solidFill>
                  <a:schemeClr val="tx1"/>
                </a:solidFill>
                <a:effectLst/>
                <a:latin typeface="+mn-lt"/>
                <a:ea typeface="+mn-ea"/>
                <a:cs typeface="+mn-cs"/>
              </a:rPr>
              <a:t> Areas physically located in the same picture plane split apart in depth and assume a figure-ground configuration because simplicity increases when the one-sidedness of the contour is uncontested and when the ground can be seen as continuing beneath the figure without interruption.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F) Depth By Overlapping</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As long as the contours touch or cross but do not interrupt one another the spatial effect is absent or weak. However, when one of the components actually cuts off a part of the other, as in Figure 18oa, the perceptual urge to see a superposition becomes compelling because it serves to complete the incomplete shape.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If one of two contiguous visual objects is as simply shaped as is possible under the given circumstances while the other can be made simpler by completion, the first will annex the boundary line between them.</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When the rectangle annexes the boundary, the other shape is left borderless. It is forced to continue beneath its neighbor. Therefore it is seen as partially occluded, i.e., as incomplete.</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rule predicts correctly that the unit whose contour is interrupted will take the back position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r>
              <a:rPr lang="en-US" sz="1200" kern="1200" dirty="0" smtClean="0">
                <a:solidFill>
                  <a:schemeClr val="tx1"/>
                </a:solidFill>
                <a:effectLst/>
                <a:latin typeface="+mn-lt"/>
                <a:ea typeface="+mn-ea"/>
                <a:cs typeface="+mn-cs"/>
              </a:rPr>
              <a:t>G) Gradients Create Depth </a:t>
            </a:r>
          </a:p>
          <a:p>
            <a:r>
              <a:rPr lang="en-US" sz="1200" kern="1200" dirty="0" smtClean="0">
                <a:solidFill>
                  <a:schemeClr val="tx1"/>
                </a:solidFill>
                <a:effectLst/>
                <a:latin typeface="+mn-lt"/>
                <a:ea typeface="+mn-ea"/>
                <a:cs typeface="+mn-cs"/>
              </a:rPr>
              <a:t>Whenever size changes at a constant rate, the observer sees a correspondingly steady increase in depth.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228600" marR="0" indent="-228600" algn="l" defTabSz="914400" rtl="0" eaLnBrk="1" fontAlgn="auto" latinLnBrk="0" hangingPunct="1">
              <a:lnSpc>
                <a:spcPct val="100000"/>
              </a:lnSpc>
              <a:spcBef>
                <a:spcPts val="0"/>
              </a:spcBef>
              <a:spcAft>
                <a:spcPts val="0"/>
              </a:spcAft>
              <a:buClrTx/>
              <a:buSzTx/>
              <a:buFontTx/>
              <a:buAutoNum type="arabicParenR"/>
              <a:tabLst/>
              <a:defRPr/>
            </a:pPr>
            <a:endParaRPr lang="en-US" b="0" dirty="0" smtClean="0"/>
          </a:p>
          <a:p>
            <a:endParaRPr lang="en-US" b="0" dirty="0" smtClean="0"/>
          </a:p>
          <a:p>
            <a:endParaRPr lang="en-US" b="0" dirty="0" smtClean="0"/>
          </a:p>
          <a:p>
            <a:endParaRPr lang="en-US" b="0" dirty="0" smtClean="0"/>
          </a:p>
          <a:p>
            <a:endParaRPr lang="en-US" b="0" dirty="0"/>
          </a:p>
        </p:txBody>
      </p:sp>
      <p:sp>
        <p:nvSpPr>
          <p:cNvPr id="4" name="Slide Number Placeholder 3"/>
          <p:cNvSpPr>
            <a:spLocks noGrp="1"/>
          </p:cNvSpPr>
          <p:nvPr>
            <p:ph type="sldNum" sz="quarter" idx="10"/>
          </p:nvPr>
        </p:nvSpPr>
        <p:spPr/>
        <p:txBody>
          <a:bodyPr/>
          <a:lstStyle/>
          <a:p>
            <a:fld id="{6672FE3E-D150-482F-BF1D-E39D8DFAD163}" type="slidenum">
              <a:rPr lang="en-US" smtClean="0"/>
              <a:t>12</a:t>
            </a:fld>
            <a:endParaRPr lang="en-US"/>
          </a:p>
        </p:txBody>
      </p:sp>
    </p:spTree>
    <p:extLst>
      <p:ext uri="{BB962C8B-B14F-4D97-AF65-F5344CB8AC3E}">
        <p14:creationId xmlns:p14="http://schemas.microsoft.com/office/powerpoint/2010/main" val="1863014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Light</a:t>
            </a:r>
          </a:p>
          <a:p>
            <a:endParaRPr lang="en-US" b="0" dirty="0" smtClean="0"/>
          </a:p>
          <a:p>
            <a:r>
              <a:rPr lang="en-US" sz="1200" kern="1200" dirty="0" smtClean="0">
                <a:solidFill>
                  <a:schemeClr val="tx1"/>
                </a:solidFill>
                <a:effectLst/>
                <a:latin typeface="+mn-lt"/>
                <a:ea typeface="+mn-ea"/>
                <a:cs typeface="+mn-cs"/>
              </a:rPr>
              <a:t>The brightness we see depends, in a complex manner, on the distribution of light in the total situation</a:t>
            </a:r>
          </a:p>
          <a:p>
            <a:endParaRPr lang="en-US" b="0" dirty="0" smtClean="0"/>
          </a:p>
          <a:p>
            <a:r>
              <a:rPr lang="en-US" sz="1200" kern="1200" dirty="0" smtClean="0">
                <a:solidFill>
                  <a:schemeClr val="tx1"/>
                </a:solidFill>
                <a:effectLst/>
                <a:latin typeface="+mn-lt"/>
                <a:ea typeface="+mn-ea"/>
                <a:cs typeface="+mn-cs"/>
              </a:rPr>
              <a:t>Whether or not a handkerchief looks white is determined not by the absolute amount of light it sends to the eye, but by its place in the scale of brightness values provided by the total setting.</a:t>
            </a:r>
          </a:p>
          <a:p>
            <a:endParaRPr lang="en-US" sz="1200" b="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Mere reflected light may produce the perception of glow.</a:t>
            </a:r>
          </a:p>
          <a:p>
            <a:endParaRPr lang="en-US" sz="1200" b="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mn-lt"/>
                <a:ea typeface="+mn-ea"/>
                <a:cs typeface="+mn-cs"/>
              </a:rPr>
              <a:t>The relative brightness of objects is perceived most reliably when the whole setting is subjected to equal illumination. </a:t>
            </a:r>
            <a:r>
              <a:rPr lang="en-US" sz="1200" kern="1200" dirty="0" smtClean="0">
                <a:solidFill>
                  <a:schemeClr val="tx1"/>
                </a:solidFill>
                <a:effectLst/>
                <a:latin typeface="+mn-lt"/>
                <a:ea typeface="+mn-ea"/>
                <a:cs typeface="+mn-cs"/>
              </a:rPr>
              <a:t>Under such conditions, the nervous system can treat the illumination level as a constant and credit each object simply with the brightness it exhibits on the total scale leading from the darkest to the brightest object in the setting. Remarkably enough, however, the mechanism works quite well even when the lighting is not homogeneous but ranges, for example, from intense brightness near the light source to dark shadow. If I compare a white envelope on the window sill with one lying in the back of the room, I do not have to rely on knowledge or intellectual calculation· to realize that they are both the same white. I see it directly and spontaneously because I see each envelope in relation to the brightness gradient of the whole setting.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0" kern="1200" dirty="0" smtClean="0">
                <a:solidFill>
                  <a:schemeClr val="tx1"/>
                </a:solidFill>
                <a:effectLst/>
                <a:latin typeface="+mn-lt"/>
                <a:ea typeface="+mn-ea"/>
                <a:cs typeface="+mn-cs"/>
              </a:rPr>
              <a:t>减少对比；整个环境一起调整亮度</a:t>
            </a:r>
            <a:r>
              <a:rPr lang="en-US" altLang="zh-CN" sz="1200" b="0" kern="1200" dirty="0" smtClean="0">
                <a:solidFill>
                  <a:schemeClr val="tx1"/>
                </a:solidFill>
                <a:effectLst/>
                <a:latin typeface="+mn-lt"/>
                <a:ea typeface="+mn-ea"/>
                <a:cs typeface="+mn-cs"/>
              </a:rPr>
              <a:t>/</a:t>
            </a:r>
            <a:r>
              <a:rPr lang="zh-CN" altLang="en-US" sz="1200" b="0" kern="1200" dirty="0" smtClean="0">
                <a:solidFill>
                  <a:schemeClr val="tx1"/>
                </a:solidFill>
                <a:effectLst/>
                <a:latin typeface="+mn-lt"/>
                <a:ea typeface="+mn-ea"/>
                <a:cs typeface="+mn-cs"/>
              </a:rPr>
              <a:t>一部分其他的不变只改变亮度</a:t>
            </a:r>
            <a:r>
              <a:rPr lang="en-US" altLang="zh-CN" sz="1200" b="0" kern="1200" dirty="0" smtClean="0">
                <a:solidFill>
                  <a:schemeClr val="tx1"/>
                </a:solidFill>
                <a:effectLst/>
                <a:latin typeface="+mn-lt"/>
                <a:ea typeface="+mn-ea"/>
                <a:cs typeface="+mn-cs"/>
              </a:rPr>
              <a:t>-&gt;</a:t>
            </a:r>
            <a:r>
              <a:rPr lang="zh-CN" altLang="en-US" sz="1200" b="0" kern="1200" dirty="0" smtClean="0">
                <a:solidFill>
                  <a:schemeClr val="tx1"/>
                </a:solidFill>
                <a:effectLst/>
                <a:latin typeface="+mn-lt"/>
                <a:ea typeface="+mn-ea"/>
                <a:cs typeface="+mn-cs"/>
              </a:rPr>
              <a:t>都能保持本来的亮度感知</a:t>
            </a:r>
            <a:endParaRPr lang="en-US" sz="1200" b="0" kern="1200" dirty="0" smtClean="0">
              <a:solidFill>
                <a:schemeClr val="tx1"/>
              </a:solidFill>
              <a:effectLst/>
              <a:latin typeface="+mn-lt"/>
              <a:ea typeface="+mn-ea"/>
              <a:cs typeface="+mn-cs"/>
            </a:endParaRPr>
          </a:p>
          <a:p>
            <a:endParaRPr lang="en-US" sz="1200" b="0" kern="1200" dirty="0" smtClean="0">
              <a:solidFill>
                <a:schemeClr val="tx1"/>
              </a:solidFill>
              <a:effectLst/>
              <a:latin typeface="+mn-lt"/>
              <a:ea typeface="+mn-ea"/>
              <a:cs typeface="+mn-cs"/>
            </a:endParaRPr>
          </a:p>
          <a:p>
            <a:r>
              <a:rPr lang="en-US" dirty="0" smtClean="0"/>
              <a:t>A brightness gradient, on the other hand, corresponds to pyramidal space, where the size of any object has to be determined in relation to its position within that space. </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Even when the pattern of the illumination is clearly seen, constancy does not eliminate the effect of illumination.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Constancy of brightness is at work.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smtClean="0">
                <a:solidFill>
                  <a:schemeClr val="tx1"/>
                </a:solidFill>
                <a:effectLst/>
                <a:latin typeface="+mn-lt"/>
                <a:ea typeface="+mn-ea"/>
                <a:cs typeface="+mn-cs"/>
              </a:rPr>
              <a:t>为了使得认知的形状更简单</a:t>
            </a:r>
            <a:r>
              <a:rPr lang="en-US"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比如更对称</a:t>
            </a:r>
            <a:r>
              <a:rPr lang="en-US"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shading</a:t>
            </a:r>
            <a:r>
              <a:rPr lang="zh-CN" altLang="en-US" sz="1200" kern="1200" dirty="0" smtClean="0">
                <a:solidFill>
                  <a:schemeClr val="tx1"/>
                </a:solidFill>
                <a:effectLst/>
                <a:latin typeface="+mn-lt"/>
                <a:ea typeface="+mn-ea"/>
                <a:cs typeface="+mn-cs"/>
              </a:rPr>
              <a:t>之后的图形就可能会倾向于被认知为立体的。</a:t>
            </a:r>
            <a:endParaRPr lang="en-US" altLang="zh-CN"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 judicious distribution of light serves to give unity and order not only to the shape of single objects, but equally to that of a whole setting.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mn-lt"/>
                <a:ea typeface="+mn-ea"/>
                <a:cs typeface="+mn-cs"/>
              </a:rPr>
              <a:t>Color</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Except for individual pathology, such as color blindness, we all have the same kind of retina, the same nervous system.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when observers are asked to point out certain colors in the spectrum the results vary somewhat. This is so because the spectrum is a sliding scale, a continuum of gradations, and also because people mean different sensations by different color names.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smtClean="0">
                <a:solidFill>
                  <a:schemeClr val="tx1"/>
                </a:solidFill>
                <a:effectLst/>
                <a:latin typeface="+mn-lt"/>
                <a:ea typeface="+mn-ea"/>
                <a:cs typeface="+mn-cs"/>
              </a:rPr>
              <a:t>颜色命名：按需</a:t>
            </a:r>
            <a:endParaRPr lang="en-US" altLang="zh-CN"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For our present purpose the most interesting difference in the conceptualizing of color relates to cultural development. Recent studies have suggested that the basic color names, relatively few in number, are common to all languages, but also that they cover different ranges of hues and that not all languages possess all these names.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most elementary nomenclature distinguishes only between darkness and lightness, and all colors are classified according to this simple dichotomy. When a language contains a third color name, it is always red. This new category absorbs the reds and oranges and most yellows, pinks, and purples, including violet. The remainder is divided between darkness and lightness (black and white).  </a:t>
            </a:r>
            <a:r>
              <a:rPr lang="zh-CN" altLang="en-US" dirty="0" smtClean="0"/>
              <a:t>（命名优先：黑白</a:t>
            </a:r>
            <a:r>
              <a:rPr lang="en-US" altLang="zh-CN" dirty="0" smtClean="0"/>
              <a:t>&gt;</a:t>
            </a:r>
            <a:r>
              <a:rPr lang="zh-CN" altLang="en-US" dirty="0" smtClean="0"/>
              <a:t>红黄粉紫）</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228600" marR="0" indent="-228600" algn="l" defTabSz="914400" rtl="0" eaLnBrk="1" fontAlgn="auto" latinLnBrk="0" hangingPunct="1">
              <a:lnSpc>
                <a:spcPct val="100000"/>
              </a:lnSpc>
              <a:spcBef>
                <a:spcPts val="0"/>
              </a:spcBef>
              <a:spcAft>
                <a:spcPts val="0"/>
              </a:spcAft>
              <a:buClrTx/>
              <a:buSzTx/>
              <a:buFontTx/>
              <a:buAutoNum type="alphaUcParenR"/>
              <a:tabLst/>
              <a:defRPr/>
            </a:pPr>
            <a:r>
              <a:rPr lang="en-US" sz="1200" kern="1200" dirty="0" smtClean="0">
                <a:solidFill>
                  <a:schemeClr val="tx1"/>
                </a:solidFill>
                <a:effectLst/>
                <a:latin typeface="+mn-lt"/>
                <a:ea typeface="+mn-ea"/>
                <a:cs typeface="+mn-cs"/>
              </a:rPr>
              <a:t>The law of differentiation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At the earliest level only the simplest distinctions are made, and with each advance in differentiation the broader categories are limited to more specific ranges. Just as the right-angular relation of shapes stands at first for all angles but is confined later to the particular angle as one among others, so darkness and brightness at first embrace the whole realm of colors but eventually designate only the blacks, whites, and grays.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Why should red always be the first to modify the dark-light dichotomy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Is it the most conspicuous or the most practically relevant hue?</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Why should the next addition always be green or yellow?</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languages of the six-color level were found to have names for dark, bright, red, green, yellow, and blue.</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Further differentiation completes the set of basic colors with brown, purple, pink, orange, gray. </a:t>
            </a: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We realize now that while the physiological mechanism of sight enables every unimpaired human being to distinguish thousands of nuances, the perceptual categories by which we grasp and conceptualize the sensory world develop from the simple to the complex.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B) </a:t>
            </a:r>
            <a:r>
              <a:rPr lang="en-US" sz="1200" b="1" kern="1200" dirty="0" smtClean="0">
                <a:solidFill>
                  <a:schemeClr val="tx1"/>
                </a:solidFill>
                <a:effectLst/>
                <a:latin typeface="+mn-lt"/>
                <a:ea typeface="+mn-ea"/>
                <a:cs typeface="+mn-cs"/>
              </a:rPr>
              <a:t>Shape and Color</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1"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smtClean="0">
                <a:solidFill>
                  <a:schemeClr val="tx1"/>
                </a:solidFill>
                <a:effectLst/>
                <a:latin typeface="+mn-lt"/>
                <a:ea typeface="+mn-ea"/>
                <a:cs typeface="+mn-cs"/>
              </a:rPr>
              <a:t>实验：儿童对物体的归类与区别依据：形状（</a:t>
            </a:r>
            <a:r>
              <a:rPr lang="en-US" altLang="zh-CN" sz="1200" kern="1200" dirty="0" smtClean="0">
                <a:solidFill>
                  <a:schemeClr val="tx1"/>
                </a:solidFill>
                <a:effectLst/>
                <a:latin typeface="+mn-lt"/>
                <a:ea typeface="+mn-ea"/>
                <a:cs typeface="+mn-cs"/>
              </a:rPr>
              <a:t>3-</a:t>
            </a:r>
            <a:r>
              <a:rPr lang="zh-CN" altLang="en-US"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-&gt;</a:t>
            </a:r>
            <a:r>
              <a:rPr lang="zh-CN" altLang="en-US" sz="1200" kern="1200" dirty="0" smtClean="0">
                <a:solidFill>
                  <a:schemeClr val="tx1"/>
                </a:solidFill>
                <a:effectLst/>
                <a:latin typeface="+mn-lt"/>
                <a:ea typeface="+mn-ea"/>
                <a:cs typeface="+mn-cs"/>
              </a:rPr>
              <a:t>颜色</a:t>
            </a:r>
            <a:r>
              <a:rPr lang="en-US" altLang="zh-CN" sz="1200" kern="1200" dirty="0" smtClean="0">
                <a:solidFill>
                  <a:schemeClr val="tx1"/>
                </a:solidFill>
                <a:effectLst/>
                <a:latin typeface="+mn-lt"/>
                <a:ea typeface="+mn-ea"/>
                <a:cs typeface="+mn-cs"/>
              </a:rPr>
              <a:t>(3-6)-&gt;</a:t>
            </a:r>
            <a:r>
              <a:rPr lang="zh-CN" altLang="en-US" sz="1200" kern="1200" dirty="0" smtClean="0">
                <a:solidFill>
                  <a:schemeClr val="tx1"/>
                </a:solidFill>
                <a:effectLst/>
                <a:latin typeface="+mn-lt"/>
                <a:ea typeface="+mn-ea"/>
                <a:cs typeface="+mn-cs"/>
              </a:rPr>
              <a:t>两者都考虑，侧重形状</a:t>
            </a:r>
            <a:r>
              <a:rPr lang="en-US" altLang="zh-CN" sz="1200" kern="1200" dirty="0" smtClean="0">
                <a:solidFill>
                  <a:schemeClr val="tx1"/>
                </a:solidFill>
                <a:effectLst/>
                <a:latin typeface="+mn-lt"/>
                <a:ea typeface="+mn-ea"/>
                <a:cs typeface="+mn-cs"/>
              </a:rPr>
              <a:t>(6+)</a:t>
            </a:r>
            <a:r>
              <a:rPr lang="en-US" altLang="zh-CN" sz="1200" kern="1200" baseline="0" dirty="0" smtClean="0">
                <a:solidFill>
                  <a:schemeClr val="tx1"/>
                </a:solidFill>
                <a:effectLst/>
                <a:latin typeface="+mn-lt"/>
                <a:ea typeface="+mn-ea"/>
                <a:cs typeface="+mn-cs"/>
              </a:rPr>
              <a:t> (mentioned in </a:t>
            </a:r>
            <a:r>
              <a:rPr lang="zh-CN" altLang="en-US" sz="1200" kern="1200" baseline="0" dirty="0" smtClean="0">
                <a:solidFill>
                  <a:schemeClr val="tx1"/>
                </a:solidFill>
                <a:effectLst/>
                <a:latin typeface="+mn-lt"/>
                <a:ea typeface="+mn-ea"/>
                <a:cs typeface="+mn-cs"/>
              </a:rPr>
              <a:t>艺术与视知觉：视觉艺术心理学</a:t>
            </a:r>
            <a:r>
              <a:rPr lang="en-US" altLang="zh-CN" sz="1200" kern="1200" baseline="0" dirty="0" smtClean="0">
                <a:solidFill>
                  <a:schemeClr val="tx1"/>
                </a:solidFill>
                <a:effectLst/>
                <a:latin typeface="+mn-lt"/>
                <a:ea typeface="+mn-ea"/>
                <a:cs typeface="+mn-cs"/>
              </a:rPr>
              <a:t>.pdf P483)</a:t>
            </a:r>
            <a:endParaRPr lang="en-US" sz="1200" b="1"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Strictly speaking, all visual appearance owes its existence to brightness and color.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Nevertheless, we can speak of shape and color as separate phenomena.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Since shape and color can be distinguished from each other, they can also be compared as perceptual media.</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power of discrimination: shape lets us distinguish an almost infinite number of different individual objects; if we tried to construct an alphabet of twenty-six colors rather than shapes, we would find the system unusable.</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number of colors we can recognize reliably and with ease hardly exceeds </a:t>
            </a:r>
            <a:r>
              <a:rPr lang="en-US" b="1" dirty="0" smtClean="0"/>
              <a:t>six</a:t>
            </a:r>
            <a:r>
              <a:rPr lang="en-US" b="1" baseline="0" dirty="0" smtClean="0"/>
              <a:t> </a:t>
            </a:r>
            <a:r>
              <a:rPr lang="en-US" b="0" baseline="0" dirty="0" smtClean="0"/>
              <a:t>(</a:t>
            </a:r>
            <a:r>
              <a:rPr lang="en-US" dirty="0" smtClean="0"/>
              <a:t>namely the three primaries plus the secondaries connecting them)</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We are quite sensitive in distinguishing subtly different shades from one another, but when it comes to identifying a particular color by memory or at some spatial distance from another, our power of discrimination is severely limited.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This is so mainly because differences in degree are much harder to keep in mind than differences in kind.</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four dimensions of color we can distinguish with confidence are redness, blueness, yellowness, and the gray scale.</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Even the secondaries can generate confusion because of their kinship to the primaries, for example, between a green and a blue or yellow; and by the time we try to tell a purple from a violet, only immediate juxtaposition allows assurance.</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This is evident in the color keying used for maps, charts, and other tools of orientation.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On the other hand</a:t>
            </a:r>
            <a:r>
              <a:rPr lang="en-US" b="1" dirty="0" smtClean="0"/>
              <a:t>, when added to distinctions of shape</a:t>
            </a:r>
            <a:r>
              <a:rPr lang="en-US" dirty="0" smtClean="0"/>
              <a:t>, even a few crudely applied color dimensions will </a:t>
            </a:r>
            <a:r>
              <a:rPr lang="en-US" b="1" dirty="0" smtClean="0"/>
              <a:t>greatly enrich visual discrimination</a:t>
            </a:r>
            <a:r>
              <a:rPr lang="en-US" dirty="0" smtClean="0"/>
              <a:t>. An audience looking at a black-and-white film is often at a loss to identify the strange food the actors have on their plates. In signals, flags, uniforms, color extends the range of communicable differences.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By itself</a:t>
            </a:r>
            <a:r>
              <a:rPr lang="en-US" dirty="0" smtClean="0"/>
              <a:t>, shape is a better means of identification than color not only because it offers many more kinds of qualitative difference, but also because the distinctive characteristics of shape are much more resistant to environmental variations. Although the so-called </a:t>
            </a:r>
            <a:r>
              <a:rPr lang="en-US" b="1" dirty="0" smtClean="0"/>
              <a:t>constancy </a:t>
            </a:r>
            <a:r>
              <a:rPr lang="en-US" dirty="0" smtClean="0"/>
              <a:t>of shape is by no means as foolproof as is often thought, we have noted that people are remarkably capable of recognizing an object even though the angle from which they perceive it may present quite a different projection of it. We identify a human figure from almost every point of observation. What is more, shape is almost entirely unaffected by changes of brightness or color in the environment, whereas the local color of objects is most vulnerable in this respect.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Constancy of color does exist to some extent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Color constancy is aided by the physiological fact that the retina adapts to the given illumination.</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Just as </a:t>
            </a:r>
            <a:r>
              <a:rPr lang="en-US" sz="1200" b="1" kern="1200" dirty="0" smtClean="0">
                <a:solidFill>
                  <a:schemeClr val="tx1"/>
                </a:solidFill>
                <a:effectLst/>
                <a:latin typeface="+mn-lt"/>
                <a:ea typeface="+mn-ea"/>
                <a:cs typeface="+mn-cs"/>
              </a:rPr>
              <a:t>sensitivity</a:t>
            </a:r>
            <a:r>
              <a:rPr lang="en-US" sz="1200" kern="1200" dirty="0" smtClean="0">
                <a:solidFill>
                  <a:schemeClr val="tx1"/>
                </a:solidFill>
                <a:effectLst/>
                <a:latin typeface="+mn-lt"/>
                <a:ea typeface="+mn-ea"/>
                <a:cs typeface="+mn-cs"/>
              </a:rPr>
              <a:t> to light </a:t>
            </a:r>
            <a:r>
              <a:rPr lang="en-US" sz="1200" b="1" kern="1200" dirty="0" smtClean="0">
                <a:solidFill>
                  <a:schemeClr val="tx1"/>
                </a:solidFill>
                <a:effectLst/>
                <a:latin typeface="+mn-lt"/>
                <a:ea typeface="+mn-ea"/>
                <a:cs typeface="+mn-cs"/>
              </a:rPr>
              <a:t>decreases automatically </a:t>
            </a:r>
            <a:r>
              <a:rPr lang="en-US" sz="1200" kern="1200" dirty="0" smtClean="0">
                <a:solidFill>
                  <a:schemeClr val="tx1"/>
                </a:solidFill>
                <a:effectLst/>
                <a:latin typeface="+mn-lt"/>
                <a:ea typeface="+mn-ea"/>
                <a:cs typeface="+mn-cs"/>
              </a:rPr>
              <a:t>when the eyes are looking at a very bright field, so the different kinds of color receptors adapt their responses selectively when one particular color dominates the visual field. Confronted with a green light, the eyes decrease their response to greenness.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By the same token</a:t>
            </a:r>
            <a:r>
              <a:rPr lang="en-US" baseline="0" dirty="0" smtClean="0"/>
              <a:t> </a:t>
            </a:r>
            <a:r>
              <a:rPr lang="en-US" dirty="0" smtClean="0"/>
              <a:t>we also perceive the color of the lighting itself incorrectly. An adaptation effect</a:t>
            </a:r>
            <a:r>
              <a:rPr lang="en-US" baseline="0" dirty="0" smtClean="0"/>
              <a:t> </a:t>
            </a:r>
            <a:r>
              <a:rPr lang="en-US" dirty="0" smtClean="0"/>
              <a:t>makes us perceive the dominant color as "normal," that is, as more nearly colorless, and all the colors in the field as transposed in relation to this norm level.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effect of light intensity on color : </a:t>
            </a:r>
            <a:r>
              <a:rPr lang="en-US" b="1" dirty="0" smtClean="0"/>
              <a:t>Under strong illumination the reds look particularly bright </a:t>
            </a:r>
            <a:r>
              <a:rPr lang="en-US" dirty="0" smtClean="0"/>
              <a:t>because the cones of the retina do most of the work and are most responsive to the longer wavelengths. </a:t>
            </a:r>
            <a:r>
              <a:rPr lang="en-US" b="1" dirty="0" smtClean="0"/>
              <a:t>Dim light will bring the greens and blues to the fore </a:t>
            </a:r>
            <a:r>
              <a:rPr lang="en-US" dirty="0" smtClean="0"/>
              <a:t>but also make them appear more whitish because now the retinal rods, which are more responsive to light of shorter wavelength, share in the work, although they do not contribute to the perception of hue. (This phenomenon is named after Johannes E. Purkinje, who first described it.) </a:t>
            </a: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For all these reasons, an artist's colors are very much at the mercy of the </a:t>
            </a:r>
            <a:r>
              <a:rPr lang="en-US" b="1" dirty="0" smtClean="0"/>
              <a:t>prevailing illumination</a:t>
            </a:r>
            <a:r>
              <a:rPr lang="en-US" dirty="0" smtClean="0"/>
              <a:t>, whereas his shapes are little affected by it.</a:t>
            </a: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We conclude that for practical purposes </a:t>
            </a:r>
            <a:r>
              <a:rPr lang="en-US" sz="1200" b="1" kern="1200" dirty="0" smtClean="0">
                <a:solidFill>
                  <a:schemeClr val="tx1"/>
                </a:solidFill>
                <a:effectLst/>
                <a:latin typeface="+mn-lt"/>
                <a:ea typeface="+mn-ea"/>
                <a:cs typeface="+mn-cs"/>
              </a:rPr>
              <a:t>shapes are a more reliable means of identification </a:t>
            </a:r>
            <a:r>
              <a:rPr lang="en-US" sz="1200" kern="1200" dirty="0" smtClean="0">
                <a:solidFill>
                  <a:schemeClr val="tx1"/>
                </a:solidFill>
                <a:effectLst/>
                <a:latin typeface="+mn-lt"/>
                <a:ea typeface="+mn-ea"/>
                <a:cs typeface="+mn-cs"/>
              </a:rPr>
              <a:t>and orientation than color, unless color discrimination is limited to the fundamental primaries.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More recent work by Giovanni Vicario has shown that the outcome of such experiments </a:t>
            </a:r>
            <a:r>
              <a:rPr lang="en-US" b="1" dirty="0" smtClean="0"/>
              <a:t>depends partly on which shapes </a:t>
            </a:r>
            <a:r>
              <a:rPr lang="en-US" dirty="0" smtClean="0"/>
              <a:t>are used.</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Apparently it is easier to neglect the difference between square and circle than that between triangle and circle. </a:t>
            </a: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Rorschach found that a </a:t>
            </a:r>
            <a:r>
              <a:rPr lang="en-US" sz="1200" b="1" kern="1200" dirty="0" smtClean="0">
                <a:solidFill>
                  <a:schemeClr val="tx1"/>
                </a:solidFill>
                <a:effectLst/>
                <a:latin typeface="+mn-lt"/>
                <a:ea typeface="+mn-ea"/>
                <a:cs typeface="+mn-cs"/>
              </a:rPr>
              <a:t>cheerful mood </a:t>
            </a:r>
            <a:r>
              <a:rPr lang="en-US" sz="1200" kern="1200" dirty="0" smtClean="0">
                <a:solidFill>
                  <a:schemeClr val="tx1"/>
                </a:solidFill>
                <a:effectLst/>
                <a:latin typeface="+mn-lt"/>
                <a:ea typeface="+mn-ea"/>
                <a:cs typeface="+mn-cs"/>
              </a:rPr>
              <a:t>makes for </a:t>
            </a:r>
            <a:r>
              <a:rPr lang="en-US" sz="1200" b="1" kern="1200" dirty="0" smtClean="0">
                <a:solidFill>
                  <a:schemeClr val="tx1"/>
                </a:solidFill>
                <a:effectLst/>
                <a:latin typeface="+mn-lt"/>
                <a:ea typeface="+mn-ea"/>
                <a:cs typeface="+mn-cs"/>
              </a:rPr>
              <a:t>color</a:t>
            </a:r>
            <a:r>
              <a:rPr lang="en-US" sz="1200" kern="1200" dirty="0" smtClean="0">
                <a:solidFill>
                  <a:schemeClr val="tx1"/>
                </a:solidFill>
                <a:effectLst/>
                <a:latin typeface="+mn-lt"/>
                <a:ea typeface="+mn-ea"/>
                <a:cs typeface="+mn-cs"/>
              </a:rPr>
              <a:t> responses, whereas </a:t>
            </a:r>
            <a:r>
              <a:rPr lang="en-US" sz="1200" b="1" kern="1200" dirty="0" smtClean="0">
                <a:solidFill>
                  <a:schemeClr val="tx1"/>
                </a:solidFill>
                <a:effectLst/>
                <a:latin typeface="+mn-lt"/>
                <a:ea typeface="+mn-ea"/>
                <a:cs typeface="+mn-cs"/>
              </a:rPr>
              <a:t>depressed people more often react to shape</a:t>
            </a:r>
            <a:r>
              <a:rPr lang="en-US" sz="1200" kern="1200" dirty="0" smtClean="0">
                <a:solidFill>
                  <a:schemeClr val="tx1"/>
                </a:solidFill>
                <a:effectLst/>
                <a:latin typeface="+mn-lt"/>
                <a:ea typeface="+mn-ea"/>
                <a:cs typeface="+mn-cs"/>
              </a:rPr>
              <a:t>. Color dominance indicated an openness to external stimuli.</a:t>
            </a:r>
            <a:endParaRPr lang="en-US" dirty="0" smtClean="0"/>
          </a:p>
          <a:p>
            <a:r>
              <a:rPr lang="en-US" dirty="0" smtClean="0"/>
              <a:t>Rorschach offered </a:t>
            </a:r>
            <a:r>
              <a:rPr lang="en-US" b="1" dirty="0" smtClean="0"/>
              <a:t>no theoretical explanation </a:t>
            </a:r>
            <a:r>
              <a:rPr lang="en-US" dirty="0" smtClean="0"/>
              <a:t>for the relationship he posited between perceptual behavior and personality. Ernest </a:t>
            </a:r>
            <a:r>
              <a:rPr lang="en-US" dirty="0" err="1" smtClean="0"/>
              <a:t>Schachtel</a:t>
            </a:r>
            <a:r>
              <a:rPr lang="en-US" dirty="0" smtClean="0"/>
              <a:t>, however, has suggested that the experience of </a:t>
            </a:r>
            <a:r>
              <a:rPr lang="en-US" b="1" dirty="0" smtClean="0"/>
              <a:t>color </a:t>
            </a:r>
            <a:r>
              <a:rPr lang="en-US" dirty="0" smtClean="0"/>
              <a:t>resembles that of </a:t>
            </a:r>
            <a:r>
              <a:rPr lang="en-US" b="1" dirty="0" smtClean="0"/>
              <a:t>affect or emotion</a:t>
            </a:r>
            <a:r>
              <a:rPr lang="en-US" dirty="0" smtClean="0"/>
              <a:t>. </a:t>
            </a:r>
          </a:p>
          <a:p>
            <a:r>
              <a:rPr lang="en-US" dirty="0" smtClean="0"/>
              <a:t>An emotion is not the product of the actively organizing mind. It merely presupposes a kind of openness, which, for example, a depressed person may not have. </a:t>
            </a:r>
          </a:p>
          <a:p>
            <a:r>
              <a:rPr lang="en-US" dirty="0" smtClean="0"/>
              <a:t>Emotion strikes us as color does. Shape, by contrast, seems to require a more active response. </a:t>
            </a:r>
          </a:p>
          <a:p>
            <a:endParaRPr lang="en-US" dirty="0" smtClean="0"/>
          </a:p>
          <a:p>
            <a:r>
              <a:rPr lang="en-US" dirty="0" smtClean="0"/>
              <a:t>Shape + Color:</a:t>
            </a:r>
          </a:p>
          <a:p>
            <a:r>
              <a:rPr lang="en-US" dirty="0" smtClean="0"/>
              <a:t>Necessary</a:t>
            </a:r>
          </a:p>
          <a:p>
            <a:r>
              <a:rPr lang="en-US" dirty="0" smtClean="0"/>
              <a:t>Shape must maintain its preponderance over color.</a:t>
            </a:r>
          </a:p>
          <a:p>
            <a:endParaRPr lang="en-US" dirty="0" smtClean="0"/>
          </a:p>
          <a:p>
            <a:r>
              <a:rPr lang="en-US" b="1" dirty="0" smtClean="0"/>
              <a:t>C) How</a:t>
            </a:r>
            <a:r>
              <a:rPr lang="en-US" b="1" baseline="0" dirty="0" smtClean="0"/>
              <a:t> Colors Come About:</a:t>
            </a:r>
            <a:endParaRPr lang="en-US" b="1" dirty="0" smtClean="0"/>
          </a:p>
          <a:p>
            <a:endParaRPr lang="en-US" dirty="0" smtClean="0"/>
          </a:p>
          <a:p>
            <a:r>
              <a:rPr lang="en-US" sz="1200" kern="1200" dirty="0" smtClean="0">
                <a:solidFill>
                  <a:schemeClr val="tx1"/>
                </a:solidFill>
                <a:effectLst/>
                <a:latin typeface="+mn-lt"/>
                <a:ea typeface="+mn-ea"/>
                <a:cs typeface="+mn-cs"/>
              </a:rPr>
              <a:t>Schopenhauer proposed that the sensation of white comes about when the </a:t>
            </a:r>
            <a:r>
              <a:rPr lang="en-US" sz="1200" b="1" kern="1200" dirty="0" smtClean="0">
                <a:solidFill>
                  <a:schemeClr val="tx1"/>
                </a:solidFill>
                <a:effectLst/>
                <a:latin typeface="+mn-lt"/>
                <a:ea typeface="+mn-ea"/>
                <a:cs typeface="+mn-cs"/>
              </a:rPr>
              <a:t>retina</a:t>
            </a:r>
            <a:r>
              <a:rPr lang="en-US" sz="1200" kern="1200" dirty="0" smtClean="0">
                <a:solidFill>
                  <a:schemeClr val="tx1"/>
                </a:solidFill>
                <a:effectLst/>
                <a:latin typeface="+mn-lt"/>
                <a:ea typeface="+mn-ea"/>
                <a:cs typeface="+mn-cs"/>
              </a:rPr>
              <a:t> responds with full action, whereas black results from the absence of action.</a:t>
            </a:r>
            <a:endParaRPr lang="en-US" dirty="0" smtClean="0"/>
          </a:p>
          <a:p>
            <a:r>
              <a:rPr lang="en-US" dirty="0" smtClean="0"/>
              <a:t>his scale of quantitative differences is of interest to us even now, and his basic conception of complementary pairs in retinal functioning strikingly anticipates the color theory of </a:t>
            </a:r>
            <a:r>
              <a:rPr lang="en-US" dirty="0" err="1" smtClean="0"/>
              <a:t>Ewald</a:t>
            </a:r>
            <a:r>
              <a:rPr lang="en-US" dirty="0" smtClean="0"/>
              <a:t> </a:t>
            </a:r>
            <a:r>
              <a:rPr lang="en-US" dirty="0" err="1" smtClean="0"/>
              <a:t>Hering</a:t>
            </a:r>
            <a:r>
              <a:rPr lang="en-US" dirty="0" smtClean="0"/>
              <a:t>. </a:t>
            </a:r>
          </a:p>
          <a:p>
            <a:endParaRPr lang="en-US" dirty="0" smtClean="0"/>
          </a:p>
          <a:p>
            <a:r>
              <a:rPr lang="en-US" dirty="0" smtClean="0"/>
              <a:t>D) generative primaries and fundamental primaries</a:t>
            </a:r>
          </a:p>
          <a:p>
            <a:r>
              <a:rPr lang="en-US" dirty="0" smtClean="0"/>
              <a:t>generative primaries: the colors needed to produce a large range of colors physically or physiologically</a:t>
            </a:r>
          </a:p>
          <a:p>
            <a:r>
              <a:rPr lang="en-US" dirty="0" smtClean="0"/>
              <a:t>fundamental primaries:</a:t>
            </a:r>
            <a:r>
              <a:rPr lang="en-US" baseline="0" dirty="0" smtClean="0"/>
              <a:t> </a:t>
            </a:r>
            <a:r>
              <a:rPr lang="en-US" dirty="0" smtClean="0"/>
              <a:t>the basic pure colors on which the sense of sight builds the organization of color patterns perceptually. </a:t>
            </a:r>
          </a:p>
          <a:p>
            <a:endParaRPr lang="en-US" dirty="0" smtClean="0"/>
          </a:p>
          <a:p>
            <a:r>
              <a:rPr lang="en-US" dirty="0" smtClean="0"/>
              <a:t>Chinese</a:t>
            </a:r>
            <a:r>
              <a:rPr lang="en-US" baseline="0" dirty="0" smtClean="0"/>
              <a:t> </a:t>
            </a:r>
            <a:r>
              <a:rPr lang="en-US" baseline="0" dirty="0" err="1" smtClean="0"/>
              <a:t>Ver</a:t>
            </a:r>
            <a:r>
              <a:rPr lang="en-US" baseline="0" dirty="0" smtClean="0"/>
              <a:t> </a:t>
            </a:r>
            <a:r>
              <a:rPr lang="en-US" dirty="0" smtClean="0"/>
              <a:t>[P495]: </a:t>
            </a:r>
            <a:r>
              <a:rPr lang="zh-CN" altLang="en-US" dirty="0" smtClean="0"/>
              <a:t>关于前进</a:t>
            </a:r>
            <a:r>
              <a:rPr lang="en-US" altLang="zh-CN" dirty="0" smtClean="0"/>
              <a:t>/</a:t>
            </a:r>
            <a:r>
              <a:rPr lang="zh-CN" altLang="en-US" dirty="0" smtClean="0"/>
              <a:t>后退</a:t>
            </a:r>
            <a:r>
              <a:rPr lang="en-US" altLang="zh-CN" dirty="0" smtClean="0"/>
              <a:t>/</a:t>
            </a:r>
            <a:r>
              <a:rPr lang="zh-CN" altLang="en-US" dirty="0" smtClean="0"/>
              <a:t>膨胀</a:t>
            </a:r>
            <a:r>
              <a:rPr lang="en-US" altLang="zh-CN" dirty="0" smtClean="0"/>
              <a:t>/</a:t>
            </a:r>
            <a:r>
              <a:rPr lang="zh-CN" altLang="en-US" dirty="0" smtClean="0"/>
              <a:t>收缩之类</a:t>
            </a:r>
            <a:endParaRPr lang="en-US" altLang="zh-CN" dirty="0" smtClean="0"/>
          </a:p>
          <a:p>
            <a:endParaRPr lang="en-US" dirty="0" smtClean="0"/>
          </a:p>
          <a:p>
            <a:r>
              <a:rPr lang="en-US" dirty="0" smtClean="0"/>
              <a:t>Complimentary pairs: </a:t>
            </a:r>
          </a:p>
          <a:p>
            <a:r>
              <a:rPr lang="en-US" altLang="zh-CN" dirty="0" smtClean="0"/>
              <a:t>a) </a:t>
            </a:r>
            <a:r>
              <a:rPr lang="en-US" dirty="0" smtClean="0"/>
              <a:t>Addition (</a:t>
            </a:r>
            <a:r>
              <a:rPr lang="zh-CN" altLang="en-US" dirty="0" smtClean="0"/>
              <a:t>光线</a:t>
            </a:r>
            <a:r>
              <a:rPr lang="en-US" dirty="0" smtClean="0"/>
              <a:t>)</a:t>
            </a:r>
          </a:p>
          <a:p>
            <a:r>
              <a:rPr lang="en-US" sz="1200" kern="1200" dirty="0" smtClean="0">
                <a:solidFill>
                  <a:schemeClr val="tx1"/>
                </a:solidFill>
                <a:effectLst/>
                <a:latin typeface="+mn-lt"/>
                <a:ea typeface="+mn-ea"/>
                <a:cs typeface="+mn-cs"/>
              </a:rPr>
              <a:t>red and blue green</a:t>
            </a:r>
          </a:p>
          <a:p>
            <a:r>
              <a:rPr lang="en-US" sz="1200" kern="1200" dirty="0" smtClean="0">
                <a:solidFill>
                  <a:schemeClr val="tx1"/>
                </a:solidFill>
                <a:effectLst/>
                <a:latin typeface="+mn-lt"/>
                <a:ea typeface="+mn-ea"/>
                <a:cs typeface="+mn-cs"/>
              </a:rPr>
              <a:t>orange and green blue</a:t>
            </a:r>
          </a:p>
          <a:p>
            <a:r>
              <a:rPr lang="en-US" sz="1200" kern="1200" dirty="0" smtClean="0">
                <a:solidFill>
                  <a:schemeClr val="tx1"/>
                </a:solidFill>
                <a:effectLst/>
                <a:latin typeface="+mn-lt"/>
                <a:ea typeface="+mn-ea"/>
                <a:cs typeface="+mn-cs"/>
              </a:rPr>
              <a:t>yellow and blue</a:t>
            </a:r>
          </a:p>
          <a:p>
            <a:r>
              <a:rPr lang="en-US" sz="1200" kern="1200" dirty="0" smtClean="0">
                <a:solidFill>
                  <a:schemeClr val="tx1"/>
                </a:solidFill>
                <a:effectLst/>
                <a:latin typeface="+mn-lt"/>
                <a:ea typeface="+mn-ea"/>
                <a:cs typeface="+mn-cs"/>
              </a:rPr>
              <a:t>yellow green and violet</a:t>
            </a:r>
          </a:p>
          <a:p>
            <a:r>
              <a:rPr lang="en-US" sz="1200" kern="1200" dirty="0" smtClean="0">
                <a:solidFill>
                  <a:schemeClr val="tx1"/>
                </a:solidFill>
                <a:effectLst/>
                <a:latin typeface="+mn-lt"/>
                <a:ea typeface="+mn-ea"/>
                <a:cs typeface="+mn-cs"/>
              </a:rPr>
              <a:t>green and purple.</a:t>
            </a:r>
          </a:p>
          <a:p>
            <a:r>
              <a:rPr lang="en-US" dirty="0" smtClean="0"/>
              <a:t>b) Subtraction (</a:t>
            </a:r>
            <a:r>
              <a:rPr lang="zh-CN" altLang="en-US" dirty="0" smtClean="0"/>
              <a:t>颜料</a:t>
            </a:r>
            <a:r>
              <a:rPr lang="en-US" dirty="0" smtClean="0"/>
              <a:t>)</a:t>
            </a:r>
          </a:p>
          <a:p>
            <a:r>
              <a:rPr lang="en-US" dirty="0" smtClean="0"/>
              <a:t>c) simultaneous contrast</a:t>
            </a:r>
          </a:p>
          <a:p>
            <a:r>
              <a:rPr lang="en-US" sz="1200" kern="1200" dirty="0" smtClean="0">
                <a:solidFill>
                  <a:schemeClr val="tx1"/>
                </a:solidFill>
                <a:effectLst/>
                <a:latin typeface="+mn-lt"/>
                <a:ea typeface="+mn-ea"/>
                <a:cs typeface="+mn-cs"/>
              </a:rPr>
              <a:t>red and blue green</a:t>
            </a:r>
          </a:p>
          <a:p>
            <a:r>
              <a:rPr lang="en-US" sz="1200" kern="1200" dirty="0" smtClean="0">
                <a:solidFill>
                  <a:schemeClr val="tx1"/>
                </a:solidFill>
                <a:effectLst/>
                <a:latin typeface="+mn-lt"/>
                <a:ea typeface="+mn-ea"/>
                <a:cs typeface="+mn-cs"/>
              </a:rPr>
              <a:t>yellow and blue</a:t>
            </a:r>
          </a:p>
          <a:p>
            <a:r>
              <a:rPr lang="en-US" sz="1200" kern="1200" dirty="0" smtClean="0">
                <a:solidFill>
                  <a:schemeClr val="tx1"/>
                </a:solidFill>
                <a:effectLst/>
                <a:latin typeface="+mn-lt"/>
                <a:ea typeface="+mn-ea"/>
                <a:cs typeface="+mn-cs"/>
              </a:rPr>
              <a:t>green and pink red</a:t>
            </a:r>
          </a:p>
          <a:p>
            <a:endParaRPr lang="en-US" dirty="0" smtClean="0"/>
          </a:p>
          <a:p>
            <a:r>
              <a:rPr lang="en-US" dirty="0" smtClean="0"/>
              <a:t>Minor differences may be obscured by the fact that color names point only approximately to the exact hues observed in experiments. </a:t>
            </a:r>
          </a:p>
          <a:p>
            <a:r>
              <a:rPr lang="en-US" dirty="0" smtClean="0"/>
              <a:t>Finally, it must be noted that complementarity holds not only for hue but also for brightness. A black square will produce a white one as its afterimage; and a light green will be contrasted by a dark red. </a:t>
            </a:r>
          </a:p>
          <a:p>
            <a:endParaRPr lang="en-US" dirty="0" smtClean="0"/>
          </a:p>
          <a:p>
            <a:r>
              <a:rPr lang="en-US" dirty="0" smtClean="0"/>
              <a:t>a blue color placed next to a strong red veers toward the green, and two paintings hanging side by side on a wall may profoundly modify each other's colors</a:t>
            </a:r>
          </a:p>
          <a:p>
            <a:endParaRPr lang="en-US" dirty="0" smtClean="0"/>
          </a:p>
          <a:p>
            <a:r>
              <a:rPr lang="en-US" dirty="0" smtClean="0"/>
              <a:t>The </a:t>
            </a:r>
            <a:r>
              <a:rPr lang="en-US" b="1" dirty="0" smtClean="0"/>
              <a:t>color trees and cones </a:t>
            </a:r>
            <a:r>
              <a:rPr lang="en-US" dirty="0" smtClean="0"/>
              <a:t>designed by </a:t>
            </a:r>
            <a:r>
              <a:rPr lang="en-US" dirty="0" err="1" smtClean="0"/>
              <a:t>Munsell</a:t>
            </a:r>
            <a:r>
              <a:rPr lang="en-US" dirty="0" smtClean="0"/>
              <a:t> and Ostwald as systematic presentations of colors according to </a:t>
            </a:r>
            <a:r>
              <a:rPr lang="en-US" b="1" dirty="0" smtClean="0"/>
              <a:t>hue, brightness, and saturation </a:t>
            </a:r>
            <a:r>
              <a:rPr lang="en-US" dirty="0" smtClean="0"/>
              <a:t>serve admirably to make us understand the complex interaction of the three dimensions· but a color seen in the context of its neighbors will change when placed in a different environment. </a:t>
            </a:r>
          </a:p>
          <a:p>
            <a:endParaRPr lang="en-US" dirty="0" smtClean="0"/>
          </a:p>
          <a:p>
            <a:r>
              <a:rPr lang="en-US" dirty="0" smtClean="0"/>
              <a:t>In no reliable sense can we speak of a color "as it really is"; it is always determined by its context. </a:t>
            </a:r>
          </a:p>
          <a:p>
            <a:endParaRPr lang="en-US" dirty="0" smtClean="0"/>
          </a:p>
          <a:p>
            <a:r>
              <a:rPr lang="en-US" dirty="0" smtClean="0"/>
              <a:t>Accordingly, any color name refers to a range of possible hues, so that verbal communication in the absence of direct perception is quite imprecise. </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Each color has a primary in common with each of the other two, so that each of them is pulled in two different directions. </a:t>
            </a: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smtClean="0">
                <a:solidFill>
                  <a:schemeClr val="tx1"/>
                </a:solidFill>
                <a:effectLst/>
                <a:latin typeface="+mn-lt"/>
                <a:ea typeface="+mn-ea"/>
                <a:cs typeface="+mn-cs"/>
              </a:rPr>
              <a:t>同元素成分（红黄蓝）相吸，异相斥。</a:t>
            </a:r>
            <a:endParaRPr lang="en-US" altLang="zh-CN"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orange is pulled toward the yellow in the green and toward the red m the purple.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both neighbors of orange contain the third fundamental, namely blue, from which orange is excluded but toward which it strives for complementary completion (Figure 234).</a:t>
            </a: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 the red-yellow scale a red yellow presses toward yellow, and a yellow red towards red.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mixtures connect because of their common elements but may repel each other at the same time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holds the same structural position in both colors</a:t>
            </a:r>
            <a:r>
              <a:rPr lang="zh-CN" altLang="en-US" dirty="0" smtClean="0"/>
              <a:t>： 不仅是共有色，且应该是地位相同（同为 主要色</a:t>
            </a:r>
            <a:r>
              <a:rPr lang="en-US" altLang="zh-CN" dirty="0" smtClean="0"/>
              <a:t>dominant/</a:t>
            </a:r>
            <a:r>
              <a:rPr lang="zh-CN" altLang="en-US" dirty="0" smtClean="0"/>
              <a:t>次要色</a:t>
            </a:r>
            <a:r>
              <a:rPr lang="en-US" dirty="0" smtClean="0"/>
              <a:t>subordinate</a:t>
            </a:r>
            <a:r>
              <a:rPr lang="zh-CN" altLang="en-US" dirty="0" smtClean="0"/>
              <a:t>）才互相吸引</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mn-lt"/>
                <a:ea typeface="+mn-ea"/>
                <a:cs typeface="+mn-cs"/>
              </a:rPr>
              <a:t>E) </a:t>
            </a:r>
            <a:r>
              <a:rPr lang="en-US" b="1" dirty="0" smtClean="0"/>
              <a:t>The Fundamental Complementaries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In most writings on our subject, complementary colors are defined by their capacity to generate an achromatic gray or white. Combined additively or subtractively, certain pairs or groups of colors will produce this effect optically, chemically, or physiologically.</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This encourages us even now to generalize and to conclude that there is something incomplete about any particular color whatever. </a:t>
            </a: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Among all the groups of colors producing completeness the three fundamental primaries are unique. They are the only set of complementaries in which all constituents are pure hues and therefore totally exclude the other two.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This particular structural combination of mutual exclusion and attraction is the basis of all color organization-much as the particular structure of the diatonic scale is the basis of traditional Western music.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smtClean="0">
                <a:solidFill>
                  <a:schemeClr val="tx1"/>
                </a:solidFill>
                <a:effectLst/>
                <a:latin typeface="+mn-lt"/>
                <a:ea typeface="+mn-ea"/>
                <a:cs typeface="+mn-cs"/>
              </a:rPr>
              <a:t>对比色的作用： 和谐一致</a:t>
            </a:r>
            <a:r>
              <a:rPr lang="en-US"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矛盾冲突 （</a:t>
            </a:r>
            <a:r>
              <a:rPr lang="en-US" altLang="zh-CN" sz="1200" kern="1200" dirty="0" smtClean="0">
                <a:solidFill>
                  <a:schemeClr val="tx1"/>
                </a:solidFill>
                <a:effectLst/>
                <a:latin typeface="+mn-lt"/>
                <a:ea typeface="+mn-ea"/>
                <a:cs typeface="+mn-cs"/>
              </a:rPr>
              <a:t>P186</a:t>
            </a:r>
            <a:r>
              <a:rPr lang="zh-CN" altLang="en-US" sz="1200" kern="1200" dirty="0" smtClean="0">
                <a:solidFill>
                  <a:schemeClr val="tx1"/>
                </a:solidFill>
                <a:effectLst/>
                <a:latin typeface="+mn-lt"/>
                <a:ea typeface="+mn-ea"/>
                <a:cs typeface="+mn-cs"/>
              </a:rPr>
              <a:t>）</a:t>
            </a:r>
            <a:endParaRPr lang="en-US" altLang="zh-CN"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contradiction between two such different applications of the same device will seem less puzzling if we remember that the completion attained by complementarity involves not only maximum </a:t>
            </a:r>
            <a:r>
              <a:rPr lang="en-US" b="1" dirty="0" smtClean="0"/>
              <a:t>contrast</a:t>
            </a:r>
            <a:r>
              <a:rPr lang="en-US" dirty="0" smtClean="0"/>
              <a:t> but also mutual </a:t>
            </a:r>
            <a:r>
              <a:rPr lang="en-US" b="1" dirty="0" smtClean="0"/>
              <a:t>neutralization</a:t>
            </a:r>
            <a:r>
              <a:rPr lang="en-US" dirty="0" smtClean="0"/>
              <a:t>. </a:t>
            </a:r>
            <a:endParaRPr lang="en-US" altLang="zh-CN"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Since the eye spontaneously seeks out and links complementary colors, they are often used to establish </a:t>
            </a:r>
            <a:r>
              <a:rPr lang="en-US" sz="1200" b="1" kern="1200" dirty="0" smtClean="0">
                <a:solidFill>
                  <a:schemeClr val="tx1"/>
                </a:solidFill>
                <a:effectLst/>
                <a:latin typeface="+mn-lt"/>
                <a:ea typeface="+mn-ea"/>
                <a:cs typeface="+mn-cs"/>
              </a:rPr>
              <a:t>connections</a:t>
            </a:r>
            <a:r>
              <a:rPr lang="en-US" sz="1200" kern="1200" dirty="0" smtClean="0">
                <a:solidFill>
                  <a:schemeClr val="tx1"/>
                </a:solidFill>
                <a:effectLst/>
                <a:latin typeface="+mn-lt"/>
                <a:ea typeface="+mn-ea"/>
                <a:cs typeface="+mn-cs"/>
              </a:rPr>
              <a:t> within a painting between areas that lie at some distance from one another. However, a strong complementary duo or triad tends to be so self-contained and self-sufficient that it not only helps to hold a picture together but also poses a </a:t>
            </a:r>
            <a:r>
              <a:rPr lang="en-US" sz="1200" b="1" kern="1200" dirty="0" smtClean="0">
                <a:solidFill>
                  <a:schemeClr val="tx1"/>
                </a:solidFill>
                <a:effectLst/>
                <a:latin typeface="+mn-lt"/>
                <a:ea typeface="+mn-ea"/>
                <a:cs typeface="+mn-cs"/>
              </a:rPr>
              <a:t>compositional problem</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200" b="1"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Although it takes complementary colors to produce maximum contrast, there are </a:t>
            </a:r>
            <a:r>
              <a:rPr lang="en-US" b="1" dirty="0" smtClean="0"/>
              <a:t>other confrontations</a:t>
            </a:r>
            <a:r>
              <a:rPr lang="en-US" dirty="0" smtClean="0"/>
              <a:t>, such as blue and yellow, which also present mutually exclusive hues. There is no yellow in pure blue, no blue in pure yellow, and therefore the two colors articulate their difference neatly, even harshly.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one-sided mood pervades a picture based on a palette that excludes one of the primaries</a:t>
            </a:r>
            <a:endParaRPr lang="en-US" altLang="zh-CN"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there is no real polarity in such opposition because it takes place within a limited sector of the color system</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b="0" dirty="0" smtClean="0"/>
          </a:p>
          <a:p>
            <a:endParaRPr lang="en-US" b="0" dirty="0"/>
          </a:p>
        </p:txBody>
      </p:sp>
      <p:sp>
        <p:nvSpPr>
          <p:cNvPr id="4" name="Slide Number Placeholder 3"/>
          <p:cNvSpPr>
            <a:spLocks noGrp="1"/>
          </p:cNvSpPr>
          <p:nvPr>
            <p:ph type="sldNum" sz="quarter" idx="10"/>
          </p:nvPr>
        </p:nvSpPr>
        <p:spPr/>
        <p:txBody>
          <a:bodyPr/>
          <a:lstStyle/>
          <a:p>
            <a:fld id="{6672FE3E-D150-482F-BF1D-E39D8DFAD163}" type="slidenum">
              <a:rPr lang="en-US" smtClean="0"/>
              <a:t>13</a:t>
            </a:fld>
            <a:endParaRPr lang="en-US"/>
          </a:p>
        </p:txBody>
      </p:sp>
    </p:spTree>
    <p:extLst>
      <p:ext uri="{BB962C8B-B14F-4D97-AF65-F5344CB8AC3E}">
        <p14:creationId xmlns:p14="http://schemas.microsoft.com/office/powerpoint/2010/main" val="38759667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"Similarity of the Subordinate" (Figure 235): will be found to combine smoothly</a:t>
            </a:r>
          </a:p>
          <a:p>
            <a:r>
              <a:rPr lang="en-US" sz="1200" kern="1200" dirty="0" smtClean="0">
                <a:solidFill>
                  <a:schemeClr val="tx1"/>
                </a:solidFill>
                <a:effectLst/>
                <a:latin typeface="+mn-lt"/>
                <a:ea typeface="+mn-ea"/>
                <a:cs typeface="+mn-cs"/>
              </a:rPr>
              <a:t>"Structural Contradiction in One Common Element" (Figure 236): produce mutual repulsion</a:t>
            </a:r>
          </a:p>
          <a:p>
            <a:r>
              <a:rPr lang="en-US" sz="1200" kern="1200" dirty="0" smtClean="0">
                <a:solidFill>
                  <a:schemeClr val="tx1"/>
                </a:solidFill>
                <a:effectLst/>
                <a:latin typeface="+mn-lt"/>
                <a:ea typeface="+mn-ea"/>
                <a:cs typeface="+mn-cs"/>
              </a:rPr>
              <a:t>"Similarity of the Dominant" (Figure 237): The effect seems to be jarring and to produce some mutual repulsion. </a:t>
            </a:r>
          </a:p>
          <a:p>
            <a:r>
              <a:rPr lang="en-US" dirty="0" smtClean="0"/>
              <a:t>But if a third intermediate hue was placed between the two, the contrast diminished and the total arrangement showed a more unified hue. </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"Structural Inversion" (Figure 238): Experiments may show that this leads to a harmonious relationship.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What about the juxtaposition of a pure fundamental with a leading tone that contains it? There are two possibilities. </a:t>
            </a:r>
          </a:p>
          <a:p>
            <a:r>
              <a:rPr lang="en-US" sz="1200" kern="1200" dirty="0" smtClean="0">
                <a:solidFill>
                  <a:schemeClr val="tx1"/>
                </a:solidFill>
                <a:effectLst/>
                <a:latin typeface="+mn-lt"/>
                <a:ea typeface="+mn-ea"/>
                <a:cs typeface="+mn-cs"/>
              </a:rPr>
              <a:t>fundamental may -</a:t>
            </a:r>
          </a:p>
          <a:p>
            <a:r>
              <a:rPr lang="en-US" sz="1200" kern="1200" dirty="0" smtClean="0">
                <a:solidFill>
                  <a:schemeClr val="tx1"/>
                </a:solidFill>
                <a:effectLst/>
                <a:latin typeface="+mn-lt"/>
                <a:ea typeface="+mn-ea"/>
                <a:cs typeface="+mn-cs"/>
              </a:rPr>
              <a:t>appear as the dominant in the mixture (Figure 239): They are asymmetrical</a:t>
            </a:r>
          </a:p>
          <a:p>
            <a:r>
              <a:rPr lang="en-US" sz="1200" kern="1200" dirty="0" smtClean="0">
                <a:solidFill>
                  <a:schemeClr val="tx1"/>
                </a:solidFill>
                <a:effectLst/>
                <a:latin typeface="+mn-lt"/>
                <a:ea typeface="+mn-ea"/>
                <a:cs typeface="+mn-cs"/>
              </a:rPr>
              <a:t>appear as the subordinate (Figure 240): there is even greater cause for a clash; produces structural contradiction in addition to asymmetry</a:t>
            </a:r>
          </a:p>
          <a:p>
            <a:endParaRPr lang="en-US" dirty="0" smtClean="0"/>
          </a:p>
          <a:p>
            <a:r>
              <a:rPr lang="en-US" sz="1200" b="1" kern="1200" dirty="0" smtClean="0">
                <a:solidFill>
                  <a:schemeClr val="tx1"/>
                </a:solidFill>
                <a:effectLst/>
                <a:latin typeface="+mn-lt"/>
                <a:ea typeface="+mn-ea"/>
                <a:cs typeface="+mn-cs"/>
              </a:rPr>
              <a:t>effect of clash or mutual repulsion</a:t>
            </a:r>
            <a:r>
              <a:rPr lang="en-US" altLang="zh-CN" sz="1200" kern="1200" dirty="0" smtClean="0">
                <a:solidFill>
                  <a:schemeClr val="tx1"/>
                </a:solidFill>
                <a:effectLst/>
                <a:latin typeface="+mn-lt"/>
                <a:ea typeface="+mn-ea"/>
                <a:cs typeface="+mn-cs"/>
              </a:rPr>
              <a:t>: </a:t>
            </a:r>
            <a:endParaRPr lang="en-US" dirty="0" smtClean="0"/>
          </a:p>
          <a:p>
            <a:r>
              <a:rPr lang="en-US" sz="1200" kern="1200" dirty="0" smtClean="0">
                <a:solidFill>
                  <a:schemeClr val="tx1"/>
                </a:solidFill>
                <a:effectLst/>
                <a:latin typeface="+mn-lt"/>
                <a:ea typeface="+mn-ea"/>
                <a:cs typeface="+mn-cs"/>
              </a:rPr>
              <a:t>Help </a:t>
            </a:r>
            <a:r>
              <a:rPr lang="en-US" altLang="zh-CN" sz="1200" kern="120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detach</a:t>
            </a:r>
            <a:r>
              <a:rPr lang="en-US" sz="1200" kern="1200" baseline="0" dirty="0" smtClean="0">
                <a:solidFill>
                  <a:schemeClr val="tx1"/>
                </a:solidFill>
                <a:effectLst/>
                <a:latin typeface="+mn-lt"/>
                <a:ea typeface="+mn-ea"/>
                <a:cs typeface="+mn-cs"/>
              </a:rPr>
              <a:t> / </a:t>
            </a:r>
            <a:r>
              <a:rPr lang="en-US" sz="1200" kern="1200" dirty="0" smtClean="0">
                <a:solidFill>
                  <a:schemeClr val="tx1"/>
                </a:solidFill>
                <a:effectLst/>
                <a:latin typeface="+mn-lt"/>
                <a:ea typeface="+mn-ea"/>
                <a:cs typeface="+mn-cs"/>
              </a:rPr>
              <a:t>keep the eye from traveling a compositionally undesirable road</a:t>
            </a:r>
          </a:p>
          <a:p>
            <a:r>
              <a:rPr lang="en-US" sz="1200" kern="1200" dirty="0" smtClean="0">
                <a:solidFill>
                  <a:schemeClr val="tx1"/>
                </a:solidFill>
                <a:effectLst/>
                <a:latin typeface="+mn-lt"/>
                <a:ea typeface="+mn-ea"/>
                <a:cs typeface="+mn-cs"/>
              </a:rPr>
              <a:t>the discord must fit the overall structure of the work as established by the other perceptual factors and the subject matter. If a discord occurs where a connection is required, or if the juxtaposition seems arbitrary, the result is confusion. </a:t>
            </a:r>
          </a:p>
          <a:p>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p>
          <a:p>
            <a:endParaRPr lang="en-US" dirty="0"/>
          </a:p>
        </p:txBody>
      </p:sp>
      <p:sp>
        <p:nvSpPr>
          <p:cNvPr id="4" name="Slide Number Placeholder 3"/>
          <p:cNvSpPr>
            <a:spLocks noGrp="1"/>
          </p:cNvSpPr>
          <p:nvPr>
            <p:ph type="sldNum" sz="quarter" idx="10"/>
          </p:nvPr>
        </p:nvSpPr>
        <p:spPr/>
        <p:txBody>
          <a:bodyPr/>
          <a:lstStyle/>
          <a:p>
            <a:fld id="{6672FE3E-D150-482F-BF1D-E39D8DFAD163}" type="slidenum">
              <a:rPr lang="en-US" smtClean="0"/>
              <a:t>14</a:t>
            </a:fld>
            <a:endParaRPr lang="en-US"/>
          </a:p>
        </p:txBody>
      </p:sp>
    </p:spTree>
    <p:extLst>
      <p:ext uri="{BB962C8B-B14F-4D97-AF65-F5344CB8AC3E}">
        <p14:creationId xmlns:p14="http://schemas.microsoft.com/office/powerpoint/2010/main" val="39096295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781152D-B8D1-40F5-A25E-BA7FC7DB9814}" type="datetimeFigureOut">
              <a:rPr lang="en-US" smtClean="0"/>
              <a:t>11/24/2015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F993B8-770E-4A37-9ADF-CFC256C7A1F4}" type="slidenum">
              <a:rPr lang="en-US" smtClean="0"/>
              <a:t>‹#›</a:t>
            </a:fld>
            <a:endParaRPr lang="en-US"/>
          </a:p>
        </p:txBody>
      </p:sp>
    </p:spTree>
    <p:extLst>
      <p:ext uri="{BB962C8B-B14F-4D97-AF65-F5344CB8AC3E}">
        <p14:creationId xmlns:p14="http://schemas.microsoft.com/office/powerpoint/2010/main" val="31086996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781152D-B8D1-40F5-A25E-BA7FC7DB9814}" type="datetimeFigureOut">
              <a:rPr lang="en-US" smtClean="0"/>
              <a:t>11/24/2015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F993B8-770E-4A37-9ADF-CFC256C7A1F4}" type="slidenum">
              <a:rPr lang="en-US" smtClean="0"/>
              <a:t>‹#›</a:t>
            </a:fld>
            <a:endParaRPr lang="en-US"/>
          </a:p>
        </p:txBody>
      </p:sp>
    </p:spTree>
    <p:extLst>
      <p:ext uri="{BB962C8B-B14F-4D97-AF65-F5344CB8AC3E}">
        <p14:creationId xmlns:p14="http://schemas.microsoft.com/office/powerpoint/2010/main" val="10192251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781152D-B8D1-40F5-A25E-BA7FC7DB9814}" type="datetimeFigureOut">
              <a:rPr lang="en-US" smtClean="0"/>
              <a:t>11/24/2015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F993B8-770E-4A37-9ADF-CFC256C7A1F4}" type="slidenum">
              <a:rPr lang="en-US" smtClean="0"/>
              <a:t>‹#›</a:t>
            </a:fld>
            <a:endParaRPr lang="en-US"/>
          </a:p>
        </p:txBody>
      </p:sp>
    </p:spTree>
    <p:extLst>
      <p:ext uri="{BB962C8B-B14F-4D97-AF65-F5344CB8AC3E}">
        <p14:creationId xmlns:p14="http://schemas.microsoft.com/office/powerpoint/2010/main" val="40687129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6781152D-B8D1-40F5-A25E-BA7FC7DB9814}" type="datetimeFigureOut">
              <a:rPr lang="en-US" smtClean="0"/>
              <a:t>11/24/2015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F993B8-770E-4A37-9ADF-CFC256C7A1F4}" type="slidenum">
              <a:rPr lang="en-US" smtClean="0"/>
              <a:t>‹#›</a:t>
            </a:fld>
            <a:endParaRPr lang="en-US"/>
          </a:p>
        </p:txBody>
      </p:sp>
    </p:spTree>
    <p:extLst>
      <p:ext uri="{BB962C8B-B14F-4D97-AF65-F5344CB8AC3E}">
        <p14:creationId xmlns:p14="http://schemas.microsoft.com/office/powerpoint/2010/main" val="2283807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781152D-B8D1-40F5-A25E-BA7FC7DB9814}" type="datetimeFigureOut">
              <a:rPr lang="en-US" smtClean="0"/>
              <a:t>11/24/2015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F993B8-770E-4A37-9ADF-CFC256C7A1F4}" type="slidenum">
              <a:rPr lang="en-US" smtClean="0"/>
              <a:t>‹#›</a:t>
            </a:fld>
            <a:endParaRPr lang="en-US"/>
          </a:p>
        </p:txBody>
      </p:sp>
    </p:spTree>
    <p:extLst>
      <p:ext uri="{BB962C8B-B14F-4D97-AF65-F5344CB8AC3E}">
        <p14:creationId xmlns:p14="http://schemas.microsoft.com/office/powerpoint/2010/main" val="26790750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781152D-B8D1-40F5-A25E-BA7FC7DB9814}" type="datetimeFigureOut">
              <a:rPr lang="en-US" smtClean="0"/>
              <a:t>11/24/2015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F993B8-770E-4A37-9ADF-CFC256C7A1F4}" type="slidenum">
              <a:rPr lang="en-US" smtClean="0"/>
              <a:t>‹#›</a:t>
            </a:fld>
            <a:endParaRPr lang="en-US"/>
          </a:p>
        </p:txBody>
      </p:sp>
    </p:spTree>
    <p:extLst>
      <p:ext uri="{BB962C8B-B14F-4D97-AF65-F5344CB8AC3E}">
        <p14:creationId xmlns:p14="http://schemas.microsoft.com/office/powerpoint/2010/main" val="38145768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781152D-B8D1-40F5-A25E-BA7FC7DB9814}" type="datetimeFigureOut">
              <a:rPr lang="en-US" smtClean="0"/>
              <a:t>11/24/2015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8F993B8-770E-4A37-9ADF-CFC256C7A1F4}" type="slidenum">
              <a:rPr lang="en-US" smtClean="0"/>
              <a:t>‹#›</a:t>
            </a:fld>
            <a:endParaRPr lang="en-US"/>
          </a:p>
        </p:txBody>
      </p:sp>
    </p:spTree>
    <p:extLst>
      <p:ext uri="{BB962C8B-B14F-4D97-AF65-F5344CB8AC3E}">
        <p14:creationId xmlns:p14="http://schemas.microsoft.com/office/powerpoint/2010/main" val="1678230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781152D-B8D1-40F5-A25E-BA7FC7DB9814}" type="datetimeFigureOut">
              <a:rPr lang="en-US" smtClean="0"/>
              <a:t>11/24/2015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8F993B8-770E-4A37-9ADF-CFC256C7A1F4}" type="slidenum">
              <a:rPr lang="en-US" smtClean="0"/>
              <a:t>‹#›</a:t>
            </a:fld>
            <a:endParaRPr lang="en-US"/>
          </a:p>
        </p:txBody>
      </p:sp>
    </p:spTree>
    <p:extLst>
      <p:ext uri="{BB962C8B-B14F-4D97-AF65-F5344CB8AC3E}">
        <p14:creationId xmlns:p14="http://schemas.microsoft.com/office/powerpoint/2010/main" val="41878769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81152D-B8D1-40F5-A25E-BA7FC7DB9814}" type="datetimeFigureOut">
              <a:rPr lang="en-US" smtClean="0"/>
              <a:t>11/24/2015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8F993B8-770E-4A37-9ADF-CFC256C7A1F4}" type="slidenum">
              <a:rPr lang="en-US" smtClean="0"/>
              <a:t>‹#›</a:t>
            </a:fld>
            <a:endParaRPr lang="en-US"/>
          </a:p>
        </p:txBody>
      </p:sp>
    </p:spTree>
    <p:extLst>
      <p:ext uri="{BB962C8B-B14F-4D97-AF65-F5344CB8AC3E}">
        <p14:creationId xmlns:p14="http://schemas.microsoft.com/office/powerpoint/2010/main" val="31864180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781152D-B8D1-40F5-A25E-BA7FC7DB9814}" type="datetimeFigureOut">
              <a:rPr lang="en-US" smtClean="0"/>
              <a:t>11/24/2015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F993B8-770E-4A37-9ADF-CFC256C7A1F4}" type="slidenum">
              <a:rPr lang="en-US" smtClean="0"/>
              <a:t>‹#›</a:t>
            </a:fld>
            <a:endParaRPr lang="en-US"/>
          </a:p>
        </p:txBody>
      </p:sp>
    </p:spTree>
    <p:extLst>
      <p:ext uri="{BB962C8B-B14F-4D97-AF65-F5344CB8AC3E}">
        <p14:creationId xmlns:p14="http://schemas.microsoft.com/office/powerpoint/2010/main" val="25436983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781152D-B8D1-40F5-A25E-BA7FC7DB9814}" type="datetimeFigureOut">
              <a:rPr lang="en-US" smtClean="0"/>
              <a:t>11/24/2015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F993B8-770E-4A37-9ADF-CFC256C7A1F4}" type="slidenum">
              <a:rPr lang="en-US" smtClean="0"/>
              <a:t>‹#›</a:t>
            </a:fld>
            <a:endParaRPr lang="en-US"/>
          </a:p>
        </p:txBody>
      </p:sp>
    </p:spTree>
    <p:extLst>
      <p:ext uri="{BB962C8B-B14F-4D97-AF65-F5344CB8AC3E}">
        <p14:creationId xmlns:p14="http://schemas.microsoft.com/office/powerpoint/2010/main" val="10268663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781152D-B8D1-40F5-A25E-BA7FC7DB9814}" type="datetimeFigureOut">
              <a:rPr lang="en-US" smtClean="0"/>
              <a:t>11/24/2015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8F993B8-770E-4A37-9ADF-CFC256C7A1F4}" type="slidenum">
              <a:rPr lang="en-US" smtClean="0"/>
              <a:t>‹#›</a:t>
            </a:fld>
            <a:endParaRPr lang="en-US"/>
          </a:p>
        </p:txBody>
      </p:sp>
    </p:spTree>
    <p:extLst>
      <p:ext uri="{BB962C8B-B14F-4D97-AF65-F5344CB8AC3E}">
        <p14:creationId xmlns:p14="http://schemas.microsoft.com/office/powerpoint/2010/main" val="29542426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omments" Target="../comments/comment3.xml"/><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hyperlink" Target="Basic%20Color%20Terms%20-%20Their%20Universality%20and%20Evolution%20Berlin&amp;KayBCT.pdf" TargetMode="External"/><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4.xml"/><Relationship Id="rId5" Type="http://schemas.openxmlformats.org/officeDocument/2006/relationships/image" Target="../media/image4.png"/><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hyperlink" Target="locher%20et%20al%20mondrian%20perception.pdf" TargetMode="External"/><Relationship Id="rId2" Type="http://schemas.openxmlformats.org/officeDocument/2006/relationships/notesSlide" Target="../notesSlides/notesSlide12.xml"/><Relationship Id="rId1" Type="http://schemas.openxmlformats.org/officeDocument/2006/relationships/slideLayout" Target="../slideLayouts/slideLayout4.xml"/><Relationship Id="rId5" Type="http://schemas.openxmlformats.org/officeDocument/2006/relationships/hyperlink" Target="Locher%20new%20SpVis2007.pdf" TargetMode="External"/><Relationship Id="rId4" Type="http://schemas.openxmlformats.org/officeDocument/2006/relationships/hyperlink" Target="Empirical%20Studies%20of%20the%20Arts-2007-Firstov-209-17.pdf"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Brainstorming.pdf" TargetMode="External"/><Relationship Id="rId2" Type="http://schemas.openxmlformats.org/officeDocument/2006/relationships/hyperlink" Target="Brainstorming.vsdx" TargetMode="External"/><Relationship Id="rId1" Type="http://schemas.openxmlformats.org/officeDocument/2006/relationships/slideLayout" Target="../slideLayouts/slideLayout4.xml"/><Relationship Id="rId4" Type="http://schemas.openxmlformats.org/officeDocument/2006/relationships/comments" Target="../comments/comment1.xml"/></Relationships>
</file>

<file path=ppt/slides/_rels/slide20.xml.rels><?xml version="1.0" encoding="UTF-8" standalone="yes"?>
<Relationships xmlns="http://schemas.openxmlformats.org/package/2006/relationships"><Relationship Id="rId8" Type="http://schemas.openxmlformats.org/officeDocument/2006/relationships/hyperlink" Target="The-Design-of-Everyday-Things-Revised-and-Expanded-Edition.pdf" TargetMode="External"/><Relationship Id="rId3" Type="http://schemas.openxmlformats.org/officeDocument/2006/relationships/hyperlink" Target="Arnheim_Rudolf_Art_and_Visual_Perception_1974.pdf" TargetMode="External"/><Relationship Id="rId7" Type="http://schemas.openxmlformats.org/officeDocument/2006/relationships/hyperlink" Target="Dow%20-%20Composition.pdf"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hyperlink" Target="Itten_Johannes_The_Elements_of_Color.pdf" TargetMode="External"/><Relationship Id="rId11" Type="http://schemas.openxmlformats.org/officeDocument/2006/relationships/hyperlink" Target="http://wang.ist.psu.edu/docs/related.shtml" TargetMode="External"/><Relationship Id="rId5" Type="http://schemas.openxmlformats.org/officeDocument/2006/relationships/hyperlink" Target="Crane%20-%20Line%20and%20Form.pdf" TargetMode="External"/><Relationship Id="rId10" Type="http://schemas.openxmlformats.org/officeDocument/2006/relationships/hyperlink" Target="&#12298;&#35774;&#35745;&#24515;&#29702;&#23398;&#12299;%5b&#32654;%5d.pdf" TargetMode="External"/><Relationship Id="rId4" Type="http://schemas.openxmlformats.org/officeDocument/2006/relationships/hyperlink" Target="&#33402;&#26415;&#19982;&#35270;&#30693;&#35273;&#65306;&#35270;&#35273;&#33402;&#26415;&#24515;&#29702;&#23398;.pdf" TargetMode="External"/><Relationship Id="rId9" Type="http://schemas.openxmlformats.org/officeDocument/2006/relationships/hyperlink" Target="The%20Design%20Of%20Everyday%20Things.pdf" TargetMode="External"/></Relationships>
</file>

<file path=ppt/slides/_rels/slide21.xml.rels><?xml version="1.0" encoding="UTF-8" standalone="yes"?>
<Relationships xmlns="http://schemas.openxmlformats.org/package/2006/relationships"><Relationship Id="rId8" Type="http://schemas.openxmlformats.org/officeDocument/2006/relationships/hyperlink" Target="NeuralAesthetics(bruce_ch6_sm).pdf" TargetMode="External"/><Relationship Id="rId3" Type="http://schemas.openxmlformats.org/officeDocument/2006/relationships/hyperlink" Target="&#12298;&#35748;&#30693;&#24515;&#29702;&#23398;&#12299;&#31532;5&#29256;%20D.&#33406;&#26862;&#20811;.&#25195;&#25551;&#29256;.pdf" TargetMode="External"/><Relationship Id="rId7" Type="http://schemas.openxmlformats.org/officeDocument/2006/relationships/hyperlink" Target="The%20Legacy%20Of%20Gestalt%20Psychology.pdf"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hyperlink" Target="&#26684;&#24335;&#22612;&#24515;&#29702;&#23398;&#21407;&#29702;%5b&#24503;%5d&#32771;&#22827;&#21345;.pdf" TargetMode="External"/><Relationship Id="rId5" Type="http://schemas.openxmlformats.org/officeDocument/2006/relationships/hyperlink" Target="Foundations%20Of%20Cognitive%20Psychology%20-%20D.%20Levitin%20(ed)%20WW.pdf" TargetMode="External"/><Relationship Id="rId4" Type="http://schemas.openxmlformats.org/officeDocument/2006/relationships/hyperlink" Target="Cognitive%20Psychology%20(6th%20edition).pdf" TargetMode="External"/><Relationship Id="rId9" Type="http://schemas.openxmlformats.org/officeDocument/2006/relationships/hyperlink" Target="Gestalt%20Theory%20of%20Perception.pdf" TargetMode="External"/></Relationships>
</file>

<file path=ppt/slides/_rels/slide22.xml.rels><?xml version="1.0" encoding="UTF-8" standalone="yes"?>
<Relationships xmlns="http://schemas.openxmlformats.org/package/2006/relationships"><Relationship Id="rId3" Type="http://schemas.openxmlformats.org/officeDocument/2006/relationships/hyperlink" Target="https://books.google.com/books?hl=zh-CN&amp;lr=&amp;id=VshkV8QD5SsC&amp;oi=fnd&amp;pg=PA223&amp;dq=attention+point&amp;ots=CkuC-iN1cn&amp;sig=smDAqg3P1Xkvs4c_9-EaF730lFM#v=onepage&amp;q=attention%20point&amp;f=false"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blog.sina.com.cn/s/blog_662c785901011i7z.html" TargetMode="External"/><Relationship Id="rId7" Type="http://schemas.openxmlformats.org/officeDocument/2006/relationships/comments" Target="../comments/comment4.xm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hyperlink" Target="Aesthetics%20and%20Emotions%20in%20Images.pdf" TargetMode="External"/><Relationship Id="rId5" Type="http://schemas.openxmlformats.org/officeDocument/2006/relationships/hyperlink" Target="Rating%20Image%20Aesthetics%20using%20Deep%20Learning.pdf" TargetMode="External"/><Relationship Id="rId4" Type="http://schemas.openxmlformats.org/officeDocument/2006/relationships/hyperlink" Target="http://blog.csdn.net/sun_shine_/article/details/18799739" TargetMode="External"/></Relationships>
</file>

<file path=ppt/slides/_rels/slide24.xml.rels><?xml version="1.0" encoding="UTF-8" standalone="yes"?>
<Relationships xmlns="http://schemas.openxmlformats.org/package/2006/relationships"><Relationship Id="rId3" Type="http://schemas.openxmlformats.org/officeDocument/2006/relationships/hyperlink" Target="Force-Directed%20Drawing%20Algorithms.pdf"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comments" Target="../comments/comment5.xml"/><Relationship Id="rId4" Type="http://schemas.openxmlformats.org/officeDocument/2006/relationships/hyperlink" Target="Variable%20Sphere%20Molecular%20Model%20in%20the%20Monte%20Carlo%20Simulation%20of%20Rarefied%20Gas%20Flow.pdf" TargetMode="External"/></Relationships>
</file>

<file path=ppt/slides/_rels/slide25.xml.rels><?xml version="1.0" encoding="UTF-8" standalone="yes"?>
<Relationships xmlns="http://schemas.openxmlformats.org/package/2006/relationships"><Relationship Id="rId8" Type="http://schemas.openxmlformats.org/officeDocument/2006/relationships/hyperlink" Target="Arnheim,%20Gestalt%20and%20Art%20A%20Psychological%20Theory.pdf" TargetMode="External"/><Relationship Id="rId3" Type="http://schemas.openxmlformats.org/officeDocument/2006/relationships/hyperlink" Target="Arnheim_Rudolf_Art_and_Visual_Perception_1974.pdf" TargetMode="External"/><Relationship Id="rId7" Type="http://schemas.openxmlformats.org/officeDocument/2006/relationships/hyperlink" Target="Visual%20interest%20in%20pictorial%20art%20during%20an%20aesthetic%20experience.pdf"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hyperlink" Target="Artists'%20use%20of%20compositional%20balance%20for%20creating%20visual%20displays.pdf" TargetMode="External"/><Relationship Id="rId5" Type="http://schemas.openxmlformats.org/officeDocument/2006/relationships/hyperlink" Target="https://www.researchgate.net/profile/Paul_Locher/publications" TargetMode="External"/><Relationship Id="rId10" Type="http://schemas.openxmlformats.org/officeDocument/2006/relationships/hyperlink" Target="Laws%20of%20Attraction%20From%20Perceptual%20Forces%20to%20Conceptual%20Similarity.pdf" TargetMode="External"/><Relationship Id="rId4" Type="http://schemas.openxmlformats.org/officeDocument/2006/relationships/hyperlink" Target="The%20usefulness%20of%20eye%20movement%20recordings%20to%20subject%20an%20aesthetic%20episode%20with%20visual%20art%20to%20empirical%20scrutiny.pdf" TargetMode="External"/><Relationship Id="rId9" Type="http://schemas.openxmlformats.org/officeDocument/2006/relationships/hyperlink" Target="Jung%20On%20Art.pdf" TargetMode="External"/></Relationships>
</file>

<file path=ppt/slides/_rels/slide26.xml.rels><?xml version="1.0" encoding="UTF-8" standalone="yes"?>
<Relationships xmlns="http://schemas.openxmlformats.org/package/2006/relationships"><Relationship Id="rId8" Type="http://schemas.openxmlformats.org/officeDocument/2006/relationships/hyperlink" Target="Influence%20of%20stimulus%20symmetry%20on%20visual%20scanning%20patterns.pdf" TargetMode="External"/><Relationship Id="rId3" Type="http://schemas.openxmlformats.org/officeDocument/2006/relationships/hyperlink" Target="Contemporary%20experimental%20aesthetics%20State%20of%20the%20art%20technology.pdf" TargetMode="External"/><Relationship Id="rId7" Type="http://schemas.openxmlformats.org/officeDocument/2006/relationships/hyperlink" Target="The%20role%20of%20scanpaths%20in%20the%20recognition%20of%20random%20shapes.pdf" TargetMode="External"/><Relationship Id="rId2" Type="http://schemas.openxmlformats.org/officeDocument/2006/relationships/hyperlink" Target="Editorial%20Thirtieth%20Anniversary%20of%20Empirical%20Studies%20of%20the%20Arts.pdf" TargetMode="External"/><Relationship Id="rId1" Type="http://schemas.openxmlformats.org/officeDocument/2006/relationships/slideLayout" Target="../slideLayouts/slideLayout2.xml"/><Relationship Id="rId6" Type="http://schemas.openxmlformats.org/officeDocument/2006/relationships/hyperlink" Target="Influence%20of%20stimulus%20symmetry%20and%20complexity%20upon%20haptic%20scanning%20strategies%20during%20detection,%20learning,%20and%20recognition%20tasks.pdf" TargetMode="External"/><Relationship Id="rId5" Type="http://schemas.openxmlformats.org/officeDocument/2006/relationships/hyperlink" Target="The%20perceptual%20value%20of%20symmetry.pdf" TargetMode="External"/><Relationship Id="rId4" Type="http://schemas.openxmlformats.org/officeDocument/2006/relationships/hyperlink" Target="Do%20People%20Prefer%20Curved%20Objects%20Angularity,%20Expertise,%20and%20Aesthetic%20Preference.pdf" TargetMode="External"/></Relationships>
</file>

<file path=ppt/slides/_rels/slide27.xml.rels><?xml version="1.0" encoding="UTF-8" standalone="yes"?>
<Relationships xmlns="http://schemas.openxmlformats.org/package/2006/relationships"><Relationship Id="rId2" Type="http://schemas.openxmlformats.org/officeDocument/2006/relationships/hyperlink" Target="02chapter%202.doc"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Analysis%20of%20Cross-Cultural%20Color%20Emotion.pdf" TargetMode="External"/><Relationship Id="rId2" Type="http://schemas.openxmlformats.org/officeDocument/2006/relationships/hyperlink" Target="Mapping%20emotion%20to%20color.pdf" TargetMode="External"/><Relationship Id="rId1" Type="http://schemas.openxmlformats.org/officeDocument/2006/relationships/slideLayout" Target="../slideLayouts/slideLayout2.xml"/><Relationship Id="rId4" Type="http://schemas.openxmlformats.org/officeDocument/2006/relationships/hyperlink" Target="Do%20People%20Prefer%20Curved%20Objects%20Angularity,%20Expertise,%20and%20Aesthetic%20Preference.pdf" TargetMode="External"/></Relationships>
</file>

<file path=ppt/slides/_rels/slide29.xml.rels><?xml version="1.0" encoding="UTF-8" standalone="yes"?>
<Relationships xmlns="http://schemas.openxmlformats.org/package/2006/relationships"><Relationship Id="rId3" Type="http://schemas.openxmlformats.org/officeDocument/2006/relationships/hyperlink" Target="http://infosthetics.com/" TargetMode="External"/><Relationship Id="rId7" Type="http://schemas.openxmlformats.org/officeDocument/2006/relationships/hyperlink" Target="http://www.musictheory21.com/jae-sung/syllabus/graduate/rameau-studies/2002-1/documents/color-and-music.pdf" TargetMode="External"/><Relationship Id="rId2" Type="http://schemas.openxmlformats.org/officeDocument/2006/relationships/notesSlide" Target="../notesSlides/notesSlide19.xml"/><Relationship Id="rId1" Type="http://schemas.openxmlformats.org/officeDocument/2006/relationships/slideLayout" Target="../slideLayouts/slideLayout4.xml"/><Relationship Id="rId6" Type="http://schemas.openxmlformats.org/officeDocument/2006/relationships/hyperlink" Target="http://psychology.uiowa.edu/iowa-attention-perception-lab" TargetMode="External"/><Relationship Id="rId5" Type="http://schemas.openxmlformats.org/officeDocument/2006/relationships/hyperlink" Target="https://public.wsu.edu/~kimander/biologyofart.htm" TargetMode="External"/><Relationship Id="rId4" Type="http://schemas.openxmlformats.org/officeDocument/2006/relationships/hyperlink" Target="http://www.science-of-aesthetics.org/journal.html"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hyperlink" Target="http://vr.theatre.ntu.edu.tw/fineart/th10_140/index.html" TargetMode="External"/><Relationship Id="rId2" Type="http://schemas.openxmlformats.org/officeDocument/2006/relationships/notesSlide" Target="../notesSlides/notesSlide20.xml"/><Relationship Id="rId1" Type="http://schemas.openxmlformats.org/officeDocument/2006/relationships/slideLayout" Target="../slideLayouts/slideLayout4.xml"/><Relationship Id="rId5" Type="http://schemas.openxmlformats.org/officeDocument/2006/relationships/hyperlink" Target="http://blog.xuite.net/quencychenkimo/twblog/116357837-%E5%A0%B4%E8%AB%96%E8%88%87%E6%A0%BC%E5%BC%8F%E5%A1%94" TargetMode="External"/><Relationship Id="rId4" Type="http://schemas.openxmlformats.org/officeDocument/2006/relationships/hyperlink" Target="http://arteascuola.com/" TargetMode="External"/></Relationships>
</file>

<file path=ppt/slides/_rels/slide31.xml.rels><?xml version="1.0" encoding="UTF-8" standalone="yes"?>
<Relationships xmlns="http://schemas.openxmlformats.org/package/2006/relationships"><Relationship Id="rId3" Type="http://schemas.openxmlformats.org/officeDocument/2006/relationships/hyperlink" Target="http://www.docin.com/p-606983101.html" TargetMode="External"/><Relationship Id="rId2" Type="http://schemas.openxmlformats.org/officeDocument/2006/relationships/notesSlide" Target="../notesSlides/notesSlide21.xml"/><Relationship Id="rId1" Type="http://schemas.openxmlformats.org/officeDocument/2006/relationships/slideLayout" Target="../slideLayouts/slideLayout4.xml"/><Relationship Id="rId4" Type="http://schemas.openxmlformats.org/officeDocument/2006/relationships/hyperlink" Target="https://aras.org/sites/default/files/docs/00028Wojtkowski.pdf" TargetMode="External"/></Relationships>
</file>

<file path=ppt/slides/_rels/slide32.xml.rels><?xml version="1.0" encoding="UTF-8" standalone="yes"?>
<Relationships xmlns="http://schemas.openxmlformats.org/package/2006/relationships"><Relationship Id="rId8" Type="http://schemas.openxmlformats.org/officeDocument/2006/relationships/hyperlink" Target="Gestalt%20and%20Totality.%20The%20case%20of%20Merleau-Ponty%20and%20Gestalt%20psychology%202008.pdf" TargetMode="External"/><Relationship Id="rId3" Type="http://schemas.openxmlformats.org/officeDocument/2006/relationships/hyperlink" Target="Theoretical%20Approaches%20To%20Perceptual%20Organization.pdf" TargetMode="External"/><Relationship Id="rId7" Type="http://schemas.openxmlformats.org/officeDocument/2006/relationships/hyperlink" Target="A%20Century%20of%20Gestalt%20Psychology%20in%20Visual%20Perception%20I.%20Perceptual%20Grouping%20and%20Figure-Ground%20Organization.pdf" TargetMode="External"/><Relationship Id="rId2" Type="http://schemas.openxmlformats.org/officeDocument/2006/relationships/notesSlide" Target="../notesSlides/notesSlide22.xml"/><Relationship Id="rId1" Type="http://schemas.openxmlformats.org/officeDocument/2006/relationships/slideLayout" Target="../slideLayouts/slideLayout4.xml"/><Relationship Id="rId6" Type="http://schemas.openxmlformats.org/officeDocument/2006/relationships/hyperlink" Target="New%20Gestalt%20Principles%20of%20Perceptual%20Organization%20An%20Extension%20from%20Grouping%20to%20Shape%20and%20Meaning.pdf" TargetMode="External"/><Relationship Id="rId5" Type="http://schemas.openxmlformats.org/officeDocument/2006/relationships/hyperlink" Target="Gestalt%20Theory%20in%20Visual%20Screen%20Design%20&#8211;%20A%20New%20Look%20at%20an%20Old%20Subject.pdf" TargetMode="External"/><Relationship Id="rId4" Type="http://schemas.openxmlformats.org/officeDocument/2006/relationships/hyperlink" Target="The%20Gestalt%20Principles%20of%20Similarity%20and%20Proximity%20Apply%20to%20Both%20the%20Haptic%20and%20Visual%20Grouping%20of%20Elements.pdf" TargetMode="External"/></Relationships>
</file>

<file path=ppt/slides/_rels/slide4.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zh-CN" dirty="0" smtClean="0"/>
              <a:t>Brief</a:t>
            </a:r>
            <a:br>
              <a:rPr lang="en-US" altLang="zh-CN" dirty="0" smtClean="0"/>
            </a:br>
            <a:r>
              <a:rPr lang="en-US" altLang="zh-CN" dirty="0" smtClean="0"/>
              <a:t>Conclusion</a:t>
            </a:r>
            <a:endParaRPr lang="en-US" dirty="0"/>
          </a:p>
        </p:txBody>
      </p:sp>
      <p:sp>
        <p:nvSpPr>
          <p:cNvPr id="3" name="Subtitle 2"/>
          <p:cNvSpPr>
            <a:spLocks noGrp="1"/>
          </p:cNvSpPr>
          <p:nvPr>
            <p:ph type="subTitle" idx="1"/>
          </p:nvPr>
        </p:nvSpPr>
        <p:spPr/>
        <p:txBody>
          <a:bodyPr/>
          <a:lstStyle/>
          <a:p>
            <a:r>
              <a:rPr lang="en-US" dirty="0" smtClean="0"/>
              <a:t>Zhiping Xiao</a:t>
            </a:r>
            <a:endParaRPr lang="en-US" dirty="0"/>
          </a:p>
        </p:txBody>
      </p:sp>
    </p:spTree>
    <p:extLst>
      <p:ext uri="{BB962C8B-B14F-4D97-AF65-F5344CB8AC3E}">
        <p14:creationId xmlns:p14="http://schemas.microsoft.com/office/powerpoint/2010/main" val="21750043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dirty="0" smtClean="0"/>
              <a:t>Rudolf Arnheim – Gestalt Psychology of Art</a:t>
            </a:r>
            <a:endParaRPr lang="en-US" dirty="0"/>
          </a:p>
        </p:txBody>
      </p:sp>
      <p:sp>
        <p:nvSpPr>
          <p:cNvPr id="3" name="Content Placeholder 2"/>
          <p:cNvSpPr>
            <a:spLocks noGrp="1"/>
          </p:cNvSpPr>
          <p:nvPr>
            <p:ph sz="half" idx="1"/>
          </p:nvPr>
        </p:nvSpPr>
        <p:spPr/>
        <p:txBody>
          <a:bodyPr/>
          <a:lstStyle/>
          <a:p>
            <a:r>
              <a:rPr lang="en-US" dirty="0" smtClean="0"/>
              <a:t>Balance</a:t>
            </a:r>
          </a:p>
          <a:p>
            <a:pPr lvl="1"/>
            <a:r>
              <a:rPr lang="en-US" dirty="0" smtClean="0"/>
              <a:t>Perceptual Force</a:t>
            </a:r>
          </a:p>
          <a:p>
            <a:pPr lvl="2"/>
            <a:r>
              <a:rPr lang="en-US" dirty="0" smtClean="0"/>
              <a:t>Illusion</a:t>
            </a:r>
          </a:p>
          <a:p>
            <a:pPr lvl="2"/>
            <a:r>
              <a:rPr lang="en-US" dirty="0" smtClean="0"/>
              <a:t>Group-individual conflict</a:t>
            </a:r>
          </a:p>
          <a:p>
            <a:pPr lvl="1"/>
            <a:r>
              <a:rPr lang="en-US" dirty="0" smtClean="0"/>
              <a:t>How</a:t>
            </a:r>
          </a:p>
          <a:p>
            <a:pPr lvl="2"/>
            <a:r>
              <a:rPr lang="en-US" dirty="0" smtClean="0"/>
              <a:t>No measure could replace eyes</a:t>
            </a:r>
          </a:p>
          <a:p>
            <a:pPr lvl="2"/>
            <a:r>
              <a:rPr lang="en-US" dirty="0" smtClean="0"/>
              <a:t>Not the same as physical balance</a:t>
            </a:r>
            <a:endParaRPr lang="en-US" dirty="0"/>
          </a:p>
          <a:p>
            <a:pPr lvl="1"/>
            <a:r>
              <a:rPr lang="en-US" dirty="0" smtClean="0"/>
              <a:t>Why</a:t>
            </a:r>
          </a:p>
          <a:p>
            <a:pPr lvl="2"/>
            <a:r>
              <a:rPr lang="en-US" dirty="0" smtClean="0"/>
              <a:t>Tendency to Change</a:t>
            </a:r>
          </a:p>
          <a:p>
            <a:pPr lvl="2"/>
            <a:r>
              <a:rPr lang="en-US" dirty="0" smtClean="0"/>
              <a:t>Fluid vs. Flaw</a:t>
            </a:r>
          </a:p>
          <a:p>
            <a:pPr lvl="2"/>
            <a:r>
              <a:rPr lang="en-US" dirty="0" smtClean="0"/>
              <a:t>Human Feeling</a:t>
            </a:r>
          </a:p>
          <a:p>
            <a:pPr lvl="1"/>
            <a:endParaRPr lang="en-US" dirty="0"/>
          </a:p>
          <a:p>
            <a:pPr lvl="1"/>
            <a:endParaRPr lang="en-US" dirty="0"/>
          </a:p>
          <a:p>
            <a:pPr lvl="1"/>
            <a:endParaRPr lang="en-US" dirty="0" smtClean="0"/>
          </a:p>
          <a:p>
            <a:pPr lvl="1"/>
            <a:endParaRPr lang="en-US" dirty="0" smtClean="0"/>
          </a:p>
          <a:p>
            <a:pPr lvl="1"/>
            <a:endParaRPr lang="en-US" dirty="0"/>
          </a:p>
          <a:p>
            <a:pPr lvl="1"/>
            <a:endParaRPr lang="en-US" dirty="0" smtClean="0"/>
          </a:p>
          <a:p>
            <a:pPr lvl="1"/>
            <a:endParaRPr lang="en-US" dirty="0" smtClean="0"/>
          </a:p>
          <a:p>
            <a:pPr lvl="1"/>
            <a:endParaRPr lang="en-US" dirty="0" smtClean="0"/>
          </a:p>
          <a:p>
            <a:pPr lvl="1"/>
            <a:endParaRPr lang="en-US" dirty="0"/>
          </a:p>
          <a:p>
            <a:endParaRPr lang="en-US" dirty="0"/>
          </a:p>
          <a:p>
            <a:endParaRPr lang="en-US" dirty="0"/>
          </a:p>
        </p:txBody>
      </p:sp>
      <p:sp>
        <p:nvSpPr>
          <p:cNvPr id="5" name="Content Placeholder 4"/>
          <p:cNvSpPr>
            <a:spLocks noGrp="1"/>
          </p:cNvSpPr>
          <p:nvPr>
            <p:ph sz="half" idx="2"/>
          </p:nvPr>
        </p:nvSpPr>
        <p:spPr/>
        <p:txBody>
          <a:bodyPr/>
          <a:lstStyle/>
          <a:p>
            <a:pPr lvl="1"/>
            <a:r>
              <a:rPr lang="en-US" dirty="0" smtClean="0"/>
              <a:t>Weight</a:t>
            </a:r>
          </a:p>
          <a:p>
            <a:pPr lvl="2"/>
            <a:r>
              <a:rPr lang="en-US" dirty="0" smtClean="0"/>
              <a:t>Attributions that matter</a:t>
            </a:r>
            <a:endParaRPr lang="en-US" dirty="0"/>
          </a:p>
          <a:p>
            <a:pPr lvl="1"/>
            <a:r>
              <a:rPr lang="en-US" dirty="0"/>
              <a:t>Direction</a:t>
            </a:r>
          </a:p>
          <a:p>
            <a:pPr lvl="1"/>
            <a:r>
              <a:rPr lang="en-US" dirty="0" smtClean="0"/>
              <a:t>Combined</a:t>
            </a:r>
          </a:p>
          <a:p>
            <a:pPr lvl="2"/>
            <a:r>
              <a:rPr lang="en-US" dirty="0" smtClean="0"/>
              <a:t>Motion &amp; speech</a:t>
            </a:r>
            <a:endParaRPr lang="en-US" dirty="0"/>
          </a:p>
          <a:p>
            <a:pPr lvl="1"/>
            <a:r>
              <a:rPr lang="en-US" dirty="0" smtClean="0"/>
              <a:t>Patterns</a:t>
            </a:r>
          </a:p>
          <a:p>
            <a:pPr lvl="2"/>
            <a:r>
              <a:rPr lang="en-US" dirty="0"/>
              <a:t>hierarchic gradient</a:t>
            </a:r>
          </a:p>
          <a:p>
            <a:pPr lvl="1"/>
            <a:r>
              <a:rPr lang="en-US" dirty="0"/>
              <a:t>Top and </a:t>
            </a:r>
            <a:r>
              <a:rPr lang="en-US" dirty="0" smtClean="0"/>
              <a:t>Bottom</a:t>
            </a:r>
          </a:p>
          <a:p>
            <a:pPr lvl="2"/>
            <a:r>
              <a:rPr lang="en-US" dirty="0"/>
              <a:t>environmental </a:t>
            </a:r>
            <a:r>
              <a:rPr lang="en-US" dirty="0" smtClean="0"/>
              <a:t>orientation</a:t>
            </a:r>
          </a:p>
          <a:p>
            <a:pPr lvl="2"/>
            <a:r>
              <a:rPr lang="en-US" dirty="0" smtClean="0"/>
              <a:t>retinal orientation</a:t>
            </a:r>
            <a:endParaRPr lang="en-US" dirty="0"/>
          </a:p>
          <a:p>
            <a:pPr lvl="1"/>
            <a:r>
              <a:rPr lang="en-US" dirty="0"/>
              <a:t>Right and Left</a:t>
            </a:r>
          </a:p>
          <a:p>
            <a:endParaRPr lang="en-US" dirty="0"/>
          </a:p>
        </p:txBody>
      </p:sp>
    </p:spTree>
    <p:extLst>
      <p:ext uri="{BB962C8B-B14F-4D97-AF65-F5344CB8AC3E}">
        <p14:creationId xmlns:p14="http://schemas.microsoft.com/office/powerpoint/2010/main" val="35695180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38200" y="1825624"/>
            <a:ext cx="5181600" cy="5032375"/>
          </a:xfrm>
        </p:spPr>
        <p:txBody>
          <a:bodyPr/>
          <a:lstStyle/>
          <a:p>
            <a:r>
              <a:rPr lang="en-US" dirty="0" smtClean="0"/>
              <a:t>Shape</a:t>
            </a:r>
          </a:p>
          <a:p>
            <a:pPr lvl="1"/>
            <a:r>
              <a:rPr lang="en-US" dirty="0" smtClean="0"/>
              <a:t>Recognition</a:t>
            </a:r>
          </a:p>
          <a:p>
            <a:pPr lvl="2"/>
            <a:r>
              <a:rPr lang="en-US" dirty="0"/>
              <a:t>D</a:t>
            </a:r>
            <a:r>
              <a:rPr lang="en-US" dirty="0" smtClean="0"/>
              <a:t>etermined </a:t>
            </a:r>
            <a:r>
              <a:rPr lang="en-US" dirty="0"/>
              <a:t>by </a:t>
            </a:r>
            <a:r>
              <a:rPr lang="en-US" dirty="0" smtClean="0"/>
              <a:t>Totality</a:t>
            </a:r>
          </a:p>
          <a:p>
            <a:pPr lvl="2"/>
            <a:r>
              <a:rPr lang="en-US" dirty="0" smtClean="0"/>
              <a:t>Physical vs. Perceptual Shape</a:t>
            </a:r>
          </a:p>
          <a:p>
            <a:pPr lvl="1"/>
            <a:r>
              <a:rPr lang="en-US" dirty="0" smtClean="0"/>
              <a:t>Definition</a:t>
            </a:r>
          </a:p>
          <a:p>
            <a:pPr lvl="2"/>
            <a:r>
              <a:rPr lang="en-US" dirty="0" smtClean="0"/>
              <a:t>Visual Shapes</a:t>
            </a:r>
          </a:p>
          <a:p>
            <a:pPr lvl="2"/>
            <a:r>
              <a:rPr lang="en-US" dirty="0" smtClean="0"/>
              <a:t>Shape -&gt; Boundaries &amp;&amp; Skeleton of Visual Forces (created by boundaries)</a:t>
            </a:r>
          </a:p>
          <a:p>
            <a:pPr lvl="1"/>
            <a:r>
              <a:rPr lang="en-US" dirty="0" smtClean="0"/>
              <a:t>Influence</a:t>
            </a:r>
          </a:p>
          <a:p>
            <a:pPr lvl="2"/>
            <a:r>
              <a:rPr lang="en-US" dirty="0" smtClean="0"/>
              <a:t>Past</a:t>
            </a:r>
          </a:p>
          <a:p>
            <a:pPr lvl="2"/>
            <a:r>
              <a:rPr lang="en-US" dirty="0"/>
              <a:t>S</a:t>
            </a:r>
            <a:r>
              <a:rPr lang="en-US" dirty="0" smtClean="0"/>
              <a:t>eeing</a:t>
            </a:r>
          </a:p>
          <a:p>
            <a:pPr lvl="1"/>
            <a:r>
              <a:rPr lang="en-US" dirty="0" smtClean="0"/>
              <a:t>Simplicity</a:t>
            </a:r>
          </a:p>
          <a:p>
            <a:pPr lvl="2"/>
            <a:r>
              <a:rPr lang="en-US" dirty="0"/>
              <a:t>Structural Features</a:t>
            </a:r>
          </a:p>
          <a:p>
            <a:pPr lvl="2"/>
            <a:endParaRPr lang="en-US" dirty="0" smtClean="0"/>
          </a:p>
          <a:p>
            <a:pPr lvl="1"/>
            <a:endParaRPr lang="en-US" dirty="0" smtClean="0"/>
          </a:p>
          <a:p>
            <a:pPr lvl="1"/>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a:p>
        </p:txBody>
      </p:sp>
      <p:sp>
        <p:nvSpPr>
          <p:cNvPr id="4" name="Content Placeholder 3"/>
          <p:cNvSpPr>
            <a:spLocks noGrp="1"/>
          </p:cNvSpPr>
          <p:nvPr>
            <p:ph sz="half" idx="2"/>
          </p:nvPr>
        </p:nvSpPr>
        <p:spPr>
          <a:xfrm>
            <a:off x="6172200" y="1825624"/>
            <a:ext cx="5181600" cy="5032375"/>
          </a:xfrm>
        </p:spPr>
        <p:txBody>
          <a:bodyPr/>
          <a:lstStyle/>
          <a:p>
            <a:pPr lvl="2"/>
            <a:r>
              <a:rPr lang="en-US" dirty="0" smtClean="0"/>
              <a:t>Absolute vs. Relative</a:t>
            </a:r>
          </a:p>
          <a:p>
            <a:pPr lvl="1"/>
            <a:r>
              <a:rPr lang="en-US" dirty="0" smtClean="0"/>
              <a:t>Subdivision</a:t>
            </a:r>
            <a:endParaRPr lang="en-US" dirty="0"/>
          </a:p>
          <a:p>
            <a:pPr lvl="2"/>
            <a:r>
              <a:rPr lang="en-US" dirty="0" smtClean="0"/>
              <a:t>Part</a:t>
            </a:r>
          </a:p>
          <a:p>
            <a:pPr lvl="1"/>
            <a:r>
              <a:rPr lang="en-US" dirty="0" smtClean="0"/>
              <a:t>Organization Laws</a:t>
            </a:r>
          </a:p>
          <a:p>
            <a:pPr lvl="2"/>
            <a:r>
              <a:rPr lang="en-US" dirty="0" smtClean="0"/>
              <a:t>Similarity</a:t>
            </a:r>
          </a:p>
          <a:p>
            <a:pPr lvl="2"/>
            <a:r>
              <a:rPr lang="en-US" dirty="0" smtClean="0"/>
              <a:t>From Below / Above</a:t>
            </a:r>
          </a:p>
          <a:p>
            <a:pPr lvl="2"/>
            <a:r>
              <a:rPr lang="en-US" dirty="0" smtClean="0"/>
              <a:t>Consistent </a:t>
            </a:r>
            <a:r>
              <a:rPr lang="en-US" dirty="0" smtClean="0"/>
              <a:t>Shape</a:t>
            </a:r>
            <a:endParaRPr lang="en-US" dirty="0"/>
          </a:p>
          <a:p>
            <a:pPr lvl="1"/>
            <a:r>
              <a:rPr lang="en-US" dirty="0" smtClean="0"/>
              <a:t>Composition</a:t>
            </a:r>
          </a:p>
          <a:p>
            <a:pPr lvl="2"/>
            <a:r>
              <a:rPr lang="en-US" dirty="0" smtClean="0"/>
              <a:t>Top-Down</a:t>
            </a:r>
          </a:p>
          <a:p>
            <a:pPr lvl="2"/>
            <a:r>
              <a:rPr lang="en-US" dirty="0" smtClean="0"/>
              <a:t>Relations Among Parts</a:t>
            </a:r>
          </a:p>
          <a:p>
            <a:pPr lvl="1"/>
            <a:r>
              <a:rPr lang="en-US" dirty="0"/>
              <a:t>The Structural Skeleton</a:t>
            </a:r>
          </a:p>
          <a:p>
            <a:pPr lvl="1"/>
            <a:endParaRPr lang="en-US" dirty="0" smtClean="0"/>
          </a:p>
          <a:p>
            <a:pPr lvl="1"/>
            <a:endParaRPr lang="en-US" dirty="0"/>
          </a:p>
          <a:p>
            <a:pPr lvl="1"/>
            <a:endParaRPr lang="en-US" dirty="0" smtClean="0"/>
          </a:p>
          <a:p>
            <a:pPr lvl="1"/>
            <a:endParaRPr lang="en-US" dirty="0"/>
          </a:p>
          <a:p>
            <a:pPr lvl="1"/>
            <a:endParaRPr lang="en-US" dirty="0" smtClean="0"/>
          </a:p>
          <a:p>
            <a:pPr lvl="1"/>
            <a:endParaRPr lang="en-US" dirty="0" smtClean="0"/>
          </a:p>
          <a:p>
            <a:pPr lvl="1"/>
            <a:endParaRPr lang="en-US" dirty="0"/>
          </a:p>
          <a:p>
            <a:pPr lvl="1"/>
            <a:endParaRPr lang="en-US" dirty="0" smtClean="0"/>
          </a:p>
          <a:p>
            <a:pPr lvl="1"/>
            <a:endParaRPr lang="en-US" dirty="0"/>
          </a:p>
          <a:p>
            <a:pPr lvl="1"/>
            <a:endParaRPr lang="en-US" dirty="0" smtClean="0"/>
          </a:p>
          <a:p>
            <a:pPr lvl="1"/>
            <a:endParaRPr lang="en-US" dirty="0"/>
          </a:p>
          <a:p>
            <a:pPr lvl="1"/>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p:txBody>
      </p:sp>
      <p:sp>
        <p:nvSpPr>
          <p:cNvPr id="5" name="Title 1"/>
          <p:cNvSpPr>
            <a:spLocks noGrp="1"/>
          </p:cNvSpPr>
          <p:nvPr>
            <p:ph type="title"/>
          </p:nvPr>
        </p:nvSpPr>
        <p:spPr/>
        <p:txBody>
          <a:bodyPr/>
          <a:lstStyle/>
          <a:p>
            <a:r>
              <a:rPr lang="en-US" dirty="0" smtClean="0"/>
              <a:t>Rudolf Arnheim – Gestalt Psychology of Art</a:t>
            </a:r>
            <a:endParaRPr lang="en-US" dirty="0"/>
          </a:p>
        </p:txBody>
      </p:sp>
    </p:spTree>
    <p:extLst>
      <p:ext uri="{BB962C8B-B14F-4D97-AF65-F5344CB8AC3E}">
        <p14:creationId xmlns:p14="http://schemas.microsoft.com/office/powerpoint/2010/main" val="35267215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38200" y="1825624"/>
            <a:ext cx="5181600" cy="5032375"/>
          </a:xfrm>
        </p:spPr>
        <p:txBody>
          <a:bodyPr/>
          <a:lstStyle/>
          <a:p>
            <a:r>
              <a:rPr lang="en-US" dirty="0" smtClean="0"/>
              <a:t>Form</a:t>
            </a:r>
          </a:p>
          <a:p>
            <a:pPr lvl="1"/>
            <a:r>
              <a:rPr lang="en-US" dirty="0"/>
              <a:t>M</a:t>
            </a:r>
            <a:r>
              <a:rPr lang="en-US" dirty="0" smtClean="0"/>
              <a:t>eaningful </a:t>
            </a:r>
            <a:r>
              <a:rPr lang="en-US" dirty="0"/>
              <a:t>S</a:t>
            </a:r>
            <a:r>
              <a:rPr lang="en-US" dirty="0" smtClean="0"/>
              <a:t>hapes (content)</a:t>
            </a:r>
          </a:p>
          <a:p>
            <a:r>
              <a:rPr lang="en-US" dirty="0" smtClean="0"/>
              <a:t>Growth</a:t>
            </a:r>
          </a:p>
          <a:p>
            <a:pPr lvl="1"/>
            <a:r>
              <a:rPr lang="en-US" dirty="0" smtClean="0"/>
              <a:t>Children’s Art Styles</a:t>
            </a:r>
          </a:p>
          <a:p>
            <a:pPr lvl="2"/>
            <a:r>
              <a:rPr lang="en-US" dirty="0" smtClean="0"/>
              <a:t>Circle</a:t>
            </a:r>
          </a:p>
          <a:p>
            <a:pPr lvl="3"/>
            <a:r>
              <a:rPr lang="en-US" dirty="0" smtClean="0"/>
              <a:t>“Tadpoles”</a:t>
            </a:r>
          </a:p>
          <a:p>
            <a:pPr lvl="2"/>
            <a:r>
              <a:rPr lang="en-US" dirty="0" smtClean="0"/>
              <a:t>Straight line</a:t>
            </a:r>
          </a:p>
          <a:p>
            <a:pPr lvl="2"/>
            <a:r>
              <a:rPr lang="en-US" dirty="0" smtClean="0"/>
              <a:t>Horizontal &amp; Vertical</a:t>
            </a:r>
          </a:p>
          <a:p>
            <a:pPr lvl="2"/>
            <a:r>
              <a:rPr lang="en-US" dirty="0" smtClean="0"/>
              <a:t>Right Angle</a:t>
            </a:r>
          </a:p>
          <a:p>
            <a:pPr lvl="2"/>
            <a:r>
              <a:rPr lang="en-US" dirty="0" smtClean="0"/>
              <a:t>Size Bias</a:t>
            </a:r>
          </a:p>
          <a:p>
            <a:pPr lvl="1"/>
            <a:r>
              <a:rPr lang="en-US" dirty="0" smtClean="0"/>
              <a:t>Simplicity &amp; Differentiation</a:t>
            </a:r>
          </a:p>
          <a:p>
            <a:endParaRPr lang="en-US" dirty="0" smtClean="0"/>
          </a:p>
          <a:p>
            <a:endParaRPr lang="en-US" dirty="0"/>
          </a:p>
          <a:p>
            <a:endParaRPr lang="en-US" dirty="0" smtClean="0"/>
          </a:p>
          <a:p>
            <a:endParaRPr lang="en-US" dirty="0"/>
          </a:p>
          <a:p>
            <a:endParaRPr lang="en-US" dirty="0" smtClean="0"/>
          </a:p>
          <a:p>
            <a:endParaRPr lang="en-US" dirty="0"/>
          </a:p>
        </p:txBody>
      </p:sp>
      <p:sp>
        <p:nvSpPr>
          <p:cNvPr id="4" name="Content Placeholder 3"/>
          <p:cNvSpPr>
            <a:spLocks noGrp="1"/>
          </p:cNvSpPr>
          <p:nvPr>
            <p:ph sz="half" idx="2"/>
          </p:nvPr>
        </p:nvSpPr>
        <p:spPr>
          <a:xfrm>
            <a:off x="6172200" y="1825625"/>
            <a:ext cx="5181600" cy="5032374"/>
          </a:xfrm>
        </p:spPr>
        <p:txBody>
          <a:bodyPr/>
          <a:lstStyle/>
          <a:p>
            <a:r>
              <a:rPr lang="en-US" dirty="0" smtClean="0"/>
              <a:t>Space</a:t>
            </a:r>
          </a:p>
          <a:p>
            <a:pPr lvl="1"/>
            <a:r>
              <a:rPr lang="en-US" dirty="0" smtClean="0"/>
              <a:t>Line &amp; Contour</a:t>
            </a:r>
          </a:p>
          <a:p>
            <a:pPr lvl="1"/>
            <a:r>
              <a:rPr lang="en-US" dirty="0"/>
              <a:t>Contour </a:t>
            </a:r>
            <a:r>
              <a:rPr lang="en-US" dirty="0" smtClean="0"/>
              <a:t>Rivalry</a:t>
            </a:r>
          </a:p>
          <a:p>
            <a:pPr lvl="1"/>
            <a:r>
              <a:rPr lang="en-US" dirty="0" smtClean="0"/>
              <a:t>Figure-Ground</a:t>
            </a:r>
          </a:p>
          <a:p>
            <a:pPr lvl="1"/>
            <a:r>
              <a:rPr lang="en-US" dirty="0" smtClean="0"/>
              <a:t>Overlapping </a:t>
            </a:r>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a:p>
        </p:txBody>
      </p:sp>
      <p:sp>
        <p:nvSpPr>
          <p:cNvPr id="5" name="Title 1"/>
          <p:cNvSpPr>
            <a:spLocks noGrp="1"/>
          </p:cNvSpPr>
          <p:nvPr>
            <p:ph type="title"/>
          </p:nvPr>
        </p:nvSpPr>
        <p:spPr/>
        <p:txBody>
          <a:bodyPr/>
          <a:lstStyle/>
          <a:p>
            <a:r>
              <a:rPr lang="en-US" dirty="0" smtClean="0"/>
              <a:t>Rudolf Arnheim – Gestalt Psychology of Art</a:t>
            </a:r>
            <a:endParaRPr lang="en-US" dirty="0"/>
          </a:p>
        </p:txBody>
      </p:sp>
    </p:spTree>
    <p:extLst>
      <p:ext uri="{BB962C8B-B14F-4D97-AF65-F5344CB8AC3E}">
        <p14:creationId xmlns:p14="http://schemas.microsoft.com/office/powerpoint/2010/main" val="5581081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38200" y="1825624"/>
            <a:ext cx="5181600" cy="5032375"/>
          </a:xfrm>
        </p:spPr>
        <p:txBody>
          <a:bodyPr>
            <a:normAutofit/>
          </a:bodyPr>
          <a:lstStyle/>
          <a:p>
            <a:r>
              <a:rPr lang="en-US" dirty="0" smtClean="0"/>
              <a:t>Light</a:t>
            </a:r>
          </a:p>
          <a:p>
            <a:pPr lvl="1"/>
            <a:r>
              <a:rPr lang="en-US" dirty="0" smtClean="0"/>
              <a:t>Depend on the total situation</a:t>
            </a:r>
          </a:p>
          <a:p>
            <a:pPr lvl="1"/>
            <a:r>
              <a:rPr lang="en-US" dirty="0" smtClean="0"/>
              <a:t>Reflect – Glow</a:t>
            </a:r>
          </a:p>
          <a:p>
            <a:pPr lvl="1"/>
            <a:r>
              <a:rPr lang="en-US" dirty="0" smtClean="0"/>
              <a:t>Relative</a:t>
            </a:r>
          </a:p>
          <a:p>
            <a:pPr lvl="1"/>
            <a:r>
              <a:rPr lang="en-US" dirty="0" smtClean="0"/>
              <a:t>Space</a:t>
            </a:r>
          </a:p>
          <a:p>
            <a:r>
              <a:rPr lang="en-US" altLang="zh-CN" dirty="0" smtClean="0"/>
              <a:t>Color</a:t>
            </a:r>
          </a:p>
          <a:p>
            <a:pPr lvl="1"/>
            <a:r>
              <a:rPr lang="en-US" dirty="0"/>
              <a:t>the law of </a:t>
            </a:r>
            <a:r>
              <a:rPr lang="en-US" dirty="0" smtClean="0"/>
              <a:t>differentiation</a:t>
            </a:r>
          </a:p>
          <a:p>
            <a:pPr lvl="2"/>
            <a:r>
              <a:rPr lang="en-US" altLang="zh-CN" dirty="0" smtClean="0">
                <a:hlinkClick r:id="rId3" action="ppaction://hlinkfile"/>
              </a:rPr>
              <a:t>Basic Color Terms</a:t>
            </a:r>
            <a:endParaRPr lang="en-US" altLang="zh-CN" dirty="0" smtClean="0"/>
          </a:p>
          <a:p>
            <a:pPr lvl="1"/>
            <a:r>
              <a:rPr lang="en-US" dirty="0" smtClean="0"/>
              <a:t>Shape and Color</a:t>
            </a:r>
          </a:p>
          <a:p>
            <a:pPr lvl="2"/>
            <a:r>
              <a:rPr lang="en-US" dirty="0" smtClean="0"/>
              <a:t>Distinction</a:t>
            </a:r>
          </a:p>
          <a:p>
            <a:pPr lvl="2"/>
            <a:r>
              <a:rPr lang="en-US" dirty="0" smtClean="0"/>
              <a:t>Constancy</a:t>
            </a:r>
          </a:p>
          <a:p>
            <a:pPr lvl="2"/>
            <a:r>
              <a:rPr lang="en-US" dirty="0" smtClean="0"/>
              <a:t>Preference – Personality</a:t>
            </a:r>
          </a:p>
          <a:p>
            <a:pPr lvl="2"/>
            <a:r>
              <a:rPr lang="en-US" dirty="0" smtClean="0"/>
              <a:t>Color - Emotion</a:t>
            </a:r>
          </a:p>
          <a:p>
            <a:pPr lvl="2"/>
            <a:endParaRPr lang="en-US" dirty="0" smtClean="0"/>
          </a:p>
          <a:p>
            <a:pPr lvl="2"/>
            <a:endParaRPr lang="en-US" dirty="0" smtClean="0"/>
          </a:p>
          <a:p>
            <a:pPr lvl="1"/>
            <a:endParaRPr lang="en-US" dirty="0" smtClean="0"/>
          </a:p>
          <a:p>
            <a:endParaRPr lang="en-US" dirty="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a:p>
        </p:txBody>
      </p:sp>
      <p:sp>
        <p:nvSpPr>
          <p:cNvPr id="4" name="Content Placeholder 3"/>
          <p:cNvSpPr>
            <a:spLocks noGrp="1"/>
          </p:cNvSpPr>
          <p:nvPr>
            <p:ph sz="half" idx="2"/>
          </p:nvPr>
        </p:nvSpPr>
        <p:spPr>
          <a:xfrm>
            <a:off x="6172200" y="1825625"/>
            <a:ext cx="5181600" cy="5032374"/>
          </a:xfrm>
        </p:spPr>
        <p:txBody>
          <a:bodyPr>
            <a:normAutofit/>
          </a:bodyPr>
          <a:lstStyle/>
          <a:p>
            <a:pPr lvl="2"/>
            <a:r>
              <a:rPr lang="en-US" dirty="0" smtClean="0"/>
              <a:t>Shape + Color (union)</a:t>
            </a:r>
          </a:p>
          <a:p>
            <a:pPr lvl="1"/>
            <a:r>
              <a:rPr lang="en-US" dirty="0" smtClean="0"/>
              <a:t>How Colors Come About</a:t>
            </a:r>
          </a:p>
          <a:p>
            <a:pPr lvl="2"/>
            <a:endParaRPr lang="en-US" dirty="0" smtClean="0"/>
          </a:p>
          <a:p>
            <a:pPr lvl="1"/>
            <a:endParaRPr lang="en-US" dirty="0"/>
          </a:p>
          <a:p>
            <a:pPr lvl="1"/>
            <a:endParaRPr lang="en-US" dirty="0" smtClean="0"/>
          </a:p>
          <a:p>
            <a:pPr lvl="1"/>
            <a:endParaRPr lang="en-US" dirty="0"/>
          </a:p>
          <a:p>
            <a:pPr lvl="1"/>
            <a:r>
              <a:rPr lang="en-US" dirty="0" smtClean="0"/>
              <a:t>Generative / Fundamental Primaries</a:t>
            </a:r>
          </a:p>
          <a:p>
            <a:pPr lvl="2"/>
            <a:r>
              <a:rPr lang="en-US" altLang="zh-CN" dirty="0" smtClean="0"/>
              <a:t>Complimentary Pairs</a:t>
            </a:r>
          </a:p>
          <a:p>
            <a:pPr lvl="2"/>
            <a:r>
              <a:rPr lang="en-US" dirty="0"/>
              <a:t>effect of clash or mutual repulsion</a:t>
            </a:r>
            <a:endParaRPr lang="en-US" altLang="zh-CN" dirty="0" smtClean="0"/>
          </a:p>
          <a:p>
            <a:pPr lvl="1"/>
            <a:r>
              <a:rPr lang="en-US" dirty="0" smtClean="0"/>
              <a:t>Fundamental Complementaries </a:t>
            </a:r>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p:txBody>
      </p:sp>
      <p:sp>
        <p:nvSpPr>
          <p:cNvPr id="5" name="Title 1"/>
          <p:cNvSpPr>
            <a:spLocks noGrp="1"/>
          </p:cNvSpPr>
          <p:nvPr>
            <p:ph type="title"/>
          </p:nvPr>
        </p:nvSpPr>
        <p:spPr/>
        <p:txBody>
          <a:bodyPr/>
          <a:lstStyle/>
          <a:p>
            <a:r>
              <a:rPr lang="en-US" dirty="0" smtClean="0"/>
              <a:t>Rudolf Arnheim – Gestalt Psychology of Art</a:t>
            </a:r>
            <a:endParaRPr lang="en-US" dirty="0"/>
          </a:p>
        </p:txBody>
      </p:sp>
      <p:pic>
        <p:nvPicPr>
          <p:cNvPr id="6" name="Picture 5"/>
          <p:cNvPicPr>
            <a:picLocks noChangeAspect="1"/>
          </p:cNvPicPr>
          <p:nvPr/>
        </p:nvPicPr>
        <p:blipFill>
          <a:blip r:embed="rId4"/>
          <a:stretch>
            <a:fillRect/>
          </a:stretch>
        </p:blipFill>
        <p:spPr>
          <a:xfrm>
            <a:off x="6504039" y="2566221"/>
            <a:ext cx="4228780" cy="1523885"/>
          </a:xfrm>
          <a:prstGeom prst="rect">
            <a:avLst/>
          </a:prstGeom>
        </p:spPr>
      </p:pic>
    </p:spTree>
    <p:extLst>
      <p:ext uri="{BB962C8B-B14F-4D97-AF65-F5344CB8AC3E}">
        <p14:creationId xmlns:p14="http://schemas.microsoft.com/office/powerpoint/2010/main" val="7669483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sz="half" idx="1"/>
          </p:nvPr>
        </p:nvPicPr>
        <p:blipFill>
          <a:blip r:embed="rId3"/>
          <a:stretch>
            <a:fillRect/>
          </a:stretch>
        </p:blipFill>
        <p:spPr>
          <a:xfrm>
            <a:off x="1061885" y="1690688"/>
            <a:ext cx="4391638" cy="3231770"/>
          </a:xfrm>
          <a:prstGeom prst="rect">
            <a:avLst/>
          </a:prstGeom>
        </p:spPr>
      </p:pic>
      <p:pic>
        <p:nvPicPr>
          <p:cNvPr id="8" name="Content Placeholder 7"/>
          <p:cNvPicPr>
            <a:picLocks noGrp="1" noChangeAspect="1"/>
          </p:cNvPicPr>
          <p:nvPr>
            <p:ph sz="half" idx="2"/>
          </p:nvPr>
        </p:nvPicPr>
        <p:blipFill>
          <a:blip r:embed="rId4"/>
          <a:stretch>
            <a:fillRect/>
          </a:stretch>
        </p:blipFill>
        <p:spPr>
          <a:xfrm>
            <a:off x="6683426" y="1326497"/>
            <a:ext cx="3625697" cy="5396565"/>
          </a:xfrm>
          <a:prstGeom prst="rect">
            <a:avLst/>
          </a:prstGeom>
        </p:spPr>
      </p:pic>
      <p:sp>
        <p:nvSpPr>
          <p:cNvPr id="6" name="Title 1"/>
          <p:cNvSpPr>
            <a:spLocks noGrp="1"/>
          </p:cNvSpPr>
          <p:nvPr>
            <p:ph type="title"/>
          </p:nvPr>
        </p:nvSpPr>
        <p:spPr/>
        <p:txBody>
          <a:bodyPr/>
          <a:lstStyle/>
          <a:p>
            <a:r>
              <a:rPr lang="en-US" dirty="0" smtClean="0"/>
              <a:t>Rudolf Arnheim – Gestalt Psychology of Art</a:t>
            </a:r>
            <a:endParaRPr lang="en-US" dirty="0"/>
          </a:p>
        </p:txBody>
      </p:sp>
      <p:pic>
        <p:nvPicPr>
          <p:cNvPr id="7" name="Picture 6"/>
          <p:cNvPicPr>
            <a:picLocks noChangeAspect="1"/>
          </p:cNvPicPr>
          <p:nvPr/>
        </p:nvPicPr>
        <p:blipFill>
          <a:blip r:embed="rId5"/>
          <a:stretch>
            <a:fillRect/>
          </a:stretch>
        </p:blipFill>
        <p:spPr>
          <a:xfrm>
            <a:off x="1061885" y="4760638"/>
            <a:ext cx="4391638" cy="1962424"/>
          </a:xfrm>
          <a:prstGeom prst="rect">
            <a:avLst/>
          </a:prstGeom>
        </p:spPr>
      </p:pic>
    </p:spTree>
    <p:extLst>
      <p:ext uri="{BB962C8B-B14F-4D97-AF65-F5344CB8AC3E}">
        <p14:creationId xmlns:p14="http://schemas.microsoft.com/office/powerpoint/2010/main" val="3439077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38200" y="1781380"/>
            <a:ext cx="5181600" cy="5474828"/>
          </a:xfrm>
        </p:spPr>
        <p:txBody>
          <a:bodyPr/>
          <a:lstStyle/>
          <a:p>
            <a:pPr lvl="1"/>
            <a:r>
              <a:rPr lang="en-US" dirty="0" smtClean="0"/>
              <a:t>Interaction of Color</a:t>
            </a:r>
          </a:p>
          <a:p>
            <a:pPr lvl="2"/>
            <a:r>
              <a:rPr lang="en-US" dirty="0" smtClean="0"/>
              <a:t>Hue</a:t>
            </a:r>
          </a:p>
          <a:p>
            <a:pPr lvl="3"/>
            <a:r>
              <a:rPr lang="en-US" dirty="0" smtClean="0"/>
              <a:t>Instability</a:t>
            </a:r>
          </a:p>
          <a:p>
            <a:pPr lvl="3"/>
            <a:r>
              <a:rPr lang="en-US" dirty="0" smtClean="0"/>
              <a:t>Contrast</a:t>
            </a:r>
          </a:p>
          <a:p>
            <a:pPr lvl="3"/>
            <a:r>
              <a:rPr lang="en-US" dirty="0" smtClean="0"/>
              <a:t>Assimilation</a:t>
            </a:r>
          </a:p>
          <a:p>
            <a:pPr lvl="2"/>
            <a:r>
              <a:rPr lang="en-US" dirty="0" smtClean="0"/>
              <a:t>Brightness</a:t>
            </a:r>
          </a:p>
          <a:p>
            <a:pPr lvl="1"/>
            <a:r>
              <a:rPr lang="en-US" dirty="0" smtClean="0"/>
              <a:t>Reactions to Color</a:t>
            </a:r>
          </a:p>
          <a:p>
            <a:pPr lvl="2"/>
            <a:r>
              <a:rPr lang="en-US" dirty="0" smtClean="0"/>
              <a:t>wavelength</a:t>
            </a:r>
          </a:p>
          <a:p>
            <a:pPr lvl="1"/>
            <a:r>
              <a:rPr lang="en-US" dirty="0" smtClean="0"/>
              <a:t>Warm and Cold</a:t>
            </a:r>
          </a:p>
          <a:p>
            <a:r>
              <a:rPr lang="en-US" dirty="0" smtClean="0"/>
              <a:t>Movement</a:t>
            </a:r>
          </a:p>
          <a:p>
            <a:pPr lvl="1"/>
            <a:r>
              <a:rPr lang="en-US" dirty="0"/>
              <a:t>When Do We See Motion? </a:t>
            </a:r>
          </a:p>
          <a:p>
            <a:pPr lvl="2"/>
            <a:r>
              <a:rPr lang="en-US" dirty="0" smtClean="0"/>
              <a:t>Object Dependence &amp; Framework</a:t>
            </a:r>
          </a:p>
          <a:p>
            <a:pPr lvl="1"/>
            <a:r>
              <a:rPr lang="en-US" dirty="0" smtClean="0"/>
              <a:t>Direction</a:t>
            </a:r>
            <a:endParaRPr lang="en-US" dirty="0"/>
          </a:p>
          <a:p>
            <a:pPr lvl="2"/>
            <a:r>
              <a:rPr lang="en-US" dirty="0" smtClean="0"/>
              <a:t>The Rule of Simplicity</a:t>
            </a:r>
          </a:p>
          <a:p>
            <a:endParaRPr lang="en-US" dirty="0"/>
          </a:p>
          <a:p>
            <a:endParaRPr lang="en-US" dirty="0" smtClean="0"/>
          </a:p>
          <a:p>
            <a:endParaRPr lang="en-US" dirty="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a:p>
        </p:txBody>
      </p:sp>
      <p:sp>
        <p:nvSpPr>
          <p:cNvPr id="4" name="Content Placeholder 3"/>
          <p:cNvSpPr>
            <a:spLocks noGrp="1"/>
          </p:cNvSpPr>
          <p:nvPr>
            <p:ph sz="half" idx="2"/>
          </p:nvPr>
        </p:nvSpPr>
        <p:spPr>
          <a:xfrm>
            <a:off x="6172200" y="1781381"/>
            <a:ext cx="5181600" cy="5032374"/>
          </a:xfrm>
        </p:spPr>
        <p:txBody>
          <a:bodyPr/>
          <a:lstStyle/>
          <a:p>
            <a:pPr lvl="1"/>
            <a:r>
              <a:rPr lang="en-US" dirty="0"/>
              <a:t>The Revelations of </a:t>
            </a:r>
            <a:r>
              <a:rPr lang="en-US" dirty="0" smtClean="0"/>
              <a:t>Speed</a:t>
            </a:r>
          </a:p>
          <a:p>
            <a:pPr lvl="2"/>
            <a:r>
              <a:rPr lang="en-US" dirty="0" smtClean="0"/>
              <a:t>Range</a:t>
            </a:r>
          </a:p>
          <a:p>
            <a:pPr lvl="2"/>
            <a:r>
              <a:rPr lang="en-US" dirty="0" smtClean="0"/>
              <a:t>Influence</a:t>
            </a:r>
          </a:p>
          <a:p>
            <a:pPr lvl="2"/>
            <a:r>
              <a:rPr lang="en-US" dirty="0" smtClean="0"/>
              <a:t>factors</a:t>
            </a:r>
          </a:p>
          <a:p>
            <a:pPr lvl="1"/>
            <a:r>
              <a:rPr lang="en-US" dirty="0"/>
              <a:t>Stroboscopic </a:t>
            </a:r>
            <a:r>
              <a:rPr lang="en-US" dirty="0" smtClean="0"/>
              <a:t>Movement</a:t>
            </a:r>
          </a:p>
          <a:p>
            <a:pPr lvl="2"/>
            <a:r>
              <a:rPr lang="en-US" dirty="0" smtClean="0"/>
              <a:t>Identity</a:t>
            </a:r>
          </a:p>
          <a:p>
            <a:pPr lvl="3"/>
            <a:r>
              <a:rPr lang="en-US" dirty="0" smtClean="0"/>
              <a:t>Consistent &amp; Symmetry</a:t>
            </a:r>
          </a:p>
          <a:p>
            <a:pPr lvl="1"/>
            <a:r>
              <a:rPr lang="en-US" dirty="0" smtClean="0"/>
              <a:t>Film Editing</a:t>
            </a:r>
          </a:p>
          <a:p>
            <a:pPr lvl="2"/>
            <a:r>
              <a:rPr lang="en-US" dirty="0" smtClean="0"/>
              <a:t>Two Problems</a:t>
            </a:r>
          </a:p>
          <a:p>
            <a:pPr lvl="1"/>
            <a:r>
              <a:rPr lang="en-US" dirty="0" smtClean="0"/>
              <a:t>Visible Motor Forces</a:t>
            </a:r>
          </a:p>
          <a:p>
            <a:pPr lvl="2"/>
            <a:r>
              <a:rPr lang="en-US" dirty="0" smtClean="0"/>
              <a:t>Identity</a:t>
            </a:r>
          </a:p>
          <a:p>
            <a:pPr lvl="2"/>
            <a:r>
              <a:rPr lang="en-US" dirty="0" smtClean="0"/>
              <a:t>Interaction</a:t>
            </a:r>
          </a:p>
          <a:p>
            <a:pPr lvl="3"/>
            <a:r>
              <a:rPr lang="en-US" dirty="0" smtClean="0"/>
              <a:t>Why assume connections? (H / </a:t>
            </a:r>
            <a:r>
              <a:rPr lang="en-US" b="1" dirty="0" smtClean="0"/>
              <a:t>M</a:t>
            </a:r>
            <a:r>
              <a:rPr lang="en-US" dirty="0" smtClean="0"/>
              <a:t>)</a:t>
            </a:r>
          </a:p>
          <a:p>
            <a:pPr lvl="2"/>
            <a:endParaRPr lang="en-US" dirty="0"/>
          </a:p>
          <a:p>
            <a:pPr lvl="1"/>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p:txBody>
      </p:sp>
      <p:sp>
        <p:nvSpPr>
          <p:cNvPr id="5" name="Title 1"/>
          <p:cNvSpPr>
            <a:spLocks noGrp="1"/>
          </p:cNvSpPr>
          <p:nvPr>
            <p:ph type="title"/>
          </p:nvPr>
        </p:nvSpPr>
        <p:spPr/>
        <p:txBody>
          <a:bodyPr/>
          <a:lstStyle/>
          <a:p>
            <a:r>
              <a:rPr lang="en-US" dirty="0" smtClean="0"/>
              <a:t>Rudolf Arnheim – Gestalt Psychology of Art</a:t>
            </a:r>
            <a:endParaRPr lang="en-US" dirty="0"/>
          </a:p>
        </p:txBody>
      </p:sp>
    </p:spTree>
    <p:extLst>
      <p:ext uri="{BB962C8B-B14F-4D97-AF65-F5344CB8AC3E}">
        <p14:creationId xmlns:p14="http://schemas.microsoft.com/office/powerpoint/2010/main" val="31811685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38200" y="1766632"/>
            <a:ext cx="5181600" cy="5312595"/>
          </a:xfrm>
        </p:spPr>
        <p:txBody>
          <a:bodyPr>
            <a:normAutofit/>
          </a:bodyPr>
          <a:lstStyle/>
          <a:p>
            <a:pPr lvl="1"/>
            <a:r>
              <a:rPr lang="en-US" dirty="0"/>
              <a:t>A Scale of Complexity </a:t>
            </a:r>
            <a:endParaRPr lang="en-US" dirty="0" smtClean="0"/>
          </a:p>
          <a:p>
            <a:r>
              <a:rPr lang="en-US" dirty="0" smtClean="0"/>
              <a:t>Dynamics</a:t>
            </a:r>
          </a:p>
          <a:p>
            <a:pPr lvl="1"/>
            <a:r>
              <a:rPr lang="en-US" dirty="0" smtClean="0"/>
              <a:t>The Principle of Simplicity</a:t>
            </a:r>
          </a:p>
          <a:p>
            <a:pPr lvl="2"/>
            <a:r>
              <a:rPr lang="en-US" dirty="0" smtClean="0"/>
              <a:t>Twofold Dynamics (tension)</a:t>
            </a:r>
          </a:p>
          <a:p>
            <a:pPr lvl="1"/>
            <a:r>
              <a:rPr lang="en-US" dirty="0"/>
              <a:t>Dynamics and Its Traditional </a:t>
            </a:r>
            <a:r>
              <a:rPr lang="en-US" dirty="0" smtClean="0"/>
              <a:t>Interpretations</a:t>
            </a:r>
          </a:p>
          <a:p>
            <a:pPr lvl="2"/>
            <a:r>
              <a:rPr lang="en-US" dirty="0" smtClean="0"/>
              <a:t>Theories : Dynamics / Experience</a:t>
            </a:r>
          </a:p>
          <a:p>
            <a:pPr lvl="1"/>
            <a:r>
              <a:rPr lang="en-US" dirty="0"/>
              <a:t>A Diagram of </a:t>
            </a:r>
            <a:r>
              <a:rPr lang="en-US" dirty="0" smtClean="0"/>
              <a:t>Forces</a:t>
            </a:r>
          </a:p>
          <a:p>
            <a:pPr lvl="2"/>
            <a:r>
              <a:rPr lang="en-US" dirty="0" smtClean="0"/>
              <a:t>Directed Tension</a:t>
            </a:r>
          </a:p>
          <a:p>
            <a:pPr lvl="1"/>
            <a:r>
              <a:rPr lang="en-US" dirty="0"/>
              <a:t>Experiments on Directed </a:t>
            </a:r>
            <a:r>
              <a:rPr lang="en-US" dirty="0" smtClean="0"/>
              <a:t>Tension</a:t>
            </a:r>
          </a:p>
          <a:p>
            <a:pPr lvl="2"/>
            <a:r>
              <a:rPr lang="en-US" dirty="0" smtClean="0"/>
              <a:t>Optical Illusions </a:t>
            </a:r>
          </a:p>
          <a:p>
            <a:pPr lvl="2"/>
            <a:r>
              <a:rPr lang="en-US" dirty="0" smtClean="0"/>
              <a:t>Patterns lead to Distortions</a:t>
            </a:r>
          </a:p>
          <a:p>
            <a:pPr lvl="3"/>
            <a:r>
              <a:rPr lang="en-US" dirty="0" smtClean="0"/>
              <a:t>Arrow / </a:t>
            </a:r>
            <a:r>
              <a:rPr lang="en-US" dirty="0"/>
              <a:t>R</a:t>
            </a:r>
            <a:r>
              <a:rPr lang="en-US" dirty="0" smtClean="0"/>
              <a:t>ight Angle / Field (expand)</a:t>
            </a:r>
          </a:p>
          <a:p>
            <a:pPr lvl="2"/>
            <a:r>
              <a:rPr lang="en-US" dirty="0" smtClean="0"/>
              <a:t>Direction of Movement</a:t>
            </a:r>
          </a:p>
          <a:p>
            <a:pPr lvl="1"/>
            <a:endParaRPr lang="en-US" dirty="0" smtClean="0"/>
          </a:p>
          <a:p>
            <a:endParaRPr lang="en-US" dirty="0"/>
          </a:p>
          <a:p>
            <a:endParaRPr lang="en-US" dirty="0" smtClean="0"/>
          </a:p>
          <a:p>
            <a:endParaRPr lang="en-US" dirty="0"/>
          </a:p>
          <a:p>
            <a:endParaRPr lang="en-US" dirty="0" smtClean="0"/>
          </a:p>
          <a:p>
            <a:endParaRPr lang="en-US" dirty="0"/>
          </a:p>
          <a:p>
            <a:endParaRPr lang="en-US" dirty="0"/>
          </a:p>
        </p:txBody>
      </p:sp>
      <p:sp>
        <p:nvSpPr>
          <p:cNvPr id="4" name="Content Placeholder 3"/>
          <p:cNvSpPr>
            <a:spLocks noGrp="1"/>
          </p:cNvSpPr>
          <p:nvPr>
            <p:ph sz="half" idx="2"/>
          </p:nvPr>
        </p:nvSpPr>
        <p:spPr>
          <a:xfrm>
            <a:off x="6172200" y="1825624"/>
            <a:ext cx="5181600" cy="5032375"/>
          </a:xfrm>
        </p:spPr>
        <p:txBody>
          <a:bodyPr>
            <a:normAutofit/>
          </a:bodyPr>
          <a:lstStyle/>
          <a:p>
            <a:pPr lvl="1"/>
            <a:r>
              <a:rPr lang="en-US" dirty="0"/>
              <a:t>The Dynamics of Obliqueness </a:t>
            </a:r>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p:txBody>
      </p:sp>
      <p:sp>
        <p:nvSpPr>
          <p:cNvPr id="5" name="Title 1"/>
          <p:cNvSpPr>
            <a:spLocks noGrp="1"/>
          </p:cNvSpPr>
          <p:nvPr>
            <p:ph type="title"/>
          </p:nvPr>
        </p:nvSpPr>
        <p:spPr/>
        <p:txBody>
          <a:bodyPr/>
          <a:lstStyle/>
          <a:p>
            <a:r>
              <a:rPr lang="en-US" dirty="0" smtClean="0"/>
              <a:t>Rudolf Arnheim – Gestalt Psychology of Art</a:t>
            </a:r>
            <a:endParaRPr lang="en-US" dirty="0"/>
          </a:p>
        </p:txBody>
      </p:sp>
    </p:spTree>
    <p:extLst>
      <p:ext uri="{BB962C8B-B14F-4D97-AF65-F5344CB8AC3E}">
        <p14:creationId xmlns:p14="http://schemas.microsoft.com/office/powerpoint/2010/main" val="22400620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Paul J. </a:t>
            </a:r>
            <a:r>
              <a:rPr lang="en-US" dirty="0" err="1" smtClean="0"/>
              <a:t>Locher</a:t>
            </a:r>
            <a:r>
              <a:rPr lang="en-US" dirty="0" smtClean="0"/>
              <a:t> – Papers &amp; Review</a:t>
            </a:r>
            <a:endParaRPr lang="en-US" dirty="0"/>
          </a:p>
        </p:txBody>
      </p:sp>
      <p:sp>
        <p:nvSpPr>
          <p:cNvPr id="3" name="Content Placeholder 2"/>
          <p:cNvSpPr>
            <a:spLocks noGrp="1"/>
          </p:cNvSpPr>
          <p:nvPr>
            <p:ph sz="half" idx="1"/>
          </p:nvPr>
        </p:nvSpPr>
        <p:spPr/>
        <p:txBody>
          <a:bodyPr/>
          <a:lstStyle/>
          <a:p>
            <a:r>
              <a:rPr lang="en-US" dirty="0" smtClean="0"/>
              <a:t>Balance</a:t>
            </a:r>
          </a:p>
          <a:p>
            <a:pPr lvl="1"/>
            <a:r>
              <a:rPr lang="en-US" i="1" dirty="0">
                <a:hlinkClick r:id="rId3" action="ppaction://hlinkfile"/>
              </a:rPr>
              <a:t>Spatial balance of color triads in the abstract art of Piet </a:t>
            </a:r>
            <a:r>
              <a:rPr lang="en-US" i="1" dirty="0" smtClean="0">
                <a:hlinkClick r:id="rId3" action="ppaction://hlinkfile"/>
              </a:rPr>
              <a:t>Mondrian</a:t>
            </a:r>
            <a:endParaRPr lang="en-US" i="1" dirty="0" smtClean="0"/>
          </a:p>
          <a:p>
            <a:pPr lvl="1"/>
            <a:r>
              <a:rPr lang="en-US" i="1" dirty="0">
                <a:hlinkClick r:id="rId4" action="ppaction://hlinkfile"/>
              </a:rPr>
              <a:t>THE COLORIMETRIC BARYCENTER OF PAINTINGS</a:t>
            </a:r>
            <a:endParaRPr lang="en-US" i="1" dirty="0" smtClean="0"/>
          </a:p>
          <a:p>
            <a:r>
              <a:rPr lang="en-US" dirty="0" smtClean="0"/>
              <a:t>Eye Movement</a:t>
            </a:r>
          </a:p>
          <a:p>
            <a:pPr lvl="1"/>
            <a:r>
              <a:rPr lang="en-US" i="1" dirty="0">
                <a:hlinkClick r:id="rId5" action="ppaction://hlinkfile"/>
              </a:rPr>
              <a:t>Visual interest in pictorial art during an aesthetic </a:t>
            </a:r>
            <a:r>
              <a:rPr lang="en-US" i="1" dirty="0" smtClean="0">
                <a:hlinkClick r:id="rId5" action="ppaction://hlinkfile"/>
              </a:rPr>
              <a:t>experience</a:t>
            </a:r>
            <a:endParaRPr lang="en-US" i="1" dirty="0" smtClean="0"/>
          </a:p>
          <a:p>
            <a:pPr lvl="1"/>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smtClean="0"/>
          </a:p>
        </p:txBody>
      </p:sp>
      <p:sp>
        <p:nvSpPr>
          <p:cNvPr id="4" name="Content Placeholder 3"/>
          <p:cNvSpPr>
            <a:spLocks noGrp="1"/>
          </p:cNvSpPr>
          <p:nvPr>
            <p:ph sz="half" idx="2"/>
          </p:nvPr>
        </p:nvSpPr>
        <p:spPr/>
        <p:txBody>
          <a:bodyPr/>
          <a:lstStyle/>
          <a:p>
            <a:endParaRPr lang="en-US"/>
          </a:p>
        </p:txBody>
      </p:sp>
    </p:spTree>
    <p:extLst>
      <p:ext uri="{BB962C8B-B14F-4D97-AF65-F5344CB8AC3E}">
        <p14:creationId xmlns:p14="http://schemas.microsoft.com/office/powerpoint/2010/main" val="40280330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Caroline, </a:t>
            </a:r>
            <a:r>
              <a:rPr lang="en-US" dirty="0"/>
              <a:t>Robert – Experiments </a:t>
            </a:r>
            <a:r>
              <a:rPr lang="en-US" dirty="0" smtClean="0"/>
              <a:t/>
            </a:r>
            <a:br>
              <a:rPr lang="en-US" dirty="0" smtClean="0"/>
            </a:br>
            <a:r>
              <a:rPr lang="en-US" sz="1800" dirty="0" smtClean="0">
                <a:solidFill>
                  <a:schemeClr val="bg1">
                    <a:lumMod val="75000"/>
                  </a:schemeClr>
                </a:solidFill>
              </a:rPr>
              <a:t>2010 - </a:t>
            </a:r>
            <a:r>
              <a:rPr lang="en-US" sz="1800" dirty="0">
                <a:solidFill>
                  <a:schemeClr val="bg1">
                    <a:lumMod val="75000"/>
                  </a:schemeClr>
                </a:solidFill>
              </a:rPr>
              <a:t>Visualization and Computer Graphics, IEEE Transactions on (Volume:16, Issue: 6)</a:t>
            </a:r>
            <a:r>
              <a:rPr lang="en-US" sz="1200" dirty="0"/>
              <a:t/>
            </a:r>
            <a:br>
              <a:rPr lang="en-US" sz="1200" dirty="0"/>
            </a:br>
            <a:endParaRPr lang="en-US" sz="1200" dirty="0"/>
          </a:p>
        </p:txBody>
      </p:sp>
      <p:sp>
        <p:nvSpPr>
          <p:cNvPr id="3" name="Content Placeholder 2"/>
          <p:cNvSpPr>
            <a:spLocks noGrp="1"/>
          </p:cNvSpPr>
          <p:nvPr>
            <p:ph sz="half" idx="1"/>
          </p:nvPr>
        </p:nvSpPr>
        <p:spPr/>
        <p:txBody>
          <a:bodyPr/>
          <a:lstStyle/>
          <a:p>
            <a:endParaRPr lang="en-US" dirty="0"/>
          </a:p>
        </p:txBody>
      </p:sp>
      <p:sp>
        <p:nvSpPr>
          <p:cNvPr id="4" name="Content Placeholder 3"/>
          <p:cNvSpPr>
            <a:spLocks noGrp="1"/>
          </p:cNvSpPr>
          <p:nvPr>
            <p:ph sz="half" idx="2"/>
          </p:nvPr>
        </p:nvSpPr>
        <p:spPr/>
        <p:txBody>
          <a:bodyPr/>
          <a:lstStyle/>
          <a:p>
            <a:endParaRPr lang="en-US"/>
          </a:p>
        </p:txBody>
      </p:sp>
    </p:spTree>
    <p:extLst>
      <p:ext uri="{BB962C8B-B14F-4D97-AF65-F5344CB8AC3E}">
        <p14:creationId xmlns:p14="http://schemas.microsoft.com/office/powerpoint/2010/main" val="42374664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References</a:t>
            </a:r>
            <a:endParaRPr lang="en-US" dirty="0"/>
          </a:p>
        </p:txBody>
      </p:sp>
      <p:sp>
        <p:nvSpPr>
          <p:cNvPr id="5" name="Text Placeholder 4"/>
          <p:cNvSpPr>
            <a:spLocks noGrp="1"/>
          </p:cNvSpPr>
          <p:nvPr>
            <p:ph type="body" idx="1"/>
          </p:nvPr>
        </p:nvSpPr>
        <p:spPr/>
        <p:txBody>
          <a:bodyPr/>
          <a:lstStyle/>
          <a:p>
            <a:r>
              <a:rPr lang="en-US" dirty="0" smtClean="0"/>
              <a:t>Reliable sources of materials</a:t>
            </a:r>
            <a:endParaRPr lang="en-US" dirty="0"/>
          </a:p>
        </p:txBody>
      </p:sp>
    </p:spTree>
    <p:extLst>
      <p:ext uri="{BB962C8B-B14F-4D97-AF65-F5344CB8AC3E}">
        <p14:creationId xmlns:p14="http://schemas.microsoft.com/office/powerpoint/2010/main" val="12062736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sz="half" idx="1"/>
          </p:nvPr>
        </p:nvSpPr>
        <p:spPr/>
        <p:txBody>
          <a:bodyPr>
            <a:normAutofit/>
          </a:bodyPr>
          <a:lstStyle/>
          <a:p>
            <a:r>
              <a:rPr lang="en-US" dirty="0" smtClean="0"/>
              <a:t>Drawing &amp; Design</a:t>
            </a:r>
          </a:p>
          <a:p>
            <a:pPr lvl="1"/>
            <a:r>
              <a:rPr lang="en-US" dirty="0" smtClean="0"/>
              <a:t>Topics</a:t>
            </a:r>
          </a:p>
          <a:p>
            <a:r>
              <a:rPr lang="en-US" dirty="0" smtClean="0"/>
              <a:t>Cognitive Psychology</a:t>
            </a:r>
          </a:p>
          <a:p>
            <a:pPr lvl="1"/>
            <a:r>
              <a:rPr lang="en-US" altLang="zh-CN" dirty="0" smtClean="0"/>
              <a:t>Topics</a:t>
            </a:r>
          </a:p>
          <a:p>
            <a:pPr lvl="1"/>
            <a:r>
              <a:rPr lang="en-US" altLang="zh-CN" dirty="0" smtClean="0"/>
              <a:t>Attention</a:t>
            </a:r>
            <a:endParaRPr lang="en-US" dirty="0" smtClean="0"/>
          </a:p>
          <a:p>
            <a:pPr lvl="1"/>
            <a:r>
              <a:rPr lang="en-US" dirty="0" smtClean="0"/>
              <a:t>Visual Perception</a:t>
            </a:r>
          </a:p>
          <a:p>
            <a:pPr lvl="1"/>
            <a:r>
              <a:rPr lang="en-US" dirty="0" smtClean="0"/>
              <a:t>Gestalt Theory</a:t>
            </a:r>
          </a:p>
          <a:p>
            <a:pPr lvl="2"/>
            <a:r>
              <a:rPr lang="en-US" dirty="0" smtClean="0"/>
              <a:t>Rudolf Arnheim: Psychology of Art</a:t>
            </a:r>
          </a:p>
          <a:p>
            <a:r>
              <a:rPr lang="en-US" dirty="0" smtClean="0"/>
              <a:t>References</a:t>
            </a:r>
            <a:endParaRPr lang="en-US" dirty="0"/>
          </a:p>
        </p:txBody>
      </p:sp>
      <p:sp>
        <p:nvSpPr>
          <p:cNvPr id="4" name="Content Placeholder 3"/>
          <p:cNvSpPr>
            <a:spLocks noGrp="1"/>
          </p:cNvSpPr>
          <p:nvPr>
            <p:ph sz="half" idx="2"/>
          </p:nvPr>
        </p:nvSpPr>
        <p:spPr/>
        <p:txBody>
          <a:bodyPr/>
          <a:lstStyle/>
          <a:p>
            <a:r>
              <a:rPr lang="en-US" dirty="0" smtClean="0">
                <a:solidFill>
                  <a:schemeClr val="bg1">
                    <a:lumMod val="65000"/>
                  </a:schemeClr>
                </a:solidFill>
              </a:rPr>
              <a:t>Brainstorming Graph</a:t>
            </a:r>
          </a:p>
          <a:p>
            <a:pPr lvl="1"/>
            <a:r>
              <a:rPr lang="en-US" dirty="0" smtClean="0">
                <a:solidFill>
                  <a:schemeClr val="bg1">
                    <a:lumMod val="65000"/>
                  </a:schemeClr>
                </a:solidFill>
                <a:hlinkClick r:id="rId2" action="ppaction://hlinkfile"/>
              </a:rPr>
              <a:t>Visio</a:t>
            </a:r>
            <a:endParaRPr lang="en-US" dirty="0" smtClean="0">
              <a:solidFill>
                <a:schemeClr val="bg1">
                  <a:lumMod val="65000"/>
                </a:schemeClr>
              </a:solidFill>
            </a:endParaRPr>
          </a:p>
          <a:p>
            <a:pPr lvl="1"/>
            <a:r>
              <a:rPr lang="en-US" dirty="0" smtClean="0">
                <a:solidFill>
                  <a:schemeClr val="bg1">
                    <a:lumMod val="65000"/>
                  </a:schemeClr>
                </a:solidFill>
                <a:hlinkClick r:id="rId3" action="ppaction://hlinkfile"/>
              </a:rPr>
              <a:t>PDF</a:t>
            </a:r>
            <a:endParaRPr lang="en-US" dirty="0">
              <a:solidFill>
                <a:schemeClr val="bg1">
                  <a:lumMod val="65000"/>
                </a:schemeClr>
              </a:solidFill>
            </a:endParaRPr>
          </a:p>
          <a:p>
            <a:endParaRPr lang="en-US" dirty="0" smtClean="0"/>
          </a:p>
          <a:p>
            <a:endParaRPr lang="en-US" dirty="0"/>
          </a:p>
        </p:txBody>
      </p:sp>
    </p:spTree>
    <p:extLst>
      <p:ext uri="{BB962C8B-B14F-4D97-AF65-F5344CB8AC3E}">
        <p14:creationId xmlns:p14="http://schemas.microsoft.com/office/powerpoint/2010/main" val="20791799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Art</a:t>
            </a:r>
            <a:endParaRPr lang="en-US" dirty="0"/>
          </a:p>
        </p:txBody>
      </p:sp>
      <p:sp>
        <p:nvSpPr>
          <p:cNvPr id="3" name="Content Placeholder 2"/>
          <p:cNvSpPr>
            <a:spLocks noGrp="1"/>
          </p:cNvSpPr>
          <p:nvPr>
            <p:ph idx="1"/>
          </p:nvPr>
        </p:nvSpPr>
        <p:spPr/>
        <p:txBody>
          <a:bodyPr>
            <a:normAutofit/>
          </a:bodyPr>
          <a:lstStyle/>
          <a:p>
            <a:r>
              <a:rPr lang="en-US" altLang="zh-CN" i="1" dirty="0" smtClean="0">
                <a:hlinkClick r:id="rId3" action="ppaction://hlinkfile"/>
              </a:rPr>
              <a:t>Art and Visual Perception:</a:t>
            </a:r>
            <a:r>
              <a:rPr lang="en-US" i="1" dirty="0">
                <a:hlinkClick r:id="rId3" action="ppaction://hlinkfile"/>
              </a:rPr>
              <a:t> </a:t>
            </a:r>
            <a:r>
              <a:rPr lang="en-US" i="1" dirty="0" smtClean="0">
                <a:hlinkClick r:id="rId3" action="ppaction://hlinkfile"/>
              </a:rPr>
              <a:t>A </a:t>
            </a:r>
            <a:r>
              <a:rPr lang="en-US" i="1" dirty="0">
                <a:hlinkClick r:id="rId3" action="ppaction://hlinkfile"/>
              </a:rPr>
              <a:t>psychology of the creative eye</a:t>
            </a:r>
            <a:endParaRPr lang="en-US" altLang="zh-CN" i="1" dirty="0" smtClean="0"/>
          </a:p>
          <a:p>
            <a:pPr marL="0" indent="0">
              <a:buNone/>
            </a:pPr>
            <a:r>
              <a:rPr lang="zh-CN" altLang="en-US" i="1" dirty="0" smtClean="0"/>
              <a:t>（</a:t>
            </a:r>
            <a:r>
              <a:rPr lang="en-US" i="1" dirty="0" smtClean="0">
                <a:hlinkClick r:id="rId4" action="ppaction://hlinkfile"/>
              </a:rPr>
              <a:t>Aesthetics Design Art Education</a:t>
            </a:r>
            <a:r>
              <a:rPr lang="zh-CN" altLang="en-US" i="1" dirty="0" smtClean="0"/>
              <a:t>）</a:t>
            </a:r>
            <a:r>
              <a:rPr lang="en-US" dirty="0" smtClean="0"/>
              <a:t>, Rudolf Arnheim</a:t>
            </a:r>
          </a:p>
          <a:p>
            <a:r>
              <a:rPr lang="en-US" i="1" dirty="0" smtClean="0">
                <a:hlinkClick r:id="rId5" action="ppaction://hlinkfile"/>
              </a:rPr>
              <a:t>Line and Form</a:t>
            </a:r>
            <a:r>
              <a:rPr lang="en-US" dirty="0" smtClean="0"/>
              <a:t>, Walter Crane</a:t>
            </a:r>
          </a:p>
          <a:p>
            <a:r>
              <a:rPr lang="en-US" i="1" dirty="0" smtClean="0">
                <a:hlinkClick r:id="rId6" action="ppaction://hlinkfile"/>
              </a:rPr>
              <a:t>The </a:t>
            </a:r>
            <a:r>
              <a:rPr lang="en-US" i="1" dirty="0">
                <a:hlinkClick r:id="rId6" action="ppaction://hlinkfile"/>
              </a:rPr>
              <a:t>Elements of </a:t>
            </a:r>
            <a:r>
              <a:rPr lang="en-US" i="1" dirty="0" smtClean="0">
                <a:hlinkClick r:id="rId6" action="ppaction://hlinkfile"/>
              </a:rPr>
              <a:t>Color</a:t>
            </a:r>
            <a:r>
              <a:rPr lang="en-US" dirty="0" smtClean="0"/>
              <a:t>, </a:t>
            </a:r>
            <a:r>
              <a:rPr lang="en-US" dirty="0"/>
              <a:t>Johannes </a:t>
            </a:r>
            <a:r>
              <a:rPr lang="en-US" dirty="0" err="1" smtClean="0"/>
              <a:t>Itten</a:t>
            </a:r>
            <a:endParaRPr lang="en-US" dirty="0" smtClean="0"/>
          </a:p>
          <a:p>
            <a:r>
              <a:rPr lang="en-US" i="1" dirty="0" smtClean="0">
                <a:hlinkClick r:id="rId7" action="ppaction://hlinkfile"/>
              </a:rPr>
              <a:t>Composition</a:t>
            </a:r>
            <a:r>
              <a:rPr lang="en-US" dirty="0" smtClean="0"/>
              <a:t>, Wesley Dow</a:t>
            </a:r>
          </a:p>
          <a:p>
            <a:r>
              <a:rPr lang="en-US" i="1" dirty="0" smtClean="0">
                <a:hlinkClick r:id="rId8" action="ppaction://hlinkfile"/>
              </a:rPr>
              <a:t>The Design Of Everyday Things </a:t>
            </a:r>
            <a:r>
              <a:rPr lang="en-US" i="1" dirty="0" smtClean="0"/>
              <a:t>(</a:t>
            </a:r>
            <a:r>
              <a:rPr lang="en-US" i="1" dirty="0" smtClean="0">
                <a:hlinkClick r:id="rId9" action="ppaction://hlinkfile"/>
              </a:rPr>
              <a:t>Ver. origin</a:t>
            </a:r>
            <a:r>
              <a:rPr lang="en-US" i="1" dirty="0" smtClean="0"/>
              <a:t>) (</a:t>
            </a:r>
            <a:r>
              <a:rPr lang="en-US" i="1" dirty="0" smtClean="0">
                <a:hlinkClick r:id="rId10" action="ppaction://hlinkfile"/>
              </a:rPr>
              <a:t>Ver. Chinese</a:t>
            </a:r>
            <a:r>
              <a:rPr lang="en-US" i="1" dirty="0" smtClean="0"/>
              <a:t>), </a:t>
            </a:r>
            <a:r>
              <a:rPr lang="en-US" dirty="0" smtClean="0"/>
              <a:t>Donald A. Norman</a:t>
            </a:r>
          </a:p>
          <a:p>
            <a:r>
              <a:rPr lang="en-US" dirty="0">
                <a:hlinkClick r:id="rId11"/>
              </a:rPr>
              <a:t>http://</a:t>
            </a:r>
            <a:r>
              <a:rPr lang="en-US" smtClean="0">
                <a:hlinkClick r:id="rId11"/>
              </a:rPr>
              <a:t>wang.ist.psu.edu/docs/related.shtml</a:t>
            </a:r>
            <a:r>
              <a:rPr lang="en-US"/>
              <a:t> </a:t>
            </a:r>
            <a:r>
              <a:rPr lang="en-US" smtClean="0"/>
              <a:t>Dataset (Pictures)</a:t>
            </a:r>
            <a:endParaRPr lang="en-US" dirty="0" smtClean="0"/>
          </a:p>
          <a:p>
            <a:endParaRPr lang="en-US" dirty="0" smtClean="0"/>
          </a:p>
          <a:p>
            <a:endParaRPr lang="en-US" dirty="0"/>
          </a:p>
        </p:txBody>
      </p:sp>
    </p:spTree>
    <p:extLst>
      <p:ext uri="{BB962C8B-B14F-4D97-AF65-F5344CB8AC3E}">
        <p14:creationId xmlns:p14="http://schemas.microsoft.com/office/powerpoint/2010/main" val="91458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Cognitive Psychology</a:t>
            </a:r>
            <a:endParaRPr lang="en-US" dirty="0"/>
          </a:p>
        </p:txBody>
      </p:sp>
      <p:sp>
        <p:nvSpPr>
          <p:cNvPr id="3" name="Content Placeholder 2"/>
          <p:cNvSpPr>
            <a:spLocks noGrp="1"/>
          </p:cNvSpPr>
          <p:nvPr>
            <p:ph idx="1"/>
          </p:nvPr>
        </p:nvSpPr>
        <p:spPr/>
        <p:txBody>
          <a:bodyPr/>
          <a:lstStyle/>
          <a:p>
            <a:r>
              <a:rPr lang="en-US" i="1" dirty="0"/>
              <a:t>Cognitive Psychology: A </a:t>
            </a:r>
            <a:r>
              <a:rPr lang="en-US" i="1" dirty="0" smtClean="0"/>
              <a:t>Student‘s </a:t>
            </a:r>
            <a:r>
              <a:rPr lang="en-US" i="1" dirty="0"/>
              <a:t>Handbook </a:t>
            </a:r>
            <a:r>
              <a:rPr lang="en-US" i="1" dirty="0" smtClean="0"/>
              <a:t>(6</a:t>
            </a:r>
            <a:r>
              <a:rPr lang="en-US" i="1" baseline="30000" dirty="0" smtClean="0"/>
              <a:t>th</a:t>
            </a:r>
            <a:r>
              <a:rPr lang="en-US" i="1" dirty="0" smtClean="0"/>
              <a:t> Ed</a:t>
            </a:r>
            <a:r>
              <a:rPr lang="en-US" i="1" dirty="0"/>
              <a:t>.) </a:t>
            </a:r>
            <a:r>
              <a:rPr lang="en-US" i="1" dirty="0" smtClean="0"/>
              <a:t>(5</a:t>
            </a:r>
            <a:r>
              <a:rPr lang="en-US" i="1" baseline="30000" dirty="0" smtClean="0"/>
              <a:t>th</a:t>
            </a:r>
            <a:r>
              <a:rPr lang="en-US" i="1" dirty="0" smtClean="0"/>
              <a:t> </a:t>
            </a:r>
            <a:r>
              <a:rPr lang="en-US" i="1" dirty="0" smtClean="0">
                <a:hlinkClick r:id="rId3" action="ppaction://hlinkfile"/>
              </a:rPr>
              <a:t>Chinese Ver</a:t>
            </a:r>
            <a:r>
              <a:rPr lang="en-US" i="1" dirty="0" smtClean="0"/>
              <a:t>.)</a:t>
            </a:r>
            <a:r>
              <a:rPr lang="en-US" dirty="0" smtClean="0"/>
              <a:t>, M</a:t>
            </a:r>
            <a:r>
              <a:rPr lang="en-US" dirty="0"/>
              <a:t>. W. Eysenck </a:t>
            </a:r>
            <a:r>
              <a:rPr lang="en-US" dirty="0" smtClean="0"/>
              <a:t>, M</a:t>
            </a:r>
            <a:r>
              <a:rPr lang="en-US" dirty="0"/>
              <a:t>. T. </a:t>
            </a:r>
            <a:r>
              <a:rPr lang="en-US" dirty="0" smtClean="0"/>
              <a:t>Keane</a:t>
            </a:r>
          </a:p>
          <a:p>
            <a:r>
              <a:rPr lang="en-US" i="1" dirty="0" smtClean="0">
                <a:hlinkClick r:id="rId4" action="ppaction://hlinkfile"/>
              </a:rPr>
              <a:t>Cognitive Psychology (6</a:t>
            </a:r>
            <a:r>
              <a:rPr lang="en-US" i="1" baseline="30000" dirty="0" smtClean="0">
                <a:hlinkClick r:id="rId4" action="ppaction://hlinkfile"/>
              </a:rPr>
              <a:t>th</a:t>
            </a:r>
            <a:r>
              <a:rPr lang="en-US" i="1" dirty="0" smtClean="0">
                <a:hlinkClick r:id="rId4" action="ppaction://hlinkfile"/>
              </a:rPr>
              <a:t> Edition) </a:t>
            </a:r>
            <a:r>
              <a:rPr lang="en-US" dirty="0" smtClean="0"/>
              <a:t>, Robert J. Sternberg, Karin Sternberg</a:t>
            </a:r>
          </a:p>
          <a:p>
            <a:r>
              <a:rPr lang="en-US" i="1" dirty="0" smtClean="0">
                <a:hlinkClick r:id="rId5" action="ppaction://hlinkfile"/>
              </a:rPr>
              <a:t>Foundations Of Cognitive Psychology </a:t>
            </a:r>
            <a:r>
              <a:rPr lang="en-US" dirty="0" smtClean="0"/>
              <a:t>- D. </a:t>
            </a:r>
            <a:r>
              <a:rPr lang="en-US" dirty="0" err="1" smtClean="0"/>
              <a:t>Levitin</a:t>
            </a:r>
            <a:r>
              <a:rPr lang="en-US" dirty="0" smtClean="0"/>
              <a:t> (</a:t>
            </a:r>
            <a:r>
              <a:rPr lang="en-US" dirty="0" err="1" smtClean="0"/>
              <a:t>ed</a:t>
            </a:r>
            <a:r>
              <a:rPr lang="en-US" dirty="0" smtClean="0"/>
              <a:t>) WW</a:t>
            </a:r>
          </a:p>
          <a:p>
            <a:r>
              <a:rPr lang="nl-NL" i="1" dirty="0"/>
              <a:t>Principles of Gestalt </a:t>
            </a:r>
            <a:r>
              <a:rPr lang="nl-NL" i="1" dirty="0" smtClean="0"/>
              <a:t>Psychology (</a:t>
            </a:r>
            <a:r>
              <a:rPr lang="nl-NL" i="1" dirty="0" smtClean="0">
                <a:hlinkClick r:id="rId6" action="ppaction://hlinkfile"/>
              </a:rPr>
              <a:t>Chinese Ver</a:t>
            </a:r>
            <a:r>
              <a:rPr lang="nl-NL" i="1" dirty="0" smtClean="0"/>
              <a:t>.)</a:t>
            </a:r>
            <a:r>
              <a:rPr lang="nl-NL" dirty="0" smtClean="0"/>
              <a:t>, </a:t>
            </a:r>
            <a:r>
              <a:rPr lang="nl-NL" dirty="0"/>
              <a:t>Kurt </a:t>
            </a:r>
            <a:r>
              <a:rPr lang="nl-NL" dirty="0" smtClean="0"/>
              <a:t>Koffka</a:t>
            </a:r>
          </a:p>
          <a:p>
            <a:r>
              <a:rPr lang="en-US" i="1" dirty="0">
                <a:hlinkClick r:id="rId7" action="ppaction://hlinkfile"/>
              </a:rPr>
              <a:t>The Legacy of Gestalt </a:t>
            </a:r>
            <a:r>
              <a:rPr lang="en-US" i="1" dirty="0" smtClean="0">
                <a:hlinkClick r:id="rId7" action="ppaction://hlinkfile"/>
              </a:rPr>
              <a:t>Psychology</a:t>
            </a:r>
            <a:endParaRPr lang="en-US" i="1" dirty="0" smtClean="0"/>
          </a:p>
          <a:p>
            <a:r>
              <a:rPr lang="en-US" i="1" dirty="0" smtClean="0">
                <a:hlinkClick r:id="rId8" action="ppaction://hlinkfile"/>
              </a:rPr>
              <a:t>Neural Aesthetics </a:t>
            </a:r>
            <a:endParaRPr lang="en-US" i="1" dirty="0" smtClean="0"/>
          </a:p>
          <a:p>
            <a:r>
              <a:rPr lang="en-US" i="1" dirty="0">
                <a:hlinkClick r:id="rId9" action="ppaction://hlinkfile"/>
              </a:rPr>
              <a:t>Gestalt theory of perception</a:t>
            </a:r>
            <a:endParaRPr lang="en-US" i="1" dirty="0"/>
          </a:p>
        </p:txBody>
      </p:sp>
    </p:spTree>
    <p:extLst>
      <p:ext uri="{BB962C8B-B14F-4D97-AF65-F5344CB8AC3E}">
        <p14:creationId xmlns:p14="http://schemas.microsoft.com/office/powerpoint/2010/main" val="21621368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Attention</a:t>
            </a:r>
            <a:endParaRPr lang="en-US" dirty="0"/>
          </a:p>
        </p:txBody>
      </p:sp>
      <p:sp>
        <p:nvSpPr>
          <p:cNvPr id="3" name="Content Placeholder 2"/>
          <p:cNvSpPr>
            <a:spLocks noGrp="1"/>
          </p:cNvSpPr>
          <p:nvPr>
            <p:ph idx="1"/>
          </p:nvPr>
        </p:nvSpPr>
        <p:spPr/>
        <p:txBody>
          <a:bodyPr/>
          <a:lstStyle/>
          <a:p>
            <a:r>
              <a:rPr lang="en-US" i="1" dirty="0" smtClean="0"/>
              <a:t>Reorienting attention across the horizontal and vertical meridians: Evidence in favor of a premotor theory of attention</a:t>
            </a:r>
          </a:p>
          <a:p>
            <a:r>
              <a:rPr lang="en-US" i="1" dirty="0" smtClean="0">
                <a:hlinkClick r:id="rId3"/>
              </a:rPr>
              <a:t>Attentional Control</a:t>
            </a:r>
            <a:r>
              <a:rPr lang="en-US" i="1" dirty="0" smtClean="0"/>
              <a:t> (Attention, edited by Harold </a:t>
            </a:r>
            <a:r>
              <a:rPr lang="en-US" i="1" dirty="0" err="1" smtClean="0"/>
              <a:t>Pashler</a:t>
            </a:r>
            <a:r>
              <a:rPr lang="en-US" i="1" dirty="0" smtClean="0"/>
              <a:t>)</a:t>
            </a:r>
          </a:p>
          <a:p>
            <a:r>
              <a:rPr lang="en-US" i="1" dirty="0"/>
              <a:t>Mechanisms of visual attention revealed by saccadic eye </a:t>
            </a:r>
            <a:r>
              <a:rPr lang="en-US" i="1" dirty="0" smtClean="0"/>
              <a:t>movements</a:t>
            </a:r>
          </a:p>
          <a:p>
            <a:r>
              <a:rPr lang="en-US" i="1" dirty="0"/>
              <a:t>Orienting of attention, </a:t>
            </a:r>
            <a:r>
              <a:rPr lang="en-US" dirty="0"/>
              <a:t>Michael I. Posner</a:t>
            </a:r>
            <a:endParaRPr lang="en-US" dirty="0" smtClean="0"/>
          </a:p>
          <a:p>
            <a:endParaRPr lang="en-US" i="1" dirty="0" smtClean="0"/>
          </a:p>
          <a:p>
            <a:endParaRPr lang="en-US" dirty="0"/>
          </a:p>
        </p:txBody>
      </p:sp>
    </p:spTree>
    <p:extLst>
      <p:ext uri="{BB962C8B-B14F-4D97-AF65-F5344CB8AC3E}">
        <p14:creationId xmlns:p14="http://schemas.microsoft.com/office/powerpoint/2010/main" val="41715063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Graphics</a:t>
            </a:r>
            <a:endParaRPr lang="en-US" dirty="0"/>
          </a:p>
        </p:txBody>
      </p:sp>
      <p:sp>
        <p:nvSpPr>
          <p:cNvPr id="3" name="Content Placeholder 2"/>
          <p:cNvSpPr>
            <a:spLocks noGrp="1"/>
          </p:cNvSpPr>
          <p:nvPr>
            <p:ph idx="1"/>
          </p:nvPr>
        </p:nvSpPr>
        <p:spPr>
          <a:xfrm>
            <a:off x="838200" y="1825624"/>
            <a:ext cx="10515600" cy="5032375"/>
          </a:xfrm>
        </p:spPr>
        <p:txBody>
          <a:bodyPr/>
          <a:lstStyle/>
          <a:p>
            <a:r>
              <a:rPr lang="en-US" dirty="0">
                <a:hlinkClick r:id="rId3"/>
              </a:rPr>
              <a:t>http://</a:t>
            </a:r>
            <a:r>
              <a:rPr lang="en-US" dirty="0" smtClean="0">
                <a:hlinkClick r:id="rId3"/>
              </a:rPr>
              <a:t>blog.sina.com.cn/s/blog_662c785901011i7z.html</a:t>
            </a:r>
            <a:r>
              <a:rPr lang="en-US" dirty="0" smtClean="0"/>
              <a:t> </a:t>
            </a:r>
            <a:r>
              <a:rPr lang="en-US" dirty="0" err="1" smtClean="0"/>
              <a:t>OpenCV</a:t>
            </a:r>
            <a:r>
              <a:rPr lang="en-US" dirty="0" smtClean="0"/>
              <a:t>::</a:t>
            </a:r>
            <a:r>
              <a:rPr lang="en-US" dirty="0" err="1" smtClean="0"/>
              <a:t>cvApproxPoly</a:t>
            </a:r>
            <a:r>
              <a:rPr lang="en-US" dirty="0" smtClean="0"/>
              <a:t>()</a:t>
            </a:r>
          </a:p>
          <a:p>
            <a:r>
              <a:rPr lang="en-US" dirty="0">
                <a:hlinkClick r:id="rId4"/>
              </a:rPr>
              <a:t>http://blog.csdn.net/sun_shine_/</a:t>
            </a:r>
            <a:r>
              <a:rPr lang="en-US" dirty="0" smtClean="0">
                <a:hlinkClick r:id="rId4"/>
              </a:rPr>
              <a:t>article/details/18799739</a:t>
            </a:r>
            <a:r>
              <a:rPr lang="en-US" dirty="0" smtClean="0"/>
              <a:t> How To Calculate the area of a polygon (might be useful to the calculation of center as well)</a:t>
            </a:r>
          </a:p>
          <a:p>
            <a:r>
              <a:rPr lang="en-US" i="1" dirty="0">
                <a:hlinkClick r:id="rId5" action="ppaction://hlinkfile"/>
              </a:rPr>
              <a:t>Rating Image Aesthetics using Deep Learning</a:t>
            </a:r>
            <a:r>
              <a:rPr lang="en-US" dirty="0"/>
              <a:t>, </a:t>
            </a:r>
            <a:r>
              <a:rPr lang="en-US" dirty="0" err="1"/>
              <a:t>Xin</a:t>
            </a:r>
            <a:r>
              <a:rPr lang="en-US" dirty="0"/>
              <a:t> Lu, </a:t>
            </a:r>
            <a:r>
              <a:rPr lang="en-US" dirty="0" err="1"/>
              <a:t>Zhe</a:t>
            </a:r>
            <a:r>
              <a:rPr lang="en-US" dirty="0"/>
              <a:t> Lin, </a:t>
            </a:r>
            <a:r>
              <a:rPr lang="en-US" dirty="0" err="1"/>
              <a:t>Hailin</a:t>
            </a:r>
            <a:r>
              <a:rPr lang="en-US" dirty="0"/>
              <a:t> Jin, </a:t>
            </a:r>
            <a:r>
              <a:rPr lang="en-US" dirty="0" err="1"/>
              <a:t>Jianchao</a:t>
            </a:r>
            <a:r>
              <a:rPr lang="en-US" dirty="0"/>
              <a:t> Yang, and James. Z. </a:t>
            </a:r>
            <a:r>
              <a:rPr lang="en-US" dirty="0" smtClean="0"/>
              <a:t>Wang</a:t>
            </a:r>
          </a:p>
          <a:p>
            <a:r>
              <a:rPr lang="en-US" i="1" dirty="0" smtClean="0">
                <a:hlinkClick r:id="rId6" action="ppaction://hlinkfile"/>
              </a:rPr>
              <a:t>Aesthetics and Emotions </a:t>
            </a:r>
            <a:r>
              <a:rPr lang="en-US" i="1" dirty="0">
                <a:hlinkClick r:id="rId6" action="ppaction://hlinkfile"/>
              </a:rPr>
              <a:t>in Images</a:t>
            </a:r>
            <a:r>
              <a:rPr lang="en-US" dirty="0"/>
              <a:t>, </a:t>
            </a:r>
            <a:r>
              <a:rPr lang="en-US" dirty="0" err="1"/>
              <a:t>Dhiraj</a:t>
            </a:r>
            <a:r>
              <a:rPr lang="en-US" dirty="0"/>
              <a:t> Joshi, </a:t>
            </a:r>
            <a:r>
              <a:rPr lang="en-US" dirty="0" err="1"/>
              <a:t>Ritendra</a:t>
            </a:r>
            <a:r>
              <a:rPr lang="en-US" dirty="0"/>
              <a:t> </a:t>
            </a:r>
            <a:r>
              <a:rPr lang="en-US" dirty="0" err="1"/>
              <a:t>Datta</a:t>
            </a:r>
            <a:r>
              <a:rPr lang="en-US" dirty="0"/>
              <a:t>, Elena </a:t>
            </a:r>
            <a:r>
              <a:rPr lang="en-US" dirty="0" err="1"/>
              <a:t>Fedorovskaya</a:t>
            </a:r>
            <a:r>
              <a:rPr lang="en-US" dirty="0"/>
              <a:t>, </a:t>
            </a:r>
            <a:r>
              <a:rPr lang="en-US" dirty="0" err="1"/>
              <a:t>Quang</a:t>
            </a:r>
            <a:r>
              <a:rPr lang="en-US" dirty="0"/>
              <a:t>-Tuan Luong, James Z. Wang, </a:t>
            </a:r>
            <a:r>
              <a:rPr lang="en-US" dirty="0" err="1"/>
              <a:t>Jia</a:t>
            </a:r>
            <a:r>
              <a:rPr lang="en-US" dirty="0"/>
              <a:t> Li, and </a:t>
            </a:r>
            <a:r>
              <a:rPr lang="en-US" dirty="0" err="1"/>
              <a:t>Jiebo</a:t>
            </a:r>
            <a:r>
              <a:rPr lang="en-US" dirty="0"/>
              <a:t> </a:t>
            </a:r>
            <a:r>
              <a:rPr lang="en-US" dirty="0" err="1"/>
              <a:t>Luo</a:t>
            </a:r>
            <a:endParaRPr lang="en-US" dirty="0" smtClean="0"/>
          </a:p>
          <a:p>
            <a:endParaRPr lang="en-US" dirty="0"/>
          </a:p>
        </p:txBody>
      </p:sp>
    </p:spTree>
    <p:extLst>
      <p:ext uri="{BB962C8B-B14F-4D97-AF65-F5344CB8AC3E}">
        <p14:creationId xmlns:p14="http://schemas.microsoft.com/office/powerpoint/2010/main" val="23101178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Physics</a:t>
            </a:r>
            <a:endParaRPr lang="en-US" dirty="0"/>
          </a:p>
        </p:txBody>
      </p:sp>
      <p:sp>
        <p:nvSpPr>
          <p:cNvPr id="3" name="Content Placeholder 2"/>
          <p:cNvSpPr>
            <a:spLocks noGrp="1"/>
          </p:cNvSpPr>
          <p:nvPr>
            <p:ph idx="1"/>
          </p:nvPr>
        </p:nvSpPr>
        <p:spPr/>
        <p:txBody>
          <a:bodyPr/>
          <a:lstStyle/>
          <a:p>
            <a:r>
              <a:rPr lang="en-US" i="1" dirty="0">
                <a:hlinkClick r:id="rId3" action="ppaction://hlinkfile"/>
              </a:rPr>
              <a:t>Force-Directed Drawing Algorithms</a:t>
            </a:r>
            <a:r>
              <a:rPr lang="en-US" dirty="0"/>
              <a:t>, Stephen G. </a:t>
            </a:r>
            <a:r>
              <a:rPr lang="en-US" dirty="0" err="1" smtClean="0"/>
              <a:t>Kobourov</a:t>
            </a:r>
            <a:endParaRPr lang="en-US" dirty="0" smtClean="0"/>
          </a:p>
          <a:p>
            <a:r>
              <a:rPr lang="en-US" i="1" dirty="0">
                <a:hlinkClick r:id="rId4" action="ppaction://hlinkfile"/>
              </a:rPr>
              <a:t>Variable Sphere Molecular Model in the Monte Carlo Simulation of Rarefied Gas </a:t>
            </a:r>
            <a:r>
              <a:rPr lang="en-US" i="1" dirty="0" smtClean="0">
                <a:hlinkClick r:id="rId4" action="ppaction://hlinkfile"/>
              </a:rPr>
              <a:t>Flow</a:t>
            </a:r>
            <a:r>
              <a:rPr lang="en-US" dirty="0"/>
              <a:t>, Hiroaki Matsumoto </a:t>
            </a:r>
            <a:r>
              <a:rPr lang="en-US" dirty="0" smtClean="0"/>
              <a:t>[Japan]</a:t>
            </a:r>
            <a:endParaRPr lang="en-US" dirty="0"/>
          </a:p>
          <a:p>
            <a:endParaRPr lang="en-US" dirty="0"/>
          </a:p>
        </p:txBody>
      </p:sp>
    </p:spTree>
    <p:extLst>
      <p:ext uri="{BB962C8B-B14F-4D97-AF65-F5344CB8AC3E}">
        <p14:creationId xmlns:p14="http://schemas.microsoft.com/office/powerpoint/2010/main" val="40830435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Art + Psychology</a:t>
            </a:r>
            <a:endParaRPr lang="en-US" dirty="0"/>
          </a:p>
        </p:txBody>
      </p:sp>
      <p:sp>
        <p:nvSpPr>
          <p:cNvPr id="3" name="Content Placeholder 2"/>
          <p:cNvSpPr>
            <a:spLocks noGrp="1"/>
          </p:cNvSpPr>
          <p:nvPr>
            <p:ph idx="1"/>
          </p:nvPr>
        </p:nvSpPr>
        <p:spPr>
          <a:xfrm>
            <a:off x="838200" y="1504335"/>
            <a:ext cx="10515600" cy="5353665"/>
          </a:xfrm>
        </p:spPr>
        <p:txBody>
          <a:bodyPr>
            <a:normAutofit/>
          </a:bodyPr>
          <a:lstStyle/>
          <a:p>
            <a:r>
              <a:rPr lang="en-US" i="1" dirty="0" smtClean="0">
                <a:hlinkClick r:id="rId3" action="ppaction://hlinkfile"/>
              </a:rPr>
              <a:t>Art and visual perception</a:t>
            </a:r>
            <a:r>
              <a:rPr lang="en-US" dirty="0" smtClean="0"/>
              <a:t>, </a:t>
            </a:r>
            <a:r>
              <a:rPr lang="en-US" dirty="0" smtClean="0">
                <a:solidFill>
                  <a:srgbClr val="FF0000"/>
                </a:solidFill>
              </a:rPr>
              <a:t>Rudolf </a:t>
            </a:r>
            <a:r>
              <a:rPr lang="en-US" dirty="0" smtClean="0">
                <a:solidFill>
                  <a:srgbClr val="FF0000"/>
                </a:solidFill>
              </a:rPr>
              <a:t>Arnheim</a:t>
            </a:r>
          </a:p>
          <a:p>
            <a:r>
              <a:rPr lang="en-US" i="1" dirty="0">
                <a:hlinkClick r:id="rId4" action="ppaction://hlinkfile"/>
              </a:rPr>
              <a:t>The usefulness of eye movement recordings to subject an aesthetic episode with visual art to empirical scrutiny</a:t>
            </a:r>
            <a:r>
              <a:rPr lang="en-US" dirty="0"/>
              <a:t>, </a:t>
            </a:r>
            <a:r>
              <a:rPr lang="en-US" dirty="0" smtClean="0">
                <a:solidFill>
                  <a:srgbClr val="FF0000"/>
                </a:solidFill>
                <a:hlinkClick r:id="rId5"/>
              </a:rPr>
              <a:t>Paul </a:t>
            </a:r>
            <a:r>
              <a:rPr lang="en-US" dirty="0">
                <a:solidFill>
                  <a:srgbClr val="FF0000"/>
                </a:solidFill>
                <a:hlinkClick r:id="rId5"/>
              </a:rPr>
              <a:t>J. </a:t>
            </a:r>
            <a:r>
              <a:rPr lang="en-US" dirty="0" err="1" smtClean="0">
                <a:solidFill>
                  <a:srgbClr val="FF0000"/>
                </a:solidFill>
                <a:hlinkClick r:id="rId5"/>
              </a:rPr>
              <a:t>Locher</a:t>
            </a:r>
            <a:endParaRPr lang="en-US" dirty="0" smtClean="0">
              <a:solidFill>
                <a:srgbClr val="FF0000"/>
              </a:solidFill>
            </a:endParaRPr>
          </a:p>
          <a:p>
            <a:r>
              <a:rPr lang="en-US" i="1" dirty="0">
                <a:solidFill>
                  <a:srgbClr val="FF0000"/>
                </a:solidFill>
                <a:hlinkClick r:id="rId6" action="ppaction://hlinkfile"/>
              </a:rPr>
              <a:t>Artists' use of compositional balance for creating visual </a:t>
            </a:r>
            <a:r>
              <a:rPr lang="en-US" i="1" dirty="0" smtClean="0">
                <a:solidFill>
                  <a:srgbClr val="FF0000"/>
                </a:solidFill>
                <a:hlinkClick r:id="rId6" action="ppaction://hlinkfile"/>
              </a:rPr>
              <a:t>displays</a:t>
            </a:r>
            <a:endParaRPr lang="en-US" i="1" dirty="0" smtClean="0">
              <a:solidFill>
                <a:srgbClr val="FF0000"/>
              </a:solidFill>
            </a:endParaRPr>
          </a:p>
          <a:p>
            <a:r>
              <a:rPr lang="en-US" i="1" dirty="0">
                <a:solidFill>
                  <a:srgbClr val="FF0000"/>
                </a:solidFill>
                <a:hlinkClick r:id="rId7" action="ppaction://hlinkfile"/>
              </a:rPr>
              <a:t>Visual interest in pictorial art during an aesthetic experience</a:t>
            </a:r>
            <a:endParaRPr lang="en-US" i="1" dirty="0" smtClean="0">
              <a:solidFill>
                <a:srgbClr val="FF0000"/>
              </a:solidFill>
            </a:endParaRPr>
          </a:p>
          <a:p>
            <a:r>
              <a:rPr lang="de-DE" i="1" dirty="0" smtClean="0">
                <a:hlinkClick r:id="rId8" action="ppaction://hlinkfile"/>
              </a:rPr>
              <a:t>Arnheim</a:t>
            </a:r>
            <a:r>
              <a:rPr lang="de-DE" i="1" dirty="0">
                <a:hlinkClick r:id="rId8" action="ppaction://hlinkfile"/>
              </a:rPr>
              <a:t>, Gestalt and Art A Psychological </a:t>
            </a:r>
            <a:r>
              <a:rPr lang="de-DE" i="1" dirty="0" smtClean="0">
                <a:hlinkClick r:id="rId8" action="ppaction://hlinkfile"/>
              </a:rPr>
              <a:t>Theory </a:t>
            </a:r>
            <a:r>
              <a:rPr lang="de-DE" dirty="0" smtClean="0"/>
              <a:t>, </a:t>
            </a:r>
            <a:r>
              <a:rPr lang="de-DE" dirty="0"/>
              <a:t>Ian </a:t>
            </a:r>
            <a:r>
              <a:rPr lang="de-DE" dirty="0" smtClean="0"/>
              <a:t>Verstegen</a:t>
            </a:r>
          </a:p>
          <a:p>
            <a:r>
              <a:rPr lang="en-US" i="1" dirty="0" smtClean="0">
                <a:hlinkClick r:id="rId9" action="ppaction://hlinkfile"/>
              </a:rPr>
              <a:t>Jung On Art </a:t>
            </a:r>
            <a:r>
              <a:rPr lang="en-US" dirty="0" smtClean="0"/>
              <a:t>, (about Carl G. Jung</a:t>
            </a:r>
            <a:r>
              <a:rPr lang="de-DE" dirty="0" smtClean="0"/>
              <a:t>)</a:t>
            </a:r>
          </a:p>
          <a:p>
            <a:r>
              <a:rPr lang="en-US" i="1" dirty="0">
                <a:solidFill>
                  <a:srgbClr val="FF0000"/>
                </a:solidFill>
                <a:hlinkClick r:id="rId10" action="ppaction://hlinkfile"/>
              </a:rPr>
              <a:t>Laws of Attraction: From Perceptual Forces to Conceptual Similarity</a:t>
            </a:r>
            <a:r>
              <a:rPr lang="en-US" dirty="0"/>
              <a:t>, </a:t>
            </a:r>
            <a:r>
              <a:rPr lang="en-US" dirty="0" err="1"/>
              <a:t>Ziemkiewicz</a:t>
            </a:r>
            <a:r>
              <a:rPr lang="en-US" dirty="0"/>
              <a:t>, C. ; </a:t>
            </a:r>
            <a:r>
              <a:rPr lang="en-US" dirty="0" err="1"/>
              <a:t>Kosara</a:t>
            </a:r>
            <a:r>
              <a:rPr lang="en-US" dirty="0"/>
              <a:t>, R.</a:t>
            </a:r>
          </a:p>
          <a:p>
            <a:endParaRPr lang="de-DE" dirty="0" smtClean="0"/>
          </a:p>
          <a:p>
            <a:endParaRPr lang="en-US" dirty="0"/>
          </a:p>
        </p:txBody>
      </p:sp>
    </p:spTree>
    <p:extLst>
      <p:ext uri="{BB962C8B-B14F-4D97-AF65-F5344CB8AC3E}">
        <p14:creationId xmlns:p14="http://schemas.microsoft.com/office/powerpoint/2010/main" val="16351651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825624"/>
            <a:ext cx="10515600" cy="5032375"/>
          </a:xfrm>
        </p:spPr>
        <p:txBody>
          <a:bodyPr>
            <a:normAutofit/>
          </a:bodyPr>
          <a:lstStyle/>
          <a:p>
            <a:r>
              <a:rPr lang="en-US" i="1" dirty="0"/>
              <a:t>Experimental Scrutiny of the Role of Balance in the Visual Arts</a:t>
            </a:r>
            <a:r>
              <a:rPr lang="en-US" dirty="0"/>
              <a:t>, </a:t>
            </a:r>
            <a:r>
              <a:rPr lang="it-IT" dirty="0">
                <a:solidFill>
                  <a:srgbClr val="FF0000"/>
                </a:solidFill>
              </a:rPr>
              <a:t>Locher, Paul </a:t>
            </a:r>
            <a:r>
              <a:rPr lang="it-IT" dirty="0"/>
              <a:t>(Ed); Martindale, Colin (Ed); Dorfman, Leonid (Ed</a:t>
            </a:r>
            <a:r>
              <a:rPr lang="it-IT" dirty="0" smtClean="0"/>
              <a:t>)</a:t>
            </a:r>
          </a:p>
          <a:p>
            <a:r>
              <a:rPr lang="en-US" i="1" u="sng" dirty="0">
                <a:hlinkClick r:id="rId2" action="ppaction://hlinkfile"/>
              </a:rPr>
              <a:t>Editorial: Thirtieth Anniversary of Empirical Studies of the </a:t>
            </a:r>
            <a:r>
              <a:rPr lang="en-US" i="1" u="sng" dirty="0" smtClean="0">
                <a:hlinkClick r:id="rId2" action="ppaction://hlinkfile"/>
              </a:rPr>
              <a:t>Arts</a:t>
            </a:r>
            <a:endParaRPr lang="en-US" i="1" u="sng" dirty="0" smtClean="0"/>
          </a:p>
          <a:p>
            <a:r>
              <a:rPr lang="en-US" i="1" dirty="0">
                <a:hlinkClick r:id="rId3" action="ppaction://hlinkfile"/>
              </a:rPr>
              <a:t>Contemporary experimental aesthetics: State of the art technology</a:t>
            </a:r>
            <a:endParaRPr lang="en-US" i="1" dirty="0" smtClean="0">
              <a:hlinkClick r:id="rId4" action="ppaction://hlinkfile"/>
            </a:endParaRPr>
          </a:p>
          <a:p>
            <a:r>
              <a:rPr lang="en-US" i="1" dirty="0">
                <a:hlinkClick r:id="rId5" action="ppaction://hlinkfile"/>
              </a:rPr>
              <a:t>The perceptual value of </a:t>
            </a:r>
            <a:r>
              <a:rPr lang="en-US" i="1" dirty="0" smtClean="0">
                <a:hlinkClick r:id="rId5" action="ppaction://hlinkfile"/>
              </a:rPr>
              <a:t>symmetry</a:t>
            </a:r>
            <a:endParaRPr lang="en-US" i="1" dirty="0" smtClean="0"/>
          </a:p>
          <a:p>
            <a:r>
              <a:rPr lang="en-US" i="1" dirty="0">
                <a:hlinkClick r:id="rId6" action="ppaction://hlinkfile"/>
              </a:rPr>
              <a:t>Influence of stimulus symmetry and complexity upon haptic scanning strategies during detection, learning, and recognition tasks</a:t>
            </a:r>
            <a:endParaRPr lang="en-US" i="1" dirty="0">
              <a:hlinkClick r:id="rId4" action="ppaction://hlinkfile"/>
            </a:endParaRPr>
          </a:p>
          <a:p>
            <a:r>
              <a:rPr lang="en-US" i="1" dirty="0">
                <a:hlinkClick r:id="rId7" action="ppaction://hlinkfile"/>
              </a:rPr>
              <a:t>The role of </a:t>
            </a:r>
            <a:r>
              <a:rPr lang="en-US" i="1" dirty="0" err="1">
                <a:hlinkClick r:id="rId7" action="ppaction://hlinkfile"/>
              </a:rPr>
              <a:t>scanpaths</a:t>
            </a:r>
            <a:r>
              <a:rPr lang="en-US" i="1" dirty="0">
                <a:hlinkClick r:id="rId7" action="ppaction://hlinkfile"/>
              </a:rPr>
              <a:t> in the recognition of random </a:t>
            </a:r>
            <a:r>
              <a:rPr lang="en-US" i="1" dirty="0" smtClean="0">
                <a:hlinkClick r:id="rId7" action="ppaction://hlinkfile"/>
              </a:rPr>
              <a:t>shapes</a:t>
            </a:r>
            <a:r>
              <a:rPr lang="en-US" i="1" dirty="0" smtClean="0"/>
              <a:t> </a:t>
            </a:r>
          </a:p>
          <a:p>
            <a:r>
              <a:rPr lang="en-US" i="1" dirty="0">
                <a:hlinkClick r:id="rId8" action="ppaction://hlinkfile"/>
              </a:rPr>
              <a:t>Influence of stimulus symmetry on visual scanning </a:t>
            </a:r>
            <a:r>
              <a:rPr lang="en-US" i="1" dirty="0" smtClean="0">
                <a:hlinkClick r:id="rId8" action="ppaction://hlinkfile"/>
              </a:rPr>
              <a:t>patterns</a:t>
            </a:r>
            <a:endParaRPr lang="en-US" i="1" dirty="0" smtClean="0"/>
          </a:p>
          <a:p>
            <a:endParaRPr lang="en-US" i="1" dirty="0" smtClean="0"/>
          </a:p>
          <a:p>
            <a:endParaRPr lang="en-US" i="1" dirty="0"/>
          </a:p>
          <a:p>
            <a:endParaRPr lang="en-US" i="1" dirty="0" smtClean="0"/>
          </a:p>
          <a:p>
            <a:endParaRPr lang="en-US" i="1" dirty="0"/>
          </a:p>
          <a:p>
            <a:endParaRPr lang="en-US" i="1" dirty="0" smtClean="0"/>
          </a:p>
          <a:p>
            <a:endParaRPr lang="en-US" i="1" dirty="0"/>
          </a:p>
          <a:p>
            <a:pPr marL="0" indent="0">
              <a:buNone/>
            </a:pPr>
            <a:endParaRPr lang="en-US" dirty="0"/>
          </a:p>
        </p:txBody>
      </p:sp>
      <p:sp>
        <p:nvSpPr>
          <p:cNvPr id="4" name="Title 1"/>
          <p:cNvSpPr>
            <a:spLocks noGrp="1"/>
          </p:cNvSpPr>
          <p:nvPr>
            <p:ph type="title"/>
          </p:nvPr>
        </p:nvSpPr>
        <p:spPr/>
        <p:txBody>
          <a:bodyPr/>
          <a:lstStyle/>
          <a:p>
            <a:r>
              <a:rPr lang="en-US" dirty="0" smtClean="0"/>
              <a:t>Art + Psychology</a:t>
            </a:r>
            <a:endParaRPr lang="en-US" dirty="0"/>
          </a:p>
        </p:txBody>
      </p:sp>
    </p:spTree>
    <p:extLst>
      <p:ext uri="{BB962C8B-B14F-4D97-AF65-F5344CB8AC3E}">
        <p14:creationId xmlns:p14="http://schemas.microsoft.com/office/powerpoint/2010/main" val="33872153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Art + Psychology</a:t>
            </a:r>
            <a:endParaRPr lang="en-US" dirty="0"/>
          </a:p>
        </p:txBody>
      </p:sp>
      <p:sp>
        <p:nvSpPr>
          <p:cNvPr id="3" name="Content Placeholder 2"/>
          <p:cNvSpPr>
            <a:spLocks noGrp="1"/>
          </p:cNvSpPr>
          <p:nvPr>
            <p:ph idx="1"/>
          </p:nvPr>
        </p:nvSpPr>
        <p:spPr/>
        <p:txBody>
          <a:bodyPr/>
          <a:lstStyle/>
          <a:p>
            <a:r>
              <a:rPr lang="en-US" i="1" dirty="0">
                <a:hlinkClick r:id="rId2" action="ppaction://hlinkfile"/>
              </a:rPr>
              <a:t>New directions in aesthetics, creativity and the arts. Foundations and Frontiers in Aesthetics.</a:t>
            </a:r>
            <a:endParaRPr lang="en-US" i="1" dirty="0"/>
          </a:p>
          <a:p>
            <a:endParaRPr lang="en-US" dirty="0"/>
          </a:p>
        </p:txBody>
      </p:sp>
    </p:spTree>
    <p:extLst>
      <p:ext uri="{BB962C8B-B14F-4D97-AF65-F5344CB8AC3E}">
        <p14:creationId xmlns:p14="http://schemas.microsoft.com/office/powerpoint/2010/main" val="2641512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Art + Psychology</a:t>
            </a:r>
            <a:endParaRPr lang="en-US" dirty="0"/>
          </a:p>
        </p:txBody>
      </p:sp>
      <p:sp>
        <p:nvSpPr>
          <p:cNvPr id="3" name="Content Placeholder 2"/>
          <p:cNvSpPr>
            <a:spLocks noGrp="1"/>
          </p:cNvSpPr>
          <p:nvPr>
            <p:ph idx="1"/>
          </p:nvPr>
        </p:nvSpPr>
        <p:spPr>
          <a:xfrm>
            <a:off x="838200" y="1825624"/>
            <a:ext cx="10515600" cy="5283099"/>
          </a:xfrm>
        </p:spPr>
        <p:txBody>
          <a:bodyPr>
            <a:normAutofit lnSpcReduction="10000"/>
          </a:bodyPr>
          <a:lstStyle/>
          <a:p>
            <a:r>
              <a:rPr lang="en-US" i="1" dirty="0" smtClean="0">
                <a:hlinkClick r:id="rId2" action="ppaction://hlinkfile"/>
              </a:rPr>
              <a:t>Mapping Emotion </a:t>
            </a:r>
            <a:r>
              <a:rPr lang="en-US" i="1" dirty="0">
                <a:hlinkClick r:id="rId2" action="ppaction://hlinkfile"/>
              </a:rPr>
              <a:t>to Colors</a:t>
            </a:r>
            <a:r>
              <a:rPr lang="en-US" dirty="0"/>
              <a:t>, </a:t>
            </a:r>
            <a:r>
              <a:rPr lang="en-US" dirty="0" err="1"/>
              <a:t>Niels</a:t>
            </a:r>
            <a:r>
              <a:rPr lang="en-US" dirty="0"/>
              <a:t> A. </a:t>
            </a:r>
            <a:r>
              <a:rPr lang="en-US" dirty="0" err="1" smtClean="0"/>
              <a:t>Nijdam</a:t>
            </a:r>
            <a:endParaRPr lang="en-US" dirty="0" smtClean="0"/>
          </a:p>
          <a:p>
            <a:r>
              <a:rPr lang="en-US" i="1" dirty="0"/>
              <a:t>Color categories are not universal: replications and new evidence from a stone-age culture</a:t>
            </a:r>
            <a:r>
              <a:rPr lang="en-US" dirty="0"/>
              <a:t>, Roberson D, Davies I, Davidoff J</a:t>
            </a:r>
            <a:r>
              <a:rPr lang="en-US" dirty="0" smtClean="0"/>
              <a:t>.</a:t>
            </a:r>
          </a:p>
          <a:p>
            <a:r>
              <a:rPr lang="en-US" i="1" dirty="0">
                <a:hlinkClick r:id="rId3" action="ppaction://hlinkfile"/>
              </a:rPr>
              <a:t>Analysis of Cross-Cultural Color </a:t>
            </a:r>
            <a:r>
              <a:rPr lang="en-US" i="1" dirty="0" smtClean="0">
                <a:hlinkClick r:id="rId3" action="ppaction://hlinkfile"/>
              </a:rPr>
              <a:t>Emotion</a:t>
            </a:r>
            <a:r>
              <a:rPr lang="en-US" i="1" dirty="0">
                <a:hlinkClick r:id="rId3" action="ppaction://hlinkfile"/>
              </a:rPr>
              <a:t>, </a:t>
            </a:r>
            <a:r>
              <a:rPr lang="en-US" i="1" dirty="0" smtClean="0">
                <a:hlinkClick r:id="rId3" action="ppaction://hlinkfile"/>
              </a:rPr>
              <a:t>John </a:t>
            </a:r>
            <a:r>
              <a:rPr lang="en-US" i="1" dirty="0">
                <a:hlinkClick r:id="rId3" action="ppaction://hlinkfile"/>
              </a:rPr>
              <a:t>H </a:t>
            </a:r>
            <a:r>
              <a:rPr lang="en-US" i="1" dirty="0" err="1" smtClean="0">
                <a:hlinkClick r:id="rId3" action="ppaction://hlinkfile"/>
              </a:rPr>
              <a:t>Xin</a:t>
            </a:r>
            <a:r>
              <a:rPr lang="en-US" i="1" dirty="0" smtClean="0">
                <a:hlinkClick r:id="rId3" action="ppaction://hlinkfile"/>
              </a:rPr>
              <a:t>, </a:t>
            </a:r>
            <a:r>
              <a:rPr lang="en-US" i="1" dirty="0" err="1" smtClean="0">
                <a:hlinkClick r:id="rId3" action="ppaction://hlinkfile"/>
              </a:rPr>
              <a:t>Aran</a:t>
            </a:r>
            <a:r>
              <a:rPr lang="en-US" i="1" dirty="0" smtClean="0">
                <a:hlinkClick r:id="rId3" action="ppaction://hlinkfile"/>
              </a:rPr>
              <a:t> </a:t>
            </a:r>
            <a:r>
              <a:rPr lang="en-US" i="1" dirty="0" err="1">
                <a:hlinkClick r:id="rId3" action="ppaction://hlinkfile"/>
              </a:rPr>
              <a:t>Hansuebsai</a:t>
            </a:r>
            <a:r>
              <a:rPr lang="en-US" i="1" dirty="0">
                <a:hlinkClick r:id="rId3" action="ppaction://hlinkfile"/>
              </a:rPr>
              <a:t> </a:t>
            </a:r>
            <a:r>
              <a:rPr lang="en-US" i="1" dirty="0" smtClean="0">
                <a:hlinkClick r:id="rId3" action="ppaction://hlinkfile"/>
              </a:rPr>
              <a:t>, Manuel José, Monica </a:t>
            </a:r>
            <a:r>
              <a:rPr lang="en-US" i="1" dirty="0" err="1" smtClean="0">
                <a:hlinkClick r:id="rId3" action="ppaction://hlinkfile"/>
              </a:rPr>
              <a:t>Billger</a:t>
            </a:r>
            <a:r>
              <a:rPr lang="en-US" i="1" dirty="0" smtClean="0">
                <a:hlinkClick r:id="rId3" action="ppaction://hlinkfile"/>
              </a:rPr>
              <a:t> </a:t>
            </a:r>
            <a:r>
              <a:rPr lang="en-US" dirty="0" smtClean="0"/>
              <a:t>, etc.</a:t>
            </a:r>
          </a:p>
          <a:p>
            <a:r>
              <a:rPr lang="en-US" dirty="0"/>
              <a:t>Colors and cultures: Exploring the effects of mall décor on consumer perceptions</a:t>
            </a:r>
          </a:p>
          <a:p>
            <a:r>
              <a:rPr lang="en-US" dirty="0" smtClean="0"/>
              <a:t>Affective </a:t>
            </a:r>
            <a:r>
              <a:rPr lang="en-US" dirty="0"/>
              <a:t>Dimensions Of Colors - A Cross-Cultural Study [Japan</a:t>
            </a:r>
            <a:r>
              <a:rPr lang="en-US" dirty="0" smtClean="0"/>
              <a:t>]</a:t>
            </a:r>
          </a:p>
          <a:p>
            <a:r>
              <a:rPr lang="en-US" dirty="0"/>
              <a:t>Warm-cool color preferences as potential personality indicators: Preliminary </a:t>
            </a:r>
            <a:r>
              <a:rPr lang="en-US" dirty="0" smtClean="0"/>
              <a:t>note</a:t>
            </a:r>
          </a:p>
          <a:p>
            <a:r>
              <a:rPr lang="en-US" i="1" dirty="0">
                <a:hlinkClick r:id="rId4" action="ppaction://hlinkfile"/>
              </a:rPr>
              <a:t>Do People Prefer Curved Objects? Angularity, Expertise, and Aesthetic Preference</a:t>
            </a:r>
            <a:r>
              <a:rPr lang="en-US" dirty="0"/>
              <a:t>, Paul J Silvia, Christopher M. Barona</a:t>
            </a:r>
          </a:p>
          <a:p>
            <a:endParaRPr lang="en-US" dirty="0" smtClean="0"/>
          </a:p>
          <a:p>
            <a:endParaRPr lang="en-US" dirty="0" smtClean="0"/>
          </a:p>
          <a:p>
            <a:endParaRPr lang="en-US" dirty="0"/>
          </a:p>
          <a:p>
            <a:endParaRPr lang="en-US" dirty="0"/>
          </a:p>
        </p:txBody>
      </p:sp>
    </p:spTree>
    <p:extLst>
      <p:ext uri="{BB962C8B-B14F-4D97-AF65-F5344CB8AC3E}">
        <p14:creationId xmlns:p14="http://schemas.microsoft.com/office/powerpoint/2010/main" val="250507757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Others </a:t>
            </a:r>
            <a:r>
              <a:rPr lang="en-US" sz="1800" b="1" dirty="0" smtClean="0">
                <a:solidFill>
                  <a:schemeClr val="bg1">
                    <a:lumMod val="65000"/>
                  </a:schemeClr>
                </a:solidFill>
              </a:rPr>
              <a:t>(Probably unreliable or less relevant)</a:t>
            </a:r>
            <a:endParaRPr lang="en-US" sz="1800" b="1" dirty="0">
              <a:solidFill>
                <a:schemeClr val="bg1">
                  <a:lumMod val="65000"/>
                </a:schemeClr>
              </a:solidFill>
            </a:endParaRPr>
          </a:p>
        </p:txBody>
      </p:sp>
      <p:sp>
        <p:nvSpPr>
          <p:cNvPr id="3" name="Content Placeholder 2"/>
          <p:cNvSpPr>
            <a:spLocks noGrp="1"/>
          </p:cNvSpPr>
          <p:nvPr>
            <p:ph sz="half" idx="1"/>
          </p:nvPr>
        </p:nvSpPr>
        <p:spPr>
          <a:xfrm>
            <a:off x="838200" y="1825624"/>
            <a:ext cx="5181600" cy="5032375"/>
          </a:xfrm>
        </p:spPr>
        <p:txBody>
          <a:bodyPr>
            <a:normAutofit/>
          </a:bodyPr>
          <a:lstStyle/>
          <a:p>
            <a:r>
              <a:rPr lang="en-US" dirty="0" smtClean="0">
                <a:hlinkClick r:id="rId3"/>
              </a:rPr>
              <a:t>http://infosthetics.com/</a:t>
            </a:r>
            <a:endParaRPr lang="en-US" dirty="0" smtClean="0"/>
          </a:p>
          <a:p>
            <a:r>
              <a:rPr lang="en-US" altLang="zh-CN" dirty="0">
                <a:hlinkClick r:id="rId4"/>
              </a:rPr>
              <a:t>http://</a:t>
            </a:r>
            <a:r>
              <a:rPr lang="en-US" altLang="zh-CN" dirty="0" smtClean="0">
                <a:hlinkClick r:id="rId4"/>
              </a:rPr>
              <a:t>www.science-of-aesthetics.org/journal.html</a:t>
            </a:r>
            <a:endParaRPr lang="en-US" altLang="zh-CN" dirty="0" smtClean="0"/>
          </a:p>
          <a:p>
            <a:r>
              <a:rPr lang="en-US" dirty="0" smtClean="0">
                <a:hlinkClick r:id="rId5"/>
              </a:rPr>
              <a:t>https</a:t>
            </a:r>
            <a:r>
              <a:rPr lang="en-US" dirty="0">
                <a:hlinkClick r:id="rId5"/>
              </a:rPr>
              <a:t>://public.wsu.edu/~</a:t>
            </a:r>
            <a:r>
              <a:rPr lang="en-US" dirty="0" smtClean="0">
                <a:hlinkClick r:id="rId5"/>
              </a:rPr>
              <a:t>kimander/biologyofart.htm</a:t>
            </a:r>
            <a:r>
              <a:rPr lang="en-US" dirty="0" smtClean="0"/>
              <a:t> (Freud)</a:t>
            </a:r>
          </a:p>
          <a:p>
            <a:r>
              <a:rPr lang="en-US" dirty="0" smtClean="0"/>
              <a:t>Shape </a:t>
            </a:r>
            <a:r>
              <a:rPr lang="en-US" dirty="0"/>
              <a:t>effects on memory for </a:t>
            </a:r>
            <a:r>
              <a:rPr lang="en-US" dirty="0" smtClean="0"/>
              <a:t>location</a:t>
            </a:r>
          </a:p>
          <a:p>
            <a:r>
              <a:rPr lang="en-US" dirty="0"/>
              <a:t>Color Appearance </a:t>
            </a:r>
            <a:r>
              <a:rPr lang="en-US" dirty="0" smtClean="0"/>
              <a:t>Models</a:t>
            </a:r>
          </a:p>
          <a:p>
            <a:r>
              <a:rPr lang="en-US" dirty="0">
                <a:hlinkClick r:id="rId6"/>
              </a:rPr>
              <a:t>http://</a:t>
            </a:r>
            <a:r>
              <a:rPr lang="en-US" dirty="0" smtClean="0">
                <a:hlinkClick r:id="rId6"/>
              </a:rPr>
              <a:t>psychology.uiowa.edu/iowa-attention-perception-lab</a:t>
            </a:r>
            <a:endParaRPr lang="en-US" dirty="0" smtClean="0"/>
          </a:p>
          <a:p>
            <a:endParaRPr lang="en-US" dirty="0" smtClean="0"/>
          </a:p>
          <a:p>
            <a:endParaRPr lang="en-US" dirty="0" smtClean="0"/>
          </a:p>
          <a:p>
            <a:endParaRPr lang="en-US" dirty="0" smtClean="0"/>
          </a:p>
          <a:p>
            <a:endParaRPr lang="en-US" dirty="0"/>
          </a:p>
        </p:txBody>
      </p:sp>
      <p:sp>
        <p:nvSpPr>
          <p:cNvPr id="4" name="Content Placeholder 3"/>
          <p:cNvSpPr>
            <a:spLocks noGrp="1"/>
          </p:cNvSpPr>
          <p:nvPr>
            <p:ph sz="half" idx="2"/>
          </p:nvPr>
        </p:nvSpPr>
        <p:spPr>
          <a:xfrm>
            <a:off x="6172200" y="1825624"/>
            <a:ext cx="6019800" cy="5032375"/>
          </a:xfrm>
        </p:spPr>
        <p:txBody>
          <a:bodyPr>
            <a:normAutofit/>
          </a:bodyPr>
          <a:lstStyle/>
          <a:p>
            <a:r>
              <a:rPr lang="en-US" dirty="0" smtClean="0"/>
              <a:t>Color and music (</a:t>
            </a:r>
            <a:r>
              <a:rPr lang="en-US" dirty="0" smtClean="0">
                <a:hlinkClick r:id="rId7"/>
              </a:rPr>
              <a:t>http://www.musictheory21.com/jae-sung/syllabus/graduate/rameau-studies/2002-1/documents/color-and-music.pdf</a:t>
            </a:r>
            <a:r>
              <a:rPr lang="en-US" dirty="0" smtClean="0"/>
              <a:t>)</a:t>
            </a:r>
          </a:p>
          <a:p>
            <a:r>
              <a:rPr lang="en-US" dirty="0" smtClean="0"/>
              <a:t>Associations between Color and Music are Mediated by Emotion and Influenced by Tempo</a:t>
            </a:r>
          </a:p>
          <a:p>
            <a:r>
              <a:rPr lang="en-US" dirty="0"/>
              <a:t>Adapting Models of Visual Aesthetics for Personalized Content Creation</a:t>
            </a:r>
            <a:endParaRPr lang="en-US" dirty="0" smtClean="0"/>
          </a:p>
          <a:p>
            <a:endParaRPr lang="en-US" dirty="0" smtClean="0"/>
          </a:p>
          <a:p>
            <a:endParaRPr lang="en-US" dirty="0"/>
          </a:p>
        </p:txBody>
      </p:sp>
    </p:spTree>
    <p:extLst>
      <p:ext uri="{BB962C8B-B14F-4D97-AF65-F5344CB8AC3E}">
        <p14:creationId xmlns:p14="http://schemas.microsoft.com/office/powerpoint/2010/main" val="39752126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Drawing &amp; Painting</a:t>
            </a:r>
            <a:endParaRPr lang="en-US" dirty="0"/>
          </a:p>
        </p:txBody>
      </p:sp>
      <p:sp>
        <p:nvSpPr>
          <p:cNvPr id="5" name="Text Placeholder 4"/>
          <p:cNvSpPr>
            <a:spLocks noGrp="1"/>
          </p:cNvSpPr>
          <p:nvPr>
            <p:ph type="body" idx="1"/>
          </p:nvPr>
        </p:nvSpPr>
        <p:spPr/>
        <p:txBody>
          <a:bodyPr/>
          <a:lstStyle/>
          <a:p>
            <a:r>
              <a:rPr lang="en-US" dirty="0" smtClean="0"/>
              <a:t>From an artist’s perspective</a:t>
            </a:r>
            <a:endParaRPr lang="en-US" dirty="0"/>
          </a:p>
        </p:txBody>
      </p:sp>
    </p:spTree>
    <p:extLst>
      <p:ext uri="{BB962C8B-B14F-4D97-AF65-F5344CB8AC3E}">
        <p14:creationId xmlns:p14="http://schemas.microsoft.com/office/powerpoint/2010/main" val="256586570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p:txBody>
          <a:bodyPr/>
          <a:lstStyle/>
          <a:p>
            <a:r>
              <a:rPr lang="en-US" i="1" dirty="0"/>
              <a:t>Shape Grammars and the Generative Specification of Painting and </a:t>
            </a:r>
            <a:r>
              <a:rPr lang="en-US" i="1" dirty="0" smtClean="0"/>
              <a:t>Sculpture</a:t>
            </a:r>
            <a:r>
              <a:rPr lang="en-US" dirty="0" smtClean="0"/>
              <a:t>, George </a:t>
            </a:r>
            <a:r>
              <a:rPr lang="en-US" dirty="0" err="1" smtClean="0"/>
              <a:t>Stiny</a:t>
            </a:r>
            <a:r>
              <a:rPr lang="en-US" dirty="0" smtClean="0"/>
              <a:t>, James </a:t>
            </a:r>
            <a:r>
              <a:rPr lang="en-US" dirty="0" err="1"/>
              <a:t>Gips</a:t>
            </a:r>
            <a:r>
              <a:rPr lang="en-US" dirty="0"/>
              <a:t> </a:t>
            </a:r>
            <a:endParaRPr lang="en-US" dirty="0" smtClean="0"/>
          </a:p>
          <a:p>
            <a:r>
              <a:rPr lang="en-US" dirty="0"/>
              <a:t>Shape: Talking about Seeing and </a:t>
            </a:r>
            <a:r>
              <a:rPr lang="en-US" dirty="0" smtClean="0"/>
              <a:t>Doing</a:t>
            </a:r>
          </a:p>
          <a:p>
            <a:r>
              <a:rPr lang="en-US" dirty="0" err="1"/>
              <a:t>Bildgestaltung</a:t>
            </a:r>
            <a:r>
              <a:rPr lang="en-US" dirty="0"/>
              <a:t> und </a:t>
            </a:r>
            <a:r>
              <a:rPr lang="en-US" dirty="0" err="1"/>
              <a:t>Bildsprache</a:t>
            </a:r>
            <a:r>
              <a:rPr lang="en-US" dirty="0"/>
              <a:t> [Germany</a:t>
            </a:r>
            <a:r>
              <a:rPr lang="en-US" dirty="0" smtClean="0"/>
              <a:t>]</a:t>
            </a:r>
          </a:p>
          <a:p>
            <a:r>
              <a:rPr lang="en-US" dirty="0"/>
              <a:t>Reading Images: The Grammar of Visual Design</a:t>
            </a:r>
          </a:p>
          <a:p>
            <a:endParaRPr lang="en-US" dirty="0"/>
          </a:p>
        </p:txBody>
      </p:sp>
      <p:sp>
        <p:nvSpPr>
          <p:cNvPr id="4" name="Content Placeholder 3"/>
          <p:cNvSpPr>
            <a:spLocks noGrp="1"/>
          </p:cNvSpPr>
          <p:nvPr>
            <p:ph sz="half" idx="2"/>
          </p:nvPr>
        </p:nvSpPr>
        <p:spPr/>
        <p:txBody>
          <a:bodyPr/>
          <a:lstStyle/>
          <a:p>
            <a:r>
              <a:rPr lang="en-US" dirty="0" smtClean="0"/>
              <a:t>Color </a:t>
            </a:r>
            <a:r>
              <a:rPr lang="en-US" dirty="0"/>
              <a:t>Design for Illustrative </a:t>
            </a:r>
            <a:r>
              <a:rPr lang="en-US" dirty="0" smtClean="0"/>
              <a:t>Visualization</a:t>
            </a:r>
          </a:p>
          <a:p>
            <a:r>
              <a:rPr lang="en-US" dirty="0">
                <a:hlinkClick r:id="rId3"/>
              </a:rPr>
              <a:t>http://</a:t>
            </a:r>
            <a:r>
              <a:rPr lang="en-US" dirty="0" smtClean="0">
                <a:hlinkClick r:id="rId3"/>
              </a:rPr>
              <a:t>vr.theatre.ntu.edu.tw/fineart/th10_140/index.html</a:t>
            </a:r>
            <a:endParaRPr lang="en-US" dirty="0" smtClean="0"/>
          </a:p>
          <a:p>
            <a:r>
              <a:rPr lang="en-US" dirty="0" smtClean="0">
                <a:hlinkClick r:id="rId4"/>
              </a:rPr>
              <a:t>http</a:t>
            </a:r>
            <a:r>
              <a:rPr lang="en-US" dirty="0">
                <a:hlinkClick r:id="rId4"/>
              </a:rPr>
              <a:t>://arteascuola.com</a:t>
            </a:r>
            <a:r>
              <a:rPr lang="en-US" dirty="0" smtClean="0">
                <a:hlinkClick r:id="rId4"/>
              </a:rPr>
              <a:t>/</a:t>
            </a:r>
            <a:endParaRPr lang="en-US" dirty="0" smtClean="0"/>
          </a:p>
          <a:p>
            <a:r>
              <a:rPr lang="en-US" dirty="0">
                <a:hlinkClick r:id="rId5"/>
              </a:rPr>
              <a:t>http://blog.xuite.net/quencychenkimo/twblog/116357837-%</a:t>
            </a:r>
            <a:r>
              <a:rPr lang="en-US" dirty="0" smtClean="0">
                <a:hlinkClick r:id="rId5"/>
              </a:rPr>
              <a:t>E5%A0%B4%E8%AB%96%E8%88%87%E6%A0%BC%E5%BC%8F%E5%A1%94</a:t>
            </a:r>
            <a:endParaRPr lang="en-US" dirty="0" smtClean="0"/>
          </a:p>
          <a:p>
            <a:endParaRPr lang="en-US" dirty="0"/>
          </a:p>
        </p:txBody>
      </p:sp>
      <p:sp>
        <p:nvSpPr>
          <p:cNvPr id="5" name="Title 1"/>
          <p:cNvSpPr>
            <a:spLocks noGrp="1"/>
          </p:cNvSpPr>
          <p:nvPr>
            <p:ph type="title"/>
          </p:nvPr>
        </p:nvSpPr>
        <p:spPr/>
        <p:txBody>
          <a:bodyPr/>
          <a:lstStyle/>
          <a:p>
            <a:r>
              <a:rPr lang="en-US" dirty="0" smtClean="0"/>
              <a:t>Others </a:t>
            </a:r>
            <a:r>
              <a:rPr lang="en-US" sz="1800" b="1" dirty="0" smtClean="0">
                <a:solidFill>
                  <a:schemeClr val="bg1">
                    <a:lumMod val="65000"/>
                  </a:schemeClr>
                </a:solidFill>
              </a:rPr>
              <a:t>(Probably unreliable or less relevant)</a:t>
            </a:r>
            <a:endParaRPr lang="en-US" sz="1800" b="1" dirty="0">
              <a:solidFill>
                <a:schemeClr val="bg1">
                  <a:lumMod val="65000"/>
                </a:schemeClr>
              </a:solidFill>
            </a:endParaRPr>
          </a:p>
        </p:txBody>
      </p:sp>
    </p:spTree>
    <p:extLst>
      <p:ext uri="{BB962C8B-B14F-4D97-AF65-F5344CB8AC3E}">
        <p14:creationId xmlns:p14="http://schemas.microsoft.com/office/powerpoint/2010/main" val="93146954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p:txBody>
          <a:bodyPr/>
          <a:lstStyle/>
          <a:p>
            <a:r>
              <a:rPr lang="en-US" dirty="0"/>
              <a:t>Study on an Electromechanical Color Scheme Expert System(MCSES) [Chinese</a:t>
            </a:r>
            <a:r>
              <a:rPr lang="en-US" dirty="0" smtClean="0"/>
              <a:t>]</a:t>
            </a:r>
          </a:p>
          <a:p>
            <a:r>
              <a:rPr lang="en-US" dirty="0" smtClean="0"/>
              <a:t>Revisiting </a:t>
            </a:r>
            <a:r>
              <a:rPr lang="en-US" dirty="0"/>
              <a:t>Snodgrass and </a:t>
            </a:r>
            <a:r>
              <a:rPr lang="en-US" dirty="0" err="1"/>
              <a:t>Vanderwart's</a:t>
            </a:r>
            <a:r>
              <a:rPr lang="en-US" dirty="0"/>
              <a:t> object pictorial set: The role of surface detail in basic-level object </a:t>
            </a:r>
            <a:r>
              <a:rPr lang="en-US" dirty="0" smtClean="0"/>
              <a:t>recognition</a:t>
            </a:r>
          </a:p>
          <a:p>
            <a:r>
              <a:rPr lang="en-US" dirty="0">
                <a:hlinkClick r:id="rId3"/>
              </a:rPr>
              <a:t>http://</a:t>
            </a:r>
            <a:r>
              <a:rPr lang="en-US" dirty="0" smtClean="0">
                <a:hlinkClick r:id="rId3"/>
              </a:rPr>
              <a:t>www.docin.com/p-606983101.html</a:t>
            </a:r>
            <a:r>
              <a:rPr lang="en-US" dirty="0" smtClean="0"/>
              <a:t> (Gestalt)</a:t>
            </a:r>
          </a:p>
          <a:p>
            <a:endParaRPr lang="en-US" dirty="0"/>
          </a:p>
          <a:p>
            <a:endParaRPr lang="en-US" dirty="0"/>
          </a:p>
          <a:p>
            <a:endParaRPr lang="en-US" dirty="0"/>
          </a:p>
        </p:txBody>
      </p:sp>
      <p:sp>
        <p:nvSpPr>
          <p:cNvPr id="4" name="Content Placeholder 3"/>
          <p:cNvSpPr>
            <a:spLocks noGrp="1"/>
          </p:cNvSpPr>
          <p:nvPr>
            <p:ph sz="half" idx="2"/>
          </p:nvPr>
        </p:nvSpPr>
        <p:spPr/>
        <p:txBody>
          <a:bodyPr/>
          <a:lstStyle/>
          <a:p>
            <a:r>
              <a:rPr lang="en-US" dirty="0"/>
              <a:t>Color and </a:t>
            </a:r>
            <a:r>
              <a:rPr lang="en-US" dirty="0" smtClean="0"/>
              <a:t>psychological functioning: a </a:t>
            </a:r>
            <a:r>
              <a:rPr lang="en-US" dirty="0"/>
              <a:t>review </a:t>
            </a:r>
            <a:r>
              <a:rPr lang="en-US" dirty="0" smtClean="0"/>
              <a:t>of theoretical </a:t>
            </a:r>
            <a:r>
              <a:rPr lang="en-US" dirty="0"/>
              <a:t>and </a:t>
            </a:r>
            <a:r>
              <a:rPr lang="en-US" dirty="0" smtClean="0"/>
              <a:t>empirical work</a:t>
            </a:r>
          </a:p>
          <a:p>
            <a:r>
              <a:rPr lang="en-US" dirty="0"/>
              <a:t>Color psychology: Effects of perceiving color on psychological functioning in </a:t>
            </a:r>
            <a:r>
              <a:rPr lang="en-US" dirty="0" smtClean="0"/>
              <a:t>humans</a:t>
            </a:r>
          </a:p>
          <a:p>
            <a:r>
              <a:rPr lang="en-US" dirty="0">
                <a:hlinkClick r:id="rId4"/>
              </a:rPr>
              <a:t>https://</a:t>
            </a:r>
            <a:r>
              <a:rPr lang="en-US" dirty="0" smtClean="0">
                <a:hlinkClick r:id="rId4"/>
              </a:rPr>
              <a:t>aras.org/sites/default/files/docs/00028Wojtkowski.pdf</a:t>
            </a:r>
            <a:r>
              <a:rPr lang="en-US" dirty="0" smtClean="0"/>
              <a:t> (Jung)</a:t>
            </a:r>
          </a:p>
          <a:p>
            <a:endParaRPr lang="en-US" dirty="0"/>
          </a:p>
          <a:p>
            <a:endParaRPr lang="en-US" dirty="0"/>
          </a:p>
        </p:txBody>
      </p:sp>
      <p:sp>
        <p:nvSpPr>
          <p:cNvPr id="5" name="Title 1"/>
          <p:cNvSpPr>
            <a:spLocks noGrp="1"/>
          </p:cNvSpPr>
          <p:nvPr>
            <p:ph type="title"/>
          </p:nvPr>
        </p:nvSpPr>
        <p:spPr/>
        <p:txBody>
          <a:bodyPr/>
          <a:lstStyle/>
          <a:p>
            <a:r>
              <a:rPr lang="en-US" dirty="0" smtClean="0"/>
              <a:t>Others </a:t>
            </a:r>
            <a:r>
              <a:rPr lang="en-US" sz="1800" b="1" dirty="0" smtClean="0">
                <a:solidFill>
                  <a:schemeClr val="bg1">
                    <a:lumMod val="65000"/>
                  </a:schemeClr>
                </a:solidFill>
              </a:rPr>
              <a:t>(Probably unreliable or less relevant)</a:t>
            </a:r>
            <a:endParaRPr lang="en-US" sz="1800" b="1" dirty="0">
              <a:solidFill>
                <a:schemeClr val="bg1">
                  <a:lumMod val="65000"/>
                </a:schemeClr>
              </a:solidFill>
            </a:endParaRPr>
          </a:p>
        </p:txBody>
      </p:sp>
    </p:spTree>
    <p:extLst>
      <p:ext uri="{BB962C8B-B14F-4D97-AF65-F5344CB8AC3E}">
        <p14:creationId xmlns:p14="http://schemas.microsoft.com/office/powerpoint/2010/main" val="347990802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p:txBody>
          <a:bodyPr/>
          <a:lstStyle/>
          <a:p>
            <a:r>
              <a:rPr lang="en-US" i="1" dirty="0">
                <a:hlinkClick r:id="rId3" action="ppaction://hlinkfile"/>
              </a:rPr>
              <a:t>Theoretical Approaches To Perceptual </a:t>
            </a:r>
            <a:r>
              <a:rPr lang="en-US" i="1" dirty="0" smtClean="0">
                <a:hlinkClick r:id="rId3" action="ppaction://hlinkfile"/>
              </a:rPr>
              <a:t>Organization</a:t>
            </a:r>
            <a:endParaRPr lang="en-US" i="1" dirty="0" smtClean="0"/>
          </a:p>
          <a:p>
            <a:r>
              <a:rPr lang="en-US" i="1" dirty="0">
                <a:hlinkClick r:id="rId4" action="ppaction://hlinkfile"/>
              </a:rPr>
              <a:t>The Gestalt Principles of Similarity and Proximity Apply to Both the Haptic and Visual Grouping of Elements </a:t>
            </a:r>
            <a:endParaRPr lang="en-US" i="1" dirty="0" smtClean="0"/>
          </a:p>
          <a:p>
            <a:r>
              <a:rPr lang="en-US" i="1" dirty="0">
                <a:hlinkClick r:id="rId5" action="ppaction://hlinkfile"/>
              </a:rPr>
              <a:t>Gestalt Theory in Visual Screen Design – A New Look at an Old Subject</a:t>
            </a:r>
            <a:endParaRPr lang="en-US" i="1" dirty="0"/>
          </a:p>
        </p:txBody>
      </p:sp>
      <p:sp>
        <p:nvSpPr>
          <p:cNvPr id="4" name="Content Placeholder 3"/>
          <p:cNvSpPr>
            <a:spLocks noGrp="1"/>
          </p:cNvSpPr>
          <p:nvPr>
            <p:ph sz="half" idx="2"/>
          </p:nvPr>
        </p:nvSpPr>
        <p:spPr>
          <a:xfrm>
            <a:off x="6172200" y="1825624"/>
            <a:ext cx="5181600" cy="4912059"/>
          </a:xfrm>
        </p:spPr>
        <p:txBody>
          <a:bodyPr/>
          <a:lstStyle/>
          <a:p>
            <a:r>
              <a:rPr lang="en-US" i="1" dirty="0">
                <a:hlinkClick r:id="rId6" action="ppaction://hlinkfile"/>
              </a:rPr>
              <a:t>New Gestalt Principles of Perceptual Organization: An Extension from Grouping to Shape and </a:t>
            </a:r>
            <a:r>
              <a:rPr lang="en-US" i="1" dirty="0" smtClean="0">
                <a:hlinkClick r:id="rId6" action="ppaction://hlinkfile"/>
              </a:rPr>
              <a:t>Meaning</a:t>
            </a:r>
            <a:endParaRPr lang="en-US" i="1" dirty="0" smtClean="0"/>
          </a:p>
          <a:p>
            <a:r>
              <a:rPr lang="en-US" i="1" dirty="0">
                <a:hlinkClick r:id="rId7" action="ppaction://hlinkfile"/>
              </a:rPr>
              <a:t>A Century of Gestalt Psychology in Visual Perception: I. Perceptual Grouping and Figure–Ground </a:t>
            </a:r>
            <a:r>
              <a:rPr lang="en-US" i="1" dirty="0" smtClean="0">
                <a:hlinkClick r:id="rId7" action="ppaction://hlinkfile"/>
              </a:rPr>
              <a:t>Organization</a:t>
            </a:r>
            <a:endParaRPr lang="en-US" i="1" dirty="0" smtClean="0"/>
          </a:p>
          <a:p>
            <a:r>
              <a:rPr lang="en-US" i="1" dirty="0">
                <a:hlinkClick r:id="rId8" action="ppaction://hlinkfile"/>
              </a:rPr>
              <a:t>Gestalt and Totality. The case of </a:t>
            </a:r>
            <a:r>
              <a:rPr lang="en-US" i="1" dirty="0" err="1">
                <a:hlinkClick r:id="rId8" action="ppaction://hlinkfile"/>
              </a:rPr>
              <a:t>Merleau-Ponty</a:t>
            </a:r>
            <a:r>
              <a:rPr lang="en-US" i="1" dirty="0">
                <a:hlinkClick r:id="rId8" action="ppaction://hlinkfile"/>
              </a:rPr>
              <a:t> and Gestalt psychology </a:t>
            </a:r>
            <a:endParaRPr lang="en-US" i="1" dirty="0" smtClean="0"/>
          </a:p>
          <a:p>
            <a:endParaRPr lang="en-US" i="1" dirty="0"/>
          </a:p>
        </p:txBody>
      </p:sp>
      <p:sp>
        <p:nvSpPr>
          <p:cNvPr id="5" name="Title 1"/>
          <p:cNvSpPr>
            <a:spLocks noGrp="1"/>
          </p:cNvSpPr>
          <p:nvPr>
            <p:ph type="title"/>
          </p:nvPr>
        </p:nvSpPr>
        <p:spPr/>
        <p:txBody>
          <a:bodyPr/>
          <a:lstStyle/>
          <a:p>
            <a:r>
              <a:rPr lang="en-US" dirty="0" smtClean="0"/>
              <a:t>Others </a:t>
            </a:r>
            <a:r>
              <a:rPr lang="en-US" sz="1800" b="1" dirty="0" smtClean="0">
                <a:solidFill>
                  <a:schemeClr val="bg1">
                    <a:lumMod val="65000"/>
                  </a:schemeClr>
                </a:solidFill>
              </a:rPr>
              <a:t>(Probably unreliable or less relevant)</a:t>
            </a:r>
            <a:endParaRPr lang="en-US" sz="1800" b="1" dirty="0">
              <a:solidFill>
                <a:schemeClr val="bg1">
                  <a:lumMod val="65000"/>
                </a:schemeClr>
              </a:solidFill>
            </a:endParaRPr>
          </a:p>
        </p:txBody>
      </p:sp>
    </p:spTree>
    <p:extLst>
      <p:ext uri="{BB962C8B-B14F-4D97-AF65-F5344CB8AC3E}">
        <p14:creationId xmlns:p14="http://schemas.microsoft.com/office/powerpoint/2010/main" val="12076681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Elements of Picture</a:t>
            </a:r>
            <a:endParaRPr lang="en-US" dirty="0"/>
          </a:p>
        </p:txBody>
      </p:sp>
      <p:sp>
        <p:nvSpPr>
          <p:cNvPr id="6" name="Text Placeholder 5"/>
          <p:cNvSpPr>
            <a:spLocks noGrp="1"/>
          </p:cNvSpPr>
          <p:nvPr>
            <p:ph idx="1"/>
          </p:nvPr>
        </p:nvSpPr>
        <p:spPr/>
        <p:txBody>
          <a:bodyPr/>
          <a:lstStyle/>
          <a:p>
            <a:r>
              <a:rPr lang="en-US" dirty="0" smtClean="0"/>
              <a:t>Dow: Line-</a:t>
            </a:r>
            <a:r>
              <a:rPr lang="en-US" dirty="0" err="1" smtClean="0"/>
              <a:t>Notan</a:t>
            </a:r>
            <a:r>
              <a:rPr lang="en-US" dirty="0" smtClean="0"/>
              <a:t>-Color</a:t>
            </a:r>
          </a:p>
          <a:p>
            <a:r>
              <a:rPr lang="en-US" dirty="0" smtClean="0"/>
              <a:t>Crane: Line &amp; Form</a:t>
            </a:r>
          </a:p>
          <a:p>
            <a:pPr lvl="1"/>
            <a:r>
              <a:rPr lang="en-US" dirty="0" smtClean="0"/>
              <a:t>Features</a:t>
            </a:r>
          </a:p>
          <a:p>
            <a:r>
              <a:rPr lang="en-US" dirty="0" smtClean="0"/>
              <a:t>Color Theory</a:t>
            </a:r>
          </a:p>
          <a:p>
            <a:pPr lvl="1"/>
            <a:r>
              <a:rPr lang="en-US" dirty="0" smtClean="0"/>
              <a:t>Color Wheel Theory (Resembles the Musical Circle of Fifths)</a:t>
            </a:r>
          </a:p>
          <a:p>
            <a:pPr lvl="1"/>
            <a:r>
              <a:rPr lang="en-US" altLang="zh-CN" dirty="0"/>
              <a:t>Brightness </a:t>
            </a:r>
            <a:r>
              <a:rPr lang="en-US" altLang="zh-CN" dirty="0" smtClean="0"/>
              <a:t>Tone (</a:t>
            </a:r>
            <a:r>
              <a:rPr lang="zh-CN" altLang="en-US" dirty="0" smtClean="0">
                <a:latin typeface="Estrangelo Edessa" panose="03080600000000000000" pitchFamily="66" charset="0"/>
                <a:cs typeface="Estrangelo Edessa" panose="03080600000000000000" pitchFamily="66" charset="0"/>
              </a:rPr>
              <a:t>明度九大调</a:t>
            </a:r>
            <a:r>
              <a:rPr lang="en-US" altLang="zh-CN" dirty="0" smtClean="0"/>
              <a:t>)</a:t>
            </a:r>
            <a:endParaRPr lang="en-US" dirty="0" smtClean="0"/>
          </a:p>
          <a:p>
            <a:endParaRPr lang="en-US" dirty="0" smtClean="0"/>
          </a:p>
          <a:p>
            <a:endParaRPr lang="en-US" dirty="0" smtClean="0"/>
          </a:p>
          <a:p>
            <a:endParaRPr lang="en-US" dirty="0"/>
          </a:p>
          <a:p>
            <a:endParaRPr lang="en-US" dirty="0"/>
          </a:p>
        </p:txBody>
      </p:sp>
    </p:spTree>
    <p:extLst>
      <p:ext uri="{BB962C8B-B14F-4D97-AF65-F5344CB8AC3E}">
        <p14:creationId xmlns:p14="http://schemas.microsoft.com/office/powerpoint/2010/main" val="29487228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Organize Principles</a:t>
            </a:r>
            <a:endParaRPr lang="en-US" dirty="0"/>
          </a:p>
        </p:txBody>
      </p:sp>
      <p:sp>
        <p:nvSpPr>
          <p:cNvPr id="3" name="Content Placeholder 2"/>
          <p:cNvSpPr>
            <a:spLocks noGrp="1"/>
          </p:cNvSpPr>
          <p:nvPr>
            <p:ph idx="1"/>
          </p:nvPr>
        </p:nvSpPr>
        <p:spPr/>
        <p:txBody>
          <a:bodyPr/>
          <a:lstStyle/>
          <a:p>
            <a:r>
              <a:rPr lang="en-US" dirty="0" smtClean="0"/>
              <a:t>Psychology</a:t>
            </a:r>
          </a:p>
          <a:p>
            <a:r>
              <a:rPr lang="en-US" dirty="0" smtClean="0"/>
              <a:t>Gestalt Theory of Composition</a:t>
            </a:r>
          </a:p>
          <a:p>
            <a:endParaRPr lang="en-US" dirty="0" smtClean="0"/>
          </a:p>
          <a:p>
            <a:endParaRPr lang="en-US" dirty="0"/>
          </a:p>
        </p:txBody>
      </p:sp>
    </p:spTree>
    <p:extLst>
      <p:ext uri="{BB962C8B-B14F-4D97-AF65-F5344CB8AC3E}">
        <p14:creationId xmlns:p14="http://schemas.microsoft.com/office/powerpoint/2010/main" val="35907720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Cognitive Psychology</a:t>
            </a:r>
            <a:endParaRPr lang="en-US" dirty="0"/>
          </a:p>
        </p:txBody>
      </p:sp>
      <p:sp>
        <p:nvSpPr>
          <p:cNvPr id="5" name="Text Placeholder 4"/>
          <p:cNvSpPr>
            <a:spLocks noGrp="1"/>
          </p:cNvSpPr>
          <p:nvPr>
            <p:ph type="body" idx="1"/>
          </p:nvPr>
        </p:nvSpPr>
        <p:spPr/>
        <p:txBody>
          <a:bodyPr/>
          <a:lstStyle/>
          <a:p>
            <a:r>
              <a:rPr lang="en-US" dirty="0" smtClean="0"/>
              <a:t>Attention &amp; Perception </a:t>
            </a:r>
            <a:endParaRPr lang="en-US" dirty="0"/>
          </a:p>
        </p:txBody>
      </p:sp>
    </p:spTree>
    <p:extLst>
      <p:ext uri="{BB962C8B-B14F-4D97-AF65-F5344CB8AC3E}">
        <p14:creationId xmlns:p14="http://schemas.microsoft.com/office/powerpoint/2010/main" val="32967086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Visual Perception</a:t>
            </a:r>
            <a:endParaRPr lang="en-US" dirty="0"/>
          </a:p>
        </p:txBody>
      </p:sp>
      <p:sp>
        <p:nvSpPr>
          <p:cNvPr id="3" name="Content Placeholder 2"/>
          <p:cNvSpPr>
            <a:spLocks noGrp="1"/>
          </p:cNvSpPr>
          <p:nvPr>
            <p:ph idx="1"/>
          </p:nvPr>
        </p:nvSpPr>
        <p:spPr/>
        <p:txBody>
          <a:bodyPr/>
          <a:lstStyle/>
          <a:p>
            <a:r>
              <a:rPr lang="en-US" altLang="zh-CN" dirty="0" smtClean="0"/>
              <a:t>Optical </a:t>
            </a:r>
            <a:r>
              <a:rPr lang="en-US" dirty="0" smtClean="0"/>
              <a:t>Illusion</a:t>
            </a:r>
          </a:p>
          <a:p>
            <a:r>
              <a:rPr lang="en-US" dirty="0" smtClean="0"/>
              <a:t>Gestalt Theory</a:t>
            </a:r>
            <a:endParaRPr lang="en-US" dirty="0"/>
          </a:p>
        </p:txBody>
      </p:sp>
    </p:spTree>
    <p:extLst>
      <p:ext uri="{BB962C8B-B14F-4D97-AF65-F5344CB8AC3E}">
        <p14:creationId xmlns:p14="http://schemas.microsoft.com/office/powerpoint/2010/main" val="9846382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Gestalt Theory</a:t>
            </a:r>
            <a:endParaRPr lang="en-US" dirty="0"/>
          </a:p>
        </p:txBody>
      </p:sp>
      <p:sp>
        <p:nvSpPr>
          <p:cNvPr id="3" name="Content Placeholder 2"/>
          <p:cNvSpPr>
            <a:spLocks noGrp="1"/>
          </p:cNvSpPr>
          <p:nvPr>
            <p:ph idx="1"/>
          </p:nvPr>
        </p:nvSpPr>
        <p:spPr/>
        <p:txBody>
          <a:bodyPr/>
          <a:lstStyle/>
          <a:p>
            <a:r>
              <a:rPr lang="en-US" dirty="0" smtClean="0"/>
              <a:t>Gestalt = </a:t>
            </a:r>
            <a:r>
              <a:rPr lang="en-US" b="1" dirty="0">
                <a:solidFill>
                  <a:srgbClr val="FF0000"/>
                </a:solidFill>
              </a:rPr>
              <a:t>dynamic</a:t>
            </a:r>
            <a:r>
              <a:rPr lang="en-US" dirty="0"/>
              <a:t> </a:t>
            </a:r>
            <a:r>
              <a:rPr lang="en-US" dirty="0" smtClean="0"/>
              <a:t>wholes</a:t>
            </a:r>
          </a:p>
          <a:p>
            <a:r>
              <a:rPr lang="en-US" dirty="0" smtClean="0"/>
              <a:t>Whole != </a:t>
            </a:r>
            <a:r>
              <a:rPr lang="zh-CN" altLang="en-US" dirty="0" smtClean="0"/>
              <a:t>∑</a:t>
            </a:r>
            <a:r>
              <a:rPr lang="en-US" altLang="zh-CN" dirty="0" smtClean="0"/>
              <a:t>Parts</a:t>
            </a:r>
          </a:p>
          <a:p>
            <a:r>
              <a:rPr lang="en-US" dirty="0" smtClean="0"/>
              <a:t>Experiments</a:t>
            </a:r>
            <a:endParaRPr lang="en-US" dirty="0"/>
          </a:p>
        </p:txBody>
      </p:sp>
    </p:spTree>
    <p:extLst>
      <p:ext uri="{BB962C8B-B14F-4D97-AF65-F5344CB8AC3E}">
        <p14:creationId xmlns:p14="http://schemas.microsoft.com/office/powerpoint/2010/main" val="180065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Rudolf Arnheim – Gestalt Psychology of Art</a:t>
            </a:r>
            <a:endParaRPr lang="en-US" dirty="0"/>
          </a:p>
        </p:txBody>
      </p:sp>
      <p:sp>
        <p:nvSpPr>
          <p:cNvPr id="3" name="Content Placeholder 2"/>
          <p:cNvSpPr>
            <a:spLocks noGrp="1"/>
          </p:cNvSpPr>
          <p:nvPr>
            <p:ph idx="1"/>
          </p:nvPr>
        </p:nvSpPr>
        <p:spPr/>
        <p:txBody>
          <a:bodyPr/>
          <a:lstStyle/>
          <a:p>
            <a:r>
              <a:rPr lang="en-US" dirty="0" smtClean="0"/>
              <a:t>Dynamic (as introduction to balance)</a:t>
            </a:r>
          </a:p>
          <a:p>
            <a:pPr lvl="1"/>
            <a:r>
              <a:rPr lang="en-US" dirty="0" smtClean="0"/>
              <a:t>"</a:t>
            </a:r>
            <a:r>
              <a:rPr lang="en-US" dirty="0"/>
              <a:t>induced </a:t>
            </a:r>
            <a:r>
              <a:rPr lang="en-US" dirty="0" smtClean="0"/>
              <a:t>structure“ </a:t>
            </a:r>
          </a:p>
          <a:p>
            <a:pPr lvl="2"/>
            <a:r>
              <a:rPr lang="en-US" dirty="0"/>
              <a:t>psychological </a:t>
            </a:r>
            <a:r>
              <a:rPr lang="en-US" dirty="0" smtClean="0"/>
              <a:t>forces</a:t>
            </a:r>
          </a:p>
          <a:p>
            <a:pPr lvl="2"/>
            <a:r>
              <a:rPr lang="en-US" dirty="0" smtClean="0"/>
              <a:t>perceptual inductions</a:t>
            </a:r>
          </a:p>
          <a:p>
            <a:pPr lvl="2"/>
            <a:r>
              <a:rPr lang="en-US" dirty="0" smtClean="0"/>
              <a:t>structural skeleton</a:t>
            </a:r>
          </a:p>
          <a:p>
            <a:pPr lvl="1"/>
            <a:r>
              <a:rPr lang="en-US" dirty="0" smtClean="0"/>
              <a:t>Balance</a:t>
            </a:r>
            <a:endParaRPr lang="en-US" dirty="0"/>
          </a:p>
          <a:p>
            <a:endParaRPr lang="en-US" dirty="0"/>
          </a:p>
          <a:p>
            <a:endParaRPr lang="en-US" dirty="0" smtClean="0"/>
          </a:p>
          <a:p>
            <a:endParaRPr lang="en-US" dirty="0"/>
          </a:p>
          <a:p>
            <a:endParaRPr lang="en-US" dirty="0" smtClean="0"/>
          </a:p>
          <a:p>
            <a:endParaRPr lang="en-US" dirty="0" smtClean="0"/>
          </a:p>
          <a:p>
            <a:endParaRPr lang="en-US" dirty="0"/>
          </a:p>
        </p:txBody>
      </p:sp>
    </p:spTree>
    <p:extLst>
      <p:ext uri="{BB962C8B-B14F-4D97-AF65-F5344CB8AC3E}">
        <p14:creationId xmlns:p14="http://schemas.microsoft.com/office/powerpoint/2010/main" val="14585373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72568</TotalTime>
  <Words>13642</Words>
  <Application>Microsoft Office PowerPoint</Application>
  <PresentationFormat>Widescreen</PresentationFormat>
  <Paragraphs>1325</Paragraphs>
  <Slides>32</Slides>
  <Notes>22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32</vt:i4>
      </vt:variant>
    </vt:vector>
  </HeadingPairs>
  <TitlesOfParts>
    <vt:vector size="38" baseType="lpstr">
      <vt:lpstr>宋体</vt:lpstr>
      <vt:lpstr>Arial</vt:lpstr>
      <vt:lpstr>Calibri</vt:lpstr>
      <vt:lpstr>Calibri Light</vt:lpstr>
      <vt:lpstr>Estrangelo Edessa</vt:lpstr>
      <vt:lpstr>Office Theme</vt:lpstr>
      <vt:lpstr>Brief Conclusion</vt:lpstr>
      <vt:lpstr>Outline</vt:lpstr>
      <vt:lpstr>Drawing &amp; Painting</vt:lpstr>
      <vt:lpstr>Elements of Picture</vt:lpstr>
      <vt:lpstr>Organize Principles</vt:lpstr>
      <vt:lpstr>Cognitive Psychology</vt:lpstr>
      <vt:lpstr>Visual Perception</vt:lpstr>
      <vt:lpstr>Gestalt Theory</vt:lpstr>
      <vt:lpstr>Rudolf Arnheim – Gestalt Psychology of Art</vt:lpstr>
      <vt:lpstr>Rudolf Arnheim – Gestalt Psychology of Art</vt:lpstr>
      <vt:lpstr>Rudolf Arnheim – Gestalt Psychology of Art</vt:lpstr>
      <vt:lpstr>Rudolf Arnheim – Gestalt Psychology of Art</vt:lpstr>
      <vt:lpstr>Rudolf Arnheim – Gestalt Psychology of Art</vt:lpstr>
      <vt:lpstr>Rudolf Arnheim – Gestalt Psychology of Art</vt:lpstr>
      <vt:lpstr>Rudolf Arnheim – Gestalt Psychology of Art</vt:lpstr>
      <vt:lpstr>Rudolf Arnheim – Gestalt Psychology of Art</vt:lpstr>
      <vt:lpstr>Paul J. Locher – Papers &amp; Review</vt:lpstr>
      <vt:lpstr>Caroline, Robert – Experiments  2010 - Visualization and Computer Graphics, IEEE Transactions on (Volume:16, Issue: 6) </vt:lpstr>
      <vt:lpstr>References</vt:lpstr>
      <vt:lpstr>Art</vt:lpstr>
      <vt:lpstr>Cognitive Psychology</vt:lpstr>
      <vt:lpstr>Attention</vt:lpstr>
      <vt:lpstr>Graphics</vt:lpstr>
      <vt:lpstr>Physics</vt:lpstr>
      <vt:lpstr>Art + Psychology</vt:lpstr>
      <vt:lpstr>Art + Psychology</vt:lpstr>
      <vt:lpstr>Art + Psychology</vt:lpstr>
      <vt:lpstr>Art + Psychology</vt:lpstr>
      <vt:lpstr>Others (Probably unreliable or less relevant)</vt:lpstr>
      <vt:lpstr>Others (Probably unreliable or less relevant)</vt:lpstr>
      <vt:lpstr>Others (Probably unreliable or less relevant)</vt:lpstr>
      <vt:lpstr>Others (Probably unreliable or less relevant)</vt:lpstr>
    </vt:vector>
  </TitlesOfParts>
  <Company>MSRA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Brief Conclusion</dc:title>
  <dc:creator>Patricia Xiao</dc:creator>
  <cp:lastModifiedBy>Patricia Xiao</cp:lastModifiedBy>
  <cp:revision>999</cp:revision>
  <dcterms:created xsi:type="dcterms:W3CDTF">2015-11-06T01:38:25Z</dcterms:created>
  <dcterms:modified xsi:type="dcterms:W3CDTF">2015-12-30T03:42:32Z</dcterms:modified>
</cp:coreProperties>
</file>