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70" r:id="rId5"/>
    <p:sldId id="271" r:id="rId6"/>
    <p:sldId id="261" r:id="rId7"/>
    <p:sldId id="263" r:id="rId8"/>
    <p:sldId id="264" r:id="rId9"/>
    <p:sldId id="265" r:id="rId10"/>
    <p:sldId id="280" r:id="rId11"/>
    <p:sldId id="281" r:id="rId12"/>
    <p:sldId id="285" r:id="rId13"/>
    <p:sldId id="286" r:id="rId14"/>
    <p:sldId id="266" r:id="rId15"/>
    <p:sldId id="267" r:id="rId16"/>
    <p:sldId id="268" r:id="rId17"/>
    <p:sldId id="283" r:id="rId18"/>
    <p:sldId id="284" r:id="rId19"/>
    <p:sldId id="282" r:id="rId20"/>
    <p:sldId id="269" r:id="rId21"/>
    <p:sldId id="276" r:id="rId22"/>
    <p:sldId id="274" r:id="rId23"/>
    <p:sldId id="275" r:id="rId24"/>
    <p:sldId id="277"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70"/>
            <p14:sldId id="271"/>
          </p14:sldIdLst>
        </p14:section>
        <p14:section name="Cognitive Psychology" id="{D86F6EC5-F0AC-4AF7-8A45-865847CFB730}">
          <p14:sldIdLst>
            <p14:sldId id="261"/>
            <p14:sldId id="263"/>
            <p14:sldId id="264"/>
            <p14:sldId id="265"/>
            <p14:sldId id="280"/>
            <p14:sldId id="281"/>
            <p14:sldId id="285"/>
            <p14:sldId id="286"/>
          </p14:sldIdLst>
        </p14:section>
        <p14:section name="Reference" id="{26A17B1B-FD13-480A-A190-9364BFD084E8}">
          <p14:sldIdLst>
            <p14:sldId id="266"/>
            <p14:sldId id="267"/>
            <p14:sldId id="268"/>
            <p14:sldId id="283"/>
            <p14:sldId id="284"/>
            <p14:sldId id="282"/>
            <p14:sldId id="26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65" d="100"/>
          <a:sy n="65"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3946796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18</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23</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24</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25</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4</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8</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9</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repel, close: attract)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10</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r>
              <a:rPr lang="en-US" altLang="zh-CN" dirty="0" smtClean="0"/>
              <a:t>F) Shape for </a:t>
            </a:r>
            <a:r>
              <a:rPr lang="en-US" altLang="zh-CN" b="1" dirty="0" smtClean="0"/>
              <a:t>Composition</a:t>
            </a:r>
          </a:p>
          <a:p>
            <a:pPr marL="0" indent="0">
              <a:buNone/>
            </a:pPr>
            <a:r>
              <a:rPr lang="en-US" dirty="0" smtClean="0"/>
              <a:t>All works of art have to be looked at "</a:t>
            </a:r>
            <a:r>
              <a:rPr lang="en-US" b="1" dirty="0" smtClean="0"/>
              <a:t>from above</a:t>
            </a:r>
            <a:r>
              <a:rPr lang="en-US" dirty="0" smtClean="0"/>
              <a:t>," that is, with a primary grasp of the </a:t>
            </a:r>
            <a:r>
              <a:rPr lang="en-US" b="1" dirty="0" smtClean="0"/>
              <a:t>total organization</a:t>
            </a:r>
            <a:r>
              <a:rPr lang="en-US" dirty="0" smtClean="0"/>
              <a:t>. At the same time, however, relations </a:t>
            </a:r>
            <a:r>
              <a:rPr lang="en-US" b="1" dirty="0" smtClean="0"/>
              <a:t>among the parts </a:t>
            </a:r>
            <a:r>
              <a:rPr lang="en-US" dirty="0" smtClean="0"/>
              <a:t>often play an important compositional role. Similarity and dissimilarity shape the principal theme</a:t>
            </a:r>
          </a:p>
          <a:p>
            <a:pPr marL="0" indent="0">
              <a:buNone/>
            </a:pPr>
            <a:r>
              <a:rPr lang="en-US" dirty="0" smtClean="0"/>
              <a:t>a group of dispersed items is held together by similarity</a:t>
            </a:r>
          </a:p>
          <a:p>
            <a:pPr marL="0" indent="0">
              <a:buNone/>
            </a:pPr>
            <a:r>
              <a:rPr lang="en-US" dirty="0" smtClean="0"/>
              <a:t>By connecting two or more spots through similarity, a painter may establish a significant visual movement. </a:t>
            </a:r>
          </a:p>
          <a:p>
            <a:pPr marL="0" indent="0">
              <a:buNone/>
            </a:pPr>
            <a:r>
              <a:rPr lang="en-US" dirty="0" smtClean="0"/>
              <a:t>Perceptual comparison requires, as we saw earlier, some kind of similarity as a base</a:t>
            </a:r>
          </a:p>
          <a:p>
            <a:pPr marL="0" indent="0">
              <a:buNone/>
            </a:pPr>
            <a:r>
              <a:rPr lang="en-US" dirty="0" smtClean="0"/>
              <a:t>Color supports the subdivision produced by orientation and shape, but at the same time adds variety to the composition by counteracting these structural tendencies to some extent. With the exception of the dark brown shades, used outside as well as inside the figure, every color belongs either to the figure or to the background. </a:t>
            </a:r>
          </a:p>
          <a:p>
            <a:pPr marL="0" indent="0">
              <a:buNone/>
            </a:pPr>
            <a:r>
              <a:rPr lang="en-US" b="1" dirty="0" smtClean="0"/>
              <a:t>1</a:t>
            </a:r>
            <a:r>
              <a:rPr lang="en-US" dirty="0" smtClean="0"/>
              <a:t> similarity and difference are relative judgments.</a:t>
            </a:r>
          </a:p>
          <a:p>
            <a:pPr marL="0" indent="0">
              <a:buNone/>
            </a:pPr>
            <a:r>
              <a:rPr lang="en-US" b="1" dirty="0" smtClean="0"/>
              <a:t>2</a:t>
            </a:r>
            <a:r>
              <a:rPr lang="en-US" dirty="0" smtClean="0"/>
              <a:t> the factors of grouping are often set against one another</a:t>
            </a:r>
          </a:p>
          <a:p>
            <a:pPr marL="0" indent="0">
              <a:buNone/>
            </a:pPr>
            <a:r>
              <a:rPr lang="en-US" dirty="0" smtClean="0"/>
              <a:t>G) </a:t>
            </a:r>
            <a:r>
              <a:rPr lang="en-US" dirty="0" smtClean="0"/>
              <a:t>The </a:t>
            </a:r>
            <a:r>
              <a:rPr lang="en-US" b="1" dirty="0" smtClean="0"/>
              <a:t>Structural Skeleton</a:t>
            </a:r>
          </a:p>
          <a:p>
            <a:pPr marL="0" indent="0">
              <a:buNone/>
            </a:pPr>
            <a:r>
              <a:rPr lang="en-US" sz="1200" kern="1200" dirty="0" smtClean="0">
                <a:solidFill>
                  <a:schemeClr val="tx1"/>
                </a:solidFill>
                <a:effectLst/>
                <a:latin typeface="+mn-lt"/>
                <a:ea typeface="+mn-ea"/>
                <a:cs typeface="+mn-cs"/>
              </a:rPr>
              <a:t>Although the visual shape of an object is largely determined by its outer boundaries, the boundaries cannot be said to be the shape.</a:t>
            </a:r>
          </a:p>
          <a:p>
            <a:pPr marL="0" indent="0">
              <a:buNone/>
            </a:pPr>
            <a:r>
              <a:rPr lang="en-US" dirty="0" smtClean="0"/>
              <a:t>"</a:t>
            </a:r>
            <a:r>
              <a:rPr lang="en-US" b="1" dirty="0" smtClean="0"/>
              <a:t>shape</a:t>
            </a:r>
            <a:r>
              <a:rPr lang="en-US" dirty="0" smtClean="0"/>
              <a:t>" refers to: </a:t>
            </a:r>
          </a:p>
          <a:p>
            <a:pPr marL="0" indent="0">
              <a:buNone/>
            </a:pPr>
            <a:r>
              <a:rPr lang="en-US" dirty="0" smtClean="0"/>
              <a:t>1 the actual boundaries , the lines, masses, volumes</a:t>
            </a:r>
          </a:p>
          <a:p>
            <a:pPr marL="0" indent="0">
              <a:buNone/>
            </a:pPr>
            <a:r>
              <a:rPr lang="en-US" dirty="0" smtClean="0"/>
              <a:t>2 the structural skeleton created in perception by material shapes, but rarely coinciding with them.</a:t>
            </a:r>
          </a:p>
          <a:p>
            <a:pPr marL="0" indent="0">
              <a:buNone/>
            </a:pPr>
            <a:r>
              <a:rPr lang="en-US" dirty="0" smtClean="0"/>
              <a:t>the structural skeleton is the configuration of visual forces that determines the character of the visual object</a:t>
            </a:r>
          </a:p>
          <a:p>
            <a:pPr marL="0" indent="0">
              <a:buNone/>
            </a:pPr>
            <a:r>
              <a:rPr lang="en-US" sz="1200" kern="1200" dirty="0" smtClean="0">
                <a:solidFill>
                  <a:schemeClr val="tx1"/>
                </a:solidFill>
                <a:effectLst/>
                <a:latin typeface="+mn-lt"/>
                <a:ea typeface="+mn-ea"/>
                <a:cs typeface="+mn-cs"/>
              </a:rPr>
              <a:t>fixations are found to cluster in the areas of greatest interest to the viewer,</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therwise there is little relation between the tracks and directions of eye movements and the perceptual structure of the final image that emerges from the scanning</a:t>
            </a:r>
          </a:p>
          <a:p>
            <a:r>
              <a:rPr lang="en-US" sz="1200" kern="1200" dirty="0" smtClean="0">
                <a:solidFill>
                  <a:schemeClr val="tx1"/>
                </a:solidFill>
                <a:effectLst/>
                <a:latin typeface="+mn-lt"/>
                <a:ea typeface="+mn-ea"/>
                <a:cs typeface="+mn-cs"/>
              </a:rPr>
              <a:t>The structural skeleton of each triangle derives from its contours through the law of </a:t>
            </a:r>
            <a:r>
              <a:rPr lang="en-US" sz="1200" b="1" kern="1200" dirty="0" smtClean="0">
                <a:solidFill>
                  <a:schemeClr val="tx1"/>
                </a:solidFill>
                <a:effectLst/>
                <a:latin typeface="+mn-lt"/>
                <a:ea typeface="+mn-ea"/>
                <a:cs typeface="+mn-cs"/>
              </a:rPr>
              <a:t>simplicity</a:t>
            </a:r>
          </a:p>
          <a:p>
            <a:r>
              <a:rPr lang="en-US" sz="1200" kern="1200" dirty="0" smtClean="0">
                <a:solidFill>
                  <a:schemeClr val="tx1"/>
                </a:solidFill>
                <a:effectLst/>
                <a:latin typeface="+mn-lt"/>
                <a:ea typeface="+mn-ea"/>
                <a:cs typeface="+mn-cs"/>
              </a:rPr>
              <a:t> The structural skeleton consists primarily of the </a:t>
            </a:r>
            <a:r>
              <a:rPr lang="en-US" sz="1200" b="1" kern="1200" dirty="0" smtClean="0">
                <a:solidFill>
                  <a:schemeClr val="tx1"/>
                </a:solidFill>
                <a:effectLst/>
                <a:latin typeface="+mn-lt"/>
                <a:ea typeface="+mn-ea"/>
                <a:cs typeface="+mn-cs"/>
              </a:rPr>
              <a:t>framework of axes</a:t>
            </a:r>
            <a:r>
              <a:rPr lang="en-US" sz="1200" kern="1200" dirty="0" smtClean="0">
                <a:solidFill>
                  <a:schemeClr val="tx1"/>
                </a:solidFill>
                <a:effectLst/>
                <a:latin typeface="+mn-lt"/>
                <a:ea typeface="+mn-ea"/>
                <a:cs typeface="+mn-cs"/>
              </a:rPr>
              <a:t>, and the axes create characteristic correspondences.</a:t>
            </a:r>
          </a:p>
          <a:p>
            <a:r>
              <a:rPr lang="en-US" sz="1200" b="1"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that the same structural skeleton can be embodied by a great variety of shapes</a:t>
            </a:r>
          </a:p>
          <a:p>
            <a:r>
              <a:rPr lang="en-US" sz="1200" b="1"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if a given visual pattern can yield two different structural skeletons, it may be perceived as two totally different objects</a:t>
            </a:r>
          </a:p>
          <a:p>
            <a:pPr marL="0" indent="0">
              <a:buNone/>
            </a:pPr>
            <a:endParaRPr lang="en-US" dirty="0" smtClean="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Children</a:t>
            </a:r>
            <a:r>
              <a:rPr lang="en-US" baseline="0" dirty="0" smtClean="0"/>
              <a:t> like using circles &amp; straight lines; in the book of Rudolf he discussed it in details.</a:t>
            </a:r>
          </a:p>
          <a:p>
            <a:endParaRPr lang="en-US" baseline="0" dirty="0" smtClean="0"/>
          </a:p>
          <a:p>
            <a:r>
              <a:rPr lang="en-US" dirty="0" smtClean="0"/>
              <a:t>e.g. </a:t>
            </a:r>
          </a:p>
          <a:p>
            <a:r>
              <a:rPr lang="en-US" dirty="0" smtClean="0"/>
              <a:t>In fact, when spatial relations are first practiced they are limited to the right-angular one between horizontal and vertical. </a:t>
            </a:r>
          </a:p>
          <a:p>
            <a:r>
              <a:rPr lang="en-US" dirty="0" smtClean="0"/>
              <a:t>The fundamental difference between horizontal and vertical is introduced by gravitational pull. This does not mean, however, that kinesthetic sensations alone account for the dominant role of these spatial directions in vision. </a:t>
            </a:r>
          </a:p>
          <a:p>
            <a:r>
              <a:rPr lang="en-US" dirty="0" smtClean="0"/>
              <a:t>The perceptual preference for the vertical and the horizontal exists even at a very elementary level. </a:t>
            </a:r>
          </a:p>
          <a:p>
            <a:r>
              <a:rPr lang="en-US" smtClean="0"/>
              <a:t>Like all pictorial devices, the vertical-horizontal relation is at first worked out within isolated units and then applied at a later stage to the total picture space.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1863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15</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179239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8" Type="http://schemas.openxmlformats.org/officeDocument/2006/relationships/hyperlink" Target="Laws%20of%20Attraction%20From%20Perceptual%20Forces%20to%20Conceptual%20Similarity.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Jung%20On%20Art.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Arnheim,%20Gestalt%20and%20Art%20A%20Psychological%20Theory.pdf" TargetMode="External"/><Relationship Id="rId5" Type="http://schemas.openxmlformats.org/officeDocument/2006/relationships/hyperlink" Target="https://www.researchgate.net/profile/Paul_Locher/publications" TargetMode="External"/><Relationship Id="rId4" Type="http://schemas.openxmlformats.org/officeDocument/2006/relationships/hyperlink" Target="The%20usefulness%20of%20eye%20movement%20recordings%20to%20subject%20an%20aesthetic%20episode%20with%20visual%20art%20to%20empirical%20scrutiny.pdf" TargetMode="External"/><Relationship Id="rId9" Type="http://schemas.openxmlformats.org/officeDocument/2006/relationships/hyperlink" Target="Do%20People%20Prefer%20Curved%20Objects%20Angularity,%20Expertise,%20and%20Aesthetic%20Preference.pd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pan.baidu.com/s/1hq6lijM"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a:t>
            </a:r>
            <a:r>
              <a:rPr lang="en-US" dirty="0" smtClean="0"/>
              <a:t>Shape</a:t>
            </a:r>
            <a:endParaRPr lang="en-US" dirty="0"/>
          </a:p>
          <a:p>
            <a:pPr lvl="1"/>
            <a:r>
              <a:rPr lang="en-US" dirty="0" smtClean="0"/>
              <a:t>Composition</a:t>
            </a:r>
          </a:p>
          <a:p>
            <a:pPr lvl="2"/>
            <a:r>
              <a:rPr lang="en-US" dirty="0" smtClean="0"/>
              <a:t>Top-Down</a:t>
            </a:r>
          </a:p>
          <a:p>
            <a:pPr lvl="2"/>
            <a:r>
              <a:rPr lang="en-US" dirty="0" smtClean="0"/>
              <a:t>Relations Among Parts</a:t>
            </a:r>
          </a:p>
          <a:p>
            <a:pPr lvl="1"/>
            <a:r>
              <a:rPr lang="en-US" dirty="0"/>
              <a:t>The Structural Skeleton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Form</a:t>
            </a:r>
          </a:p>
          <a:p>
            <a:pPr lvl="1"/>
            <a:r>
              <a:rPr lang="en-US" dirty="0"/>
              <a:t>M</a:t>
            </a:r>
            <a:r>
              <a:rPr lang="en-US" dirty="0" smtClean="0"/>
              <a:t>eaningful </a:t>
            </a:r>
            <a:r>
              <a:rPr lang="en-US" dirty="0"/>
              <a:t>S</a:t>
            </a:r>
            <a:r>
              <a:rPr lang="en-US" dirty="0" smtClean="0"/>
              <a:t>hapes (content)</a:t>
            </a:r>
          </a:p>
          <a:p>
            <a:r>
              <a:rPr lang="en-US" dirty="0" smtClean="0"/>
              <a:t>Growth</a:t>
            </a:r>
          </a:p>
          <a:p>
            <a:pPr lvl="1"/>
            <a:r>
              <a:rPr lang="en-US" dirty="0" smtClean="0"/>
              <a:t>Children’s Art Styles</a:t>
            </a:r>
          </a:p>
          <a:p>
            <a:pPr lvl="2"/>
            <a:r>
              <a:rPr lang="en-US" dirty="0" smtClean="0"/>
              <a:t>Circle</a:t>
            </a:r>
          </a:p>
          <a:p>
            <a:pPr lvl="2"/>
            <a:r>
              <a:rPr lang="en-US" dirty="0" smtClean="0"/>
              <a:t>Straight line</a:t>
            </a:r>
          </a:p>
          <a:p>
            <a:pPr lvl="2"/>
            <a:r>
              <a:rPr lang="en-US" dirty="0" smtClean="0"/>
              <a:t>Horizontal &amp; Vertical</a:t>
            </a:r>
          </a:p>
          <a:p>
            <a:pPr lvl="1"/>
            <a:r>
              <a:rPr lang="en-US" dirty="0" smtClean="0"/>
              <a:t>Simplicity &amp; Differentiation</a:t>
            </a:r>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Content Placeholder 3"/>
          <p:cNvSpPr>
            <a:spLocks noGrp="1"/>
          </p:cNvSpPr>
          <p:nvPr>
            <p:ph sz="half" idx="2"/>
          </p:nvPr>
        </p:nvSpPr>
        <p:spPr/>
        <p:txBody>
          <a:bodyPr/>
          <a:lstStyle/>
          <a:p>
            <a:endParaRPr lang="en-US"/>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55810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 J. </a:t>
            </a:r>
            <a:r>
              <a:rPr lang="en-US" dirty="0" err="1" smtClean="0"/>
              <a:t>Locher</a:t>
            </a:r>
            <a:r>
              <a:rPr lang="en-US" dirty="0" smtClean="0"/>
              <a:t> - Experiments</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803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Topics</a:t>
            </a:r>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504335"/>
            <a:ext cx="10515600" cy="5899355"/>
          </a:xfrm>
        </p:spPr>
        <p:txBody>
          <a:bodyPr>
            <a:normAutofit/>
          </a:bodyPr>
          <a:lstStyle/>
          <a:p>
            <a:r>
              <a:rPr lang="en-US" i="1" dirty="0" smtClean="0">
                <a:hlinkClick r:id="rId3" action="ppaction://hlinkfile"/>
              </a:rPr>
              <a:t>Art and visual perception</a:t>
            </a:r>
            <a:r>
              <a:rPr lang="en-US" dirty="0" smtClean="0"/>
              <a:t>, </a:t>
            </a:r>
            <a:r>
              <a:rPr lang="en-US" dirty="0" smtClean="0">
                <a:solidFill>
                  <a:srgbClr val="FF0000"/>
                </a:solidFill>
              </a:rPr>
              <a:t>Rudolf </a:t>
            </a:r>
            <a:r>
              <a:rPr lang="en-US" dirty="0" smtClean="0">
                <a:solidFill>
                  <a:srgbClr val="FF0000"/>
                </a:solidFill>
              </a:rPr>
              <a:t>Arnheim</a:t>
            </a:r>
          </a:p>
          <a:p>
            <a:r>
              <a:rPr lang="en-US" i="1" dirty="0">
                <a:hlinkClick r:id="rId4" action="ppaction://hlinkfile"/>
              </a:rPr>
              <a:t>The usefulness of eye movement recordings to subject an aesthetic episode with visual art to empirical scrutiny</a:t>
            </a:r>
            <a:r>
              <a:rPr lang="en-US" dirty="0"/>
              <a:t>, </a:t>
            </a:r>
            <a:r>
              <a:rPr lang="en-US" dirty="0" smtClean="0">
                <a:solidFill>
                  <a:srgbClr val="FF0000"/>
                </a:solidFill>
                <a:hlinkClick r:id="rId5"/>
              </a:rPr>
              <a:t>Paul </a:t>
            </a:r>
            <a:r>
              <a:rPr lang="en-US" dirty="0">
                <a:solidFill>
                  <a:srgbClr val="FF0000"/>
                </a:solidFill>
                <a:hlinkClick r:id="rId5"/>
              </a:rPr>
              <a:t>J. </a:t>
            </a:r>
            <a:r>
              <a:rPr lang="en-US" dirty="0" err="1" smtClean="0">
                <a:solidFill>
                  <a:srgbClr val="FF0000"/>
                </a:solidFill>
                <a:hlinkClick r:id="rId5"/>
              </a:rPr>
              <a:t>Locher</a:t>
            </a:r>
            <a:endParaRPr lang="en-US" dirty="0" smtClean="0">
              <a:solidFill>
                <a:srgbClr val="FF0000"/>
              </a:solidFill>
            </a:endParaRPr>
          </a:p>
          <a:p>
            <a:r>
              <a:rPr lang="de-DE" i="1" dirty="0" smtClean="0">
                <a:hlinkClick r:id="rId6" action="ppaction://hlinkfile"/>
              </a:rPr>
              <a:t>Arnheim</a:t>
            </a:r>
            <a:r>
              <a:rPr lang="de-DE" i="1" dirty="0">
                <a:hlinkClick r:id="rId6" action="ppaction://hlinkfile"/>
              </a:rPr>
              <a:t>, Gestalt and Art A Psychological </a:t>
            </a:r>
            <a:r>
              <a:rPr lang="de-DE" i="1" dirty="0" smtClean="0">
                <a:hlinkClick r:id="rId6" action="ppaction://hlinkfile"/>
              </a:rPr>
              <a:t>Theory </a:t>
            </a:r>
            <a:r>
              <a:rPr lang="de-DE" dirty="0" smtClean="0"/>
              <a:t>, </a:t>
            </a:r>
            <a:r>
              <a:rPr lang="de-DE" dirty="0"/>
              <a:t>Ian </a:t>
            </a:r>
            <a:r>
              <a:rPr lang="de-DE" dirty="0" smtClean="0"/>
              <a:t>Verstegen</a:t>
            </a:r>
          </a:p>
          <a:p>
            <a:r>
              <a:rPr lang="en-US" i="1" dirty="0" smtClean="0">
                <a:hlinkClick r:id="rId7" action="ppaction://hlinkfile"/>
              </a:rPr>
              <a:t>Jung On Art </a:t>
            </a:r>
            <a:r>
              <a:rPr lang="en-US" dirty="0" smtClean="0"/>
              <a:t>, (about Carl G. Jung</a:t>
            </a:r>
            <a:r>
              <a:rPr lang="de-DE" dirty="0" smtClean="0"/>
              <a:t>)</a:t>
            </a:r>
          </a:p>
          <a:p>
            <a:r>
              <a:rPr lang="en-US" i="1" dirty="0">
                <a:solidFill>
                  <a:srgbClr val="FF0000"/>
                </a:solidFill>
                <a:hlinkClick r:id="rId8"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r>
              <a:rPr lang="en-US" i="1" dirty="0" smtClean="0"/>
              <a:t>Experimental </a:t>
            </a:r>
            <a:r>
              <a:rPr lang="en-US" i="1" dirty="0"/>
              <a:t>Scrutiny of the Role of Balance in the Visual </a:t>
            </a:r>
            <a:r>
              <a:rPr lang="en-US" i="1" dirty="0" smtClean="0"/>
              <a:t>Arts</a:t>
            </a:r>
            <a:r>
              <a:rPr lang="en-US" dirty="0" smtClean="0"/>
              <a:t>, </a:t>
            </a:r>
            <a:r>
              <a:rPr lang="it-IT" dirty="0">
                <a:solidFill>
                  <a:srgbClr val="FF0000"/>
                </a:solidFill>
              </a:rPr>
              <a:t>Locher, Paul </a:t>
            </a:r>
            <a:r>
              <a:rPr lang="it-IT" dirty="0"/>
              <a:t>(Ed); Martindale, Colin (Ed); Dorfman, Leonid (Ed</a:t>
            </a:r>
            <a:r>
              <a:rPr lang="it-IT" dirty="0" smtClean="0"/>
              <a:t>)</a:t>
            </a:r>
          </a:p>
          <a:p>
            <a:r>
              <a:rPr lang="en-US" i="1" dirty="0" smtClean="0">
                <a:hlinkClick r:id="rId9" action="ppaction://hlinkfile"/>
              </a:rPr>
              <a:t>Do </a:t>
            </a:r>
            <a:r>
              <a:rPr lang="en-US" i="1" dirty="0">
                <a:hlinkClick r:id="rId9" action="ppaction://hlinkfile"/>
              </a:rPr>
              <a:t>People Prefer Curved Objects? Angularity, Expertise, and Aesthetic Preference</a:t>
            </a:r>
            <a:r>
              <a:rPr lang="en-US" dirty="0"/>
              <a:t>, Paul J Silvia, Christopher M. Barona</a:t>
            </a:r>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4623301"/>
          </a:xfrm>
        </p:spPr>
        <p:txBody>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note</a:t>
            </a:r>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http://pan.baidu.com/s/1hq6lijM</a:t>
            </a:r>
            <a:r>
              <a:rPr lang="en-US" altLang="zh-CN" dirty="0"/>
              <a:t> PWD: </a:t>
            </a:r>
            <a:r>
              <a:rPr lang="en-US" altLang="zh-CN" dirty="0" err="1"/>
              <a:t>upmj</a:t>
            </a:r>
            <a:r>
              <a:rPr lang="en-US" altLang="zh-CN" dirty="0"/>
              <a:t> [Drawing</a:t>
            </a:r>
            <a:r>
              <a:rPr lang="en-US" altLang="zh-CN" dirty="0" smtClean="0"/>
              <a:t>/]</a:t>
            </a:r>
          </a:p>
          <a:p>
            <a:r>
              <a:rPr lang="en-US" dirty="0">
                <a:hlinkClick r:id="rId5"/>
              </a:rPr>
              <a:t>https://public.wsu.edu/~</a:t>
            </a:r>
            <a:r>
              <a:rPr lang="en-US" dirty="0" smtClean="0">
                <a:hlinkClick r:id="rId5"/>
              </a:rPr>
              <a:t>kimander/biologyofart.htm</a:t>
            </a:r>
            <a:r>
              <a:rPr lang="en-US" dirty="0" smtClean="0"/>
              <a:t> (Freud)</a:t>
            </a:r>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21178</TotalTime>
  <Words>6129</Words>
  <Application>Microsoft Office PowerPoint</Application>
  <PresentationFormat>Widescreen</PresentationFormat>
  <Paragraphs>528</Paragraphs>
  <Slides>25</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宋体</vt:lpstr>
      <vt:lpstr>Arial</vt:lpstr>
      <vt:lpstr>Calibri</vt:lpstr>
      <vt:lpstr>Calibri Light</vt:lpstr>
      <vt:lpstr>Estrangelo Edessa</vt:lpstr>
      <vt:lpstr>Office Theme</vt:lpstr>
      <vt:lpstr>Brief Conclusion</vt:lpstr>
      <vt:lpstr>Outline</vt:lpstr>
      <vt:lpstr>Drawing &amp; Painting</vt:lpstr>
      <vt:lpstr>Elements of Picture</vt:lpstr>
      <vt:lpstr>Organize Principles</vt:lpstr>
      <vt:lpstr>Cognitive Psychology</vt:lpstr>
      <vt:lpstr>Visual Perception</vt:lpstr>
      <vt:lpstr>Gestalt Theory</vt:lpstr>
      <vt:lpstr>Rudolf Arnheim – Gestalt Psychology of Art</vt:lpstr>
      <vt:lpstr>Rudolf Arnheim – Gestalt Psychology of Art</vt:lpstr>
      <vt:lpstr>Rudolf Arnheim – Gestalt Psychology of Art</vt:lpstr>
      <vt:lpstr>Rudolf Arnheim – Gestalt Psychology of Art</vt:lpstr>
      <vt:lpstr>Paul J. Locher - Experiments</vt:lpstr>
      <vt:lpstr>References</vt:lpstr>
      <vt:lpstr>Art</vt:lpstr>
      <vt:lpstr>Cognitive Psychology</vt:lpstr>
      <vt:lpstr>Attention</vt:lpstr>
      <vt:lpstr>Graphics</vt:lpstr>
      <vt:lpstr>Physics</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567</cp:revision>
  <dcterms:created xsi:type="dcterms:W3CDTF">2015-11-06T01:38:25Z</dcterms:created>
  <dcterms:modified xsi:type="dcterms:W3CDTF">2015-11-24T11:12:38Z</dcterms:modified>
</cp:coreProperties>
</file>