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4.xml" ContentType="application/vnd.openxmlformats-officedocument.presentationml.comments+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91" r:id="rId15"/>
    <p:sldId id="286" r:id="rId16"/>
    <p:sldId id="287" r:id="rId17"/>
    <p:sldId id="266" r:id="rId18"/>
    <p:sldId id="267" r:id="rId19"/>
    <p:sldId id="268" r:id="rId20"/>
    <p:sldId id="283" r:id="rId21"/>
    <p:sldId id="284" r:id="rId22"/>
    <p:sldId id="282" r:id="rId23"/>
    <p:sldId id="269" r:id="rId24"/>
    <p:sldId id="288" r:id="rId25"/>
    <p:sldId id="289" r:id="rId26"/>
    <p:sldId id="276" r:id="rId27"/>
    <p:sldId id="274" r:id="rId28"/>
    <p:sldId id="275" r:id="rId29"/>
    <p:sldId id="277"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91"/>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48"/>
      </p:cViewPr>
      <p:guideLst/>
    </p:cSldViewPr>
  </p:slideViewPr>
  <p:notesTextViewPr>
    <p:cViewPr>
      <p:scale>
        <a:sx n="1" d="1"/>
        <a:sy n="1" d="1"/>
      </p:scale>
      <p:origin x="0" y="-168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739599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27</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28</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30</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 same token</a:t>
            </a:r>
            <a:r>
              <a:rPr lang="en-US" baseline="0" dirty="0" smtClean="0"/>
              <a:t> </a:t>
            </a:r>
            <a:r>
              <a:rPr lang="en-US" dirty="0" smtClean="0"/>
              <a:t>we also perceive the color of the lighting itself incorrectly. An adaptation effect</a:t>
            </a:r>
            <a:r>
              <a:rPr lang="en-US" baseline="0" dirty="0" smtClean="0"/>
              <a:t> </a:t>
            </a:r>
            <a:r>
              <a:rPr lang="en-US" dirty="0" smtClean="0"/>
              <a:t>makes us perceive the dominant color as "normal," that is, as more nearly colorless, and all the colors in the field as transposed in relation to this norm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effect of light intensity on color : </a:t>
            </a:r>
            <a:r>
              <a:rPr lang="en-US" b="1" dirty="0" smtClean="0"/>
              <a:t>Under strong illumination the reds look particularly bright </a:t>
            </a:r>
            <a:r>
              <a:rPr lang="en-US" dirty="0" smtClean="0"/>
              <a:t>because the cones of the retina do most of the work and are most responsive to the longer wavelengths. </a:t>
            </a:r>
            <a:r>
              <a:rPr lang="en-US" b="1" dirty="0" smtClean="0"/>
              <a:t>Dim light will bring the greens and blues to the fore </a:t>
            </a:r>
            <a:r>
              <a:rPr lang="en-US" dirty="0" smtClean="0"/>
              <a:t>but also make them appear more whitish because now the retinal rods, which are more responsive to light of shorter wavelength, share in the work, although they do not contribute to the perception of hue. (This phenomenon is named after Johannes E. Purkinje, who first described it.)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all these reasons, an artist's colors are very much at the mercy of the </a:t>
            </a:r>
            <a:r>
              <a:rPr lang="en-US" b="1" dirty="0" smtClean="0"/>
              <a:t>prevailing illumination</a:t>
            </a:r>
            <a:r>
              <a:rPr lang="en-US" dirty="0" smtClean="0"/>
              <a:t>, whereas his shapes are little affected by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conclude that for practical purposes </a:t>
            </a:r>
            <a:r>
              <a:rPr lang="en-US" sz="1200" b="1" kern="1200" dirty="0" smtClean="0">
                <a:solidFill>
                  <a:schemeClr val="tx1"/>
                </a:solidFill>
                <a:effectLst/>
                <a:latin typeface="+mn-lt"/>
                <a:ea typeface="+mn-ea"/>
                <a:cs typeface="+mn-cs"/>
              </a:rPr>
              <a:t>shapes are a more reliable means of identification </a:t>
            </a:r>
            <a:r>
              <a:rPr lang="en-US" sz="1200" kern="1200" dirty="0" smtClean="0">
                <a:solidFill>
                  <a:schemeClr val="tx1"/>
                </a:solidFill>
                <a:effectLst/>
                <a:latin typeface="+mn-lt"/>
                <a:ea typeface="+mn-ea"/>
                <a:cs typeface="+mn-cs"/>
              </a:rPr>
              <a:t>and orientation than color, unless color discrimination is limited to the fundamental primaries.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recent work by Giovanni Vicario has shown that the outcome of such experiments </a:t>
            </a:r>
            <a:r>
              <a:rPr lang="en-US" b="1" dirty="0" smtClean="0"/>
              <a:t>depends partly on which shapes </a:t>
            </a:r>
            <a:r>
              <a:rPr lang="en-US" dirty="0" smtClean="0"/>
              <a:t>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Apparently it is easier to neglect the difference between square and circle than that between triangle and circle.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Rorschach found that a </a:t>
            </a:r>
            <a:r>
              <a:rPr lang="en-US" sz="1200" b="1" kern="1200" dirty="0" smtClean="0">
                <a:solidFill>
                  <a:schemeClr val="tx1"/>
                </a:solidFill>
                <a:effectLst/>
                <a:latin typeface="+mn-lt"/>
                <a:ea typeface="+mn-ea"/>
                <a:cs typeface="+mn-cs"/>
              </a:rPr>
              <a:t>cheerful mood </a:t>
            </a:r>
            <a:r>
              <a:rPr lang="en-US" sz="1200" kern="1200" dirty="0" smtClean="0">
                <a:solidFill>
                  <a:schemeClr val="tx1"/>
                </a:solidFill>
                <a:effectLst/>
                <a:latin typeface="+mn-lt"/>
                <a:ea typeface="+mn-ea"/>
                <a:cs typeface="+mn-cs"/>
              </a:rPr>
              <a:t>makes for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responses, whereas </a:t>
            </a:r>
            <a:r>
              <a:rPr lang="en-US" sz="1200" b="1" kern="1200" dirty="0" smtClean="0">
                <a:solidFill>
                  <a:schemeClr val="tx1"/>
                </a:solidFill>
                <a:effectLst/>
                <a:latin typeface="+mn-lt"/>
                <a:ea typeface="+mn-ea"/>
                <a:cs typeface="+mn-cs"/>
              </a:rPr>
              <a:t>depressed people more often react to shape</a:t>
            </a:r>
            <a:r>
              <a:rPr lang="en-US" sz="1200" kern="1200" dirty="0" smtClean="0">
                <a:solidFill>
                  <a:schemeClr val="tx1"/>
                </a:solidFill>
                <a:effectLst/>
                <a:latin typeface="+mn-lt"/>
                <a:ea typeface="+mn-ea"/>
                <a:cs typeface="+mn-cs"/>
              </a:rPr>
              <a:t>. Color dominance indicated an openness to external stimuli.</a:t>
            </a:r>
            <a:endParaRPr lang="en-US" dirty="0" smtClean="0"/>
          </a:p>
          <a:p>
            <a:r>
              <a:rPr lang="en-US" dirty="0" smtClean="0"/>
              <a:t>Rorschach offered </a:t>
            </a:r>
            <a:r>
              <a:rPr lang="en-US" b="1" dirty="0" smtClean="0"/>
              <a:t>no theoretical explanation </a:t>
            </a:r>
            <a:r>
              <a:rPr lang="en-US" dirty="0" smtClean="0"/>
              <a:t>for the relationship he posited between perceptual behavior and personality. Ernest </a:t>
            </a:r>
            <a:r>
              <a:rPr lang="en-US" dirty="0" err="1" smtClean="0"/>
              <a:t>Schachtel</a:t>
            </a:r>
            <a:r>
              <a:rPr lang="en-US" dirty="0" smtClean="0"/>
              <a:t>, however, has suggested that the experience of </a:t>
            </a:r>
            <a:r>
              <a:rPr lang="en-US" b="1" dirty="0" smtClean="0"/>
              <a:t>color </a:t>
            </a:r>
            <a:r>
              <a:rPr lang="en-US" dirty="0" smtClean="0"/>
              <a:t>resembles that of </a:t>
            </a:r>
            <a:r>
              <a:rPr lang="en-US" b="1" dirty="0" smtClean="0"/>
              <a:t>affect or emotion</a:t>
            </a:r>
            <a:r>
              <a:rPr lang="en-US" dirty="0" smtClean="0"/>
              <a:t>. </a:t>
            </a:r>
          </a:p>
          <a:p>
            <a:r>
              <a:rPr lang="en-US" dirty="0" smtClean="0"/>
              <a:t>An emotion is not the product of the actively organizing mind. It merely presupposes a kind of openness, which, for example, a depressed person may not have. </a:t>
            </a:r>
          </a:p>
          <a:p>
            <a:r>
              <a:rPr lang="en-US" dirty="0" smtClean="0"/>
              <a:t>Emotion strikes us as color does. Shape, by contrast, seems to require a more active response. </a:t>
            </a:r>
          </a:p>
          <a:p>
            <a:endParaRPr lang="en-US" dirty="0" smtClean="0"/>
          </a:p>
          <a:p>
            <a:r>
              <a:rPr lang="en-US" dirty="0" smtClean="0"/>
              <a:t>Shape + Color:</a:t>
            </a:r>
          </a:p>
          <a:p>
            <a:r>
              <a:rPr lang="en-US" dirty="0" smtClean="0"/>
              <a:t>Necessary</a:t>
            </a:r>
          </a:p>
          <a:p>
            <a:r>
              <a:rPr lang="en-US" dirty="0" smtClean="0"/>
              <a:t>Shape must maintain its preponderance over color.</a:t>
            </a:r>
          </a:p>
          <a:p>
            <a:endParaRPr lang="en-US" dirty="0" smtClean="0"/>
          </a:p>
          <a:p>
            <a:r>
              <a:rPr lang="en-US" b="1" dirty="0" smtClean="0"/>
              <a:t>C) How</a:t>
            </a:r>
            <a:r>
              <a:rPr lang="en-US" b="1" baseline="0" dirty="0" smtClean="0"/>
              <a:t> Colors Come About:</a:t>
            </a:r>
            <a:endParaRPr lang="en-US" b="1" dirty="0" smtClean="0"/>
          </a:p>
          <a:p>
            <a:endParaRPr lang="en-US" dirty="0" smtClean="0"/>
          </a:p>
          <a:p>
            <a:r>
              <a:rPr lang="en-US" sz="1200" kern="1200" dirty="0" smtClean="0">
                <a:solidFill>
                  <a:schemeClr val="tx1"/>
                </a:solidFill>
                <a:effectLst/>
                <a:latin typeface="+mn-lt"/>
                <a:ea typeface="+mn-ea"/>
                <a:cs typeface="+mn-cs"/>
              </a:rPr>
              <a:t>Schopenhauer proposed that the sensation of white comes about when the </a:t>
            </a:r>
            <a:r>
              <a:rPr lang="en-US" sz="1200" b="1" kern="1200" dirty="0" smtClean="0">
                <a:solidFill>
                  <a:schemeClr val="tx1"/>
                </a:solidFill>
                <a:effectLst/>
                <a:latin typeface="+mn-lt"/>
                <a:ea typeface="+mn-ea"/>
                <a:cs typeface="+mn-cs"/>
              </a:rPr>
              <a:t>retina</a:t>
            </a:r>
            <a:r>
              <a:rPr lang="en-US" sz="1200" kern="1200" dirty="0" smtClean="0">
                <a:solidFill>
                  <a:schemeClr val="tx1"/>
                </a:solidFill>
                <a:effectLst/>
                <a:latin typeface="+mn-lt"/>
                <a:ea typeface="+mn-ea"/>
                <a:cs typeface="+mn-cs"/>
              </a:rPr>
              <a:t> responds with full action, whereas black results from the absence of action.</a:t>
            </a:r>
            <a:endParaRPr lang="en-US" dirty="0" smtClean="0"/>
          </a:p>
          <a:p>
            <a:r>
              <a:rPr lang="en-US" dirty="0" smtClean="0"/>
              <a:t>his scale of quantitative differences is of interest to us even now, and his basic conception of complementary pairs in retinal functioning strikingly anticipates the color theory of </a:t>
            </a:r>
            <a:r>
              <a:rPr lang="en-US" dirty="0" err="1" smtClean="0"/>
              <a:t>Ewald</a:t>
            </a:r>
            <a:r>
              <a:rPr lang="en-US" dirty="0" smtClean="0"/>
              <a:t> </a:t>
            </a:r>
            <a:r>
              <a:rPr lang="en-US" dirty="0" err="1" smtClean="0"/>
              <a:t>Hering</a:t>
            </a:r>
            <a:r>
              <a:rPr lang="en-US" dirty="0" smtClean="0"/>
              <a:t>. </a:t>
            </a:r>
          </a:p>
          <a:p>
            <a:endParaRPr lang="en-US" dirty="0" smtClean="0"/>
          </a:p>
          <a:p>
            <a:r>
              <a:rPr lang="en-US" dirty="0" smtClean="0"/>
              <a:t>D) generative primaries and fundamental primaries</a:t>
            </a:r>
          </a:p>
          <a:p>
            <a:r>
              <a:rPr lang="en-US" dirty="0" smtClean="0"/>
              <a:t>generative primaries: the colors needed to produce a large range of colors physically or physiologically</a:t>
            </a:r>
          </a:p>
          <a:p>
            <a:r>
              <a:rPr lang="en-US" dirty="0" smtClean="0"/>
              <a:t>fundamental primaries:</a:t>
            </a:r>
            <a:r>
              <a:rPr lang="en-US" baseline="0" dirty="0" smtClean="0"/>
              <a:t> </a:t>
            </a:r>
            <a:r>
              <a:rPr lang="en-US" dirty="0" smtClean="0"/>
              <a:t>the basic pure colors on which the sense of sight builds the organization of color patterns perceptually. </a:t>
            </a:r>
          </a:p>
          <a:p>
            <a:endParaRPr lang="en-US" dirty="0" smtClean="0"/>
          </a:p>
          <a:p>
            <a:r>
              <a:rPr lang="en-US" dirty="0" smtClean="0"/>
              <a:t>Chinese</a:t>
            </a:r>
            <a:r>
              <a:rPr lang="en-US" baseline="0" dirty="0" smtClean="0"/>
              <a:t> </a:t>
            </a:r>
            <a:r>
              <a:rPr lang="en-US" baseline="0" dirty="0" err="1" smtClean="0"/>
              <a:t>Ver</a:t>
            </a:r>
            <a:r>
              <a:rPr lang="en-US" baseline="0" dirty="0" smtClean="0"/>
              <a:t> </a:t>
            </a:r>
            <a:r>
              <a:rPr lang="en-US" dirty="0" smtClean="0"/>
              <a:t>[P495]: </a:t>
            </a:r>
            <a:r>
              <a:rPr lang="zh-CN" altLang="en-US" dirty="0" smtClean="0"/>
              <a:t>关于前进</a:t>
            </a:r>
            <a:r>
              <a:rPr lang="en-US" altLang="zh-CN" dirty="0" smtClean="0"/>
              <a:t>/</a:t>
            </a:r>
            <a:r>
              <a:rPr lang="zh-CN" altLang="en-US" dirty="0" smtClean="0"/>
              <a:t>后退</a:t>
            </a:r>
            <a:r>
              <a:rPr lang="en-US" altLang="zh-CN" dirty="0" smtClean="0"/>
              <a:t>/</a:t>
            </a:r>
            <a:r>
              <a:rPr lang="zh-CN" altLang="en-US" dirty="0" smtClean="0"/>
              <a:t>膨胀</a:t>
            </a:r>
            <a:r>
              <a:rPr lang="en-US" altLang="zh-CN" dirty="0" smtClean="0"/>
              <a:t>/</a:t>
            </a:r>
            <a:r>
              <a:rPr lang="zh-CN" altLang="en-US" dirty="0" smtClean="0"/>
              <a:t>收缩之类</a:t>
            </a:r>
            <a:endParaRPr lang="en-US" altLang="zh-CN" dirty="0" smtClean="0"/>
          </a:p>
          <a:p>
            <a:endParaRPr lang="en-US" dirty="0" smtClean="0"/>
          </a:p>
          <a:p>
            <a:r>
              <a:rPr lang="en-US" dirty="0" smtClean="0"/>
              <a:t>Complimentary pairs: </a:t>
            </a:r>
          </a:p>
          <a:p>
            <a:r>
              <a:rPr lang="en-US" altLang="zh-CN" dirty="0" smtClean="0"/>
              <a:t>a) </a:t>
            </a:r>
            <a:r>
              <a:rPr lang="en-US" dirty="0" smtClean="0"/>
              <a:t>Addition (</a:t>
            </a:r>
            <a:r>
              <a:rPr lang="zh-CN" altLang="en-US" dirty="0" smtClean="0"/>
              <a:t>光线</a:t>
            </a:r>
            <a:r>
              <a:rPr lang="en-US" dirty="0" smtClean="0"/>
              <a: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orange and green blue</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yellow green and violet</a:t>
            </a:r>
          </a:p>
          <a:p>
            <a:r>
              <a:rPr lang="en-US" sz="1200" kern="1200" dirty="0" smtClean="0">
                <a:solidFill>
                  <a:schemeClr val="tx1"/>
                </a:solidFill>
                <a:effectLst/>
                <a:latin typeface="+mn-lt"/>
                <a:ea typeface="+mn-ea"/>
                <a:cs typeface="+mn-cs"/>
              </a:rPr>
              <a:t>green and purple.</a:t>
            </a:r>
          </a:p>
          <a:p>
            <a:r>
              <a:rPr lang="en-US" dirty="0" smtClean="0"/>
              <a:t>b) Subtraction (</a:t>
            </a:r>
            <a:r>
              <a:rPr lang="zh-CN" altLang="en-US" dirty="0" smtClean="0"/>
              <a:t>颜料</a:t>
            </a:r>
            <a:r>
              <a:rPr lang="en-US" dirty="0" smtClean="0"/>
              <a:t>)</a:t>
            </a:r>
          </a:p>
          <a:p>
            <a:r>
              <a:rPr lang="en-US" dirty="0" smtClean="0"/>
              <a:t>c) simultaneous contrast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green and pink red</a:t>
            </a:r>
          </a:p>
          <a:p>
            <a:endParaRPr lang="en-US" dirty="0" smtClean="0"/>
          </a:p>
          <a:p>
            <a:r>
              <a:rPr lang="en-US" dirty="0" smtClean="0"/>
              <a:t>Minor differences may be obscured by the fact that color names point only approximately to the exact hues observed in experiments. </a:t>
            </a:r>
          </a:p>
          <a:p>
            <a:r>
              <a:rPr lang="en-US" dirty="0" smtClean="0"/>
              <a:t>Finally, it must be noted that complementarity holds not only for hue but also for brightness. A black square will produce a white one as its afterimage; and a light green will be contrasted by a dark red. </a:t>
            </a:r>
          </a:p>
          <a:p>
            <a:endParaRPr lang="en-US" dirty="0" smtClean="0"/>
          </a:p>
          <a:p>
            <a:r>
              <a:rPr lang="en-US" dirty="0" smtClean="0"/>
              <a:t>a blue color placed next to a strong red veers toward the green, and two paintings hanging side by side on a wall may profoundly modify each other's colors</a:t>
            </a:r>
          </a:p>
          <a:p>
            <a:endParaRPr lang="en-US" dirty="0" smtClean="0"/>
          </a:p>
          <a:p>
            <a:r>
              <a:rPr lang="en-US" dirty="0" smtClean="0"/>
              <a:t>The </a:t>
            </a:r>
            <a:r>
              <a:rPr lang="en-US" b="1" dirty="0" smtClean="0"/>
              <a:t>color trees and cones </a:t>
            </a:r>
            <a:r>
              <a:rPr lang="en-US" dirty="0" smtClean="0"/>
              <a:t>designed by </a:t>
            </a:r>
            <a:r>
              <a:rPr lang="en-US" dirty="0" err="1" smtClean="0"/>
              <a:t>Munsell</a:t>
            </a:r>
            <a:r>
              <a:rPr lang="en-US" dirty="0" smtClean="0"/>
              <a:t> and Ostwald as systematic presentations of colors according to </a:t>
            </a:r>
            <a:r>
              <a:rPr lang="en-US" b="1" dirty="0" smtClean="0"/>
              <a:t>hue, brightness, and saturation </a:t>
            </a:r>
            <a:r>
              <a:rPr lang="en-US" dirty="0" smtClean="0"/>
              <a:t>serve admirably to make us understand the complex interaction of the three dimensions· but a color seen in the context of its neighbors will change when placed in a different environment. </a:t>
            </a:r>
          </a:p>
          <a:p>
            <a:endParaRPr lang="en-US" dirty="0" smtClean="0"/>
          </a:p>
          <a:p>
            <a:r>
              <a:rPr lang="en-US" dirty="0" smtClean="0"/>
              <a:t>In no reliable sense can we speak of a color "as it really is"; it is always determined by its context. </a:t>
            </a:r>
          </a:p>
          <a:p>
            <a:endParaRPr lang="en-US" dirty="0" smtClean="0"/>
          </a:p>
          <a:p>
            <a:r>
              <a:rPr lang="en-US" dirty="0" smtClean="0"/>
              <a:t>Accordingly, any color name refers to a range of possible hues, so that verbal communication in the absence of direct perception is quite imprecise.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color has a primary in common with each of the other two, so that each of them is pulled in two different directions.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同元素成分（红黄蓝）相吸，异相斥。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orange is pulled toward the yellow in the green and toward the red m the purple.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neighbors of orange contain the third fundamental, namely blue, from which orange is excluded but toward which it strives for complementary completion (Figure 234).</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red-yellow scale a red yellow presses toward yellow, and a yellow red towards 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39096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Locher%20new%20SpVis2007.pdf" TargetMode="External"/><Relationship Id="rId4" Type="http://schemas.openxmlformats.org/officeDocument/2006/relationships/hyperlink" Target="Empirical%20Studies%20of%20the%20Arts-2007-Firstov-209-17.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normAutofit/>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2"/>
            <a:r>
              <a:rPr lang="en-US" dirty="0" smtClean="0"/>
              <a:t>Distinction</a:t>
            </a:r>
          </a:p>
          <a:p>
            <a:pPr lvl="2"/>
            <a:r>
              <a:rPr lang="en-US" dirty="0" smtClean="0"/>
              <a:t>Constancy</a:t>
            </a:r>
          </a:p>
          <a:p>
            <a:pPr lvl="2"/>
            <a:r>
              <a:rPr lang="en-US" dirty="0" smtClean="0"/>
              <a:t>Preference – Personality</a:t>
            </a:r>
          </a:p>
          <a:p>
            <a:pPr lvl="2"/>
            <a:r>
              <a:rPr lang="en-US" dirty="0" smtClean="0"/>
              <a:t>Color - Emotion</a:t>
            </a:r>
          </a:p>
          <a:p>
            <a:pPr lvl="2"/>
            <a:endParaRPr lang="en-US" dirty="0" smtClean="0"/>
          </a:p>
          <a:p>
            <a:pPr lvl="2"/>
            <a:endParaRPr lang="en-US"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normAutofit/>
          </a:bodyPr>
          <a:lstStyle/>
          <a:p>
            <a:pPr lvl="2"/>
            <a:r>
              <a:rPr lang="en-US" dirty="0" smtClean="0"/>
              <a:t>Shape + Color (union)</a:t>
            </a:r>
          </a:p>
          <a:p>
            <a:pPr lvl="1"/>
            <a:r>
              <a:rPr lang="en-US" dirty="0" smtClean="0"/>
              <a:t>How Colors Come About</a:t>
            </a:r>
          </a:p>
          <a:p>
            <a:pPr lvl="2"/>
            <a:endParaRPr lang="en-US" dirty="0" smtClean="0"/>
          </a:p>
          <a:p>
            <a:pPr lvl="1"/>
            <a:endParaRPr lang="en-US" dirty="0"/>
          </a:p>
          <a:p>
            <a:pPr lvl="1"/>
            <a:endParaRPr lang="en-US" dirty="0" smtClean="0"/>
          </a:p>
          <a:p>
            <a:pPr lvl="1"/>
            <a:endParaRPr lang="en-US" dirty="0"/>
          </a:p>
          <a:p>
            <a:pPr lvl="1"/>
            <a:r>
              <a:rPr lang="en-US" dirty="0" smtClean="0"/>
              <a:t>Generative / Fundamental Primaries</a:t>
            </a:r>
          </a:p>
          <a:p>
            <a:pPr lvl="2"/>
            <a:r>
              <a:rPr lang="en-US" altLang="zh-CN" dirty="0" smtClean="0"/>
              <a:t>Complimentary Pairs</a:t>
            </a:r>
          </a:p>
          <a:p>
            <a:pPr lvl="2"/>
            <a:endParaRPr lang="en-US" altLang="zh-CN" dirty="0" smtClean="0"/>
          </a:p>
          <a:p>
            <a:pPr lvl="1"/>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pic>
        <p:nvPicPr>
          <p:cNvPr id="6" name="Picture 5"/>
          <p:cNvPicPr>
            <a:picLocks noChangeAspect="1"/>
          </p:cNvPicPr>
          <p:nvPr/>
        </p:nvPicPr>
        <p:blipFill>
          <a:blip r:embed="rId4"/>
          <a:stretch>
            <a:fillRect/>
          </a:stretch>
        </p:blipFill>
        <p:spPr>
          <a:xfrm>
            <a:off x="6504039" y="2566221"/>
            <a:ext cx="4228780" cy="1523885"/>
          </a:xfrm>
          <a:prstGeom prst="rect">
            <a:avLst/>
          </a:prstGeom>
        </p:spPr>
      </p:pic>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061885" y="1690688"/>
            <a:ext cx="4391638" cy="3231770"/>
          </a:xfrm>
          <a:prstGeom prst="rect">
            <a:avLst/>
          </a:prstGeom>
        </p:spPr>
      </p:pic>
      <p:sp>
        <p:nvSpPr>
          <p:cNvPr id="4" name="Content Placeholder 3"/>
          <p:cNvSpPr>
            <a:spLocks noGrp="1"/>
          </p:cNvSpPr>
          <p:nvPr>
            <p:ph sz="half" idx="2"/>
          </p:nvPr>
        </p:nvSpPr>
        <p:spPr/>
        <p:txBody>
          <a:bodyPr/>
          <a:lstStyle/>
          <a:p>
            <a:endParaRPr lang="en-US" dirty="0"/>
          </a:p>
        </p:txBody>
      </p:sp>
      <p:sp>
        <p:nvSpPr>
          <p:cNvPr id="6" name="Title 1"/>
          <p:cNvSpPr>
            <a:spLocks noGrp="1"/>
          </p:cNvSpPr>
          <p:nvPr>
            <p:ph type="title"/>
          </p:nvPr>
        </p:nvSpPr>
        <p:spPr/>
        <p:txBody>
          <a:bodyPr/>
          <a:lstStyle/>
          <a:p>
            <a:r>
              <a:rPr lang="en-US" dirty="0" smtClean="0"/>
              <a:t>Rudolf Arnheim – Gestalt Psychology of Art</a:t>
            </a:r>
            <a:endParaRPr lang="en-US" dirty="0"/>
          </a:p>
        </p:txBody>
      </p:sp>
      <p:pic>
        <p:nvPicPr>
          <p:cNvPr id="7" name="Picture 6"/>
          <p:cNvPicPr>
            <a:picLocks noChangeAspect="1"/>
          </p:cNvPicPr>
          <p:nvPr/>
        </p:nvPicPr>
        <p:blipFill>
          <a:blip r:embed="rId4"/>
          <a:stretch>
            <a:fillRect/>
          </a:stretch>
        </p:blipFill>
        <p:spPr>
          <a:xfrm>
            <a:off x="1061885" y="4760638"/>
            <a:ext cx="4391638" cy="1962424"/>
          </a:xfrm>
          <a:prstGeom prst="rect">
            <a:avLst/>
          </a:prstGeom>
        </p:spPr>
      </p:pic>
    </p:spTree>
    <p:extLst>
      <p:ext uri="{BB962C8B-B14F-4D97-AF65-F5344CB8AC3E}">
        <p14:creationId xmlns:p14="http://schemas.microsoft.com/office/powerpoint/2010/main" val="3439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Papers &amp; Review</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i="1" dirty="0">
                <a:hlinkClick r:id="rId3" action="ppaction://hlinkfile"/>
              </a:rPr>
              <a:t>Spatial balance of color triads in the abstract art of Piet </a:t>
            </a:r>
            <a:r>
              <a:rPr lang="en-US" i="1" dirty="0" smtClean="0">
                <a:hlinkClick r:id="rId3" action="ppaction://hlinkfile"/>
              </a:rPr>
              <a:t>Mondrian</a:t>
            </a:r>
            <a:endParaRPr lang="en-US" i="1" dirty="0" smtClean="0"/>
          </a:p>
          <a:p>
            <a:pPr lvl="1"/>
            <a:r>
              <a:rPr lang="en-US" i="1" dirty="0">
                <a:hlinkClick r:id="rId4" action="ppaction://hlinkfile"/>
              </a:rPr>
              <a:t>THE COLORIMETRIC BARYCENTER OF PAINTINGS</a:t>
            </a:r>
            <a:endParaRPr lang="en-US" i="1" dirty="0" smtClean="0"/>
          </a:p>
          <a:p>
            <a:r>
              <a:rPr lang="en-US" dirty="0" smtClean="0"/>
              <a:t>Eye Movement</a:t>
            </a:r>
          </a:p>
          <a:p>
            <a:pPr lvl="1"/>
            <a:r>
              <a:rPr lang="en-US" i="1" dirty="0">
                <a:hlinkClick r:id="rId5" action="ppaction://hlinkfile"/>
              </a:rPr>
              <a:t>Visual interest in pictorial art during an aesthetic </a:t>
            </a:r>
            <a:r>
              <a:rPr lang="en-US" i="1" dirty="0" smtClean="0">
                <a:hlinkClick r:id="rId5"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54055</TotalTime>
  <Words>9561</Words>
  <Application>Microsoft Office PowerPoint</Application>
  <PresentationFormat>Widescreen</PresentationFormat>
  <Paragraphs>849</Paragraphs>
  <Slides>30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Papers &amp; Review</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743</cp:revision>
  <dcterms:created xsi:type="dcterms:W3CDTF">2015-11-06T01:38:25Z</dcterms:created>
  <dcterms:modified xsi:type="dcterms:W3CDTF">2015-12-17T07:09:38Z</dcterms:modified>
</cp:coreProperties>
</file>