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59" r:id="rId5"/>
    <p:sldId id="270" r:id="rId6"/>
    <p:sldId id="271" r:id="rId7"/>
    <p:sldId id="273" r:id="rId8"/>
    <p:sldId id="261" r:id="rId9"/>
    <p:sldId id="262" r:id="rId10"/>
    <p:sldId id="278" r:id="rId11"/>
    <p:sldId id="263" r:id="rId12"/>
    <p:sldId id="264" r:id="rId13"/>
    <p:sldId id="265" r:id="rId14"/>
    <p:sldId id="266" r:id="rId15"/>
    <p:sldId id="267" r:id="rId16"/>
    <p:sldId id="268" r:id="rId17"/>
    <p:sldId id="269" r:id="rId18"/>
    <p:sldId id="276" r:id="rId19"/>
    <p:sldId id="274" r:id="rId20"/>
    <p:sldId id="275" r:id="rId21"/>
    <p:sldId id="277" r:id="rId22"/>
    <p:sldId id="27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eneral Introduction" id="{308892F0-2178-44A6-839C-E1CD00B963A0}">
          <p14:sldIdLst>
            <p14:sldId id="256"/>
            <p14:sldId id="257"/>
          </p14:sldIdLst>
        </p14:section>
        <p14:section name="Drawing &amp; Design" id="{28164742-E717-43FB-8096-7F277850A23C}">
          <p14:sldIdLst>
            <p14:sldId id="258"/>
            <p14:sldId id="259"/>
            <p14:sldId id="270"/>
            <p14:sldId id="271"/>
            <p14:sldId id="273"/>
          </p14:sldIdLst>
        </p14:section>
        <p14:section name="Cognitive Psychology" id="{D86F6EC5-F0AC-4AF7-8A45-865847CFB730}">
          <p14:sldIdLst>
            <p14:sldId id="261"/>
            <p14:sldId id="262"/>
            <p14:sldId id="278"/>
            <p14:sldId id="263"/>
            <p14:sldId id="264"/>
            <p14:sldId id="265"/>
          </p14:sldIdLst>
        </p14:section>
        <p14:section name="Reference" id="{26A17B1B-FD13-480A-A190-9364BFD084E8}">
          <p14:sldIdLst>
            <p14:sldId id="266"/>
            <p14:sldId id="267"/>
            <p14:sldId id="268"/>
            <p14:sldId id="269"/>
            <p14:sldId id="276"/>
            <p14:sldId id="274"/>
            <p14:sldId id="275"/>
            <p14:sldId id="277"/>
            <p14:sldId id="27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tricia Xiao" initials="PX" lastIdx="14" clrIdx="0">
    <p:extLst>
      <p:ext uri="{19B8F6BF-5375-455C-9EA6-DF929625EA0E}">
        <p15:presenceInfo xmlns:p15="http://schemas.microsoft.com/office/powerpoint/2012/main" userId="6d64ad2a350f79a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60148" autoAdjust="0"/>
  </p:normalViewPr>
  <p:slideViewPr>
    <p:cSldViewPr snapToGrid="0">
      <p:cViewPr varScale="1">
        <p:scale>
          <a:sx n="59" d="100"/>
          <a:sy n="59" d="100"/>
        </p:scale>
        <p:origin x="66" y="186"/>
      </p:cViewPr>
      <p:guideLst/>
    </p:cSldViewPr>
  </p:slideViewPr>
  <p:notesTextViewPr>
    <p:cViewPr>
      <p:scale>
        <a:sx n="1" d="1"/>
        <a:sy n="1" d="1"/>
      </p:scale>
      <p:origin x="0" y="-324"/>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11-06T09:48:46.170" idx="2">
    <p:pos x="10" y="10"/>
    <p:text>Generally speaking there are two parts of it; those about drawing and design, and the psychology part.</p:text>
    <p:extLst>
      <p:ext uri="{C676402C-5697-4E1C-873F-D02D1690AC5C}">
        <p15:threadingInfo xmlns:p15="http://schemas.microsoft.com/office/powerpoint/2012/main" timeZoneBias="-480"/>
      </p:ext>
    </p:extLst>
  </p:cm>
  <p:cm authorId="1" dt="2015-11-06T09:54:09.082" idx="3">
    <p:pos x="10" y="106"/>
    <p:text>Cognitive Psychology, like any other sub-field of psychology, includes plenty of related topics. Among these topics there is "visual perception", with whom "Gestalt Theory" is usually proposed.</p:text>
    <p:extLst>
      <p:ext uri="{C676402C-5697-4E1C-873F-D02D1690AC5C}">
        <p15:threadingInfo xmlns:p15="http://schemas.microsoft.com/office/powerpoint/2012/main" timeZoneBias="-480">
          <p15:parentCm authorId="1" idx="2"/>
        </p15:threadingInfo>
      </p:ext>
    </p:extLst>
  </p:cm>
  <p:cm authorId="1" dt="2015-11-06T09:54:48.852" idx="4">
    <p:pos x="10" y="202"/>
    <p:text>Gestalt is a unique school of psychology. For almost all the topics in psychology, they have their own explainations.</p:text>
    <p:extLst>
      <p:ext uri="{C676402C-5697-4E1C-873F-D02D1690AC5C}">
        <p15:threadingInfo xmlns:p15="http://schemas.microsoft.com/office/powerpoint/2012/main" timeZoneBias="-480">
          <p15:parentCm authorId="1" idx="2"/>
        </p15:threadingInfo>
      </p:ext>
    </p:extLst>
  </p:cm>
  <p:cm authorId="1" dt="2015-11-06T09:59:16.522" idx="5">
    <p:pos x="10" y="298"/>
    <p:text>Although some detailed statements of Gestalt Psychology are proved wrong or insufficient by experiments, it is inevitable that Gestalt Theory has great impact and is indeed widely accepted in art theories.</p:text>
    <p:extLst>
      <p:ext uri="{C676402C-5697-4E1C-873F-D02D1690AC5C}">
        <p15:threadingInfo xmlns:p15="http://schemas.microsoft.com/office/powerpoint/2012/main" timeZoneBias="-480">
          <p15:parentCm authorId="1" idx="2"/>
        </p15:threadingInfo>
      </p:ext>
    </p:extLst>
  </p:cm>
  <p:cm authorId="1" dt="2015-11-06T10:00:52.571" idx="6">
    <p:pos x="10" y="394"/>
    <p:text>A psychologist named Rudolf Arnheim should be mentioned. For he was a pioneer of Gestalt that combined art and psychology together.</p:text>
    <p:extLst>
      <p:ext uri="{C676402C-5697-4E1C-873F-D02D1690AC5C}">
        <p15:threadingInfo xmlns:p15="http://schemas.microsoft.com/office/powerpoint/2012/main" timeZoneBias="-480">
          <p15:parentCm authorId="1" idx="2"/>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5-11-06T11:49:41.996" idx="8">
    <p:pos x="253" y="81"/>
    <p:text>There are several different kinds of elements that are components of a picture, including Points, Lines, Color, Size, Shape, Texture, Materials, Compositions/Layout, etc.</p:text>
    <p:extLst>
      <p:ext uri="{C676402C-5697-4E1C-873F-D02D1690AC5C}">
        <p15:threadingInfo xmlns:p15="http://schemas.microsoft.com/office/powerpoint/2012/main" timeZoneBias="-480"/>
      </p:ext>
    </p:extLst>
  </p:cm>
  <p:cm authorId="1" dt="2015-11-06T11:57:12.480" idx="9">
    <p:pos x="253" y="177"/>
    <p:text>Among them there is color theory standing out, being well-organized, well-developed and concerning less about the reality.</p:text>
    <p:extLst>
      <p:ext uri="{C676402C-5697-4E1C-873F-D02D1690AC5C}">
        <p15:threadingInfo xmlns:p15="http://schemas.microsoft.com/office/powerpoint/2012/main" timeZoneBias="-480">
          <p15:parentCm authorId="1" idx="8"/>
        </p15:threadingInf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9F6D9D-817D-4B9B-A7C3-C1CB86E95543}" type="datetimeFigureOut">
              <a:rPr lang="en-US" smtClean="0"/>
              <a:t>11/9/2015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72FE3E-D150-482F-BF1D-E39D8DFAD163}" type="slidenum">
              <a:rPr lang="en-US" smtClean="0"/>
              <a:t>‹#›</a:t>
            </a:fld>
            <a:endParaRPr lang="en-US"/>
          </a:p>
        </p:txBody>
      </p:sp>
    </p:spTree>
    <p:extLst>
      <p:ext uri="{BB962C8B-B14F-4D97-AF65-F5344CB8AC3E}">
        <p14:creationId xmlns:p14="http://schemas.microsoft.com/office/powerpoint/2010/main" val="852491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Notes are added here.</a:t>
            </a:r>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a:t>
            </a:fld>
            <a:endParaRPr lang="en-US"/>
          </a:p>
        </p:txBody>
      </p:sp>
    </p:spTree>
    <p:extLst>
      <p:ext uri="{BB962C8B-B14F-4D97-AF65-F5344CB8AC3E}">
        <p14:creationId xmlns:p14="http://schemas.microsoft.com/office/powerpoint/2010/main" val="2521457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12</a:t>
            </a:fld>
            <a:endParaRPr lang="en-US"/>
          </a:p>
        </p:txBody>
      </p:sp>
    </p:spTree>
    <p:extLst>
      <p:ext uri="{BB962C8B-B14F-4D97-AF65-F5344CB8AC3E}">
        <p14:creationId xmlns:p14="http://schemas.microsoft.com/office/powerpoint/2010/main" val="40489835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1) Visual experience is </a:t>
            </a:r>
            <a:r>
              <a:rPr lang="en-US" sz="1200" b="1" kern="1200" dirty="0" smtClean="0">
                <a:solidFill>
                  <a:schemeClr val="tx1"/>
                </a:solidFill>
                <a:effectLst/>
                <a:latin typeface="+mn-lt"/>
                <a:ea typeface="+mn-ea"/>
                <a:cs typeface="+mn-cs"/>
              </a:rPr>
              <a:t>dynamic</a:t>
            </a:r>
            <a:r>
              <a:rPr lang="en-US" sz="1200" b="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What a person perceives is not only an arrangement of objects, colors, shapes, movements and sizes, but, perhaps first of all, an interplay of directed tensions. The latter are inherent in any percept. Because they have magnitude and direction they are called </a:t>
            </a:r>
            <a:r>
              <a:rPr lang="en-US" b="1" dirty="0" smtClean="0"/>
              <a:t>psychological forces</a:t>
            </a:r>
            <a:r>
              <a:rPr lang="en-US" dirty="0" smtClean="0"/>
              <a:t>.</a:t>
            </a:r>
            <a:endParaRPr lang="en-US" sz="1200" kern="1200" dirty="0" smtClean="0">
              <a:solidFill>
                <a:schemeClr val="tx1"/>
              </a:solidFill>
              <a:effectLst/>
              <a:latin typeface="+mn-lt"/>
              <a:ea typeface="+mn-ea"/>
              <a:cs typeface="+mn-cs"/>
            </a:endParaRPr>
          </a:p>
          <a:p>
            <a:r>
              <a:rPr lang="en-US" dirty="0" smtClean="0"/>
              <a:t>Examples of </a:t>
            </a:r>
            <a:r>
              <a:rPr lang="en-US" b="1" dirty="0" smtClean="0"/>
              <a:t>"induced structure" </a:t>
            </a:r>
            <a:r>
              <a:rPr lang="en-US" dirty="0" smtClean="0"/>
              <a:t>abound. </a:t>
            </a:r>
            <a:r>
              <a:rPr lang="en-US" sz="1200" kern="1200" dirty="0" smtClean="0">
                <a:solidFill>
                  <a:schemeClr val="tx1"/>
                </a:solidFill>
                <a:effectLst/>
                <a:latin typeface="+mn-lt"/>
                <a:ea typeface="+mn-ea"/>
                <a:cs typeface="+mn-cs"/>
              </a:rPr>
              <a:t>Such </a:t>
            </a:r>
            <a:r>
              <a:rPr lang="en-US" sz="1200" b="1" kern="1200" dirty="0" smtClean="0">
                <a:solidFill>
                  <a:schemeClr val="tx1"/>
                </a:solidFill>
                <a:effectLst/>
                <a:latin typeface="+mn-lt"/>
                <a:ea typeface="+mn-ea"/>
                <a:cs typeface="+mn-cs"/>
              </a:rPr>
              <a:t>perceptual inductions </a:t>
            </a:r>
            <a:r>
              <a:rPr lang="en-US" sz="1200" kern="1200" dirty="0" smtClean="0">
                <a:solidFill>
                  <a:schemeClr val="tx1"/>
                </a:solidFill>
                <a:effectLst/>
                <a:latin typeface="+mn-lt"/>
                <a:ea typeface="+mn-ea"/>
                <a:cs typeface="+mn-cs"/>
              </a:rPr>
              <a:t>differ from logical inferences. They are completions deriving spontaneously during perception from the given configuration of the pattern.</a:t>
            </a:r>
          </a:p>
          <a:p>
            <a:r>
              <a:rPr lang="en-US" dirty="0" smtClean="0"/>
              <a:t>For any spatial relation between objects there is a "correct" distance, established by the eye intuitively.</a:t>
            </a:r>
            <a:r>
              <a:rPr lang="en-US" sz="1200" kern="1200" baseline="0" dirty="0" smtClean="0">
                <a:solidFill>
                  <a:schemeClr val="tx1"/>
                </a:solidFill>
                <a:effectLst/>
                <a:latin typeface="+mn-lt"/>
                <a:ea typeface="+mn-ea"/>
                <a:cs typeface="+mn-cs"/>
              </a:rPr>
              <a:t> </a:t>
            </a:r>
            <a:r>
              <a:rPr lang="en-US" dirty="0" smtClean="0"/>
              <a:t>It would be most desirable to examine the conditions for these visual judgments more systematically.</a:t>
            </a:r>
          </a:p>
          <a:p>
            <a:r>
              <a:rPr lang="en-US" sz="1200" b="1" kern="1200" dirty="0" smtClean="0">
                <a:solidFill>
                  <a:schemeClr val="tx1"/>
                </a:solidFill>
                <a:effectLst/>
                <a:latin typeface="+mn-lt"/>
                <a:ea typeface="+mn-ea"/>
                <a:cs typeface="+mn-cs"/>
              </a:rPr>
              <a:t>structural skeleton </a:t>
            </a:r>
            <a:r>
              <a:rPr lang="en-US" sz="1200" kern="1200" dirty="0" smtClean="0">
                <a:solidFill>
                  <a:schemeClr val="tx1"/>
                </a:solidFill>
                <a:effectLst/>
                <a:latin typeface="+mn-lt"/>
                <a:ea typeface="+mn-ea"/>
                <a:cs typeface="+mn-cs"/>
              </a:rPr>
              <a:t>vary from figure to figure. (</a:t>
            </a:r>
            <a:r>
              <a:rPr lang="zh-CN" altLang="en-US" sz="1200" kern="1200" dirty="0" smtClean="0">
                <a:solidFill>
                  <a:schemeClr val="tx1"/>
                </a:solidFill>
                <a:effectLst/>
                <a:latin typeface="+mn-lt"/>
                <a:ea typeface="+mn-ea"/>
                <a:cs typeface="+mn-cs"/>
              </a:rPr>
              <a:t>有点像磁感应线，意会一下</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The relative strength and distance of these factors Will determine their effect in the total configuration. </a:t>
            </a:r>
          </a:p>
          <a:p>
            <a:r>
              <a:rPr lang="en-US" dirty="0" smtClean="0"/>
              <a:t>At the center all the </a:t>
            </a:r>
            <a:r>
              <a:rPr lang="en-US" b="1" dirty="0" smtClean="0"/>
              <a:t>BALANCE</a:t>
            </a:r>
            <a:r>
              <a:rPr lang="en-US" dirty="0" smtClean="0"/>
              <a:t> forces balance one another, and therefore the central position makes for rest. Other restful points are found somewhere far from the center (e.g. corner).</a:t>
            </a:r>
          </a:p>
          <a:p>
            <a:r>
              <a:rPr lang="en-US" sz="1200" kern="1200" dirty="0" smtClean="0">
                <a:solidFill>
                  <a:schemeClr val="tx1"/>
                </a:solidFill>
                <a:effectLst/>
                <a:latin typeface="+mn-lt"/>
                <a:ea typeface="+mn-ea"/>
                <a:cs typeface="+mn-cs"/>
              </a:rPr>
              <a:t>If influence from a particular direction predominates, there results a pull toward that direction.</a:t>
            </a:r>
          </a:p>
          <a:p>
            <a:r>
              <a:rPr lang="en-US" sz="1200" kern="1200" dirty="0" smtClean="0">
                <a:solidFill>
                  <a:schemeClr val="tx1"/>
                </a:solidFill>
                <a:effectLst/>
                <a:latin typeface="+mn-lt"/>
                <a:ea typeface="+mn-ea"/>
                <a:cs typeface="+mn-cs"/>
              </a:rPr>
              <a:t>An </a:t>
            </a:r>
            <a:r>
              <a:rPr lang="en-US" sz="1200" b="1" kern="1200" dirty="0" smtClean="0">
                <a:solidFill>
                  <a:schemeClr val="tx1"/>
                </a:solidFill>
                <a:effectLst/>
                <a:latin typeface="+mn-lt"/>
                <a:ea typeface="+mn-ea"/>
                <a:cs typeface="+mn-cs"/>
              </a:rPr>
              <a:t>unpleasant effect </a:t>
            </a:r>
            <a:r>
              <a:rPr lang="en-US" sz="1200" kern="1200" dirty="0" smtClean="0">
                <a:solidFill>
                  <a:schemeClr val="tx1"/>
                </a:solidFill>
                <a:effectLst/>
                <a:latin typeface="+mn-lt"/>
                <a:ea typeface="+mn-ea"/>
                <a:cs typeface="+mn-cs"/>
              </a:rPr>
              <a:t>is produced by equivocal and ambiguous.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In </a:t>
            </a:r>
            <a:r>
              <a:rPr lang="en-US" sz="1200" b="0" kern="1200" dirty="0" smtClean="0">
                <a:solidFill>
                  <a:schemeClr val="tx1"/>
                </a:solidFill>
                <a:effectLst/>
                <a:latin typeface="+mn-lt"/>
                <a:ea typeface="+mn-ea"/>
                <a:cs typeface="+mn-cs"/>
              </a:rPr>
              <a:t>ambiguous situations </a:t>
            </a:r>
            <a:r>
              <a:rPr lang="en-US" sz="1200" kern="1200" dirty="0" smtClean="0">
                <a:solidFill>
                  <a:schemeClr val="tx1"/>
                </a:solidFill>
                <a:effectLst/>
                <a:latin typeface="+mn-lt"/>
                <a:ea typeface="+mn-ea"/>
                <a:cs typeface="+mn-cs"/>
              </a:rPr>
              <a:t>the visual pattern ceases to determine what is seen, and subjective factors in the observer, such as his focus of attention or his preference for a particular direction, come into play.</a:t>
            </a:r>
          </a:p>
          <a:p>
            <a:r>
              <a:rPr lang="en-US" sz="1200" kern="1200" dirty="0" smtClean="0">
                <a:solidFill>
                  <a:schemeClr val="tx1"/>
                </a:solidFill>
                <a:effectLst/>
                <a:latin typeface="+mn-lt"/>
                <a:ea typeface="+mn-ea"/>
                <a:cs typeface="+mn-cs"/>
              </a:rPr>
              <a:t>Our observations have been checked (partly) experimentally by Gunnar </a:t>
            </a:r>
            <a:r>
              <a:rPr lang="en-US" sz="1200" kern="1200" dirty="0" err="1" smtClean="0">
                <a:solidFill>
                  <a:schemeClr val="tx1"/>
                </a:solidFill>
                <a:effectLst/>
                <a:latin typeface="+mn-lt"/>
                <a:ea typeface="+mn-ea"/>
                <a:cs typeface="+mn-cs"/>
              </a:rPr>
              <a:t>Goude</a:t>
            </a:r>
            <a:r>
              <a:rPr lang="en-US" sz="1200" kern="1200" dirty="0" smtClean="0">
                <a:solidFill>
                  <a:schemeClr val="tx1"/>
                </a:solidFill>
                <a:effectLst/>
                <a:latin typeface="+mn-lt"/>
                <a:ea typeface="+mn-ea"/>
                <a:cs typeface="+mn-cs"/>
              </a:rPr>
              <a:t> and Inga </a:t>
            </a:r>
            <a:r>
              <a:rPr lang="en-US" sz="1200" kern="1200" dirty="0" err="1" smtClean="0">
                <a:solidFill>
                  <a:schemeClr val="tx1"/>
                </a:solidFill>
                <a:effectLst/>
                <a:latin typeface="+mn-lt"/>
                <a:ea typeface="+mn-ea"/>
                <a:cs typeface="+mn-cs"/>
              </a:rPr>
              <a:t>Hjortzberg</a:t>
            </a:r>
            <a:r>
              <a:rPr lang="en-US" sz="1200" kern="1200" dirty="0" smtClean="0">
                <a:solidFill>
                  <a:schemeClr val="tx1"/>
                </a:solidFill>
                <a:effectLst/>
                <a:latin typeface="+mn-lt"/>
                <a:ea typeface="+mn-ea"/>
                <a:cs typeface="+mn-cs"/>
              </a:rPr>
              <a:t> at the Psychological Laboratory of the University of Stockholm.</a:t>
            </a:r>
          </a:p>
          <a:p>
            <a:r>
              <a:rPr lang="en-US" dirty="0" smtClean="0"/>
              <a:t>When conditions are such that the eyes cannot clearly establish the actual location of the disk, the visual forces discussed here may possibly </a:t>
            </a:r>
            <a:r>
              <a:rPr lang="en-US" b="1" dirty="0" smtClean="0"/>
              <a:t>produce genuine displacement</a:t>
            </a:r>
            <a:r>
              <a:rPr lang="en-US" dirty="0" smtClean="0"/>
              <a:t> in the direction of the dynamic pull. </a:t>
            </a:r>
            <a:endParaRPr lang="en-US" sz="1200" kern="1200" dirty="0" smtClean="0">
              <a:solidFill>
                <a:schemeClr val="tx1"/>
              </a:solidFill>
              <a:effectLst/>
              <a:latin typeface="+mn-lt"/>
              <a:ea typeface="+mn-ea"/>
              <a:cs typeface="+mn-cs"/>
            </a:endParaRPr>
          </a:p>
          <a:p>
            <a:endParaRPr lang="en-US" sz="1200" b="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672FE3E-D150-482F-BF1D-E39D8DFAD163}" type="slidenum">
              <a:rPr lang="en-US" smtClean="0"/>
              <a:t>13</a:t>
            </a:fld>
            <a:endParaRPr lang="en-US"/>
          </a:p>
        </p:txBody>
      </p:sp>
    </p:spTree>
    <p:extLst>
      <p:ext uri="{BB962C8B-B14F-4D97-AF65-F5344CB8AC3E}">
        <p14:creationId xmlns:p14="http://schemas.microsoft.com/office/powerpoint/2010/main" val="3296700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15</a:t>
            </a:fld>
            <a:endParaRPr lang="en-US"/>
          </a:p>
        </p:txBody>
      </p:sp>
    </p:spTree>
    <p:extLst>
      <p:ext uri="{BB962C8B-B14F-4D97-AF65-F5344CB8AC3E}">
        <p14:creationId xmlns:p14="http://schemas.microsoft.com/office/powerpoint/2010/main" val="3616894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16</a:t>
            </a:fld>
            <a:endParaRPr lang="en-US"/>
          </a:p>
        </p:txBody>
      </p:sp>
    </p:spTree>
    <p:extLst>
      <p:ext uri="{BB962C8B-B14F-4D97-AF65-F5344CB8AC3E}">
        <p14:creationId xmlns:p14="http://schemas.microsoft.com/office/powerpoint/2010/main" val="1792398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19</a:t>
            </a:fld>
            <a:endParaRPr lang="en-US"/>
          </a:p>
        </p:txBody>
      </p:sp>
    </p:spTree>
    <p:extLst>
      <p:ext uri="{BB962C8B-B14F-4D97-AF65-F5344CB8AC3E}">
        <p14:creationId xmlns:p14="http://schemas.microsoft.com/office/powerpoint/2010/main" val="11350239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20</a:t>
            </a:fld>
            <a:endParaRPr lang="en-US"/>
          </a:p>
        </p:txBody>
      </p:sp>
    </p:spTree>
    <p:extLst>
      <p:ext uri="{BB962C8B-B14F-4D97-AF65-F5344CB8AC3E}">
        <p14:creationId xmlns:p14="http://schemas.microsoft.com/office/powerpoint/2010/main" val="36030842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21</a:t>
            </a:fld>
            <a:endParaRPr lang="en-US"/>
          </a:p>
        </p:txBody>
      </p:sp>
    </p:spTree>
    <p:extLst>
      <p:ext uri="{BB962C8B-B14F-4D97-AF65-F5344CB8AC3E}">
        <p14:creationId xmlns:p14="http://schemas.microsoft.com/office/powerpoint/2010/main" val="20748191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22</a:t>
            </a:fld>
            <a:endParaRPr lang="en-US"/>
          </a:p>
        </p:txBody>
      </p:sp>
    </p:spTree>
    <p:extLst>
      <p:ext uri="{BB962C8B-B14F-4D97-AF65-F5344CB8AC3E}">
        <p14:creationId xmlns:p14="http://schemas.microsoft.com/office/powerpoint/2010/main" val="653999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781152D-B8D1-40F5-A25E-BA7FC7DB9814}"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3108699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81152D-B8D1-40F5-A25E-BA7FC7DB9814}"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1019225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81152D-B8D1-40F5-A25E-BA7FC7DB9814}"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4068712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6781152D-B8D1-40F5-A25E-BA7FC7DB9814}"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228380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81152D-B8D1-40F5-A25E-BA7FC7DB9814}"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2679075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781152D-B8D1-40F5-A25E-BA7FC7DB9814}" type="datetimeFigureOut">
              <a:rPr lang="en-US" smtClean="0"/>
              <a:t>11/9/2015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3814576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781152D-B8D1-40F5-A25E-BA7FC7DB9814}" type="datetimeFigureOut">
              <a:rPr lang="en-US" smtClean="0"/>
              <a:t>11/9/2015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167823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781152D-B8D1-40F5-A25E-BA7FC7DB9814}" type="datetimeFigureOut">
              <a:rPr lang="en-US" smtClean="0"/>
              <a:t>11/9/2015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4187876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81152D-B8D1-40F5-A25E-BA7FC7DB9814}" type="datetimeFigureOut">
              <a:rPr lang="en-US" smtClean="0"/>
              <a:t>11/9/2015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3186418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81152D-B8D1-40F5-A25E-BA7FC7DB9814}" type="datetimeFigureOut">
              <a:rPr lang="en-US" smtClean="0"/>
              <a:t>11/9/2015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2543698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81152D-B8D1-40F5-A25E-BA7FC7DB9814}" type="datetimeFigureOut">
              <a:rPr lang="en-US" smtClean="0"/>
              <a:t>11/9/2015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1026866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81152D-B8D1-40F5-A25E-BA7FC7DB9814}" type="datetimeFigureOut">
              <a:rPr lang="en-US" smtClean="0"/>
              <a:t>11/9/2015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F993B8-770E-4A37-9ADF-CFC256C7A1F4}" type="slidenum">
              <a:rPr lang="en-US" smtClean="0"/>
              <a:t>‹#›</a:t>
            </a:fld>
            <a:endParaRPr lang="en-US"/>
          </a:p>
        </p:txBody>
      </p:sp>
    </p:spTree>
    <p:extLst>
      <p:ext uri="{BB962C8B-B14F-4D97-AF65-F5344CB8AC3E}">
        <p14:creationId xmlns:p14="http://schemas.microsoft.com/office/powerpoint/2010/main" val="29542426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openxmlformats.org/officeDocument/2006/relationships/hyperlink" Target="The-Design-of-Everyday-Things-Revised-and-Expanded-Edition.pdf" TargetMode="External"/><Relationship Id="rId3" Type="http://schemas.openxmlformats.org/officeDocument/2006/relationships/hyperlink" Target="Arnheim_Rudolf_Art_and_Visual_Perception_1974.pdf" TargetMode="External"/><Relationship Id="rId7" Type="http://schemas.openxmlformats.org/officeDocument/2006/relationships/hyperlink" Target="Dow%20-%20Composition.pdf"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Itten_Johannes_The_Elements_of_Color.pdf" TargetMode="External"/><Relationship Id="rId5" Type="http://schemas.openxmlformats.org/officeDocument/2006/relationships/hyperlink" Target="Crane%20-%20Line%20and%20Form.pdf" TargetMode="External"/><Relationship Id="rId10" Type="http://schemas.openxmlformats.org/officeDocument/2006/relationships/hyperlink" Target="&#12298;&#35774;&#35745;&#24515;&#29702;&#23398;&#12299;%5b&#32654;%5d.pdf" TargetMode="External"/><Relationship Id="rId4" Type="http://schemas.openxmlformats.org/officeDocument/2006/relationships/hyperlink" Target="&#33402;&#26415;&#19982;&#35270;&#30693;&#35273;&#65306;&#35270;&#35273;&#33402;&#26415;&#24515;&#29702;&#23398;.pdf" TargetMode="External"/><Relationship Id="rId9" Type="http://schemas.openxmlformats.org/officeDocument/2006/relationships/hyperlink" Target="The%20Design%20Of%20Everyday%20Things.pdf"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NeuralAesthetics(bruce_ch6_sm).pdf" TargetMode="External"/><Relationship Id="rId3" Type="http://schemas.openxmlformats.org/officeDocument/2006/relationships/hyperlink" Target="&#12298;&#35748;&#30693;&#24515;&#29702;&#23398;&#12299;&#31532;5&#29256;%20D.&#33406;&#26862;&#20811;.&#25195;&#25551;&#29256;.pdf" TargetMode="External"/><Relationship Id="rId7" Type="http://schemas.openxmlformats.org/officeDocument/2006/relationships/hyperlink" Target="The%20Legacy%20Of%20Gestalt%20Psychology.pdf"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26684;&#24335;&#22612;&#24515;&#29702;&#23398;&#21407;&#29702;%5b&#24503;%5d&#32771;&#22827;&#21345;.pdf" TargetMode="External"/><Relationship Id="rId5" Type="http://schemas.openxmlformats.org/officeDocument/2006/relationships/hyperlink" Target="Foundations%20Of%20Cognitive%20Psychology%20-%20D.%20Levitin%20(ed)%20WW.pdf" TargetMode="External"/><Relationship Id="rId4" Type="http://schemas.openxmlformats.org/officeDocument/2006/relationships/hyperlink" Target="Cognitive%20Psychology%20(6th%20edition).pdf" TargetMode="External"/><Relationship Id="rId9" Type="http://schemas.openxmlformats.org/officeDocument/2006/relationships/hyperlink" Target="Gestalt%20Theory%20of%20Perception.pdf"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Arnheim,%20Gestalt%20and%20Art%20A%20Psychological%20Theory.pdf" TargetMode="External"/><Relationship Id="rId2" Type="http://schemas.openxmlformats.org/officeDocument/2006/relationships/hyperlink" Target="Arnheim_Rudolf_Art_and_Visual_Perception_1974.pdf" TargetMode="External"/><Relationship Id="rId1" Type="http://schemas.openxmlformats.org/officeDocument/2006/relationships/slideLayout" Target="../slideLayouts/slideLayout2.xml"/><Relationship Id="rId4" Type="http://schemas.openxmlformats.org/officeDocument/2006/relationships/hyperlink" Target="Jung%20On%20Art.pdf"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Analysis%20of%20Cross-Cultural%20Color%20Emotion.pdf" TargetMode="External"/><Relationship Id="rId2" Type="http://schemas.openxmlformats.org/officeDocument/2006/relationships/hyperlink" Target="Mapping%20emotion%20to%20color.pdf"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infosthetics.com/"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hyperlink" Target="http://www.musictheory21.com/jae-sung/syllabus/graduate/rameau-studies/2002-1/documents/color-and-music.pdf" TargetMode="External"/><Relationship Id="rId5" Type="http://schemas.openxmlformats.org/officeDocument/2006/relationships/hyperlink" Target="https://public.wsu.edu/~kimander/biologyofart.htm" TargetMode="External"/><Relationship Id="rId4" Type="http://schemas.openxmlformats.org/officeDocument/2006/relationships/hyperlink" Target="http://pan.baidu.com/s/1hq6lijM"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Brainstorming.pdf" TargetMode="External"/><Relationship Id="rId2" Type="http://schemas.openxmlformats.org/officeDocument/2006/relationships/hyperlink" Target="Brainstorming.vsdx" TargetMode="External"/><Relationship Id="rId1" Type="http://schemas.openxmlformats.org/officeDocument/2006/relationships/slideLayout" Target="../slideLayouts/slideLayout4.xml"/><Relationship Id="rId4" Type="http://schemas.openxmlformats.org/officeDocument/2006/relationships/comments" Target="../comments/comment1.xml"/></Relationships>
</file>

<file path=ppt/slides/_rels/slide20.xml.rels><?xml version="1.0" encoding="UTF-8" standalone="yes"?>
<Relationships xmlns="http://schemas.openxmlformats.org/package/2006/relationships"><Relationship Id="rId3" Type="http://schemas.openxmlformats.org/officeDocument/2006/relationships/hyperlink" Target="http://vr.theatre.ntu.edu.tw/fineart/th10_140/index.html"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hyperlink" Target="http://blog.xuite.net/quencychenkimo/twblog/116357837-%E5%A0%B4%E8%AB%96%E8%88%87%E6%A0%BC%E5%BC%8F%E5%A1%94" TargetMode="External"/><Relationship Id="rId4" Type="http://schemas.openxmlformats.org/officeDocument/2006/relationships/hyperlink" Target="http://arteascuola.com/"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www.docin.com/p-606983101.html"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hyperlink" Target="https://aras.org/sites/default/files/docs/00028Wojtkowski.pdf" TargetMode="External"/></Relationships>
</file>

<file path=ppt/slides/_rels/slide22.xml.rels><?xml version="1.0" encoding="UTF-8" standalone="yes"?>
<Relationships xmlns="http://schemas.openxmlformats.org/package/2006/relationships"><Relationship Id="rId8" Type="http://schemas.openxmlformats.org/officeDocument/2006/relationships/hyperlink" Target="Gestalt%20and%20Totality.%20The%20case%20of%20Merleau-Ponty%20and%20Gestalt%20psychology%202008.pdf" TargetMode="External"/><Relationship Id="rId3" Type="http://schemas.openxmlformats.org/officeDocument/2006/relationships/hyperlink" Target="Theoretical%20Approaches%20To%20Perceptual%20Organization.pdf" TargetMode="External"/><Relationship Id="rId7" Type="http://schemas.openxmlformats.org/officeDocument/2006/relationships/hyperlink" Target="A%20Century%20of%20Gestalt%20Psychology%20in%20Visual%20Perception%20I.%20Perceptual%20Grouping%20and%20Figure-Ground%20Organization.pdf"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hyperlink" Target="New%20Gestalt%20Principles%20of%20Perceptual%20Organization%20An%20Extension%20from%20Grouping%20to%20Shape%20and%20Meaning.pdf" TargetMode="External"/><Relationship Id="rId5" Type="http://schemas.openxmlformats.org/officeDocument/2006/relationships/hyperlink" Target="Gestalt%20Theory%20in%20Visual%20Screen%20Design%20&#8211;%20A%20New%20Look%20at%20an%20Old%20Subject.pdf" TargetMode="External"/><Relationship Id="rId4" Type="http://schemas.openxmlformats.org/officeDocument/2006/relationships/hyperlink" Target="The%20Gestalt%20Principles%20of%20Similarity%20and%20Proximity%20Apply%20to%20Both%20the%20Haptic%20and%20Visual%20Grouping%20of%20Elements.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smtClean="0"/>
              <a:t>Brief</a:t>
            </a:r>
            <a:br>
              <a:rPr lang="en-US" altLang="zh-CN" dirty="0" smtClean="0"/>
            </a:br>
            <a:r>
              <a:rPr lang="en-US" altLang="zh-CN" dirty="0" smtClean="0"/>
              <a:t>Conclusion</a:t>
            </a:r>
            <a:endParaRPr lang="en-US" dirty="0"/>
          </a:p>
        </p:txBody>
      </p:sp>
      <p:sp>
        <p:nvSpPr>
          <p:cNvPr id="3" name="Subtitle 2"/>
          <p:cNvSpPr>
            <a:spLocks noGrp="1"/>
          </p:cNvSpPr>
          <p:nvPr>
            <p:ph type="subTitle" idx="1"/>
          </p:nvPr>
        </p:nvSpPr>
        <p:spPr/>
        <p:txBody>
          <a:bodyPr/>
          <a:lstStyle/>
          <a:p>
            <a:r>
              <a:rPr lang="en-US" dirty="0" smtClean="0"/>
              <a:t>Zhiping Xiao</a:t>
            </a:r>
            <a:endParaRPr lang="en-US" dirty="0"/>
          </a:p>
        </p:txBody>
      </p:sp>
    </p:spTree>
    <p:extLst>
      <p:ext uri="{BB962C8B-B14F-4D97-AF65-F5344CB8AC3E}">
        <p14:creationId xmlns:p14="http://schemas.microsoft.com/office/powerpoint/2010/main" val="2175004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Attention</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881028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Perception</a:t>
            </a:r>
            <a:endParaRPr lang="en-US" dirty="0"/>
          </a:p>
        </p:txBody>
      </p:sp>
      <p:sp>
        <p:nvSpPr>
          <p:cNvPr id="3" name="Content Placeholder 2"/>
          <p:cNvSpPr>
            <a:spLocks noGrp="1"/>
          </p:cNvSpPr>
          <p:nvPr>
            <p:ph idx="1"/>
          </p:nvPr>
        </p:nvSpPr>
        <p:spPr/>
        <p:txBody>
          <a:bodyPr/>
          <a:lstStyle/>
          <a:p>
            <a:r>
              <a:rPr lang="en-US" altLang="zh-CN" dirty="0" smtClean="0"/>
              <a:t>Optical </a:t>
            </a:r>
            <a:r>
              <a:rPr lang="en-US" dirty="0" smtClean="0"/>
              <a:t>Illusion</a:t>
            </a:r>
          </a:p>
          <a:p>
            <a:r>
              <a:rPr lang="en-US" dirty="0" smtClean="0"/>
              <a:t>Gestalt Theory</a:t>
            </a:r>
            <a:endParaRPr lang="en-US" dirty="0"/>
          </a:p>
        </p:txBody>
      </p:sp>
    </p:spTree>
    <p:extLst>
      <p:ext uri="{BB962C8B-B14F-4D97-AF65-F5344CB8AC3E}">
        <p14:creationId xmlns:p14="http://schemas.microsoft.com/office/powerpoint/2010/main" val="984638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Gestalt Theory</a:t>
            </a:r>
            <a:endParaRPr lang="en-US" dirty="0"/>
          </a:p>
        </p:txBody>
      </p:sp>
      <p:sp>
        <p:nvSpPr>
          <p:cNvPr id="3" name="Content Placeholder 2"/>
          <p:cNvSpPr>
            <a:spLocks noGrp="1"/>
          </p:cNvSpPr>
          <p:nvPr>
            <p:ph idx="1"/>
          </p:nvPr>
        </p:nvSpPr>
        <p:spPr/>
        <p:txBody>
          <a:bodyPr/>
          <a:lstStyle/>
          <a:p>
            <a:r>
              <a:rPr lang="en-US" dirty="0" smtClean="0"/>
              <a:t>Gestalt = </a:t>
            </a:r>
            <a:r>
              <a:rPr lang="en-US" b="1" dirty="0">
                <a:solidFill>
                  <a:srgbClr val="FF0000"/>
                </a:solidFill>
              </a:rPr>
              <a:t>dynamic</a:t>
            </a:r>
            <a:r>
              <a:rPr lang="en-US" dirty="0"/>
              <a:t> </a:t>
            </a:r>
            <a:r>
              <a:rPr lang="en-US" dirty="0" smtClean="0"/>
              <a:t>wholes</a:t>
            </a:r>
          </a:p>
          <a:p>
            <a:r>
              <a:rPr lang="en-US" dirty="0" smtClean="0"/>
              <a:t>Whole != </a:t>
            </a:r>
            <a:r>
              <a:rPr lang="zh-CN" altLang="en-US" dirty="0" smtClean="0"/>
              <a:t>∑</a:t>
            </a:r>
            <a:r>
              <a:rPr lang="en-US" altLang="zh-CN" dirty="0" smtClean="0"/>
              <a:t>Parts</a:t>
            </a:r>
          </a:p>
          <a:p>
            <a:r>
              <a:rPr lang="en-US" dirty="0" smtClean="0"/>
              <a:t>Experiments</a:t>
            </a:r>
            <a:endParaRPr lang="en-US" dirty="0"/>
          </a:p>
        </p:txBody>
      </p:sp>
    </p:spTree>
    <p:extLst>
      <p:ext uri="{BB962C8B-B14F-4D97-AF65-F5344CB8AC3E}">
        <p14:creationId xmlns:p14="http://schemas.microsoft.com/office/powerpoint/2010/main" val="18006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Rudolf Arnheim – </a:t>
            </a:r>
            <a:r>
              <a:rPr lang="en-US" dirty="0" smtClean="0"/>
              <a:t>Gestalt Psychology </a:t>
            </a:r>
            <a:r>
              <a:rPr lang="en-US" dirty="0" smtClean="0"/>
              <a:t>of Art</a:t>
            </a:r>
            <a:endParaRPr lang="en-US" dirty="0"/>
          </a:p>
        </p:txBody>
      </p:sp>
      <p:sp>
        <p:nvSpPr>
          <p:cNvPr id="3" name="Content Placeholder 2"/>
          <p:cNvSpPr>
            <a:spLocks noGrp="1"/>
          </p:cNvSpPr>
          <p:nvPr>
            <p:ph idx="1"/>
          </p:nvPr>
        </p:nvSpPr>
        <p:spPr/>
        <p:txBody>
          <a:bodyPr/>
          <a:lstStyle/>
          <a:p>
            <a:r>
              <a:rPr lang="en-US" dirty="0" smtClean="0"/>
              <a:t>Dynamic</a:t>
            </a:r>
          </a:p>
          <a:p>
            <a:pPr lvl="1"/>
            <a:r>
              <a:rPr lang="en-US" dirty="0" smtClean="0"/>
              <a:t>"</a:t>
            </a:r>
            <a:r>
              <a:rPr lang="en-US" dirty="0"/>
              <a:t>induced </a:t>
            </a:r>
            <a:r>
              <a:rPr lang="en-US" dirty="0" smtClean="0"/>
              <a:t>structure“ </a:t>
            </a:r>
          </a:p>
          <a:p>
            <a:pPr lvl="2"/>
            <a:r>
              <a:rPr lang="en-US" dirty="0"/>
              <a:t>psychological </a:t>
            </a:r>
            <a:r>
              <a:rPr lang="en-US" dirty="0" smtClean="0"/>
              <a:t>forces</a:t>
            </a:r>
          </a:p>
          <a:p>
            <a:pPr lvl="2"/>
            <a:r>
              <a:rPr lang="en-US" dirty="0" smtClean="0"/>
              <a:t>perceptual inductions</a:t>
            </a:r>
          </a:p>
          <a:p>
            <a:pPr lvl="2"/>
            <a:r>
              <a:rPr lang="en-US" dirty="0" smtClean="0"/>
              <a:t>structural skeleton</a:t>
            </a:r>
          </a:p>
          <a:p>
            <a:pPr lvl="1"/>
            <a:endParaRPr lang="en-US" dirty="0"/>
          </a:p>
          <a:p>
            <a:r>
              <a:rPr lang="en-US" dirty="0" smtClean="0"/>
              <a:t>Balance</a:t>
            </a:r>
          </a:p>
          <a:p>
            <a:endParaRPr lang="en-US" dirty="0"/>
          </a:p>
          <a:p>
            <a:endParaRPr lang="en-US" dirty="0" smtClean="0"/>
          </a:p>
          <a:p>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1458537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References</a:t>
            </a:r>
            <a:endParaRPr lang="en-US" dirty="0"/>
          </a:p>
        </p:txBody>
      </p:sp>
      <p:sp>
        <p:nvSpPr>
          <p:cNvPr id="5" name="Text Placeholder 4"/>
          <p:cNvSpPr>
            <a:spLocks noGrp="1"/>
          </p:cNvSpPr>
          <p:nvPr>
            <p:ph type="body" idx="1"/>
          </p:nvPr>
        </p:nvSpPr>
        <p:spPr/>
        <p:txBody>
          <a:bodyPr/>
          <a:lstStyle/>
          <a:p>
            <a:r>
              <a:rPr lang="en-US" dirty="0" smtClean="0"/>
              <a:t>Reliable sources of materials</a:t>
            </a:r>
            <a:endParaRPr lang="en-US" dirty="0"/>
          </a:p>
        </p:txBody>
      </p:sp>
    </p:spTree>
    <p:extLst>
      <p:ext uri="{BB962C8B-B14F-4D97-AF65-F5344CB8AC3E}">
        <p14:creationId xmlns:p14="http://schemas.microsoft.com/office/powerpoint/2010/main" val="1206273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a:t>
            </a:r>
            <a:endParaRPr lang="en-US" dirty="0"/>
          </a:p>
        </p:txBody>
      </p:sp>
      <p:sp>
        <p:nvSpPr>
          <p:cNvPr id="3" name="Content Placeholder 2"/>
          <p:cNvSpPr>
            <a:spLocks noGrp="1"/>
          </p:cNvSpPr>
          <p:nvPr>
            <p:ph idx="1"/>
          </p:nvPr>
        </p:nvSpPr>
        <p:spPr/>
        <p:txBody>
          <a:bodyPr/>
          <a:lstStyle/>
          <a:p>
            <a:r>
              <a:rPr lang="en-US" altLang="zh-CN" i="1" dirty="0" smtClean="0">
                <a:hlinkClick r:id="rId3" action="ppaction://hlinkfile"/>
              </a:rPr>
              <a:t>Art and Visual Perception:</a:t>
            </a:r>
            <a:r>
              <a:rPr lang="en-US" i="1" dirty="0">
                <a:hlinkClick r:id="rId3" action="ppaction://hlinkfile"/>
              </a:rPr>
              <a:t> </a:t>
            </a:r>
            <a:r>
              <a:rPr lang="en-US" i="1" dirty="0" smtClean="0">
                <a:hlinkClick r:id="rId3" action="ppaction://hlinkfile"/>
              </a:rPr>
              <a:t>A </a:t>
            </a:r>
            <a:r>
              <a:rPr lang="en-US" i="1" dirty="0">
                <a:hlinkClick r:id="rId3" action="ppaction://hlinkfile"/>
              </a:rPr>
              <a:t>psychology of the creative eye</a:t>
            </a:r>
            <a:endParaRPr lang="en-US" altLang="zh-CN" i="1" dirty="0" smtClean="0"/>
          </a:p>
          <a:p>
            <a:pPr marL="0" indent="0">
              <a:buNone/>
            </a:pPr>
            <a:r>
              <a:rPr lang="zh-CN" altLang="en-US" i="1" dirty="0" smtClean="0"/>
              <a:t>（</a:t>
            </a:r>
            <a:r>
              <a:rPr lang="en-US" i="1" dirty="0" smtClean="0">
                <a:hlinkClick r:id="rId4" action="ppaction://hlinkfile"/>
              </a:rPr>
              <a:t>Aesthetics Design Art Education</a:t>
            </a:r>
            <a:r>
              <a:rPr lang="zh-CN" altLang="en-US" i="1" dirty="0" smtClean="0"/>
              <a:t>）</a:t>
            </a:r>
            <a:r>
              <a:rPr lang="en-US" dirty="0" smtClean="0"/>
              <a:t>, Rudolf Arnheim</a:t>
            </a:r>
          </a:p>
          <a:p>
            <a:r>
              <a:rPr lang="en-US" i="1" dirty="0" smtClean="0">
                <a:hlinkClick r:id="rId5" action="ppaction://hlinkfile"/>
              </a:rPr>
              <a:t>Line and Form</a:t>
            </a:r>
            <a:r>
              <a:rPr lang="en-US" dirty="0" smtClean="0"/>
              <a:t>, Walter Crane</a:t>
            </a:r>
          </a:p>
          <a:p>
            <a:r>
              <a:rPr lang="en-US" i="1" dirty="0" smtClean="0">
                <a:hlinkClick r:id="rId6" action="ppaction://hlinkfile"/>
              </a:rPr>
              <a:t>The </a:t>
            </a:r>
            <a:r>
              <a:rPr lang="en-US" i="1" dirty="0">
                <a:hlinkClick r:id="rId6" action="ppaction://hlinkfile"/>
              </a:rPr>
              <a:t>Elements of </a:t>
            </a:r>
            <a:r>
              <a:rPr lang="en-US" i="1" dirty="0" smtClean="0">
                <a:hlinkClick r:id="rId6" action="ppaction://hlinkfile"/>
              </a:rPr>
              <a:t>Color</a:t>
            </a:r>
            <a:r>
              <a:rPr lang="en-US" dirty="0" smtClean="0"/>
              <a:t>, </a:t>
            </a:r>
            <a:r>
              <a:rPr lang="en-US" dirty="0"/>
              <a:t>Johannes </a:t>
            </a:r>
            <a:r>
              <a:rPr lang="en-US" dirty="0" err="1" smtClean="0"/>
              <a:t>Itten</a:t>
            </a:r>
            <a:endParaRPr lang="en-US" dirty="0" smtClean="0"/>
          </a:p>
          <a:p>
            <a:r>
              <a:rPr lang="en-US" i="1" dirty="0" smtClean="0">
                <a:hlinkClick r:id="rId7" action="ppaction://hlinkfile"/>
              </a:rPr>
              <a:t>Composition</a:t>
            </a:r>
            <a:r>
              <a:rPr lang="en-US" dirty="0" smtClean="0"/>
              <a:t>, Wesley </a:t>
            </a:r>
            <a:r>
              <a:rPr lang="en-US" dirty="0" smtClean="0"/>
              <a:t>Dow</a:t>
            </a:r>
          </a:p>
          <a:p>
            <a:r>
              <a:rPr lang="en-US" i="1" dirty="0" smtClean="0">
                <a:hlinkClick r:id="rId8" action="ppaction://hlinkfile"/>
              </a:rPr>
              <a:t>The Design Of Everyday Things </a:t>
            </a:r>
            <a:r>
              <a:rPr lang="en-US" i="1" dirty="0" smtClean="0"/>
              <a:t>(</a:t>
            </a:r>
            <a:r>
              <a:rPr lang="en-US" i="1" dirty="0" smtClean="0">
                <a:hlinkClick r:id="rId9" action="ppaction://hlinkfile"/>
              </a:rPr>
              <a:t>Ver. origin</a:t>
            </a:r>
            <a:r>
              <a:rPr lang="en-US" i="1" dirty="0" smtClean="0"/>
              <a:t>) (</a:t>
            </a:r>
            <a:r>
              <a:rPr lang="en-US" i="1" dirty="0" smtClean="0">
                <a:hlinkClick r:id="rId10" action="ppaction://hlinkfile"/>
              </a:rPr>
              <a:t>Ver. Chinese</a:t>
            </a:r>
            <a:r>
              <a:rPr lang="en-US" i="1" dirty="0" smtClean="0"/>
              <a:t>), </a:t>
            </a:r>
            <a:r>
              <a:rPr lang="en-US" dirty="0" smtClean="0"/>
              <a:t>Donald A. Norman</a:t>
            </a:r>
            <a:endParaRPr lang="en-US" dirty="0" smtClean="0"/>
          </a:p>
          <a:p>
            <a:endParaRPr lang="en-US" dirty="0" smtClean="0"/>
          </a:p>
          <a:p>
            <a:endParaRPr lang="en-US" dirty="0"/>
          </a:p>
        </p:txBody>
      </p:sp>
    </p:spTree>
    <p:extLst>
      <p:ext uri="{BB962C8B-B14F-4D97-AF65-F5344CB8AC3E}">
        <p14:creationId xmlns:p14="http://schemas.microsoft.com/office/powerpoint/2010/main" val="9145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Cognitive Psychology</a:t>
            </a:r>
            <a:endParaRPr lang="en-US" dirty="0"/>
          </a:p>
        </p:txBody>
      </p:sp>
      <p:sp>
        <p:nvSpPr>
          <p:cNvPr id="3" name="Content Placeholder 2"/>
          <p:cNvSpPr>
            <a:spLocks noGrp="1"/>
          </p:cNvSpPr>
          <p:nvPr>
            <p:ph idx="1"/>
          </p:nvPr>
        </p:nvSpPr>
        <p:spPr/>
        <p:txBody>
          <a:bodyPr/>
          <a:lstStyle/>
          <a:p>
            <a:r>
              <a:rPr lang="en-US" i="1" dirty="0"/>
              <a:t>Cognitive Psychology: A </a:t>
            </a:r>
            <a:r>
              <a:rPr lang="en-US" i="1" dirty="0" smtClean="0"/>
              <a:t>Student‘s </a:t>
            </a:r>
            <a:r>
              <a:rPr lang="en-US" i="1" dirty="0"/>
              <a:t>Handbook </a:t>
            </a:r>
            <a:r>
              <a:rPr lang="en-US" i="1" dirty="0" smtClean="0"/>
              <a:t>(6</a:t>
            </a:r>
            <a:r>
              <a:rPr lang="en-US" i="1" baseline="30000" dirty="0" smtClean="0"/>
              <a:t>th</a:t>
            </a:r>
            <a:r>
              <a:rPr lang="en-US" i="1" dirty="0" smtClean="0"/>
              <a:t> Ed</a:t>
            </a:r>
            <a:r>
              <a:rPr lang="en-US" i="1" dirty="0"/>
              <a:t>.) </a:t>
            </a:r>
            <a:r>
              <a:rPr lang="en-US" i="1" dirty="0" smtClean="0"/>
              <a:t>(5</a:t>
            </a:r>
            <a:r>
              <a:rPr lang="en-US" i="1" baseline="30000" dirty="0" smtClean="0"/>
              <a:t>th</a:t>
            </a:r>
            <a:r>
              <a:rPr lang="en-US" i="1" dirty="0" smtClean="0"/>
              <a:t> </a:t>
            </a:r>
            <a:r>
              <a:rPr lang="en-US" i="1" dirty="0" smtClean="0">
                <a:hlinkClick r:id="rId3" action="ppaction://hlinkfile"/>
              </a:rPr>
              <a:t>Chinese Ver</a:t>
            </a:r>
            <a:r>
              <a:rPr lang="en-US" i="1" dirty="0" smtClean="0"/>
              <a:t>.)</a:t>
            </a:r>
            <a:r>
              <a:rPr lang="en-US" dirty="0" smtClean="0"/>
              <a:t>, </a:t>
            </a:r>
            <a:r>
              <a:rPr lang="en-US" dirty="0" smtClean="0"/>
              <a:t>M</a:t>
            </a:r>
            <a:r>
              <a:rPr lang="en-US" dirty="0"/>
              <a:t>. W. Eysenck </a:t>
            </a:r>
            <a:r>
              <a:rPr lang="en-US" dirty="0" smtClean="0"/>
              <a:t>, M</a:t>
            </a:r>
            <a:r>
              <a:rPr lang="en-US" dirty="0"/>
              <a:t>. T. </a:t>
            </a:r>
            <a:r>
              <a:rPr lang="en-US" dirty="0" smtClean="0"/>
              <a:t>Keane</a:t>
            </a:r>
          </a:p>
          <a:p>
            <a:r>
              <a:rPr lang="en-US" i="1" dirty="0" smtClean="0">
                <a:hlinkClick r:id="rId4" action="ppaction://hlinkfile"/>
              </a:rPr>
              <a:t>Cognitive Psychology (6</a:t>
            </a:r>
            <a:r>
              <a:rPr lang="en-US" i="1" baseline="30000" dirty="0" smtClean="0">
                <a:hlinkClick r:id="rId4" action="ppaction://hlinkfile"/>
              </a:rPr>
              <a:t>th</a:t>
            </a:r>
            <a:r>
              <a:rPr lang="en-US" i="1" dirty="0" smtClean="0">
                <a:hlinkClick r:id="rId4" action="ppaction://hlinkfile"/>
              </a:rPr>
              <a:t> Edition) </a:t>
            </a:r>
            <a:r>
              <a:rPr lang="en-US" dirty="0" smtClean="0"/>
              <a:t>, Robert J. Sternberg, Karin </a:t>
            </a:r>
            <a:r>
              <a:rPr lang="en-US" dirty="0" smtClean="0"/>
              <a:t>Sternberg</a:t>
            </a:r>
          </a:p>
          <a:p>
            <a:r>
              <a:rPr lang="en-US" i="1" dirty="0" smtClean="0">
                <a:hlinkClick r:id="rId5" action="ppaction://hlinkfile"/>
              </a:rPr>
              <a:t>Foundations Of Cognitive Psychology </a:t>
            </a:r>
            <a:r>
              <a:rPr lang="en-US" dirty="0" smtClean="0"/>
              <a:t>- D. </a:t>
            </a:r>
            <a:r>
              <a:rPr lang="en-US" dirty="0" err="1" smtClean="0"/>
              <a:t>Levitin</a:t>
            </a:r>
            <a:r>
              <a:rPr lang="en-US" dirty="0" smtClean="0"/>
              <a:t> (</a:t>
            </a:r>
            <a:r>
              <a:rPr lang="en-US" dirty="0" err="1" smtClean="0"/>
              <a:t>ed</a:t>
            </a:r>
            <a:r>
              <a:rPr lang="en-US" dirty="0" smtClean="0"/>
              <a:t>) WW</a:t>
            </a:r>
          </a:p>
          <a:p>
            <a:r>
              <a:rPr lang="nl-NL" i="1" dirty="0"/>
              <a:t>Principles of Gestalt </a:t>
            </a:r>
            <a:r>
              <a:rPr lang="nl-NL" i="1" dirty="0" smtClean="0"/>
              <a:t>Psychology (</a:t>
            </a:r>
            <a:r>
              <a:rPr lang="nl-NL" i="1" dirty="0" smtClean="0">
                <a:hlinkClick r:id="rId6" action="ppaction://hlinkfile"/>
              </a:rPr>
              <a:t>Chinese Ver</a:t>
            </a:r>
            <a:r>
              <a:rPr lang="nl-NL" i="1" dirty="0" smtClean="0"/>
              <a:t>.)</a:t>
            </a:r>
            <a:r>
              <a:rPr lang="nl-NL" dirty="0" smtClean="0"/>
              <a:t>, </a:t>
            </a:r>
            <a:r>
              <a:rPr lang="nl-NL" dirty="0"/>
              <a:t>Kurt </a:t>
            </a:r>
            <a:r>
              <a:rPr lang="nl-NL" dirty="0" smtClean="0"/>
              <a:t>Koffka</a:t>
            </a:r>
          </a:p>
          <a:p>
            <a:r>
              <a:rPr lang="en-US" i="1" dirty="0">
                <a:hlinkClick r:id="rId7" action="ppaction://hlinkfile"/>
              </a:rPr>
              <a:t>The Legacy of Gestalt </a:t>
            </a:r>
            <a:r>
              <a:rPr lang="en-US" i="1" dirty="0" smtClean="0">
                <a:hlinkClick r:id="rId7" action="ppaction://hlinkfile"/>
              </a:rPr>
              <a:t>Psychology</a:t>
            </a:r>
            <a:endParaRPr lang="en-US" i="1" dirty="0" smtClean="0"/>
          </a:p>
          <a:p>
            <a:r>
              <a:rPr lang="en-US" i="1" dirty="0" smtClean="0">
                <a:hlinkClick r:id="rId8" action="ppaction://hlinkfile"/>
              </a:rPr>
              <a:t>Neural Aesthetics </a:t>
            </a:r>
            <a:endParaRPr lang="en-US" i="1" dirty="0" smtClean="0"/>
          </a:p>
          <a:p>
            <a:r>
              <a:rPr lang="en-US" i="1" dirty="0">
                <a:hlinkClick r:id="rId9" action="ppaction://hlinkfile"/>
              </a:rPr>
              <a:t>Gestalt theory of perception</a:t>
            </a:r>
            <a:endParaRPr lang="en-US" i="1" dirty="0"/>
          </a:p>
        </p:txBody>
      </p:sp>
    </p:spTree>
    <p:extLst>
      <p:ext uri="{BB962C8B-B14F-4D97-AF65-F5344CB8AC3E}">
        <p14:creationId xmlns:p14="http://schemas.microsoft.com/office/powerpoint/2010/main" val="21621368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 + Psychology</a:t>
            </a:r>
            <a:endParaRPr lang="en-US" dirty="0"/>
          </a:p>
        </p:txBody>
      </p:sp>
      <p:sp>
        <p:nvSpPr>
          <p:cNvPr id="3" name="Content Placeholder 2"/>
          <p:cNvSpPr>
            <a:spLocks noGrp="1"/>
          </p:cNvSpPr>
          <p:nvPr>
            <p:ph idx="1"/>
          </p:nvPr>
        </p:nvSpPr>
        <p:spPr/>
        <p:txBody>
          <a:bodyPr/>
          <a:lstStyle/>
          <a:p>
            <a:r>
              <a:rPr lang="en-US" i="1" dirty="0" smtClean="0">
                <a:hlinkClick r:id="rId2" action="ppaction://hlinkfile"/>
              </a:rPr>
              <a:t>Art and visual perception</a:t>
            </a:r>
            <a:r>
              <a:rPr lang="en-US" dirty="0" smtClean="0"/>
              <a:t>, Rudolf Arnheim</a:t>
            </a:r>
          </a:p>
          <a:p>
            <a:r>
              <a:rPr lang="de-DE" i="1" dirty="0" smtClean="0">
                <a:hlinkClick r:id="rId3" action="ppaction://hlinkfile"/>
              </a:rPr>
              <a:t>Arnheim</a:t>
            </a:r>
            <a:r>
              <a:rPr lang="de-DE" i="1" dirty="0">
                <a:hlinkClick r:id="rId3" action="ppaction://hlinkfile"/>
              </a:rPr>
              <a:t>, Gestalt and Art A Psychological </a:t>
            </a:r>
            <a:r>
              <a:rPr lang="de-DE" i="1" dirty="0" smtClean="0">
                <a:hlinkClick r:id="rId3" action="ppaction://hlinkfile"/>
              </a:rPr>
              <a:t>Theory </a:t>
            </a:r>
            <a:r>
              <a:rPr lang="de-DE" dirty="0" smtClean="0"/>
              <a:t>, </a:t>
            </a:r>
            <a:r>
              <a:rPr lang="de-DE" dirty="0"/>
              <a:t>Ian </a:t>
            </a:r>
            <a:r>
              <a:rPr lang="de-DE" dirty="0" smtClean="0"/>
              <a:t>Verstegen</a:t>
            </a:r>
          </a:p>
          <a:p>
            <a:r>
              <a:rPr lang="en-US" i="1" dirty="0" smtClean="0">
                <a:hlinkClick r:id="rId4" action="ppaction://hlinkfile"/>
              </a:rPr>
              <a:t>Jung On Art </a:t>
            </a:r>
            <a:r>
              <a:rPr lang="en-US" dirty="0" smtClean="0"/>
              <a:t>, (about Carl </a:t>
            </a:r>
            <a:r>
              <a:rPr lang="en-US" dirty="0" smtClean="0"/>
              <a:t>G. </a:t>
            </a:r>
            <a:r>
              <a:rPr lang="en-US" dirty="0" smtClean="0"/>
              <a:t>Jung</a:t>
            </a:r>
            <a:r>
              <a:rPr lang="de-DE" dirty="0"/>
              <a:t>)</a:t>
            </a:r>
            <a:endParaRPr lang="en-US" dirty="0" smtClean="0"/>
          </a:p>
          <a:p>
            <a:endParaRPr lang="en-US" dirty="0" smtClean="0"/>
          </a:p>
          <a:p>
            <a:endParaRPr lang="en-US" dirty="0"/>
          </a:p>
        </p:txBody>
      </p:sp>
    </p:spTree>
    <p:extLst>
      <p:ext uri="{BB962C8B-B14F-4D97-AF65-F5344CB8AC3E}">
        <p14:creationId xmlns:p14="http://schemas.microsoft.com/office/powerpoint/2010/main" val="16351651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 + Psychology</a:t>
            </a:r>
            <a:endParaRPr lang="en-US" dirty="0"/>
          </a:p>
        </p:txBody>
      </p:sp>
      <p:sp>
        <p:nvSpPr>
          <p:cNvPr id="3" name="Content Placeholder 2"/>
          <p:cNvSpPr>
            <a:spLocks noGrp="1"/>
          </p:cNvSpPr>
          <p:nvPr>
            <p:ph idx="1"/>
          </p:nvPr>
        </p:nvSpPr>
        <p:spPr>
          <a:xfrm>
            <a:off x="838200" y="1825624"/>
            <a:ext cx="10515600" cy="4623301"/>
          </a:xfrm>
        </p:spPr>
        <p:txBody>
          <a:bodyPr/>
          <a:lstStyle/>
          <a:p>
            <a:r>
              <a:rPr lang="en-US" i="1" dirty="0" smtClean="0">
                <a:hlinkClick r:id="rId2" action="ppaction://hlinkfile"/>
              </a:rPr>
              <a:t>Mapping Emotion </a:t>
            </a:r>
            <a:r>
              <a:rPr lang="en-US" i="1" dirty="0">
                <a:hlinkClick r:id="rId2" action="ppaction://hlinkfile"/>
              </a:rPr>
              <a:t>to Colors</a:t>
            </a:r>
            <a:r>
              <a:rPr lang="en-US" dirty="0"/>
              <a:t>, </a:t>
            </a:r>
            <a:r>
              <a:rPr lang="en-US" dirty="0" err="1"/>
              <a:t>Niels</a:t>
            </a:r>
            <a:r>
              <a:rPr lang="en-US" dirty="0"/>
              <a:t> A. </a:t>
            </a:r>
            <a:r>
              <a:rPr lang="en-US" dirty="0" err="1" smtClean="0"/>
              <a:t>Nijdam</a:t>
            </a:r>
            <a:endParaRPr lang="en-US" dirty="0" smtClean="0"/>
          </a:p>
          <a:p>
            <a:r>
              <a:rPr lang="en-US" i="1" dirty="0"/>
              <a:t>Color categories are not universal: replications and new evidence from a stone-age culture</a:t>
            </a:r>
            <a:r>
              <a:rPr lang="en-US" dirty="0"/>
              <a:t>, Roberson D, Davies I, Davidoff J</a:t>
            </a:r>
            <a:r>
              <a:rPr lang="en-US" dirty="0" smtClean="0"/>
              <a:t>.</a:t>
            </a:r>
          </a:p>
          <a:p>
            <a:r>
              <a:rPr lang="en-US" i="1" dirty="0">
                <a:hlinkClick r:id="rId3" action="ppaction://hlinkfile"/>
              </a:rPr>
              <a:t>Analysis of Cross-Cultural Color </a:t>
            </a:r>
            <a:r>
              <a:rPr lang="en-US" i="1" dirty="0" smtClean="0">
                <a:hlinkClick r:id="rId3" action="ppaction://hlinkfile"/>
              </a:rPr>
              <a:t>Emotion</a:t>
            </a:r>
            <a:r>
              <a:rPr lang="en-US" i="1" dirty="0">
                <a:hlinkClick r:id="rId3" action="ppaction://hlinkfile"/>
              </a:rPr>
              <a:t>, </a:t>
            </a:r>
            <a:r>
              <a:rPr lang="en-US" i="1" dirty="0" smtClean="0">
                <a:hlinkClick r:id="rId3" action="ppaction://hlinkfile"/>
              </a:rPr>
              <a:t>John </a:t>
            </a:r>
            <a:r>
              <a:rPr lang="en-US" i="1" dirty="0">
                <a:hlinkClick r:id="rId3" action="ppaction://hlinkfile"/>
              </a:rPr>
              <a:t>H </a:t>
            </a:r>
            <a:r>
              <a:rPr lang="en-US" i="1" dirty="0" err="1" smtClean="0">
                <a:hlinkClick r:id="rId3" action="ppaction://hlinkfile"/>
              </a:rPr>
              <a:t>Xin</a:t>
            </a:r>
            <a:r>
              <a:rPr lang="en-US" i="1" dirty="0" smtClean="0">
                <a:hlinkClick r:id="rId3" action="ppaction://hlinkfile"/>
              </a:rPr>
              <a:t>, </a:t>
            </a:r>
            <a:r>
              <a:rPr lang="en-US" i="1" dirty="0" err="1" smtClean="0">
                <a:hlinkClick r:id="rId3" action="ppaction://hlinkfile"/>
              </a:rPr>
              <a:t>Aran</a:t>
            </a:r>
            <a:r>
              <a:rPr lang="en-US" i="1" dirty="0" smtClean="0">
                <a:hlinkClick r:id="rId3" action="ppaction://hlinkfile"/>
              </a:rPr>
              <a:t> </a:t>
            </a:r>
            <a:r>
              <a:rPr lang="en-US" i="1" dirty="0" err="1">
                <a:hlinkClick r:id="rId3" action="ppaction://hlinkfile"/>
              </a:rPr>
              <a:t>Hansuebsai</a:t>
            </a:r>
            <a:r>
              <a:rPr lang="en-US" i="1" dirty="0">
                <a:hlinkClick r:id="rId3" action="ppaction://hlinkfile"/>
              </a:rPr>
              <a:t> </a:t>
            </a:r>
            <a:r>
              <a:rPr lang="en-US" i="1" dirty="0" smtClean="0">
                <a:hlinkClick r:id="rId3" action="ppaction://hlinkfile"/>
              </a:rPr>
              <a:t>, Manuel José, Monica </a:t>
            </a:r>
            <a:r>
              <a:rPr lang="en-US" i="1" dirty="0" err="1" smtClean="0">
                <a:hlinkClick r:id="rId3" action="ppaction://hlinkfile"/>
              </a:rPr>
              <a:t>Billger</a:t>
            </a:r>
            <a:r>
              <a:rPr lang="en-US" i="1" dirty="0" smtClean="0">
                <a:hlinkClick r:id="rId3" action="ppaction://hlinkfile"/>
              </a:rPr>
              <a:t> </a:t>
            </a:r>
            <a:r>
              <a:rPr lang="en-US" dirty="0" smtClean="0"/>
              <a:t>, etc.</a:t>
            </a:r>
          </a:p>
          <a:p>
            <a:r>
              <a:rPr lang="en-US" dirty="0"/>
              <a:t>Colors and cultures: Exploring the effects of mall décor on consumer perceptions</a:t>
            </a:r>
          </a:p>
          <a:p>
            <a:r>
              <a:rPr lang="en-US" dirty="0" smtClean="0"/>
              <a:t>Affective </a:t>
            </a:r>
            <a:r>
              <a:rPr lang="en-US" dirty="0"/>
              <a:t>Dimensions Of Colors - A Cross-Cultural Study [Japan</a:t>
            </a:r>
            <a:r>
              <a:rPr lang="en-US" dirty="0" smtClean="0"/>
              <a:t>]</a:t>
            </a:r>
          </a:p>
          <a:p>
            <a:r>
              <a:rPr lang="en-US" dirty="0"/>
              <a:t>Warm-cool color preferences as potential personality indicators: Preliminary note</a:t>
            </a:r>
          </a:p>
          <a:p>
            <a:endParaRPr lang="en-US" dirty="0"/>
          </a:p>
          <a:p>
            <a:endParaRPr lang="en-US" dirty="0"/>
          </a:p>
        </p:txBody>
      </p:sp>
    </p:spTree>
    <p:extLst>
      <p:ext uri="{BB962C8B-B14F-4D97-AF65-F5344CB8AC3E}">
        <p14:creationId xmlns:p14="http://schemas.microsoft.com/office/powerpoint/2010/main" val="25050775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
        <p:nvSpPr>
          <p:cNvPr id="3" name="Content Placeholder 2"/>
          <p:cNvSpPr>
            <a:spLocks noGrp="1"/>
          </p:cNvSpPr>
          <p:nvPr>
            <p:ph sz="half" idx="1"/>
          </p:nvPr>
        </p:nvSpPr>
        <p:spPr/>
        <p:txBody>
          <a:bodyPr>
            <a:normAutofit/>
          </a:bodyPr>
          <a:lstStyle/>
          <a:p>
            <a:r>
              <a:rPr lang="en-US" dirty="0" smtClean="0">
                <a:hlinkClick r:id="rId3"/>
              </a:rPr>
              <a:t>http://infosthetics.com/</a:t>
            </a:r>
            <a:endParaRPr lang="en-US" dirty="0" smtClean="0"/>
          </a:p>
          <a:p>
            <a:r>
              <a:rPr lang="en-US" altLang="zh-CN" dirty="0">
                <a:hlinkClick r:id="rId4"/>
              </a:rPr>
              <a:t>http://pan.baidu.com/s/1hq6lijM</a:t>
            </a:r>
            <a:r>
              <a:rPr lang="en-US" altLang="zh-CN" dirty="0"/>
              <a:t> PWD: </a:t>
            </a:r>
            <a:r>
              <a:rPr lang="en-US" altLang="zh-CN" dirty="0" err="1"/>
              <a:t>upmj</a:t>
            </a:r>
            <a:r>
              <a:rPr lang="en-US" altLang="zh-CN" dirty="0"/>
              <a:t> [Drawing</a:t>
            </a:r>
            <a:r>
              <a:rPr lang="en-US" altLang="zh-CN" dirty="0" smtClean="0"/>
              <a:t>/]</a:t>
            </a:r>
          </a:p>
          <a:p>
            <a:r>
              <a:rPr lang="en-US" dirty="0">
                <a:hlinkClick r:id="rId5"/>
              </a:rPr>
              <a:t>https://public.wsu.edu/~</a:t>
            </a:r>
            <a:r>
              <a:rPr lang="en-US" dirty="0" smtClean="0">
                <a:hlinkClick r:id="rId5"/>
              </a:rPr>
              <a:t>kimander/biologyofart.htm</a:t>
            </a:r>
            <a:r>
              <a:rPr lang="en-US" dirty="0" smtClean="0"/>
              <a:t> (Freud)</a:t>
            </a:r>
            <a:endParaRPr lang="en-US" dirty="0" smtClean="0"/>
          </a:p>
          <a:p>
            <a:r>
              <a:rPr lang="en-US" dirty="0" smtClean="0"/>
              <a:t>Shape </a:t>
            </a:r>
            <a:r>
              <a:rPr lang="en-US" dirty="0"/>
              <a:t>effects on memory for </a:t>
            </a:r>
            <a:r>
              <a:rPr lang="en-US" dirty="0" smtClean="0"/>
              <a:t>location</a:t>
            </a:r>
          </a:p>
          <a:p>
            <a:r>
              <a:rPr lang="en-US" dirty="0"/>
              <a:t>Color Appearance </a:t>
            </a:r>
            <a:r>
              <a:rPr lang="en-US" dirty="0" smtClean="0"/>
              <a:t>Models</a:t>
            </a:r>
          </a:p>
          <a:p>
            <a:endParaRPr lang="en-US" dirty="0" smtClean="0"/>
          </a:p>
          <a:p>
            <a:endParaRPr lang="en-US" dirty="0"/>
          </a:p>
        </p:txBody>
      </p:sp>
      <p:sp>
        <p:nvSpPr>
          <p:cNvPr id="4" name="Content Placeholder 3"/>
          <p:cNvSpPr>
            <a:spLocks noGrp="1"/>
          </p:cNvSpPr>
          <p:nvPr>
            <p:ph sz="half" idx="2"/>
          </p:nvPr>
        </p:nvSpPr>
        <p:spPr/>
        <p:txBody>
          <a:bodyPr>
            <a:normAutofit/>
          </a:bodyPr>
          <a:lstStyle/>
          <a:p>
            <a:r>
              <a:rPr lang="en-US" dirty="0" smtClean="0"/>
              <a:t>Color </a:t>
            </a:r>
            <a:r>
              <a:rPr lang="en-US" dirty="0"/>
              <a:t>and </a:t>
            </a:r>
            <a:r>
              <a:rPr lang="en-US" dirty="0" smtClean="0"/>
              <a:t>music (</a:t>
            </a:r>
            <a:r>
              <a:rPr lang="en-US" dirty="0" smtClean="0">
                <a:hlinkClick r:id="rId6"/>
              </a:rPr>
              <a:t>http</a:t>
            </a:r>
            <a:r>
              <a:rPr lang="en-US" dirty="0">
                <a:hlinkClick r:id="rId6"/>
              </a:rPr>
              <a:t>://</a:t>
            </a:r>
            <a:r>
              <a:rPr lang="en-US" dirty="0" smtClean="0">
                <a:hlinkClick r:id="rId6"/>
              </a:rPr>
              <a:t>www.musictheory21.com/jae-sung/syllabus/graduate/rameau-studies/2002-1/documents/color-and-music.pdf</a:t>
            </a:r>
            <a:r>
              <a:rPr lang="en-US" dirty="0" smtClean="0"/>
              <a:t>)</a:t>
            </a:r>
          </a:p>
          <a:p>
            <a:r>
              <a:rPr lang="en-US" dirty="0"/>
              <a:t>Associations between Color and Music are Mediated by Emotion and Influenced by Tempo</a:t>
            </a:r>
          </a:p>
          <a:p>
            <a:endParaRPr lang="en-US" dirty="0" smtClean="0"/>
          </a:p>
          <a:p>
            <a:endParaRPr lang="en-US" dirty="0"/>
          </a:p>
        </p:txBody>
      </p:sp>
    </p:spTree>
    <p:extLst>
      <p:ext uri="{BB962C8B-B14F-4D97-AF65-F5344CB8AC3E}">
        <p14:creationId xmlns:p14="http://schemas.microsoft.com/office/powerpoint/2010/main" val="3975212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sz="half" idx="1"/>
          </p:nvPr>
        </p:nvSpPr>
        <p:spPr/>
        <p:txBody>
          <a:bodyPr>
            <a:normAutofit/>
          </a:bodyPr>
          <a:lstStyle/>
          <a:p>
            <a:r>
              <a:rPr lang="en-US" dirty="0" smtClean="0"/>
              <a:t>Drawing &amp; </a:t>
            </a:r>
            <a:r>
              <a:rPr lang="en-US" dirty="0" smtClean="0"/>
              <a:t>Design</a:t>
            </a:r>
          </a:p>
          <a:p>
            <a:pPr lvl="1"/>
            <a:r>
              <a:rPr lang="en-US" dirty="0" smtClean="0"/>
              <a:t>Topics</a:t>
            </a:r>
            <a:endParaRPr lang="en-US" dirty="0" smtClean="0"/>
          </a:p>
          <a:p>
            <a:r>
              <a:rPr lang="en-US" dirty="0" smtClean="0"/>
              <a:t>Cognitive Psychology</a:t>
            </a:r>
          </a:p>
          <a:p>
            <a:pPr lvl="1"/>
            <a:r>
              <a:rPr lang="en-US" altLang="zh-CN" dirty="0" smtClean="0"/>
              <a:t>Topics</a:t>
            </a:r>
          </a:p>
          <a:p>
            <a:pPr lvl="1"/>
            <a:r>
              <a:rPr lang="en-US" altLang="zh-CN" dirty="0" smtClean="0"/>
              <a:t>Attention</a:t>
            </a:r>
            <a:endParaRPr lang="en-US" dirty="0" smtClean="0"/>
          </a:p>
          <a:p>
            <a:pPr lvl="1"/>
            <a:r>
              <a:rPr lang="en-US" dirty="0" smtClean="0"/>
              <a:t>Visual </a:t>
            </a:r>
            <a:r>
              <a:rPr lang="en-US" dirty="0" smtClean="0"/>
              <a:t>Perception</a:t>
            </a:r>
          </a:p>
          <a:p>
            <a:pPr lvl="1"/>
            <a:r>
              <a:rPr lang="en-US" dirty="0" smtClean="0"/>
              <a:t>Gestalt Theory</a:t>
            </a:r>
          </a:p>
          <a:p>
            <a:pPr lvl="2"/>
            <a:r>
              <a:rPr lang="en-US" dirty="0" smtClean="0"/>
              <a:t>Rudolf Arnheim: Psychology of Art</a:t>
            </a:r>
          </a:p>
          <a:p>
            <a:r>
              <a:rPr lang="en-US" dirty="0" smtClean="0"/>
              <a:t>References</a:t>
            </a:r>
            <a:endParaRPr lang="en-US" dirty="0"/>
          </a:p>
        </p:txBody>
      </p:sp>
      <p:sp>
        <p:nvSpPr>
          <p:cNvPr id="4" name="Content Placeholder 3"/>
          <p:cNvSpPr>
            <a:spLocks noGrp="1"/>
          </p:cNvSpPr>
          <p:nvPr>
            <p:ph sz="half" idx="2"/>
          </p:nvPr>
        </p:nvSpPr>
        <p:spPr/>
        <p:txBody>
          <a:bodyPr/>
          <a:lstStyle/>
          <a:p>
            <a:r>
              <a:rPr lang="en-US" dirty="0" smtClean="0">
                <a:solidFill>
                  <a:schemeClr val="bg1">
                    <a:lumMod val="65000"/>
                  </a:schemeClr>
                </a:solidFill>
              </a:rPr>
              <a:t>Brainstorming Graph</a:t>
            </a:r>
          </a:p>
          <a:p>
            <a:pPr lvl="1"/>
            <a:r>
              <a:rPr lang="en-US" dirty="0" smtClean="0">
                <a:solidFill>
                  <a:schemeClr val="bg1">
                    <a:lumMod val="65000"/>
                  </a:schemeClr>
                </a:solidFill>
                <a:hlinkClick r:id="rId2" action="ppaction://hlinkfile"/>
              </a:rPr>
              <a:t>Visio</a:t>
            </a:r>
            <a:endParaRPr lang="en-US" dirty="0" smtClean="0">
              <a:solidFill>
                <a:schemeClr val="bg1">
                  <a:lumMod val="65000"/>
                </a:schemeClr>
              </a:solidFill>
            </a:endParaRPr>
          </a:p>
          <a:p>
            <a:pPr lvl="1"/>
            <a:r>
              <a:rPr lang="en-US" dirty="0" smtClean="0">
                <a:solidFill>
                  <a:schemeClr val="bg1">
                    <a:lumMod val="65000"/>
                  </a:schemeClr>
                </a:solidFill>
                <a:hlinkClick r:id="rId3" action="ppaction://hlinkfile"/>
              </a:rPr>
              <a:t>PDF</a:t>
            </a:r>
            <a:endParaRPr lang="en-US" dirty="0">
              <a:solidFill>
                <a:schemeClr val="bg1">
                  <a:lumMod val="65000"/>
                </a:schemeClr>
              </a:solidFill>
            </a:endParaRPr>
          </a:p>
          <a:p>
            <a:endParaRPr lang="en-US" dirty="0" smtClean="0"/>
          </a:p>
          <a:p>
            <a:endParaRPr lang="en-US" dirty="0"/>
          </a:p>
        </p:txBody>
      </p:sp>
    </p:spTree>
    <p:extLst>
      <p:ext uri="{BB962C8B-B14F-4D97-AF65-F5344CB8AC3E}">
        <p14:creationId xmlns:p14="http://schemas.microsoft.com/office/powerpoint/2010/main" val="20791799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i="1" dirty="0"/>
              <a:t>Shape Grammars and the Generative Specification of Painting and </a:t>
            </a:r>
            <a:r>
              <a:rPr lang="en-US" i="1" dirty="0" smtClean="0"/>
              <a:t>Sculpture</a:t>
            </a:r>
            <a:r>
              <a:rPr lang="en-US" dirty="0" smtClean="0"/>
              <a:t>, George </a:t>
            </a:r>
            <a:r>
              <a:rPr lang="en-US" dirty="0" err="1" smtClean="0"/>
              <a:t>Stiny</a:t>
            </a:r>
            <a:r>
              <a:rPr lang="en-US" dirty="0" smtClean="0"/>
              <a:t>, James </a:t>
            </a:r>
            <a:r>
              <a:rPr lang="en-US" dirty="0" err="1"/>
              <a:t>Gips</a:t>
            </a:r>
            <a:r>
              <a:rPr lang="en-US" dirty="0"/>
              <a:t> </a:t>
            </a:r>
            <a:endParaRPr lang="en-US" dirty="0" smtClean="0"/>
          </a:p>
          <a:p>
            <a:r>
              <a:rPr lang="en-US" dirty="0"/>
              <a:t>Shape: Talking about Seeing and </a:t>
            </a:r>
            <a:r>
              <a:rPr lang="en-US" dirty="0" smtClean="0"/>
              <a:t>Doing</a:t>
            </a:r>
          </a:p>
          <a:p>
            <a:r>
              <a:rPr lang="en-US" dirty="0" err="1"/>
              <a:t>Bildgestaltung</a:t>
            </a:r>
            <a:r>
              <a:rPr lang="en-US" dirty="0"/>
              <a:t> und </a:t>
            </a:r>
            <a:r>
              <a:rPr lang="en-US" dirty="0" err="1"/>
              <a:t>Bildsprache</a:t>
            </a:r>
            <a:r>
              <a:rPr lang="en-US" dirty="0"/>
              <a:t> [Germany</a:t>
            </a:r>
            <a:r>
              <a:rPr lang="en-US" dirty="0" smtClean="0"/>
              <a:t>]</a:t>
            </a:r>
          </a:p>
          <a:p>
            <a:r>
              <a:rPr lang="en-US" dirty="0"/>
              <a:t>Reading Images: The Grammar of Visual Design</a:t>
            </a:r>
          </a:p>
          <a:p>
            <a:endParaRPr lang="en-US" dirty="0"/>
          </a:p>
        </p:txBody>
      </p:sp>
      <p:sp>
        <p:nvSpPr>
          <p:cNvPr id="4" name="Content Placeholder 3"/>
          <p:cNvSpPr>
            <a:spLocks noGrp="1"/>
          </p:cNvSpPr>
          <p:nvPr>
            <p:ph sz="half" idx="2"/>
          </p:nvPr>
        </p:nvSpPr>
        <p:spPr/>
        <p:txBody>
          <a:bodyPr/>
          <a:lstStyle/>
          <a:p>
            <a:r>
              <a:rPr lang="en-US" dirty="0" smtClean="0"/>
              <a:t>Color </a:t>
            </a:r>
            <a:r>
              <a:rPr lang="en-US" dirty="0"/>
              <a:t>Design for Illustrative </a:t>
            </a:r>
            <a:r>
              <a:rPr lang="en-US" dirty="0" smtClean="0"/>
              <a:t>Visualization</a:t>
            </a:r>
          </a:p>
          <a:p>
            <a:r>
              <a:rPr lang="en-US" dirty="0">
                <a:hlinkClick r:id="rId3"/>
              </a:rPr>
              <a:t>http://</a:t>
            </a:r>
            <a:r>
              <a:rPr lang="en-US" dirty="0" smtClean="0">
                <a:hlinkClick r:id="rId3"/>
              </a:rPr>
              <a:t>vr.theatre.ntu.edu.tw/fineart/th10_140/index.html</a:t>
            </a:r>
            <a:endParaRPr lang="en-US" dirty="0" smtClean="0"/>
          </a:p>
          <a:p>
            <a:r>
              <a:rPr lang="en-US" dirty="0" smtClean="0">
                <a:hlinkClick r:id="rId4"/>
              </a:rPr>
              <a:t>http</a:t>
            </a:r>
            <a:r>
              <a:rPr lang="en-US" dirty="0">
                <a:hlinkClick r:id="rId4"/>
              </a:rPr>
              <a:t>://arteascuola.com</a:t>
            </a:r>
            <a:r>
              <a:rPr lang="en-US" dirty="0" smtClean="0">
                <a:hlinkClick r:id="rId4"/>
              </a:rPr>
              <a:t>/</a:t>
            </a:r>
            <a:endParaRPr lang="en-US" dirty="0" smtClean="0"/>
          </a:p>
          <a:p>
            <a:r>
              <a:rPr lang="en-US" dirty="0">
                <a:hlinkClick r:id="rId5"/>
              </a:rPr>
              <a:t>http://blog.xuite.net/quencychenkimo/twblog/116357837-%</a:t>
            </a:r>
            <a:r>
              <a:rPr lang="en-US" dirty="0" smtClean="0">
                <a:hlinkClick r:id="rId5"/>
              </a:rPr>
              <a:t>E5%A0%B4%E8%AB%96%E8%88%87%E6%A0%BC%E5%BC%8F%E5%A1%94</a:t>
            </a:r>
            <a:endParaRPr lang="en-US" dirty="0" smtClean="0"/>
          </a:p>
          <a:p>
            <a:endParaRPr lang="en-US" dirty="0"/>
          </a:p>
        </p:txBody>
      </p:sp>
      <p:sp>
        <p:nvSpPr>
          <p:cNvPr id="5"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Tree>
    <p:extLst>
      <p:ext uri="{BB962C8B-B14F-4D97-AF65-F5344CB8AC3E}">
        <p14:creationId xmlns:p14="http://schemas.microsoft.com/office/powerpoint/2010/main" val="931469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dirty="0"/>
              <a:t>Study on an Electromechanical Color Scheme Expert System(MCSES) [Chinese</a:t>
            </a:r>
            <a:r>
              <a:rPr lang="en-US" dirty="0" smtClean="0"/>
              <a:t>]</a:t>
            </a:r>
          </a:p>
          <a:p>
            <a:r>
              <a:rPr lang="en-US" dirty="0" smtClean="0"/>
              <a:t>Revisiting </a:t>
            </a:r>
            <a:r>
              <a:rPr lang="en-US" dirty="0"/>
              <a:t>Snodgrass and </a:t>
            </a:r>
            <a:r>
              <a:rPr lang="en-US" dirty="0" err="1"/>
              <a:t>Vanderwart's</a:t>
            </a:r>
            <a:r>
              <a:rPr lang="en-US" dirty="0"/>
              <a:t> object pictorial set: The role of surface detail in basic-level object </a:t>
            </a:r>
            <a:r>
              <a:rPr lang="en-US" dirty="0" smtClean="0"/>
              <a:t>recognition</a:t>
            </a:r>
          </a:p>
          <a:p>
            <a:r>
              <a:rPr lang="en-US" dirty="0">
                <a:hlinkClick r:id="rId3"/>
              </a:rPr>
              <a:t>http://</a:t>
            </a:r>
            <a:r>
              <a:rPr lang="en-US" dirty="0" smtClean="0">
                <a:hlinkClick r:id="rId3"/>
              </a:rPr>
              <a:t>www.docin.com/p-606983101.html</a:t>
            </a:r>
            <a:r>
              <a:rPr lang="en-US" dirty="0" smtClean="0"/>
              <a:t> (Gestalt)</a:t>
            </a:r>
          </a:p>
          <a:p>
            <a:endParaRPr lang="en-US" dirty="0"/>
          </a:p>
          <a:p>
            <a:endParaRPr lang="en-US" dirty="0"/>
          </a:p>
          <a:p>
            <a:endParaRPr lang="en-US" dirty="0"/>
          </a:p>
        </p:txBody>
      </p:sp>
      <p:sp>
        <p:nvSpPr>
          <p:cNvPr id="4" name="Content Placeholder 3"/>
          <p:cNvSpPr>
            <a:spLocks noGrp="1"/>
          </p:cNvSpPr>
          <p:nvPr>
            <p:ph sz="half" idx="2"/>
          </p:nvPr>
        </p:nvSpPr>
        <p:spPr/>
        <p:txBody>
          <a:bodyPr/>
          <a:lstStyle/>
          <a:p>
            <a:r>
              <a:rPr lang="en-US" dirty="0"/>
              <a:t>Color and </a:t>
            </a:r>
            <a:r>
              <a:rPr lang="en-US" dirty="0" smtClean="0"/>
              <a:t>psychological functioning: a </a:t>
            </a:r>
            <a:r>
              <a:rPr lang="en-US" dirty="0"/>
              <a:t>review </a:t>
            </a:r>
            <a:r>
              <a:rPr lang="en-US" dirty="0" smtClean="0"/>
              <a:t>of theoretical </a:t>
            </a:r>
            <a:r>
              <a:rPr lang="en-US" dirty="0"/>
              <a:t>and </a:t>
            </a:r>
            <a:r>
              <a:rPr lang="en-US" dirty="0" smtClean="0"/>
              <a:t>empirical work</a:t>
            </a:r>
          </a:p>
          <a:p>
            <a:r>
              <a:rPr lang="en-US" dirty="0"/>
              <a:t>Color psychology: Effects of perceiving color on psychological functioning in </a:t>
            </a:r>
            <a:r>
              <a:rPr lang="en-US" dirty="0" smtClean="0"/>
              <a:t>humans</a:t>
            </a:r>
          </a:p>
          <a:p>
            <a:r>
              <a:rPr lang="en-US" dirty="0">
                <a:hlinkClick r:id="rId4"/>
              </a:rPr>
              <a:t>https://</a:t>
            </a:r>
            <a:r>
              <a:rPr lang="en-US" dirty="0" smtClean="0">
                <a:hlinkClick r:id="rId4"/>
              </a:rPr>
              <a:t>aras.org/sites/default/files/docs/00028Wojtkowski.pdf</a:t>
            </a:r>
            <a:r>
              <a:rPr lang="en-US" dirty="0" smtClean="0"/>
              <a:t> (Jung)</a:t>
            </a:r>
          </a:p>
          <a:p>
            <a:endParaRPr lang="en-US" dirty="0"/>
          </a:p>
          <a:p>
            <a:endParaRPr lang="en-US" dirty="0"/>
          </a:p>
        </p:txBody>
      </p:sp>
      <p:sp>
        <p:nvSpPr>
          <p:cNvPr id="5"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Tree>
    <p:extLst>
      <p:ext uri="{BB962C8B-B14F-4D97-AF65-F5344CB8AC3E}">
        <p14:creationId xmlns:p14="http://schemas.microsoft.com/office/powerpoint/2010/main" val="34799080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i="1" dirty="0">
                <a:hlinkClick r:id="rId3" action="ppaction://hlinkfile"/>
              </a:rPr>
              <a:t>Theoretical Approaches To Perceptual </a:t>
            </a:r>
            <a:r>
              <a:rPr lang="en-US" i="1" dirty="0" smtClean="0">
                <a:hlinkClick r:id="rId3" action="ppaction://hlinkfile"/>
              </a:rPr>
              <a:t>Organization</a:t>
            </a:r>
            <a:endParaRPr lang="en-US" i="1" dirty="0" smtClean="0"/>
          </a:p>
          <a:p>
            <a:r>
              <a:rPr lang="en-US" i="1" dirty="0">
                <a:hlinkClick r:id="rId4" action="ppaction://hlinkfile"/>
              </a:rPr>
              <a:t>The Gestalt Principles of Similarity and Proximity Apply to Both the Haptic and Visual Grouping of Elements </a:t>
            </a:r>
            <a:endParaRPr lang="en-US" i="1" dirty="0" smtClean="0"/>
          </a:p>
          <a:p>
            <a:r>
              <a:rPr lang="en-US" i="1" dirty="0">
                <a:hlinkClick r:id="rId5" action="ppaction://hlinkfile"/>
              </a:rPr>
              <a:t>Gestalt Theory in Visual Screen Design – A New Look at an Old Subject</a:t>
            </a:r>
            <a:endParaRPr lang="en-US" i="1" dirty="0"/>
          </a:p>
        </p:txBody>
      </p:sp>
      <p:sp>
        <p:nvSpPr>
          <p:cNvPr id="4" name="Content Placeholder 3"/>
          <p:cNvSpPr>
            <a:spLocks noGrp="1"/>
          </p:cNvSpPr>
          <p:nvPr>
            <p:ph sz="half" idx="2"/>
          </p:nvPr>
        </p:nvSpPr>
        <p:spPr>
          <a:xfrm>
            <a:off x="6172200" y="1825624"/>
            <a:ext cx="5181600" cy="4912059"/>
          </a:xfrm>
        </p:spPr>
        <p:txBody>
          <a:bodyPr/>
          <a:lstStyle/>
          <a:p>
            <a:r>
              <a:rPr lang="en-US" i="1" dirty="0">
                <a:hlinkClick r:id="rId6" action="ppaction://hlinkfile"/>
              </a:rPr>
              <a:t>New Gestalt Principles of Perceptual Organization: An Extension from Grouping to Shape and </a:t>
            </a:r>
            <a:r>
              <a:rPr lang="en-US" i="1" dirty="0" smtClean="0">
                <a:hlinkClick r:id="rId6" action="ppaction://hlinkfile"/>
              </a:rPr>
              <a:t>Meaning</a:t>
            </a:r>
            <a:endParaRPr lang="en-US" i="1" dirty="0" smtClean="0"/>
          </a:p>
          <a:p>
            <a:r>
              <a:rPr lang="en-US" i="1" dirty="0">
                <a:hlinkClick r:id="rId7" action="ppaction://hlinkfile"/>
              </a:rPr>
              <a:t>A Century of Gestalt Psychology in Visual Perception: I. Perceptual Grouping and Figure–Ground </a:t>
            </a:r>
            <a:r>
              <a:rPr lang="en-US" i="1" dirty="0" smtClean="0">
                <a:hlinkClick r:id="rId7" action="ppaction://hlinkfile"/>
              </a:rPr>
              <a:t>Organization</a:t>
            </a:r>
            <a:endParaRPr lang="en-US" i="1" dirty="0" smtClean="0"/>
          </a:p>
          <a:p>
            <a:r>
              <a:rPr lang="en-US" i="1" dirty="0">
                <a:hlinkClick r:id="rId8" action="ppaction://hlinkfile"/>
              </a:rPr>
              <a:t>Gestalt and Totality. The case of </a:t>
            </a:r>
            <a:r>
              <a:rPr lang="en-US" i="1" dirty="0" err="1">
                <a:hlinkClick r:id="rId8" action="ppaction://hlinkfile"/>
              </a:rPr>
              <a:t>Merleau-Ponty</a:t>
            </a:r>
            <a:r>
              <a:rPr lang="en-US" i="1" dirty="0">
                <a:hlinkClick r:id="rId8" action="ppaction://hlinkfile"/>
              </a:rPr>
              <a:t> and Gestalt psychology </a:t>
            </a:r>
            <a:endParaRPr lang="en-US" i="1" dirty="0" smtClean="0"/>
          </a:p>
          <a:p>
            <a:endParaRPr lang="en-US" i="1" dirty="0"/>
          </a:p>
        </p:txBody>
      </p:sp>
      <p:sp>
        <p:nvSpPr>
          <p:cNvPr id="5"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Tree>
    <p:extLst>
      <p:ext uri="{BB962C8B-B14F-4D97-AF65-F5344CB8AC3E}">
        <p14:creationId xmlns:p14="http://schemas.microsoft.com/office/powerpoint/2010/main" val="1207668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Drawing &amp; Design</a:t>
            </a:r>
            <a:endParaRPr lang="en-US" dirty="0"/>
          </a:p>
        </p:txBody>
      </p:sp>
      <p:sp>
        <p:nvSpPr>
          <p:cNvPr id="5" name="Text Placeholder 4"/>
          <p:cNvSpPr>
            <a:spLocks noGrp="1"/>
          </p:cNvSpPr>
          <p:nvPr>
            <p:ph type="body" idx="1"/>
          </p:nvPr>
        </p:nvSpPr>
        <p:spPr/>
        <p:txBody>
          <a:bodyPr/>
          <a:lstStyle/>
          <a:p>
            <a:r>
              <a:rPr lang="en-US" dirty="0" smtClean="0"/>
              <a:t>Briefly Introduce the Concerns in these Fields</a:t>
            </a:r>
            <a:endParaRPr lang="en-US" dirty="0"/>
          </a:p>
        </p:txBody>
      </p:sp>
    </p:spTree>
    <p:extLst>
      <p:ext uri="{BB962C8B-B14F-4D97-AF65-F5344CB8AC3E}">
        <p14:creationId xmlns:p14="http://schemas.microsoft.com/office/powerpoint/2010/main" val="2565865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Topics</a:t>
            </a:r>
            <a:endParaRPr lang="en-US" dirty="0"/>
          </a:p>
        </p:txBody>
      </p:sp>
      <p:sp>
        <p:nvSpPr>
          <p:cNvPr id="7" name="Content Placeholder 6"/>
          <p:cNvSpPr>
            <a:spLocks noGrp="1"/>
          </p:cNvSpPr>
          <p:nvPr>
            <p:ph idx="1"/>
          </p:nvPr>
        </p:nvSpPr>
        <p:spPr/>
        <p:txBody>
          <a:bodyPr/>
          <a:lstStyle/>
          <a:p>
            <a:r>
              <a:rPr lang="en-US" dirty="0" smtClean="0"/>
              <a:t>Elements of a Picture</a:t>
            </a:r>
          </a:p>
          <a:p>
            <a:r>
              <a:rPr lang="en-US" dirty="0" smtClean="0"/>
              <a:t>Organize Principles</a:t>
            </a:r>
          </a:p>
          <a:p>
            <a:r>
              <a:rPr lang="en-US" dirty="0" smtClean="0"/>
              <a:t>Limitation</a:t>
            </a:r>
            <a:endParaRPr lang="en-US" dirty="0"/>
          </a:p>
        </p:txBody>
      </p:sp>
    </p:spTree>
    <p:extLst>
      <p:ext uri="{BB962C8B-B14F-4D97-AF65-F5344CB8AC3E}">
        <p14:creationId xmlns:p14="http://schemas.microsoft.com/office/powerpoint/2010/main" val="1571165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Elements of Picture</a:t>
            </a:r>
            <a:endParaRPr lang="en-US" dirty="0"/>
          </a:p>
        </p:txBody>
      </p:sp>
      <p:sp>
        <p:nvSpPr>
          <p:cNvPr id="6" name="Text Placeholder 5"/>
          <p:cNvSpPr>
            <a:spLocks noGrp="1"/>
          </p:cNvSpPr>
          <p:nvPr>
            <p:ph idx="1"/>
          </p:nvPr>
        </p:nvSpPr>
        <p:spPr/>
        <p:txBody>
          <a:bodyPr/>
          <a:lstStyle/>
          <a:p>
            <a:r>
              <a:rPr lang="en-US" dirty="0" smtClean="0"/>
              <a:t>Various Components of a Picture</a:t>
            </a:r>
          </a:p>
          <a:p>
            <a:r>
              <a:rPr lang="en-US" dirty="0" smtClean="0"/>
              <a:t>Color Theory</a:t>
            </a:r>
          </a:p>
          <a:p>
            <a:pPr lvl="1"/>
            <a:r>
              <a:rPr lang="en-US" dirty="0" smtClean="0"/>
              <a:t>Color Wheel Theory (Resembles the Musical Circle of Fifths)</a:t>
            </a:r>
          </a:p>
          <a:p>
            <a:pPr lvl="1"/>
            <a:r>
              <a:rPr lang="en-US" altLang="zh-CN" dirty="0"/>
              <a:t>Brightness </a:t>
            </a:r>
            <a:r>
              <a:rPr lang="en-US" altLang="zh-CN" dirty="0" smtClean="0"/>
              <a:t>Tone (</a:t>
            </a:r>
            <a:r>
              <a:rPr lang="zh-CN" altLang="en-US" dirty="0" smtClean="0">
                <a:latin typeface="Estrangelo Edessa" panose="03080600000000000000" pitchFamily="66" charset="0"/>
                <a:cs typeface="Estrangelo Edessa" panose="03080600000000000000" pitchFamily="66" charset="0"/>
              </a:rPr>
              <a:t>明度九大调</a:t>
            </a:r>
            <a:r>
              <a:rPr lang="en-US" altLang="zh-CN" dirty="0" smtClean="0"/>
              <a:t>)</a:t>
            </a:r>
            <a:endParaRPr lang="en-US" dirty="0" smtClean="0"/>
          </a:p>
          <a:p>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2948722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Organize Principles</a:t>
            </a:r>
            <a:endParaRPr lang="en-US" dirty="0"/>
          </a:p>
        </p:txBody>
      </p:sp>
      <p:sp>
        <p:nvSpPr>
          <p:cNvPr id="3" name="Content Placeholder 2"/>
          <p:cNvSpPr>
            <a:spLocks noGrp="1"/>
          </p:cNvSpPr>
          <p:nvPr>
            <p:ph idx="1"/>
          </p:nvPr>
        </p:nvSpPr>
        <p:spPr/>
        <p:txBody>
          <a:bodyPr/>
          <a:lstStyle/>
          <a:p>
            <a:r>
              <a:rPr lang="en-US" dirty="0" smtClean="0"/>
              <a:t>How Do the Elements Work Together</a:t>
            </a:r>
          </a:p>
          <a:p>
            <a:endParaRPr lang="en-US" dirty="0" smtClean="0"/>
          </a:p>
          <a:p>
            <a:endParaRPr lang="en-US" dirty="0"/>
          </a:p>
        </p:txBody>
      </p:sp>
    </p:spTree>
    <p:extLst>
      <p:ext uri="{BB962C8B-B14F-4D97-AF65-F5344CB8AC3E}">
        <p14:creationId xmlns:p14="http://schemas.microsoft.com/office/powerpoint/2010/main" val="3590772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a:t>
            </a:r>
            <a:endParaRPr lang="en-US" dirty="0"/>
          </a:p>
        </p:txBody>
      </p:sp>
      <p:sp>
        <p:nvSpPr>
          <p:cNvPr id="3" name="Content Placeholder 2"/>
          <p:cNvSpPr>
            <a:spLocks noGrp="1"/>
          </p:cNvSpPr>
          <p:nvPr>
            <p:ph idx="1"/>
          </p:nvPr>
        </p:nvSpPr>
        <p:spPr/>
        <p:txBody>
          <a:bodyPr/>
          <a:lstStyle/>
          <a:p>
            <a:r>
              <a:rPr lang="en-US" dirty="0" smtClean="0"/>
              <a:t>Imagery</a:t>
            </a:r>
          </a:p>
          <a:p>
            <a:r>
              <a:rPr lang="en-US" dirty="0" smtClean="0"/>
              <a:t>Subjective</a:t>
            </a:r>
          </a:p>
          <a:p>
            <a:r>
              <a:rPr lang="en-US" dirty="0" smtClean="0"/>
              <a:t>Human</a:t>
            </a:r>
          </a:p>
          <a:p>
            <a:r>
              <a:rPr lang="en-US" dirty="0" smtClean="0"/>
              <a:t>Empirical </a:t>
            </a:r>
          </a:p>
        </p:txBody>
      </p:sp>
    </p:spTree>
    <p:extLst>
      <p:ext uri="{BB962C8B-B14F-4D97-AF65-F5344CB8AC3E}">
        <p14:creationId xmlns:p14="http://schemas.microsoft.com/office/powerpoint/2010/main" val="1492576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Cognitive Psychology</a:t>
            </a:r>
            <a:endParaRPr lang="en-US" dirty="0"/>
          </a:p>
        </p:txBody>
      </p:sp>
      <p:sp>
        <p:nvSpPr>
          <p:cNvPr id="5" name="Text Placeholder 4"/>
          <p:cNvSpPr>
            <a:spLocks noGrp="1"/>
          </p:cNvSpPr>
          <p:nvPr>
            <p:ph type="body" idx="1"/>
          </p:nvPr>
        </p:nvSpPr>
        <p:spPr/>
        <p:txBody>
          <a:bodyPr/>
          <a:lstStyle/>
          <a:p>
            <a:r>
              <a:rPr lang="en-US" dirty="0" smtClean="0"/>
              <a:t>Attention &amp; </a:t>
            </a:r>
            <a:r>
              <a:rPr lang="en-US" dirty="0" err="1" smtClean="0"/>
              <a:t>Perspection</a:t>
            </a:r>
            <a:r>
              <a:rPr lang="en-US" dirty="0" smtClean="0"/>
              <a:t> </a:t>
            </a:r>
            <a:endParaRPr lang="en-US" dirty="0"/>
          </a:p>
        </p:txBody>
      </p:sp>
    </p:spTree>
    <p:extLst>
      <p:ext uri="{BB962C8B-B14F-4D97-AF65-F5344CB8AC3E}">
        <p14:creationId xmlns:p14="http://schemas.microsoft.com/office/powerpoint/2010/main" val="3296708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General</a:t>
            </a:r>
            <a:endParaRPr lang="en-US" dirty="0"/>
          </a:p>
        </p:txBody>
      </p:sp>
      <p:sp>
        <p:nvSpPr>
          <p:cNvPr id="3" name="Content Placeholder 2"/>
          <p:cNvSpPr>
            <a:spLocks noGrp="1"/>
          </p:cNvSpPr>
          <p:nvPr>
            <p:ph idx="1"/>
          </p:nvPr>
        </p:nvSpPr>
        <p:spPr/>
        <p:txBody>
          <a:bodyPr/>
          <a:lstStyle/>
          <a:p>
            <a:r>
              <a:rPr lang="en-US" dirty="0" smtClean="0"/>
              <a:t>Attention</a:t>
            </a:r>
          </a:p>
          <a:p>
            <a:r>
              <a:rPr lang="en-US" dirty="0" smtClean="0"/>
              <a:t>Perception</a:t>
            </a:r>
          </a:p>
          <a:p>
            <a:pPr lvl="1"/>
            <a:r>
              <a:rPr lang="en-US" dirty="0" smtClean="0"/>
              <a:t>Illusion</a:t>
            </a:r>
            <a:endParaRPr lang="en-US" dirty="0" smtClean="0"/>
          </a:p>
          <a:p>
            <a:endParaRPr lang="en-US" dirty="0"/>
          </a:p>
        </p:txBody>
      </p:sp>
    </p:spTree>
    <p:extLst>
      <p:ext uri="{BB962C8B-B14F-4D97-AF65-F5344CB8AC3E}">
        <p14:creationId xmlns:p14="http://schemas.microsoft.com/office/powerpoint/2010/main" val="2418616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2397</TotalTime>
  <Words>1014</Words>
  <Application>Microsoft Office PowerPoint</Application>
  <PresentationFormat>Widescreen</PresentationFormat>
  <Paragraphs>142</Paragraphs>
  <Slides>22</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宋体</vt:lpstr>
      <vt:lpstr>Arial</vt:lpstr>
      <vt:lpstr>Calibri</vt:lpstr>
      <vt:lpstr>Calibri Light</vt:lpstr>
      <vt:lpstr>Estrangelo Edessa</vt:lpstr>
      <vt:lpstr>Office Theme</vt:lpstr>
      <vt:lpstr>Brief Conclusion</vt:lpstr>
      <vt:lpstr>Outline</vt:lpstr>
      <vt:lpstr>Drawing &amp; Design</vt:lpstr>
      <vt:lpstr>Topics</vt:lpstr>
      <vt:lpstr>Elements of Picture</vt:lpstr>
      <vt:lpstr>Organize Principles</vt:lpstr>
      <vt:lpstr>Limitation</vt:lpstr>
      <vt:lpstr>Cognitive Psychology</vt:lpstr>
      <vt:lpstr>In General</vt:lpstr>
      <vt:lpstr>Attention</vt:lpstr>
      <vt:lpstr>Visual Perception</vt:lpstr>
      <vt:lpstr>Gestalt Theory</vt:lpstr>
      <vt:lpstr>Rudolf Arnheim – Gestalt Psychology of Art</vt:lpstr>
      <vt:lpstr>References</vt:lpstr>
      <vt:lpstr>Art</vt:lpstr>
      <vt:lpstr>Cognitive Psychology</vt:lpstr>
      <vt:lpstr>Art + Psychology</vt:lpstr>
      <vt:lpstr>Art + Psychology</vt:lpstr>
      <vt:lpstr>Others (Probably unreliable or less relevant)</vt:lpstr>
      <vt:lpstr>Others (Probably unreliable or less relevant)</vt:lpstr>
      <vt:lpstr>Others (Probably unreliable or less relevant)</vt:lpstr>
      <vt:lpstr>Others (Probably unreliable or less relevant)</vt:lpstr>
    </vt:vector>
  </TitlesOfParts>
  <Company>MSRA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Brief Conclusion</dc:title>
  <dc:creator>Patricia Xiao</dc:creator>
  <cp:lastModifiedBy>Patricia Xiao</cp:lastModifiedBy>
  <cp:revision>200</cp:revision>
  <dcterms:created xsi:type="dcterms:W3CDTF">2015-11-06T01:38:25Z</dcterms:created>
  <dcterms:modified xsi:type="dcterms:W3CDTF">2015-11-10T11:01:56Z</dcterms:modified>
</cp:coreProperties>
</file>