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0" r:id="rId6"/>
    <p:sldId id="271" r:id="rId7"/>
    <p:sldId id="273" r:id="rId8"/>
    <p:sldId id="261" r:id="rId9"/>
    <p:sldId id="262" r:id="rId10"/>
    <p:sldId id="278" r:id="rId11"/>
    <p:sldId id="263" r:id="rId12"/>
    <p:sldId id="264" r:id="rId13"/>
    <p:sldId id="265" r:id="rId14"/>
    <p:sldId id="266" r:id="rId15"/>
    <p:sldId id="267" r:id="rId16"/>
    <p:sldId id="268" r:id="rId17"/>
    <p:sldId id="269" r:id="rId18"/>
    <p:sldId id="276" r:id="rId19"/>
    <p:sldId id="274" r:id="rId20"/>
    <p:sldId id="275"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Design" id="{28164742-E717-43FB-8096-7F277850A23C}">
          <p14:sldIdLst>
            <p14:sldId id="258"/>
            <p14:sldId id="259"/>
            <p14:sldId id="270"/>
            <p14:sldId id="271"/>
            <p14:sldId id="273"/>
          </p14:sldIdLst>
        </p14:section>
        <p14:section name="Cognitive Psychology" id="{D86F6EC5-F0AC-4AF7-8A45-865847CFB730}">
          <p14:sldIdLst>
            <p14:sldId id="261"/>
            <p14:sldId id="262"/>
            <p14:sldId id="278"/>
            <p14:sldId id="263"/>
            <p14:sldId id="264"/>
            <p14:sldId id="265"/>
          </p14:sldIdLst>
        </p14:section>
        <p14:section name="Reference" id="{26A17B1B-FD13-480A-A190-9364BFD084E8}">
          <p14:sldIdLst>
            <p14:sldId id="266"/>
            <p14:sldId id="267"/>
            <p14:sldId id="268"/>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14"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7528" autoAdjust="0"/>
  </p:normalViewPr>
  <p:slideViewPr>
    <p:cSldViewPr snapToGrid="0">
      <p:cViewPr varScale="1">
        <p:scale>
          <a:sx n="59" d="100"/>
          <a:sy n="59" d="100"/>
        </p:scale>
        <p:origin x="6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65399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Arnheim,%20Gestalt%20and%20Art%20A%20Psychological%20Theory.pdf" TargetMode="External"/><Relationship Id="rId2" Type="http://schemas.openxmlformats.org/officeDocument/2006/relationships/hyperlink" Target="Arnheim_Rudolf_Art_and_Visual_Perception_1974.pdf" TargetMode="External"/><Relationship Id="rId1" Type="http://schemas.openxmlformats.org/officeDocument/2006/relationships/slideLayout" Target="../slideLayouts/slideLayout2.xml"/><Relationship Id="rId4" Type="http://schemas.openxmlformats.org/officeDocument/2006/relationships/hyperlink" Target="Jung%20On%20Art.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infosthetics.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www.musictheory21.com/jae-sung/syllabus/graduate/rameau-studies/2002-1/documents/color-and-music.pdf"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102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dirty="0" smtClean="0"/>
              <a:t>Illusion</a:t>
            </a:r>
          </a:p>
          <a:p>
            <a:r>
              <a:rPr lang="en-US" dirty="0" smtClean="0"/>
              <a:t>Gestalt</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dirty="0"/>
              <a:t>dynamic </a:t>
            </a:r>
            <a:r>
              <a:rPr lang="en-US" dirty="0" smtClean="0"/>
              <a:t>wholes</a:t>
            </a:r>
          </a:p>
          <a:p>
            <a:r>
              <a:rPr lang="en-US" dirty="0" smtClean="0"/>
              <a:t>Whole != </a:t>
            </a:r>
            <a:r>
              <a:rPr lang="zh-CN" altLang="en-US" dirty="0" smtClean="0"/>
              <a:t>∑</a:t>
            </a:r>
            <a:r>
              <a:rPr lang="en-US" altLang="zh-CN" dirty="0" smtClean="0"/>
              <a:t>Parts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t>
            </a:r>
            <a:r>
              <a:rPr lang="en-US" dirty="0" err="1" smtClean="0"/>
              <a:t>Arnheim</a:t>
            </a:r>
            <a:r>
              <a:rPr lang="en-US" dirty="0" smtClean="0"/>
              <a:t> – Psychology of Art</a:t>
            </a:r>
            <a:endParaRPr lang="en-US" dirty="0"/>
          </a:p>
        </p:txBody>
      </p:sp>
      <p:sp>
        <p:nvSpPr>
          <p:cNvPr id="3" name="Content Placeholder 2"/>
          <p:cNvSpPr>
            <a:spLocks noGrp="1"/>
          </p:cNvSpPr>
          <p:nvPr>
            <p:ph idx="1"/>
          </p:nvPr>
        </p:nvSpPr>
        <p:spPr/>
        <p:txBody>
          <a:bodyPr/>
          <a:lstStyle/>
          <a:p>
            <a:r>
              <a:rPr lang="en-US" dirty="0" smtClean="0"/>
              <a:t>Gestalt</a:t>
            </a:r>
            <a:endParaRPr lang="en-US" dirty="0"/>
          </a:p>
        </p:txBody>
      </p:sp>
    </p:spTree>
    <p:extLst>
      <p:ext uri="{BB962C8B-B14F-4D97-AF65-F5344CB8AC3E}">
        <p14:creationId xmlns:p14="http://schemas.microsoft.com/office/powerpoint/2010/main" val="145853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t>
            </a:r>
            <a:r>
              <a:rPr lang="en-US" dirty="0" err="1" smtClean="0"/>
              <a:t>Arnheim</a:t>
            </a:r>
            <a:endParaRPr lang="en-US" dirty="0" smtClean="0"/>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a:t>
            </a:r>
            <a:r>
              <a:rPr lang="en-US" dirty="0" smtClean="0"/>
              <a:t>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a:t>
            </a:r>
            <a:r>
              <a:rPr lang="en-US" dirty="0" smtClean="0"/>
              <a:t>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a:t>
            </a:r>
            <a:r>
              <a:rPr lang="en-US" dirty="0" smtClean="0"/>
              <a:t>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2" action="ppaction://hlinkfile"/>
              </a:rPr>
              <a:t>Art and visual perception</a:t>
            </a:r>
            <a:r>
              <a:rPr lang="en-US" dirty="0" smtClean="0"/>
              <a:t>, Rudolf </a:t>
            </a:r>
            <a:r>
              <a:rPr lang="en-US" dirty="0" err="1" smtClean="0"/>
              <a:t>Arnheim</a:t>
            </a:r>
            <a:endParaRPr lang="en-US" dirty="0" smtClean="0"/>
          </a:p>
          <a:p>
            <a:r>
              <a:rPr lang="de-DE" i="1" dirty="0" smtClean="0">
                <a:hlinkClick r:id="rId3" action="ppaction://hlinkfile"/>
              </a:rPr>
              <a:t>Arnheim</a:t>
            </a:r>
            <a:r>
              <a:rPr lang="de-DE" i="1" dirty="0">
                <a:hlinkClick r:id="rId3" action="ppaction://hlinkfile"/>
              </a:rPr>
              <a:t>, Gestalt and Art A Psychological </a:t>
            </a:r>
            <a:r>
              <a:rPr lang="de-DE" i="1" dirty="0" smtClean="0">
                <a:hlinkClick r:id="rId3" action="ppaction://hlinkfile"/>
              </a:rPr>
              <a:t>Theory </a:t>
            </a:r>
            <a:r>
              <a:rPr lang="de-DE" dirty="0" smtClean="0"/>
              <a:t>, </a:t>
            </a:r>
            <a:r>
              <a:rPr lang="de-DE" dirty="0"/>
              <a:t>Ian </a:t>
            </a:r>
            <a:r>
              <a:rPr lang="de-DE" dirty="0" smtClean="0"/>
              <a:t>Verstegen</a:t>
            </a:r>
          </a:p>
          <a:p>
            <a:r>
              <a:rPr lang="en-US" i="1" dirty="0" smtClean="0">
                <a:hlinkClick r:id="rId4" action="ppaction://hlinkfile"/>
              </a:rPr>
              <a:t>Jung On Art </a:t>
            </a:r>
            <a:r>
              <a:rPr lang="en-US" dirty="0" smtClean="0"/>
              <a:t>, (about Carl </a:t>
            </a:r>
            <a:r>
              <a:rPr lang="en-US" dirty="0" smtClean="0"/>
              <a:t>G. </a:t>
            </a:r>
            <a:r>
              <a:rPr lang="en-US" dirty="0" smtClean="0"/>
              <a:t>Jung</a:t>
            </a:r>
            <a:r>
              <a:rPr lang="de-DE" dirty="0"/>
              <a:t>)</a:t>
            </a:r>
            <a:endParaRPr lang="en-US" dirty="0" smtClean="0"/>
          </a:p>
          <a:p>
            <a:endParaRPr lang="en-US"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endParaRPr lang="en-US" dirty="0" smtClean="0"/>
          </a:p>
          <a:p>
            <a:r>
              <a:rPr lang="en-US" dirty="0" smtClean="0"/>
              <a:t>Shape </a:t>
            </a:r>
            <a:r>
              <a:rPr lang="en-US" dirty="0"/>
              <a:t>effects on memory for </a:t>
            </a:r>
            <a:r>
              <a:rPr lang="en-US" dirty="0" smtClean="0"/>
              <a:t>location</a:t>
            </a:r>
          </a:p>
          <a:p>
            <a:r>
              <a:rPr lang="en-US" dirty="0"/>
              <a:t>Color Appearance </a:t>
            </a:r>
            <a:r>
              <a:rPr lang="en-US" dirty="0" smtClean="0"/>
              <a:t>Models</a:t>
            </a:r>
          </a:p>
          <a:p>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dirty="0" smtClean="0"/>
              <a:t>Color </a:t>
            </a:r>
            <a:r>
              <a:rPr lang="en-US" dirty="0"/>
              <a:t>and </a:t>
            </a:r>
            <a:r>
              <a:rPr lang="en-US" dirty="0" smtClean="0"/>
              <a:t>music (</a:t>
            </a:r>
            <a:r>
              <a:rPr lang="en-US" dirty="0" smtClean="0">
                <a:hlinkClick r:id="rId6"/>
              </a:rPr>
              <a:t>http</a:t>
            </a:r>
            <a:r>
              <a:rPr lang="en-US" dirty="0">
                <a:hlinkClick r:id="rId6"/>
              </a:rPr>
              <a:t>://</a:t>
            </a:r>
            <a:r>
              <a:rPr lang="en-US" dirty="0" smtClean="0">
                <a:hlinkClick r:id="rId6"/>
              </a:rPr>
              <a:t>www.musictheory21.com/jae-sung/syllabus/graduate/rameau-studies/2002-1/documents/color-and-music.pdf</a:t>
            </a:r>
            <a:r>
              <a:rPr lang="en-US" dirty="0" smtClean="0"/>
              <a:t>)</a:t>
            </a:r>
          </a:p>
          <a:p>
            <a:r>
              <a:rPr lang="en-US" dirty="0"/>
              <a:t>Associations between Color and Music are Mediated by Emotion and Influenced by Tempo</a:t>
            </a:r>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a:t>
            </a:r>
            <a:r>
              <a:rPr lang="en-US" dirty="0" smtClean="0"/>
              <a:t>Design</a:t>
            </a:r>
          </a:p>
          <a:p>
            <a:pPr lvl="1"/>
            <a:r>
              <a:rPr lang="en-US" dirty="0" smtClean="0"/>
              <a:t>Topics</a:t>
            </a:r>
            <a:endParaRPr lang="en-US" dirty="0" smtClean="0"/>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a:t>
            </a:r>
            <a:r>
              <a:rPr lang="en-US" dirty="0" smtClean="0"/>
              <a:t>Perception</a:t>
            </a:r>
          </a:p>
          <a:p>
            <a:pPr lvl="1"/>
            <a:r>
              <a:rPr lang="en-US" dirty="0" smtClean="0"/>
              <a:t>Gestalt Theory</a:t>
            </a:r>
          </a:p>
          <a:p>
            <a:pPr lvl="2"/>
            <a:r>
              <a:rPr lang="en-US" dirty="0" smtClean="0"/>
              <a:t>Rudolf </a:t>
            </a:r>
            <a:r>
              <a:rPr lang="en-US" dirty="0" err="1" smtClean="0"/>
              <a:t>Arnheim</a:t>
            </a:r>
            <a:r>
              <a:rPr lang="en-US" dirty="0" smtClean="0"/>
              <a:t>: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Design</a:t>
            </a:r>
            <a:endParaRPr lang="en-US" dirty="0"/>
          </a:p>
        </p:txBody>
      </p:sp>
      <p:sp>
        <p:nvSpPr>
          <p:cNvPr id="5" name="Text Placeholder 4"/>
          <p:cNvSpPr>
            <a:spLocks noGrp="1"/>
          </p:cNvSpPr>
          <p:nvPr>
            <p:ph type="body" idx="1"/>
          </p:nvPr>
        </p:nvSpPr>
        <p:spPr/>
        <p:txBody>
          <a:bodyPr/>
          <a:lstStyle/>
          <a:p>
            <a:r>
              <a:rPr lang="en-US" dirty="0" smtClean="0"/>
              <a:t>Briefly Introduce the Concerns in these Fields</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Topics</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Various Components of a Picture</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How Do the Elements Work Together</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p:txBody>
          <a:bodyPr/>
          <a:lstStyle/>
          <a:p>
            <a:r>
              <a:rPr lang="en-US" dirty="0" smtClean="0"/>
              <a:t>Imagery</a:t>
            </a:r>
          </a:p>
          <a:p>
            <a:r>
              <a:rPr lang="en-US" dirty="0" smtClean="0"/>
              <a:t>Subjective</a:t>
            </a:r>
          </a:p>
          <a:p>
            <a:r>
              <a:rPr lang="en-US" dirty="0" smtClean="0"/>
              <a:t>Human</a:t>
            </a:r>
          </a:p>
          <a:p>
            <a:r>
              <a:rPr lang="en-US" dirty="0" smtClean="0"/>
              <a:t>Empirical </a:t>
            </a:r>
          </a:p>
        </p:txBody>
      </p:sp>
    </p:spTree>
    <p:extLst>
      <p:ext uri="{BB962C8B-B14F-4D97-AF65-F5344CB8AC3E}">
        <p14:creationId xmlns:p14="http://schemas.microsoft.com/office/powerpoint/2010/main" val="149257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a:t>
            </a:r>
            <a:r>
              <a:rPr lang="en-US" dirty="0" err="1" smtClean="0"/>
              <a:t>Perspection</a:t>
            </a:r>
            <a:r>
              <a:rPr lang="en-US" dirty="0" smtClean="0"/>
              <a:t>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Attention</a:t>
            </a:r>
          </a:p>
          <a:p>
            <a:r>
              <a:rPr lang="en-US" dirty="0" smtClean="0"/>
              <a:t>Perception</a:t>
            </a:r>
            <a:endParaRPr lang="en-US" dirty="0" smtClean="0"/>
          </a:p>
          <a:p>
            <a:endParaRPr lang="en-US" dirty="0"/>
          </a:p>
        </p:txBody>
      </p:sp>
    </p:spTree>
    <p:extLst>
      <p:ext uri="{BB962C8B-B14F-4D97-AF65-F5344CB8AC3E}">
        <p14:creationId xmlns:p14="http://schemas.microsoft.com/office/powerpoint/2010/main" val="241861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671</Words>
  <Application>Microsoft Office PowerPoint</Application>
  <PresentationFormat>Widescreen</PresentationFormat>
  <Paragraphs>117</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宋体</vt:lpstr>
      <vt:lpstr>Arial</vt:lpstr>
      <vt:lpstr>Calibri</vt:lpstr>
      <vt:lpstr>Calibri Light</vt:lpstr>
      <vt:lpstr>Estrangelo Edessa</vt:lpstr>
      <vt:lpstr>Office Theme</vt:lpstr>
      <vt:lpstr>Brief Conclusion</vt:lpstr>
      <vt:lpstr>Outline</vt:lpstr>
      <vt:lpstr>Drawing &amp; Design</vt:lpstr>
      <vt:lpstr>Topics</vt:lpstr>
      <vt:lpstr>Elements of Picture</vt:lpstr>
      <vt:lpstr>Organize Principles</vt:lpstr>
      <vt:lpstr>Limitation</vt:lpstr>
      <vt:lpstr>Cognitive Psychology</vt:lpstr>
      <vt:lpstr>In General</vt:lpstr>
      <vt:lpstr>Attention</vt:lpstr>
      <vt:lpstr>Visual Perception</vt:lpstr>
      <vt:lpstr>Gestalt Theory</vt:lpstr>
      <vt:lpstr>Rudolf Arnheim – Psychology of Art</vt:lpstr>
      <vt:lpstr>References</vt:lpstr>
      <vt:lpstr>Art</vt:lpstr>
      <vt:lpstr>Cognitive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161</cp:revision>
  <dcterms:created xsi:type="dcterms:W3CDTF">2015-11-06T01:38:25Z</dcterms:created>
  <dcterms:modified xsi:type="dcterms:W3CDTF">2015-11-09T10:23:13Z</dcterms:modified>
</cp:coreProperties>
</file>