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71" r:id="rId7"/>
    <p:sldId id="273" r:id="rId8"/>
    <p:sldId id="260" r:id="rId9"/>
    <p:sldId id="261" r:id="rId10"/>
    <p:sldId id="262" r:id="rId11"/>
    <p:sldId id="263" r:id="rId12"/>
    <p:sldId id="264" r:id="rId13"/>
    <p:sldId id="265" r:id="rId14"/>
    <p:sldId id="266" r:id="rId15"/>
    <p:sldId id="267" r:id="rId16"/>
    <p:sldId id="268" r:id="rId17"/>
    <p:sldId id="269" r:id="rId18"/>
    <p:sldId id="276" r:id="rId19"/>
    <p:sldId id="274" r:id="rId20"/>
    <p:sldId id="275"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Design" id="{28164742-E717-43FB-8096-7F277850A23C}">
          <p14:sldIdLst>
            <p14:sldId id="258"/>
            <p14:sldId id="259"/>
            <p14:sldId id="270"/>
            <p14:sldId id="271"/>
            <p14:sldId id="273"/>
            <p14:sldId id="260"/>
          </p14:sldIdLst>
        </p14:section>
        <p14:section name="Cognitive Psychology" id="{D86F6EC5-F0AC-4AF7-8A45-865847CFB730}">
          <p14:sldIdLst>
            <p14:sldId id="261"/>
            <p14:sldId id="262"/>
            <p14:sldId id="263"/>
            <p14:sldId id="264"/>
            <p14:sldId id="265"/>
          </p14:sldIdLst>
        </p14:section>
        <p14:section name="Reference" id="{26A17B1B-FD13-480A-A190-9364BFD084E8}">
          <p14:sldIdLst>
            <p14:sldId id="266"/>
            <p14:sldId id="267"/>
            <p14:sldId id="268"/>
            <p14:sldId id="269"/>
            <p14:sldId id="276"/>
            <p14:sldId id="274"/>
            <p14:sldId id="275"/>
            <p14:sldId id="27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14"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59" d="100"/>
          <a:sy n="59" d="100"/>
        </p:scale>
        <p:origin x="66" y="1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6:57.325" idx="1">
    <p:pos x="10" y="10"/>
    <p:text>This is the brief conclusion made about the books and papers I've read so far during the past two weeks</p:text>
    <p:extLst>
      <p:ext uri="{C676402C-5697-4E1C-873F-D02D1690AC5C}">
        <p15:threadingInfo xmlns:p15="http://schemas.microsoft.com/office/powerpoint/2012/main" timeZoneBias="-480"/>
      </p:ext>
    </p:extLst>
  </p:cm>
  <p:cm authorId="1" dt="2015-11-06T10:12:51.272" idx="7">
    <p:pos x="10" y="106"/>
    <p:text>By default, all things mentioned is selected; which means that, if under Cognitive Psycology I aren't mentioning text and the understanding of languages, it doesn't mean that cognitive science doesn't care about it. It means that I think it is irrelevant, or unlikely to help.</p:text>
    <p:extLst>
      <p:ext uri="{C676402C-5697-4E1C-873F-D02D1690AC5C}">
        <p15:threadingInfo xmlns:p15="http://schemas.microsoft.com/office/powerpoint/2012/main" timeZoneBias="-48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11-06T17:11:12.073" idx="10">
    <p:pos x="10" y="10"/>
    <p:text>The Limitations of the art theories today that stop them from contributing more widely are quite simple.</p:text>
    <p:extLst>
      <p:ext uri="{C676402C-5697-4E1C-873F-D02D1690AC5C}">
        <p15:threadingInfo xmlns:p15="http://schemas.microsoft.com/office/powerpoint/2012/main" timeZoneBias="-480"/>
      </p:ext>
    </p:extLst>
  </p:cm>
  <p:cm authorId="1" dt="2015-11-06T18:12:36.042" idx="11">
    <p:pos x="10" y="106"/>
    <p:text>1) Imagery: artists cares too much about meanings, since art is widelt regarded as a form of expression. The root is that "content matters", so people are increasingly interested in the ideas conveyed. Moreover, in modern art, aesthetic value is considered to be less and less important, so people seldom cares about details and consider the separated features such as color and size. Although these factors are attached great important by designers, most of the conclusions they reach are too empirical.</p:text>
    <p:extLst>
      <p:ext uri="{C676402C-5697-4E1C-873F-D02D1690AC5C}">
        <p15:threadingInfo xmlns:p15="http://schemas.microsoft.com/office/powerpoint/2012/main" timeZoneBias="-480">
          <p15:parentCm authorId="1" idx="10"/>
        </p15:threadingInfo>
      </p:ext>
    </p:extLst>
  </p:cm>
  <p:cm authorId="1" dt="2015-11-06T18:19:23.026" idx="12">
    <p:pos x="10" y="202"/>
    <p:text>2) Subjective: there are great variety of art preferences among different groups of people. Many studies have been conducted on this issue. However, the differences are still causing troubles, such as lacking a universe standard of judging. Personal preferences is valuable. Although many artists have tried to reach an objective point, it is impossible for art to be wholly-reasonable.</p:text>
    <p:extLst>
      <p:ext uri="{C676402C-5697-4E1C-873F-D02D1690AC5C}">
        <p15:threadingInfo xmlns:p15="http://schemas.microsoft.com/office/powerpoint/2012/main" timeZoneBias="-480">
          <p15:parentCm authorId="1" idx="10"/>
        </p15:threadingInfo>
      </p:ext>
    </p:extLst>
  </p:cm>
  <p:cm authorId="1" dt="2015-11-06T18:22:01.308" idx="13">
    <p:pos x="10" y="298"/>
    <p:text>3) Human-centered: It is a common sense among artists that art pieces are used to reflect something, like idealogy, society, humanity, etc. Thus they love using the figure of humans. There are too many books concerning how to draw people more effectively and accurately. The importance of creating a human figure is almost the same as that of creating an environment, selecting color, and all sort of other considerations together.</p:text>
    <p:extLst>
      <p:ext uri="{C676402C-5697-4E1C-873F-D02D1690AC5C}">
        <p15:threadingInfo xmlns:p15="http://schemas.microsoft.com/office/powerpoint/2012/main" timeZoneBias="-480">
          <p15:parentCm authorId="1" idx="10"/>
        </p15:threadingInfo>
      </p:ext>
    </p:extLst>
  </p:cm>
  <p:cm authorId="1" dt="2015-11-06T18:32:46.026" idx="14">
    <p:pos x="10" y="394"/>
    <p:text>4) Most artists are doing creating works based on their intuitions. The knowledge they gained are general, useful in art but useless in science. Such as: "Straightlines represent strength better than curved ones", "Horizental lines are peaceful and Vertical Lines are Solemn".</p:text>
    <p:extLst>
      <p:ext uri="{C676402C-5697-4E1C-873F-D02D1690AC5C}">
        <p15:threadingInfo xmlns:p15="http://schemas.microsoft.com/office/powerpoint/2012/main" timeZoneBias="-480">
          <p15:parentCm authorId="1" idx="10"/>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a:t>
            </a:r>
            <a:r>
              <a:rPr lang="en-US" dirty="0" smtClean="0"/>
              <a:t>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33402;&#26415;&#19982;&#35270;&#30693;&#35273;&#65306;&#35270;&#35273;&#33402;&#26415;&#24515;&#29702;&#23398;.pdf" TargetMode="External"/><Relationship Id="rId2" Type="http://schemas.openxmlformats.org/officeDocument/2006/relationships/hyperlink" Target="Arnheim_Rudolf_Art_and_Visual_Perception_1974.pdf" TargetMode="External"/><Relationship Id="rId1" Type="http://schemas.openxmlformats.org/officeDocument/2006/relationships/slideLayout" Target="../slideLayouts/slideLayout2.xml"/><Relationship Id="rId6" Type="http://schemas.openxmlformats.org/officeDocument/2006/relationships/hyperlink" Target="Dow%20-%20Composition.pdf" TargetMode="External"/><Relationship Id="rId5" Type="http://schemas.openxmlformats.org/officeDocument/2006/relationships/hyperlink" Target="Itten_Johannes_The_Elements_of_Color.pdf" TargetMode="External"/><Relationship Id="rId4" Type="http://schemas.openxmlformats.org/officeDocument/2006/relationships/hyperlink" Target="Crane%20-%20Line%20and%20Form.pdf"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Cognitive%20Psychology%20(6th%20edition).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Arnheim,%20Gestalt%20and%20Art%20A%20Psychological%20Theory.pdf" TargetMode="External"/><Relationship Id="rId2" Type="http://schemas.openxmlformats.org/officeDocument/2006/relationships/hyperlink" Target="Arnheim_Rudolf_Art_and_Visual_Perception_1974.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pan.baidu.com/s/1hq6lijM" TargetMode="External"/><Relationship Id="rId2" Type="http://schemas.openxmlformats.org/officeDocument/2006/relationships/hyperlink" Target="http://infosthetics.com/" TargetMode="External"/><Relationship Id="rId1" Type="http://schemas.openxmlformats.org/officeDocument/2006/relationships/slideLayout" Target="../slideLayouts/slideLayout4.xml"/><Relationship Id="rId4" Type="http://schemas.openxmlformats.org/officeDocument/2006/relationships/hyperlink" Target="http://www.musictheory21.com/jae-sung/syllabus/graduate/rameau-studies/2002-1/documents/color-and-music.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2.xml"/></Relationships>
</file>

<file path=ppt/slides/_rels/slide20.xml.rels><?xml version="1.0" encoding="UTF-8" standalone="yes"?>
<Relationships xmlns="http://schemas.openxmlformats.org/package/2006/relationships"><Relationship Id="rId3" Type="http://schemas.openxmlformats.org/officeDocument/2006/relationships/hyperlink" Target="http://arteascuola.com/" TargetMode="External"/><Relationship Id="rId2" Type="http://schemas.openxmlformats.org/officeDocument/2006/relationships/hyperlink" Target="http://vr.theatre.ntu.edu.tw/fineart/th10_140/index.html" TargetMode="External"/><Relationship Id="rId1" Type="http://schemas.openxmlformats.org/officeDocument/2006/relationships/slideLayout" Target="../slideLayouts/slideLayout4.xml"/><Relationship Id="rId4" Type="http://schemas.openxmlformats.org/officeDocument/2006/relationships/hyperlink" Target="http://blog.xuite.net/quencychenkimo/twblog/116357837-%E5%A0%B4%E8%AB%96%E8%88%87%E6%A0%BC%E5%BC%8F%E5%A1%94"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General</a:t>
            </a:r>
            <a:endParaRPr lang="en-US" dirty="0"/>
          </a:p>
        </p:txBody>
      </p:sp>
      <p:sp>
        <p:nvSpPr>
          <p:cNvPr id="3" name="Content Placeholder 2"/>
          <p:cNvSpPr>
            <a:spLocks noGrp="1"/>
          </p:cNvSpPr>
          <p:nvPr>
            <p:ph idx="1"/>
          </p:nvPr>
        </p:nvSpPr>
        <p:spPr/>
        <p:txBody>
          <a:bodyPr/>
          <a:lstStyle/>
          <a:p>
            <a:r>
              <a:rPr lang="en-US" dirty="0" smtClean="0"/>
              <a:t>Broad Range</a:t>
            </a:r>
          </a:p>
          <a:p>
            <a:r>
              <a:rPr lang="en-US" dirty="0" smtClean="0"/>
              <a:t>Cares about Attention, Memory, Knowledge, Thinking, Behavior (Just like any other category of Psychology)</a:t>
            </a:r>
          </a:p>
          <a:p>
            <a:endParaRPr lang="en-US" dirty="0"/>
          </a:p>
        </p:txBody>
      </p:sp>
    </p:spTree>
    <p:extLst>
      <p:ext uri="{BB962C8B-B14F-4D97-AF65-F5344CB8AC3E}">
        <p14:creationId xmlns:p14="http://schemas.microsoft.com/office/powerpoint/2010/main" val="241861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84638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dirty="0"/>
              <a:t>dynamic </a:t>
            </a:r>
            <a:r>
              <a:rPr lang="en-US" dirty="0" smtClean="0"/>
              <a:t>wholes</a:t>
            </a:r>
          </a:p>
          <a:p>
            <a:r>
              <a:rPr lang="en-US" dirty="0" smtClean="0"/>
              <a:t>Whole != </a:t>
            </a:r>
            <a:r>
              <a:rPr lang="zh-CN" altLang="en-US" dirty="0" smtClean="0"/>
              <a:t>∑</a:t>
            </a:r>
            <a:r>
              <a:rPr lang="en-US" altLang="zh-CN" dirty="0" smtClean="0"/>
              <a:t>Parts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t>
            </a:r>
            <a:r>
              <a:rPr lang="en-US" dirty="0" err="1" smtClean="0"/>
              <a:t>Arnheim</a:t>
            </a:r>
            <a:r>
              <a:rPr lang="en-US" dirty="0" smtClean="0"/>
              <a:t> – Psychology of Art</a:t>
            </a:r>
            <a:endParaRPr lang="en-US" dirty="0"/>
          </a:p>
        </p:txBody>
      </p:sp>
      <p:sp>
        <p:nvSpPr>
          <p:cNvPr id="3" name="Content Placeholder 2"/>
          <p:cNvSpPr>
            <a:spLocks noGrp="1"/>
          </p:cNvSpPr>
          <p:nvPr>
            <p:ph idx="1"/>
          </p:nvPr>
        </p:nvSpPr>
        <p:spPr/>
        <p:txBody>
          <a:bodyPr/>
          <a:lstStyle/>
          <a:p>
            <a:r>
              <a:rPr lang="en-US" dirty="0" smtClean="0"/>
              <a:t>Gestalt</a:t>
            </a:r>
            <a:endParaRPr lang="en-US" dirty="0"/>
          </a:p>
        </p:txBody>
      </p:sp>
    </p:spTree>
    <p:extLst>
      <p:ext uri="{BB962C8B-B14F-4D97-AF65-F5344CB8AC3E}">
        <p14:creationId xmlns:p14="http://schemas.microsoft.com/office/powerpoint/2010/main" val="1458537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lstStyle/>
          <a:p>
            <a:r>
              <a:rPr lang="en-US" altLang="zh-CN" i="1" dirty="0" smtClean="0">
                <a:hlinkClick r:id="rId2" action="ppaction://hlinkfile"/>
              </a:rPr>
              <a:t>Art and Visual Perception:</a:t>
            </a:r>
            <a:r>
              <a:rPr lang="en-US" i="1" dirty="0">
                <a:hlinkClick r:id="rId2" action="ppaction://hlinkfile"/>
              </a:rPr>
              <a:t> </a:t>
            </a:r>
            <a:r>
              <a:rPr lang="en-US" i="1" dirty="0" smtClean="0">
                <a:hlinkClick r:id="rId2" action="ppaction://hlinkfile"/>
              </a:rPr>
              <a:t>A </a:t>
            </a:r>
            <a:r>
              <a:rPr lang="en-US" i="1" dirty="0">
                <a:hlinkClick r:id="rId2" action="ppaction://hlinkfile"/>
              </a:rPr>
              <a:t>psychology of the creative eye</a:t>
            </a:r>
            <a:endParaRPr lang="en-US" altLang="zh-CN" i="1" dirty="0" smtClean="0"/>
          </a:p>
          <a:p>
            <a:pPr marL="0" indent="0">
              <a:buNone/>
            </a:pPr>
            <a:r>
              <a:rPr lang="zh-CN" altLang="en-US" i="1" dirty="0" smtClean="0"/>
              <a:t>（</a:t>
            </a:r>
            <a:r>
              <a:rPr lang="en-US" i="1" dirty="0" smtClean="0">
                <a:hlinkClick r:id="rId3" action="ppaction://hlinkfile"/>
              </a:rPr>
              <a:t>Aesthetics </a:t>
            </a:r>
            <a:r>
              <a:rPr lang="en-US" i="1" dirty="0" smtClean="0">
                <a:hlinkClick r:id="rId3" action="ppaction://hlinkfile"/>
              </a:rPr>
              <a:t>Design Art </a:t>
            </a:r>
            <a:r>
              <a:rPr lang="en-US" i="1" dirty="0" smtClean="0">
                <a:hlinkClick r:id="rId3" action="ppaction://hlinkfile"/>
              </a:rPr>
              <a:t>Education</a:t>
            </a:r>
            <a:r>
              <a:rPr lang="zh-CN" altLang="en-US" i="1" dirty="0" smtClean="0"/>
              <a:t>）</a:t>
            </a:r>
            <a:r>
              <a:rPr lang="en-US" dirty="0" smtClean="0"/>
              <a:t>, </a:t>
            </a:r>
            <a:r>
              <a:rPr lang="en-US" dirty="0" smtClean="0"/>
              <a:t>Rudolf </a:t>
            </a:r>
            <a:r>
              <a:rPr lang="en-US" dirty="0" err="1" smtClean="0"/>
              <a:t>Arnheim</a:t>
            </a:r>
            <a:endParaRPr lang="en-US" dirty="0" smtClean="0"/>
          </a:p>
          <a:p>
            <a:r>
              <a:rPr lang="en-US" i="1" dirty="0" smtClean="0">
                <a:hlinkClick r:id="rId4" action="ppaction://hlinkfile"/>
              </a:rPr>
              <a:t>Line and Form</a:t>
            </a:r>
            <a:r>
              <a:rPr lang="en-US" dirty="0" smtClean="0"/>
              <a:t>, Walter </a:t>
            </a:r>
            <a:r>
              <a:rPr lang="en-US" dirty="0" smtClean="0"/>
              <a:t>Crane</a:t>
            </a:r>
          </a:p>
          <a:p>
            <a:r>
              <a:rPr lang="en-US" i="1" dirty="0" smtClean="0">
                <a:hlinkClick r:id="rId5" action="ppaction://hlinkfile"/>
              </a:rPr>
              <a:t>The </a:t>
            </a:r>
            <a:r>
              <a:rPr lang="en-US" i="1" dirty="0">
                <a:hlinkClick r:id="rId5" action="ppaction://hlinkfile"/>
              </a:rPr>
              <a:t>Elements of </a:t>
            </a:r>
            <a:r>
              <a:rPr lang="en-US" i="1" dirty="0" smtClean="0">
                <a:hlinkClick r:id="rId5" action="ppaction://hlinkfile"/>
              </a:rPr>
              <a:t>Color</a:t>
            </a:r>
            <a:r>
              <a:rPr lang="en-US" dirty="0" smtClean="0"/>
              <a:t>, </a:t>
            </a:r>
            <a:r>
              <a:rPr lang="en-US" dirty="0"/>
              <a:t>Johannes </a:t>
            </a:r>
            <a:r>
              <a:rPr lang="en-US" dirty="0" err="1" smtClean="0"/>
              <a:t>Itten</a:t>
            </a:r>
            <a:endParaRPr lang="en-US" dirty="0" smtClean="0"/>
          </a:p>
          <a:p>
            <a:r>
              <a:rPr lang="en-US" i="1" dirty="0" smtClean="0">
                <a:hlinkClick r:id="rId6" action="ppaction://hlinkfile"/>
              </a:rPr>
              <a:t>Composition</a:t>
            </a:r>
            <a:r>
              <a:rPr lang="en-US" dirty="0" smtClean="0"/>
              <a:t>, Wesley Dow</a:t>
            </a:r>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dirty="0" smtClean="0"/>
              <a:t>, M</a:t>
            </a:r>
            <a:r>
              <a:rPr lang="en-US" dirty="0"/>
              <a:t>. W. Eysenck </a:t>
            </a:r>
            <a:r>
              <a:rPr lang="en-US" dirty="0" smtClean="0"/>
              <a:t>, M</a:t>
            </a:r>
            <a:r>
              <a:rPr lang="en-US" dirty="0"/>
              <a:t>. T. </a:t>
            </a:r>
            <a:r>
              <a:rPr lang="en-US" dirty="0" smtClean="0"/>
              <a:t>Keane</a:t>
            </a:r>
          </a:p>
          <a:p>
            <a:r>
              <a:rPr lang="en-US" i="1" dirty="0" smtClean="0">
                <a:hlinkClick r:id="rId2" action="ppaction://hlinkfile"/>
              </a:rPr>
              <a:t>Cognitive Psychology (6</a:t>
            </a:r>
            <a:r>
              <a:rPr lang="en-US" i="1" baseline="30000" dirty="0" smtClean="0">
                <a:hlinkClick r:id="rId2" action="ppaction://hlinkfile"/>
              </a:rPr>
              <a:t>th</a:t>
            </a:r>
            <a:r>
              <a:rPr lang="en-US" i="1" dirty="0" smtClean="0">
                <a:hlinkClick r:id="rId2" action="ppaction://hlinkfile"/>
              </a:rPr>
              <a:t> Edition) </a:t>
            </a:r>
            <a:r>
              <a:rPr lang="en-US" dirty="0" smtClean="0"/>
              <a:t>, Robert J. Sternberg, Karin Sternberg</a:t>
            </a:r>
          </a:p>
          <a:p>
            <a:endParaRPr lang="en-US" dirty="0" smtClean="0"/>
          </a:p>
          <a:p>
            <a:endParaRPr lang="en-US" dirty="0"/>
          </a:p>
        </p:txBody>
      </p:sp>
    </p:spTree>
    <p:extLst>
      <p:ext uri="{BB962C8B-B14F-4D97-AF65-F5344CB8AC3E}">
        <p14:creationId xmlns:p14="http://schemas.microsoft.com/office/powerpoint/2010/main" val="2162136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p:txBody>
          <a:bodyPr/>
          <a:lstStyle/>
          <a:p>
            <a:r>
              <a:rPr lang="en-US" i="1" dirty="0" smtClean="0">
                <a:hlinkClick r:id="rId2" action="ppaction://hlinkfile"/>
              </a:rPr>
              <a:t>Art and visual </a:t>
            </a:r>
            <a:r>
              <a:rPr lang="en-US" i="1" dirty="0" smtClean="0">
                <a:hlinkClick r:id="rId2" action="ppaction://hlinkfile"/>
              </a:rPr>
              <a:t>perception</a:t>
            </a:r>
            <a:r>
              <a:rPr lang="en-US" dirty="0" smtClean="0"/>
              <a:t>, </a:t>
            </a:r>
            <a:r>
              <a:rPr lang="en-US" dirty="0" smtClean="0"/>
              <a:t>Rudolf </a:t>
            </a:r>
            <a:r>
              <a:rPr lang="en-US" dirty="0" err="1" smtClean="0"/>
              <a:t>Arnheim</a:t>
            </a:r>
            <a:endParaRPr lang="en-US" dirty="0" smtClean="0"/>
          </a:p>
          <a:p>
            <a:r>
              <a:rPr lang="de-DE" i="1" dirty="0" smtClean="0">
                <a:hlinkClick r:id="rId3" action="ppaction://hlinkfile"/>
              </a:rPr>
              <a:t>Arnheim</a:t>
            </a:r>
            <a:r>
              <a:rPr lang="de-DE" i="1" dirty="0">
                <a:hlinkClick r:id="rId3" action="ppaction://hlinkfile"/>
              </a:rPr>
              <a:t>, Gestalt and Art A Psychological </a:t>
            </a:r>
            <a:r>
              <a:rPr lang="de-DE" i="1" dirty="0" smtClean="0">
                <a:hlinkClick r:id="rId3" action="ppaction://hlinkfile"/>
              </a:rPr>
              <a:t>Theory </a:t>
            </a:r>
            <a:r>
              <a:rPr lang="de-DE" dirty="0" smtClean="0"/>
              <a:t>, </a:t>
            </a:r>
            <a:r>
              <a:rPr lang="de-DE" dirty="0"/>
              <a:t>Ian </a:t>
            </a:r>
            <a:r>
              <a:rPr lang="de-DE" dirty="0" smtClean="0"/>
              <a:t>Verstegen</a:t>
            </a:r>
          </a:p>
          <a:p>
            <a:r>
              <a:rPr lang="en-US" i="1" dirty="0"/>
              <a:t>The Spirit of Man in Art and </a:t>
            </a:r>
            <a:r>
              <a:rPr lang="en-US" i="1" dirty="0" smtClean="0"/>
              <a:t>Literature</a:t>
            </a:r>
            <a:r>
              <a:rPr lang="en-US" dirty="0" smtClean="0"/>
              <a:t>, Carl G. Jung</a:t>
            </a:r>
            <a:r>
              <a:rPr lang="de-DE" dirty="0" smtClean="0"/>
              <a:t> </a:t>
            </a:r>
            <a:endParaRPr lang="en-US" dirty="0" smtClean="0"/>
          </a:p>
          <a:p>
            <a:endParaRPr lang="en-US"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4623301"/>
          </a:xfrm>
        </p:spPr>
        <p:txBody>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note</a:t>
            </a:r>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p:txBody>
          <a:bodyPr>
            <a:normAutofit/>
          </a:bodyPr>
          <a:lstStyle/>
          <a:p>
            <a:r>
              <a:rPr lang="en-US" dirty="0" smtClean="0">
                <a:hlinkClick r:id="rId2"/>
              </a:rPr>
              <a:t>http://infosthetics.com</a:t>
            </a:r>
            <a:r>
              <a:rPr lang="en-US" dirty="0" smtClean="0">
                <a:hlinkClick r:id="rId2"/>
              </a:rPr>
              <a:t>/</a:t>
            </a:r>
            <a:endParaRPr lang="en-US" dirty="0" smtClean="0"/>
          </a:p>
          <a:p>
            <a:r>
              <a:rPr lang="en-US" altLang="zh-CN" dirty="0">
                <a:hlinkClick r:id="rId3"/>
              </a:rPr>
              <a:t>http://pan.baidu.com/s/1hq6lijM</a:t>
            </a:r>
            <a:r>
              <a:rPr lang="en-US" altLang="zh-CN" dirty="0"/>
              <a:t> PWD: </a:t>
            </a:r>
            <a:r>
              <a:rPr lang="en-US" altLang="zh-CN" dirty="0" err="1"/>
              <a:t>upmj</a:t>
            </a:r>
            <a:r>
              <a:rPr lang="en-US" altLang="zh-CN" dirty="0"/>
              <a:t> [Drawing</a:t>
            </a:r>
            <a:r>
              <a:rPr lang="en-US" altLang="zh-CN" dirty="0" smtClean="0"/>
              <a:t>/]</a:t>
            </a:r>
            <a:endParaRPr lang="en-US" dirty="0" smtClean="0"/>
          </a:p>
          <a:p>
            <a:r>
              <a:rPr lang="en-US" dirty="0"/>
              <a:t>Shape effects on memory for </a:t>
            </a:r>
            <a:r>
              <a:rPr lang="en-US" dirty="0" smtClean="0"/>
              <a:t>location</a:t>
            </a:r>
          </a:p>
          <a:p>
            <a:r>
              <a:rPr lang="en-US" dirty="0"/>
              <a:t>Color Appearance </a:t>
            </a:r>
            <a:r>
              <a:rPr lang="en-US" dirty="0" smtClean="0"/>
              <a:t>Models</a:t>
            </a:r>
          </a:p>
          <a:p>
            <a:r>
              <a:rPr lang="en-US" altLang="zh-CN" dirty="0"/>
              <a:t>《</a:t>
            </a:r>
            <a:r>
              <a:rPr lang="zh-CN" altLang="en-US" dirty="0"/>
              <a:t>色彩构成</a:t>
            </a:r>
            <a:r>
              <a:rPr lang="en-US" altLang="zh-CN" dirty="0"/>
              <a:t>》</a:t>
            </a:r>
            <a:r>
              <a:rPr lang="zh-CN" altLang="en-US" dirty="0"/>
              <a:t>崔生</a:t>
            </a:r>
            <a:r>
              <a:rPr lang="zh-CN" altLang="en-US" dirty="0" smtClean="0"/>
              <a:t>国</a:t>
            </a:r>
            <a:endParaRPr lang="en-US" altLang="zh-CN" dirty="0" smtClean="0"/>
          </a:p>
          <a:p>
            <a:r>
              <a:rPr lang="en-US" altLang="zh-CN" dirty="0"/>
              <a:t>《</a:t>
            </a:r>
            <a:r>
              <a:rPr lang="zh-CN" altLang="en-US" dirty="0"/>
              <a:t>关注色彩</a:t>
            </a:r>
            <a:r>
              <a:rPr lang="en-US" altLang="zh-CN" dirty="0" smtClean="0"/>
              <a:t>》</a:t>
            </a:r>
            <a:r>
              <a:rPr lang="zh-CN" altLang="en-US" dirty="0" smtClean="0"/>
              <a:t>于</a:t>
            </a:r>
            <a:r>
              <a:rPr lang="zh-CN" altLang="en-US" dirty="0"/>
              <a:t>西蔓</a:t>
            </a:r>
            <a:endParaRPr lang="en-US" altLang="zh-CN" dirty="0" smtClean="0"/>
          </a:p>
          <a:p>
            <a:endParaRPr lang="en-US" dirty="0" smtClean="0"/>
          </a:p>
          <a:p>
            <a:endParaRPr lang="en-US" dirty="0"/>
          </a:p>
        </p:txBody>
      </p:sp>
      <p:sp>
        <p:nvSpPr>
          <p:cNvPr id="4" name="Content Placeholder 3"/>
          <p:cNvSpPr>
            <a:spLocks noGrp="1"/>
          </p:cNvSpPr>
          <p:nvPr>
            <p:ph sz="half" idx="2"/>
          </p:nvPr>
        </p:nvSpPr>
        <p:spPr/>
        <p:txBody>
          <a:bodyPr>
            <a:normAutofit/>
          </a:bodyPr>
          <a:lstStyle/>
          <a:p>
            <a:r>
              <a:rPr lang="en-US" dirty="0" smtClean="0"/>
              <a:t>Color </a:t>
            </a:r>
            <a:r>
              <a:rPr lang="en-US" dirty="0"/>
              <a:t>and </a:t>
            </a:r>
            <a:r>
              <a:rPr lang="en-US" dirty="0" smtClean="0"/>
              <a:t>music (</a:t>
            </a:r>
            <a:r>
              <a:rPr lang="en-US" dirty="0" smtClean="0">
                <a:hlinkClick r:id="rId4"/>
              </a:rPr>
              <a:t>http</a:t>
            </a:r>
            <a:r>
              <a:rPr lang="en-US" dirty="0">
                <a:hlinkClick r:id="rId4"/>
              </a:rPr>
              <a:t>://</a:t>
            </a:r>
            <a:r>
              <a:rPr lang="en-US" dirty="0" smtClean="0">
                <a:hlinkClick r:id="rId4"/>
              </a:rPr>
              <a:t>www.musictheory21.com/jae-sung/syllabus/graduate/rameau-studies/2002-1/documents/color-and-music.pdf</a:t>
            </a:r>
            <a:r>
              <a:rPr lang="en-US" dirty="0" smtClean="0"/>
              <a:t>)</a:t>
            </a:r>
          </a:p>
          <a:p>
            <a:r>
              <a:rPr lang="en-US" dirty="0"/>
              <a:t>Associations between Color and Music are Mediated by Emotion and Influenced by Tempo</a:t>
            </a:r>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Design</a:t>
            </a:r>
          </a:p>
          <a:p>
            <a:pPr lvl="1"/>
            <a:r>
              <a:rPr lang="en-US" dirty="0" smtClean="0"/>
              <a:t>Creation</a:t>
            </a:r>
          </a:p>
          <a:p>
            <a:pPr lvl="1"/>
            <a:r>
              <a:rPr lang="en-US" dirty="0" smtClean="0"/>
              <a:t>Critics</a:t>
            </a:r>
          </a:p>
          <a:p>
            <a:r>
              <a:rPr lang="en-US" dirty="0" smtClean="0"/>
              <a:t>Cognitive Psychology</a:t>
            </a:r>
          </a:p>
          <a:p>
            <a:pPr lvl="1"/>
            <a:r>
              <a:rPr lang="en-US" dirty="0" smtClean="0"/>
              <a:t>In General</a:t>
            </a:r>
          </a:p>
          <a:p>
            <a:pPr lvl="1"/>
            <a:r>
              <a:rPr lang="en-US" dirty="0" smtClean="0"/>
              <a:t>Visual Perception</a:t>
            </a:r>
          </a:p>
          <a:p>
            <a:pPr lvl="1"/>
            <a:r>
              <a:rPr lang="en-US" dirty="0" smtClean="0"/>
              <a:t>Gestalt Theory</a:t>
            </a:r>
          </a:p>
          <a:p>
            <a:pPr lvl="2"/>
            <a:r>
              <a:rPr lang="en-US" dirty="0" smtClean="0"/>
              <a:t>Rudolf </a:t>
            </a:r>
            <a:r>
              <a:rPr lang="en-US" dirty="0" err="1" smtClean="0"/>
              <a:t>Arnheim</a:t>
            </a:r>
            <a:r>
              <a:rPr lang="en-US" dirty="0" smtClean="0"/>
              <a:t>: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2"/>
              </a:rPr>
              <a:t>http://</a:t>
            </a:r>
            <a:r>
              <a:rPr lang="en-US" dirty="0" smtClean="0">
                <a:hlinkClick r:id="rId2"/>
              </a:rPr>
              <a:t>vr.theatre.ntu.edu.tw/fineart/th10_140/index.html</a:t>
            </a:r>
            <a:endParaRPr lang="en-US" dirty="0" smtClean="0"/>
          </a:p>
          <a:p>
            <a:r>
              <a:rPr lang="en-US" dirty="0" smtClean="0">
                <a:hlinkClick r:id="rId3"/>
              </a:rPr>
              <a:t>http</a:t>
            </a:r>
            <a:r>
              <a:rPr lang="en-US" dirty="0">
                <a:hlinkClick r:id="rId3"/>
              </a:rPr>
              <a:t>://arteascuola.com</a:t>
            </a:r>
            <a:r>
              <a:rPr lang="en-US" dirty="0" smtClean="0">
                <a:hlinkClick r:id="rId3"/>
              </a:rPr>
              <a:t>/</a:t>
            </a:r>
            <a:endParaRPr lang="en-US" dirty="0" smtClean="0"/>
          </a:p>
          <a:p>
            <a:r>
              <a:rPr lang="en-US" dirty="0">
                <a:hlinkClick r:id="rId4"/>
              </a:rPr>
              <a:t>http://blog.xuite.net/quencychenkimo/twblog/116357837-%</a:t>
            </a:r>
            <a:r>
              <a:rPr lang="en-US" dirty="0" smtClean="0">
                <a:hlinkClick r:id="rId4"/>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recognition</a:t>
            </a:r>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humans</a:t>
            </a:r>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Design</a:t>
            </a:r>
            <a:endParaRPr lang="en-US" dirty="0"/>
          </a:p>
        </p:txBody>
      </p:sp>
      <p:sp>
        <p:nvSpPr>
          <p:cNvPr id="5" name="Text Placeholder 4"/>
          <p:cNvSpPr>
            <a:spLocks noGrp="1"/>
          </p:cNvSpPr>
          <p:nvPr>
            <p:ph type="body" idx="1"/>
          </p:nvPr>
        </p:nvSpPr>
        <p:spPr/>
        <p:txBody>
          <a:bodyPr/>
          <a:lstStyle/>
          <a:p>
            <a:r>
              <a:rPr lang="en-US" dirty="0" smtClean="0"/>
              <a:t>Briefly Introduce the Concerns in these Fields</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Creation-Outline</a:t>
            </a:r>
            <a:endParaRPr lang="en-US" dirty="0"/>
          </a:p>
        </p:txBody>
      </p:sp>
      <p:sp>
        <p:nvSpPr>
          <p:cNvPr id="7" name="Content Placeholder 6"/>
          <p:cNvSpPr>
            <a:spLocks noGrp="1"/>
          </p:cNvSpPr>
          <p:nvPr>
            <p:ph idx="1"/>
          </p:nvPr>
        </p:nvSpPr>
        <p:spPr/>
        <p:txBody>
          <a:bodyPr/>
          <a:lstStyle/>
          <a:p>
            <a:r>
              <a:rPr lang="en-US" dirty="0" smtClean="0"/>
              <a:t>Elements of a Picture</a:t>
            </a:r>
          </a:p>
          <a:p>
            <a:r>
              <a:rPr lang="en-US" dirty="0" smtClean="0"/>
              <a:t>Organize Principles</a:t>
            </a:r>
          </a:p>
          <a:p>
            <a:r>
              <a:rPr lang="en-US" dirty="0" smtClean="0"/>
              <a:t>Limitation</a:t>
            </a:r>
            <a:endParaRPr lang="en-US" dirty="0"/>
          </a:p>
        </p:txBody>
      </p:sp>
    </p:spTree>
    <p:extLst>
      <p:ext uri="{BB962C8B-B14F-4D97-AF65-F5344CB8AC3E}">
        <p14:creationId xmlns:p14="http://schemas.microsoft.com/office/powerpoint/2010/main" val="157116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Various Components of a Picture</a:t>
            </a:r>
          </a:p>
          <a:p>
            <a:r>
              <a:rPr lang="en-US" dirty="0" smtClean="0"/>
              <a:t>Color Theory</a:t>
            </a:r>
          </a:p>
          <a:p>
            <a:pPr lvl="1"/>
            <a:r>
              <a:rPr lang="en-US" dirty="0" smtClean="0"/>
              <a:t>Color Wheel Theory (Resembles the Musical Circle of Fifths</a:t>
            </a:r>
            <a:r>
              <a:rPr lang="en-US" dirty="0" smtClean="0"/>
              <a:t>)</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How Do the Elements Work Together</a:t>
            </a:r>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a:t>
            </a:r>
            <a:endParaRPr lang="en-US" dirty="0"/>
          </a:p>
        </p:txBody>
      </p:sp>
      <p:sp>
        <p:nvSpPr>
          <p:cNvPr id="3" name="Content Placeholder 2"/>
          <p:cNvSpPr>
            <a:spLocks noGrp="1"/>
          </p:cNvSpPr>
          <p:nvPr>
            <p:ph idx="1"/>
          </p:nvPr>
        </p:nvSpPr>
        <p:spPr/>
        <p:txBody>
          <a:bodyPr/>
          <a:lstStyle/>
          <a:p>
            <a:r>
              <a:rPr lang="en-US" dirty="0" smtClean="0"/>
              <a:t>Imagery</a:t>
            </a:r>
          </a:p>
          <a:p>
            <a:r>
              <a:rPr lang="en-US" dirty="0" smtClean="0"/>
              <a:t>Subjective</a:t>
            </a:r>
          </a:p>
          <a:p>
            <a:r>
              <a:rPr lang="en-US" dirty="0" smtClean="0"/>
              <a:t>Human</a:t>
            </a:r>
          </a:p>
          <a:p>
            <a:r>
              <a:rPr lang="en-US" dirty="0" smtClean="0"/>
              <a:t>Empirical </a:t>
            </a:r>
            <a:endParaRPr lang="en-US" dirty="0" smtClean="0"/>
          </a:p>
        </p:txBody>
      </p:sp>
    </p:spTree>
    <p:extLst>
      <p:ext uri="{BB962C8B-B14F-4D97-AF65-F5344CB8AC3E}">
        <p14:creationId xmlns:p14="http://schemas.microsoft.com/office/powerpoint/2010/main" val="1492576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Critics-Outline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8683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The features and sub-fields that might help</a:t>
            </a:r>
            <a:endParaRPr lang="en-US" dirty="0"/>
          </a:p>
        </p:txBody>
      </p:sp>
    </p:spTree>
    <p:extLst>
      <p:ext uri="{BB962C8B-B14F-4D97-AF65-F5344CB8AC3E}">
        <p14:creationId xmlns:p14="http://schemas.microsoft.com/office/powerpoint/2010/main" val="3296708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TotalTime>
  <Words>532</Words>
  <Application>Microsoft Office PowerPoint</Application>
  <PresentationFormat>Widescreen</PresentationFormat>
  <Paragraphs>91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宋体</vt:lpstr>
      <vt:lpstr>Arial</vt:lpstr>
      <vt:lpstr>Calibri</vt:lpstr>
      <vt:lpstr>Calibri Light</vt:lpstr>
      <vt:lpstr>Estrangelo Edessa</vt:lpstr>
      <vt:lpstr>Office Theme</vt:lpstr>
      <vt:lpstr>Brief Conclusion</vt:lpstr>
      <vt:lpstr>Outline</vt:lpstr>
      <vt:lpstr>Drawing &amp; Design</vt:lpstr>
      <vt:lpstr>Creation-Outline</vt:lpstr>
      <vt:lpstr>Elements of Picture</vt:lpstr>
      <vt:lpstr>Organize Principles</vt:lpstr>
      <vt:lpstr>Limitation</vt:lpstr>
      <vt:lpstr>Critics-Outline</vt:lpstr>
      <vt:lpstr>Cognitive Psychology</vt:lpstr>
      <vt:lpstr>In General</vt:lpstr>
      <vt:lpstr>Visual Perception</vt:lpstr>
      <vt:lpstr>Gestalt Theory</vt:lpstr>
      <vt:lpstr>Rudolf Arnheim – Psychology of Art</vt:lpstr>
      <vt:lpstr>References</vt:lpstr>
      <vt:lpstr>Art</vt:lpstr>
      <vt:lpstr>Cognitive Psychology</vt:lpstr>
      <vt:lpstr>Art + Psychology</vt:lpstr>
      <vt:lpstr>Art + Psychology</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120</cp:revision>
  <dcterms:created xsi:type="dcterms:W3CDTF">2015-11-06T01:38:25Z</dcterms:created>
  <dcterms:modified xsi:type="dcterms:W3CDTF">2015-11-06T12:52:01Z</dcterms:modified>
</cp:coreProperties>
</file>