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70" r:id="rId6"/>
    <p:sldId id="271" r:id="rId7"/>
    <p:sldId id="261" r:id="rId8"/>
    <p:sldId id="262" r:id="rId9"/>
    <p:sldId id="278" r:id="rId10"/>
    <p:sldId id="263" r:id="rId11"/>
    <p:sldId id="264" r:id="rId12"/>
    <p:sldId id="265" r:id="rId13"/>
    <p:sldId id="280" r:id="rId14"/>
    <p:sldId id="281" r:id="rId15"/>
    <p:sldId id="266" r:id="rId16"/>
    <p:sldId id="267" r:id="rId17"/>
    <p:sldId id="268" r:id="rId18"/>
    <p:sldId id="269" r:id="rId19"/>
    <p:sldId id="276" r:id="rId20"/>
    <p:sldId id="274" r:id="rId21"/>
    <p:sldId id="275" r:id="rId22"/>
    <p:sldId id="277"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308892F0-2178-44A6-839C-E1CD00B963A0}">
          <p14:sldIdLst>
            <p14:sldId id="256"/>
            <p14:sldId id="257"/>
          </p14:sldIdLst>
        </p14:section>
        <p14:section name="Drawing &amp; Painting" id="{28164742-E717-43FB-8096-7F277850A23C}">
          <p14:sldIdLst>
            <p14:sldId id="258"/>
            <p14:sldId id="259"/>
            <p14:sldId id="270"/>
            <p14:sldId id="271"/>
          </p14:sldIdLst>
        </p14:section>
        <p14:section name="Cognitive Psychology" id="{D86F6EC5-F0AC-4AF7-8A45-865847CFB730}">
          <p14:sldIdLst>
            <p14:sldId id="261"/>
            <p14:sldId id="262"/>
            <p14:sldId id="278"/>
            <p14:sldId id="263"/>
            <p14:sldId id="264"/>
            <p14:sldId id="265"/>
            <p14:sldId id="280"/>
            <p14:sldId id="281"/>
          </p14:sldIdLst>
        </p14:section>
        <p14:section name="Reference" id="{26A17B1B-FD13-480A-A190-9364BFD084E8}">
          <p14:sldIdLst>
            <p14:sldId id="266"/>
            <p14:sldId id="267"/>
            <p14:sldId id="268"/>
            <p14:sldId id="269"/>
            <p14:sldId id="276"/>
            <p14:sldId id="274"/>
            <p14:sldId id="275"/>
            <p14:sldId id="277"/>
            <p14:sldId id="27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Xiao" initials="PX" lastIdx="17" clrIdx="0">
    <p:extLst>
      <p:ext uri="{19B8F6BF-5375-455C-9EA6-DF929625EA0E}">
        <p15:presenceInfo xmlns:p15="http://schemas.microsoft.com/office/powerpoint/2012/main" userId="6d64ad2a350f79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0148" autoAdjust="0"/>
  </p:normalViewPr>
  <p:slideViewPr>
    <p:cSldViewPr snapToGrid="0">
      <p:cViewPr varScale="1">
        <p:scale>
          <a:sx n="59" d="100"/>
          <a:sy n="59" d="100"/>
        </p:scale>
        <p:origin x="66"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06T09:48:46.170" idx="2">
    <p:pos x="10" y="10"/>
    <p:text>Generally speaking there are two parts of it; those about drawing and design, and the psychology part.</p:text>
    <p:extLst>
      <p:ext uri="{C676402C-5697-4E1C-873F-D02D1690AC5C}">
        <p15:threadingInfo xmlns:p15="http://schemas.microsoft.com/office/powerpoint/2012/main" timeZoneBias="-480"/>
      </p:ext>
    </p:extLst>
  </p:cm>
  <p:cm authorId="1" dt="2015-11-06T09:54:09.082" idx="3">
    <p:pos x="10" y="106"/>
    <p:text>Cognitive Psychology, like any other sub-field of psychology, includes plenty of related topics. Among these topics there is "visual perception", with whom "Gestalt Theory" is usually proposed.</p:text>
    <p:extLst>
      <p:ext uri="{C676402C-5697-4E1C-873F-D02D1690AC5C}">
        <p15:threadingInfo xmlns:p15="http://schemas.microsoft.com/office/powerpoint/2012/main" timeZoneBias="-480">
          <p15:parentCm authorId="1" idx="2"/>
        </p15:threadingInfo>
      </p:ext>
    </p:extLst>
  </p:cm>
  <p:cm authorId="1" dt="2015-11-06T09:54:48.852" idx="4">
    <p:pos x="10" y="202"/>
    <p:text>Gestalt is a unique school of psychology. For almost all the topics in psychology, they have their own explainations.</p:text>
    <p:extLst>
      <p:ext uri="{C676402C-5697-4E1C-873F-D02D1690AC5C}">
        <p15:threadingInfo xmlns:p15="http://schemas.microsoft.com/office/powerpoint/2012/main" timeZoneBias="-480">
          <p15:parentCm authorId="1" idx="2"/>
        </p15:threadingInfo>
      </p:ext>
    </p:extLst>
  </p:cm>
  <p:cm authorId="1" dt="2015-11-06T09:59:16.522" idx="5">
    <p:pos x="10" y="298"/>
    <p:text>Although some detailed statements of Gestalt Psychology are proved wrong or insufficient by experiments, it is inevitable that Gestalt Theory has great impact and is indeed widely accepted in art theories.</p:text>
    <p:extLst>
      <p:ext uri="{C676402C-5697-4E1C-873F-D02D1690AC5C}">
        <p15:threadingInfo xmlns:p15="http://schemas.microsoft.com/office/powerpoint/2012/main" timeZoneBias="-480">
          <p15:parentCm authorId="1" idx="2"/>
        </p15:threadingInfo>
      </p:ext>
    </p:extLst>
  </p:cm>
  <p:cm authorId="1" dt="2015-11-06T10:00:52.571" idx="6">
    <p:pos x="10" y="394"/>
    <p:text>A psychologist named Rudolf Arnheim should be mentioned. For he was a pioneer of Gestalt that combined art and psychology together.</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5-11-06T11:49:41.996" idx="8">
    <p:pos x="253" y="81"/>
    <p:text>There are several different kinds of elements that are components of a picture, including Points, Lines, Color, Size, Shape, Texture, Materials, Compositions/Layout, etc.</p:text>
    <p:extLst>
      <p:ext uri="{C676402C-5697-4E1C-873F-D02D1690AC5C}">
        <p15:threadingInfo xmlns:p15="http://schemas.microsoft.com/office/powerpoint/2012/main" timeZoneBias="-480"/>
      </p:ext>
    </p:extLst>
  </p:cm>
  <p:cm authorId="1" dt="2015-11-06T11:57:12.480" idx="9">
    <p:pos x="253" y="177"/>
    <p:text>Among them there is color theory standing out, being well-organized, well-developed and concerning less about the reality.</p:text>
    <p:extLst>
      <p:ext uri="{C676402C-5697-4E1C-873F-D02D1690AC5C}">
        <p15:threadingInfo xmlns:p15="http://schemas.microsoft.com/office/powerpoint/2012/main" timeZoneBias="-48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5-11-16T13:39:54.355" idx="15">
    <p:pos x="10" y="10"/>
    <p:text>Does this force have anything to do with "Force Layout"; I mean, about the calculation? (In force layout, I remember, if elements are too close together they'll contradict each other, and if they are too far they'll attract each other?)</p:text>
    <p:extLst>
      <p:ext uri="{C676402C-5697-4E1C-873F-D02D1690AC5C}">
        <p15:threadingInfo xmlns:p15="http://schemas.microsoft.com/office/powerpoint/2012/main" timeZoneBias="-480"/>
      </p:ext>
    </p:extLst>
  </p:cm>
  <p:cm authorId="1" dt="2015-11-16T13:48:29.129" idx="16">
    <p:pos x="10" y="106"/>
    <p:text>Perhaps no. Perceptual forces are</p:text>
    <p:extLst>
      <p:ext uri="{C676402C-5697-4E1C-873F-D02D1690AC5C}">
        <p15:threadingInfo xmlns:p15="http://schemas.microsoft.com/office/powerpoint/2012/main" timeZoneBias="-480">
          <p15:parentCm authorId="1" idx="15"/>
        </p15:threadingInfo>
      </p:ext>
    </p:extLst>
  </p:cm>
  <p:cm authorId="1" dt="2015-11-16T15:05:29.252" idx="17">
    <p:pos x="2289" y="3097"/>
    <p:text>Visualization might not involve significant "Top and Bottom" effect? As we are referring to the screen as "Desk Top"?</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F6D9D-817D-4B9B-A7C3-C1CB86E95543}" type="datetimeFigureOut">
              <a:rPr lang="en-US" smtClean="0"/>
              <a:t>11/9/2015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2FE3E-D150-482F-BF1D-E39D8DFAD163}" type="slidenum">
              <a:rPr lang="en-US" smtClean="0"/>
              <a:t>‹#›</a:t>
            </a:fld>
            <a:endParaRPr lang="en-US"/>
          </a:p>
        </p:txBody>
      </p:sp>
    </p:spTree>
    <p:extLst>
      <p:ext uri="{BB962C8B-B14F-4D97-AF65-F5344CB8AC3E}">
        <p14:creationId xmlns:p14="http://schemas.microsoft.com/office/powerpoint/2010/main" val="852491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are added here.</a:t>
            </a:r>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a:t>
            </a:fld>
            <a:endParaRPr lang="en-US"/>
          </a:p>
        </p:txBody>
      </p:sp>
    </p:spTree>
    <p:extLst>
      <p:ext uri="{BB962C8B-B14F-4D97-AF65-F5344CB8AC3E}">
        <p14:creationId xmlns:p14="http://schemas.microsoft.com/office/powerpoint/2010/main" val="2521457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22</a:t>
            </a:fld>
            <a:endParaRPr lang="en-US"/>
          </a:p>
        </p:txBody>
      </p:sp>
    </p:spTree>
    <p:extLst>
      <p:ext uri="{BB962C8B-B14F-4D97-AF65-F5344CB8AC3E}">
        <p14:creationId xmlns:p14="http://schemas.microsoft.com/office/powerpoint/2010/main" val="2074819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23</a:t>
            </a:fld>
            <a:endParaRPr lang="en-US"/>
          </a:p>
        </p:txBody>
      </p:sp>
    </p:spTree>
    <p:extLst>
      <p:ext uri="{BB962C8B-B14F-4D97-AF65-F5344CB8AC3E}">
        <p14:creationId xmlns:p14="http://schemas.microsoft.com/office/powerpoint/2010/main" val="653999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11</a:t>
            </a:fld>
            <a:endParaRPr lang="en-US"/>
          </a:p>
        </p:txBody>
      </p:sp>
    </p:spTree>
    <p:extLst>
      <p:ext uri="{BB962C8B-B14F-4D97-AF65-F5344CB8AC3E}">
        <p14:creationId xmlns:p14="http://schemas.microsoft.com/office/powerpoint/2010/main" val="4048983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1) Visual experience is </a:t>
            </a:r>
            <a:r>
              <a:rPr lang="en-US" sz="1200" b="1" kern="1200" dirty="0" smtClean="0">
                <a:solidFill>
                  <a:schemeClr val="tx1"/>
                </a:solidFill>
                <a:effectLst/>
                <a:latin typeface="+mn-lt"/>
                <a:ea typeface="+mn-ea"/>
                <a:cs typeface="+mn-cs"/>
              </a:rPr>
              <a:t>dynamic</a:t>
            </a:r>
            <a:r>
              <a:rPr lang="en-US" sz="1200" b="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What a person perceives is not only an arrangement of objects, colors, shapes, movements and sizes, but, perhaps first of all, an interplay of directed tensions. The latter are inherent in any percept. Because they have magnitude and direction they are called </a:t>
            </a:r>
            <a:r>
              <a:rPr lang="en-US" b="1" dirty="0" smtClean="0"/>
              <a:t>psychological forces</a:t>
            </a:r>
            <a:r>
              <a:rPr lang="en-US" dirty="0" smtClean="0"/>
              <a:t>.</a:t>
            </a:r>
            <a:endParaRPr lang="en-US" sz="1200" kern="1200" dirty="0" smtClean="0">
              <a:solidFill>
                <a:schemeClr val="tx1"/>
              </a:solidFill>
              <a:effectLst/>
              <a:latin typeface="+mn-lt"/>
              <a:ea typeface="+mn-ea"/>
              <a:cs typeface="+mn-cs"/>
            </a:endParaRPr>
          </a:p>
          <a:p>
            <a:r>
              <a:rPr lang="en-US" dirty="0" smtClean="0"/>
              <a:t>Examples of </a:t>
            </a:r>
            <a:r>
              <a:rPr lang="en-US" b="1" dirty="0" smtClean="0"/>
              <a:t>"induced structure" </a:t>
            </a:r>
            <a:r>
              <a:rPr lang="en-US" dirty="0" smtClean="0"/>
              <a:t>abound. </a:t>
            </a:r>
            <a:r>
              <a:rPr lang="en-US" sz="1200" kern="1200" dirty="0" smtClean="0">
                <a:solidFill>
                  <a:schemeClr val="tx1"/>
                </a:solidFill>
                <a:effectLst/>
                <a:latin typeface="+mn-lt"/>
                <a:ea typeface="+mn-ea"/>
                <a:cs typeface="+mn-cs"/>
              </a:rPr>
              <a:t>Such </a:t>
            </a:r>
            <a:r>
              <a:rPr lang="en-US" sz="1200" b="1" kern="1200" dirty="0" smtClean="0">
                <a:solidFill>
                  <a:schemeClr val="tx1"/>
                </a:solidFill>
                <a:effectLst/>
                <a:latin typeface="+mn-lt"/>
                <a:ea typeface="+mn-ea"/>
                <a:cs typeface="+mn-cs"/>
              </a:rPr>
              <a:t>perceptual inductions </a:t>
            </a:r>
            <a:r>
              <a:rPr lang="en-US" sz="1200" kern="1200" dirty="0" smtClean="0">
                <a:solidFill>
                  <a:schemeClr val="tx1"/>
                </a:solidFill>
                <a:effectLst/>
                <a:latin typeface="+mn-lt"/>
                <a:ea typeface="+mn-ea"/>
                <a:cs typeface="+mn-cs"/>
              </a:rPr>
              <a:t>differ from logical inferences. They are completions deriving spontaneously during perception from the given configuration of the pattern.</a:t>
            </a:r>
          </a:p>
          <a:p>
            <a:r>
              <a:rPr lang="en-US" dirty="0" smtClean="0"/>
              <a:t>For any spatial relation between objects there is a "correct" distance, established by the eye intuitively.</a:t>
            </a:r>
            <a:r>
              <a:rPr lang="en-US" sz="1200" kern="1200" baseline="0" dirty="0" smtClean="0">
                <a:solidFill>
                  <a:schemeClr val="tx1"/>
                </a:solidFill>
                <a:effectLst/>
                <a:latin typeface="+mn-lt"/>
                <a:ea typeface="+mn-ea"/>
                <a:cs typeface="+mn-cs"/>
              </a:rPr>
              <a:t> </a:t>
            </a:r>
            <a:r>
              <a:rPr lang="en-US" dirty="0" smtClean="0"/>
              <a:t>It would be most desirable to examine the conditions for these visual judgments more systematically.</a:t>
            </a:r>
          </a:p>
          <a:p>
            <a:r>
              <a:rPr lang="en-US" sz="1200" b="1" kern="1200" dirty="0" smtClean="0">
                <a:solidFill>
                  <a:schemeClr val="tx1"/>
                </a:solidFill>
                <a:effectLst/>
                <a:latin typeface="+mn-lt"/>
                <a:ea typeface="+mn-ea"/>
                <a:cs typeface="+mn-cs"/>
              </a:rPr>
              <a:t>structural skeleton </a:t>
            </a:r>
            <a:r>
              <a:rPr lang="en-US" sz="1200" kern="1200" dirty="0" smtClean="0">
                <a:solidFill>
                  <a:schemeClr val="tx1"/>
                </a:solidFill>
                <a:effectLst/>
                <a:latin typeface="+mn-lt"/>
                <a:ea typeface="+mn-ea"/>
                <a:cs typeface="+mn-cs"/>
              </a:rPr>
              <a:t>vary from figure to figure. (</a:t>
            </a:r>
            <a:r>
              <a:rPr lang="zh-CN" altLang="en-US" sz="1200" kern="1200" dirty="0" smtClean="0">
                <a:solidFill>
                  <a:schemeClr val="tx1"/>
                </a:solidFill>
                <a:effectLst/>
                <a:latin typeface="+mn-lt"/>
                <a:ea typeface="+mn-ea"/>
                <a:cs typeface="+mn-cs"/>
              </a:rPr>
              <a:t>有点像磁感应线，意会一下</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relative strength and distance of these factors Will determine their effect in the total configuration. </a:t>
            </a:r>
          </a:p>
          <a:p>
            <a:r>
              <a:rPr lang="en-US" dirty="0" smtClean="0"/>
              <a:t>At the center all the </a:t>
            </a:r>
            <a:r>
              <a:rPr lang="en-US" b="1" dirty="0" smtClean="0"/>
              <a:t>BALANCE</a:t>
            </a:r>
            <a:r>
              <a:rPr lang="en-US" dirty="0" smtClean="0"/>
              <a:t> forces balance one another, and therefore the central position makes for rest. Other restful points are found somewhere far from the center (e.g. corner).</a:t>
            </a:r>
          </a:p>
          <a:p>
            <a:r>
              <a:rPr lang="en-US" sz="1200" kern="1200" dirty="0" smtClean="0">
                <a:solidFill>
                  <a:schemeClr val="tx1"/>
                </a:solidFill>
                <a:effectLst/>
                <a:latin typeface="+mn-lt"/>
                <a:ea typeface="+mn-ea"/>
                <a:cs typeface="+mn-cs"/>
              </a:rPr>
              <a:t>If influence from a particular direction predominates, there results a pull toward that direction.</a:t>
            </a:r>
          </a:p>
          <a:p>
            <a:r>
              <a:rPr lang="en-US" sz="1200" kern="1200" dirty="0" smtClean="0">
                <a:solidFill>
                  <a:schemeClr val="tx1"/>
                </a:solidFill>
                <a:effectLst/>
                <a:latin typeface="+mn-lt"/>
                <a:ea typeface="+mn-ea"/>
                <a:cs typeface="+mn-cs"/>
              </a:rPr>
              <a:t>An </a:t>
            </a:r>
            <a:r>
              <a:rPr lang="en-US" sz="1200" b="1" kern="1200" dirty="0" smtClean="0">
                <a:solidFill>
                  <a:schemeClr val="tx1"/>
                </a:solidFill>
                <a:effectLst/>
                <a:latin typeface="+mn-lt"/>
                <a:ea typeface="+mn-ea"/>
                <a:cs typeface="+mn-cs"/>
              </a:rPr>
              <a:t>unpleasant effect </a:t>
            </a:r>
            <a:r>
              <a:rPr lang="en-US" sz="1200" kern="1200" dirty="0" smtClean="0">
                <a:solidFill>
                  <a:schemeClr val="tx1"/>
                </a:solidFill>
                <a:effectLst/>
                <a:latin typeface="+mn-lt"/>
                <a:ea typeface="+mn-ea"/>
                <a:cs typeface="+mn-cs"/>
              </a:rPr>
              <a:t>is produced by equivocal and ambiguous.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a:t>
            </a:r>
            <a:r>
              <a:rPr lang="en-US" sz="1200" b="0" kern="1200" dirty="0" smtClean="0">
                <a:solidFill>
                  <a:schemeClr val="tx1"/>
                </a:solidFill>
                <a:effectLst/>
                <a:latin typeface="+mn-lt"/>
                <a:ea typeface="+mn-ea"/>
                <a:cs typeface="+mn-cs"/>
              </a:rPr>
              <a:t>ambiguous situations </a:t>
            </a:r>
            <a:r>
              <a:rPr lang="en-US" sz="1200" kern="1200" dirty="0" smtClean="0">
                <a:solidFill>
                  <a:schemeClr val="tx1"/>
                </a:solidFill>
                <a:effectLst/>
                <a:latin typeface="+mn-lt"/>
                <a:ea typeface="+mn-ea"/>
                <a:cs typeface="+mn-cs"/>
              </a:rPr>
              <a:t>the visual pattern ceases to determine what is seen, and subjective factors in the observer, such as his focus of attention or his preference for a particular direction, come into play.</a:t>
            </a:r>
          </a:p>
          <a:p>
            <a:r>
              <a:rPr lang="en-US" sz="1200" kern="1200" dirty="0" smtClean="0">
                <a:solidFill>
                  <a:schemeClr val="tx1"/>
                </a:solidFill>
                <a:effectLst/>
                <a:latin typeface="+mn-lt"/>
                <a:ea typeface="+mn-ea"/>
                <a:cs typeface="+mn-cs"/>
              </a:rPr>
              <a:t>Our observations have been checked (partly) experimentally by Gunnar </a:t>
            </a:r>
            <a:r>
              <a:rPr lang="en-US" sz="1200" kern="1200" dirty="0" err="1" smtClean="0">
                <a:solidFill>
                  <a:schemeClr val="tx1"/>
                </a:solidFill>
                <a:effectLst/>
                <a:latin typeface="+mn-lt"/>
                <a:ea typeface="+mn-ea"/>
                <a:cs typeface="+mn-cs"/>
              </a:rPr>
              <a:t>Goude</a:t>
            </a:r>
            <a:r>
              <a:rPr lang="en-US" sz="1200" kern="1200" dirty="0" smtClean="0">
                <a:solidFill>
                  <a:schemeClr val="tx1"/>
                </a:solidFill>
                <a:effectLst/>
                <a:latin typeface="+mn-lt"/>
                <a:ea typeface="+mn-ea"/>
                <a:cs typeface="+mn-cs"/>
              </a:rPr>
              <a:t> and Inga </a:t>
            </a:r>
            <a:r>
              <a:rPr lang="en-US" sz="1200" kern="1200" dirty="0" err="1" smtClean="0">
                <a:solidFill>
                  <a:schemeClr val="tx1"/>
                </a:solidFill>
                <a:effectLst/>
                <a:latin typeface="+mn-lt"/>
                <a:ea typeface="+mn-ea"/>
                <a:cs typeface="+mn-cs"/>
              </a:rPr>
              <a:t>Hjortzberg</a:t>
            </a:r>
            <a:r>
              <a:rPr lang="en-US" sz="1200" kern="1200" dirty="0" smtClean="0">
                <a:solidFill>
                  <a:schemeClr val="tx1"/>
                </a:solidFill>
                <a:effectLst/>
                <a:latin typeface="+mn-lt"/>
                <a:ea typeface="+mn-ea"/>
                <a:cs typeface="+mn-cs"/>
              </a:rPr>
              <a:t> at the Psychological Laboratory of the University of Stockholm.</a:t>
            </a:r>
          </a:p>
          <a:p>
            <a:r>
              <a:rPr lang="en-US" dirty="0" smtClean="0"/>
              <a:t>When conditions are such that the eyes cannot clearly establish the actual location of the disk, the visual forces discussed here may possibly </a:t>
            </a:r>
            <a:r>
              <a:rPr lang="en-US" b="1" dirty="0" smtClean="0"/>
              <a:t>produce genuine displacement</a:t>
            </a:r>
            <a:r>
              <a:rPr lang="en-US" dirty="0" smtClean="0"/>
              <a:t> in the direction of the dynamic pull. </a:t>
            </a:r>
          </a:p>
          <a:p>
            <a:r>
              <a:rPr lang="en-US" b="1" dirty="0" smtClean="0"/>
              <a:t>Balance:</a:t>
            </a:r>
          </a:p>
          <a:p>
            <a:r>
              <a:rPr lang="en-US" dirty="0" smtClean="0"/>
              <a:t>dynamic relations in the work</a:t>
            </a:r>
          </a:p>
          <a:p>
            <a:r>
              <a:rPr lang="en-US" dirty="0" smtClean="0"/>
              <a:t>relations establish the particular balance of rest and activity that impressed us as the theme or content of the picture</a:t>
            </a:r>
          </a:p>
          <a:p>
            <a:r>
              <a:rPr lang="en-US" dirty="0" smtClean="0"/>
              <a:t>(case study: Madame Cezanne in a Yellow Chair )</a:t>
            </a:r>
          </a:p>
          <a:p>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12</a:t>
            </a:fld>
            <a:endParaRPr lang="en-US"/>
          </a:p>
        </p:txBody>
      </p:sp>
    </p:spTree>
    <p:extLst>
      <p:ext uri="{BB962C8B-B14F-4D97-AF65-F5344CB8AC3E}">
        <p14:creationId xmlns:p14="http://schemas.microsoft.com/office/powerpoint/2010/main" val="3296700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t>
            </a:r>
            <a:r>
              <a:rPr lang="en-US" b="1" dirty="0" smtClean="0"/>
              <a:t>Balance</a:t>
            </a:r>
          </a:p>
          <a:p>
            <a:r>
              <a:rPr lang="en-US" sz="1200" kern="1200" dirty="0" smtClean="0">
                <a:solidFill>
                  <a:schemeClr val="tx1"/>
                </a:solidFill>
                <a:effectLst/>
                <a:latin typeface="+mn-lt"/>
                <a:ea typeface="+mn-ea"/>
                <a:cs typeface="+mn-cs"/>
              </a:rPr>
              <a:t>In perceptual experience, stimulus pattern creates a structural skeleton, a skeleton that helps determine the role of each pictorial element within the balance system of the whole; it serves as a frame of reference, just as a musical scale defines the pitch value of each tone in a composition.</a:t>
            </a:r>
          </a:p>
          <a:p>
            <a:r>
              <a:rPr lang="en-US" sz="1200" kern="1200" dirty="0" smtClean="0">
                <a:solidFill>
                  <a:schemeClr val="tx1"/>
                </a:solidFill>
                <a:effectLst/>
                <a:latin typeface="+mn-lt"/>
                <a:ea typeface="+mn-ea"/>
                <a:cs typeface="+mn-cs"/>
              </a:rPr>
              <a:t>the percept is really </a:t>
            </a:r>
            <a:r>
              <a:rPr lang="en-US" sz="1200" b="1" kern="1200" dirty="0" smtClean="0">
                <a:solidFill>
                  <a:schemeClr val="tx1"/>
                </a:solidFill>
                <a:effectLst/>
                <a:latin typeface="+mn-lt"/>
                <a:ea typeface="+mn-ea"/>
                <a:cs typeface="+mn-cs"/>
              </a:rPr>
              <a:t>a continuous field of forces</a:t>
            </a:r>
          </a:p>
          <a:p>
            <a:r>
              <a:rPr lang="en-US" sz="1200" kern="1200" dirty="0" smtClean="0">
                <a:solidFill>
                  <a:schemeClr val="tx1"/>
                </a:solidFill>
                <a:effectLst/>
                <a:latin typeface="+mn-lt"/>
                <a:ea typeface="+mn-ea"/>
                <a:cs typeface="+mn-cs"/>
              </a:rPr>
              <a:t>It is a </a:t>
            </a:r>
            <a:r>
              <a:rPr lang="en-US" sz="1200" b="1" kern="1200" dirty="0" smtClean="0">
                <a:solidFill>
                  <a:schemeClr val="tx1"/>
                </a:solidFill>
                <a:effectLst/>
                <a:latin typeface="+mn-lt"/>
                <a:ea typeface="+mn-ea"/>
                <a:cs typeface="+mn-cs"/>
              </a:rPr>
              <a:t>dynamic landscape</a:t>
            </a:r>
            <a:r>
              <a:rPr lang="en-US" sz="1200" kern="1200" dirty="0" smtClean="0">
                <a:solidFill>
                  <a:schemeClr val="tx1"/>
                </a:solidFill>
                <a:effectLst/>
                <a:latin typeface="+mn-lt"/>
                <a:ea typeface="+mn-ea"/>
                <a:cs typeface="+mn-cs"/>
              </a:rPr>
              <a:t>, in which lines are actually ridges sloping off in both directions. These ridges are centers of attractive and repulsive forces, whose influence extends through their surroundings, inside and outside the boundaries of the figure.</a:t>
            </a:r>
          </a:p>
          <a:p>
            <a:r>
              <a:rPr lang="en-US" sz="1200" kern="1200" dirty="0" smtClean="0">
                <a:solidFill>
                  <a:schemeClr val="tx1"/>
                </a:solidFill>
                <a:effectLst/>
                <a:latin typeface="+mn-lt"/>
                <a:ea typeface="+mn-ea"/>
                <a:cs typeface="+mn-cs"/>
              </a:rPr>
              <a:t>No point in the figure is free from this influence.</a:t>
            </a:r>
            <a:r>
              <a:rPr lang="en-US" sz="1200" kern="1200" baseline="0" dirty="0" smtClean="0">
                <a:solidFill>
                  <a:schemeClr val="tx1"/>
                </a:solidFill>
                <a:effectLst/>
                <a:latin typeface="+mn-lt"/>
                <a:ea typeface="+mn-ea"/>
                <a:cs typeface="+mn-cs"/>
              </a:rPr>
              <a:t> </a:t>
            </a:r>
            <a:r>
              <a:rPr lang="en-US" dirty="0" smtClean="0"/>
              <a:t>To the sensitive eye, the balance of such a point is alive with tension.</a:t>
            </a:r>
          </a:p>
          <a:p>
            <a:r>
              <a:rPr lang="en-US" sz="1200" kern="1200" dirty="0" smtClean="0">
                <a:solidFill>
                  <a:schemeClr val="tx1"/>
                </a:solidFill>
                <a:effectLst/>
                <a:latin typeface="+mn-lt"/>
                <a:ea typeface="+mn-ea"/>
                <a:cs typeface="+mn-cs"/>
              </a:rPr>
              <a:t>the life of a percept-its expression and meaning derives entirely from the activity of the </a:t>
            </a:r>
            <a:r>
              <a:rPr lang="en-US" sz="1200" b="1" kern="1200" dirty="0" smtClean="0">
                <a:solidFill>
                  <a:schemeClr val="tx1"/>
                </a:solidFill>
                <a:effectLst/>
                <a:latin typeface="+mn-lt"/>
                <a:ea typeface="+mn-ea"/>
                <a:cs typeface="+mn-cs"/>
              </a:rPr>
              <a:t>perceptual forces</a:t>
            </a:r>
          </a:p>
          <a:p>
            <a:pPr marL="0" indent="0">
              <a:buNone/>
            </a:pPr>
            <a:r>
              <a:rPr lang="en-US" sz="1200" b="1" kern="1200" dirty="0" smtClean="0">
                <a:solidFill>
                  <a:schemeClr val="tx1"/>
                </a:solidFill>
                <a:effectLst/>
                <a:latin typeface="+mn-lt"/>
                <a:ea typeface="+mn-ea"/>
                <a:cs typeface="+mn-cs"/>
              </a:rPr>
              <a:t>A) Perceptual Force</a:t>
            </a:r>
          </a:p>
          <a:p>
            <a:pPr marL="0" indent="0">
              <a:buNone/>
            </a:pPr>
            <a:r>
              <a:rPr lang="en-US" dirty="0" smtClean="0"/>
              <a:t>A1) real exist?</a:t>
            </a:r>
          </a:p>
          <a:p>
            <a:pPr marL="0" indent="0">
              <a:buNone/>
            </a:pPr>
            <a:r>
              <a:rPr lang="en-US" dirty="0" smtClean="0"/>
              <a:t>They are assumed to be real in both realms of existence-that is, as both psychological and physical forces.</a:t>
            </a:r>
          </a:p>
          <a:p>
            <a:pPr marL="0" indent="0">
              <a:buNone/>
            </a:pPr>
            <a:r>
              <a:rPr lang="en-US" sz="1200" b="0" kern="1200" dirty="0" smtClean="0">
                <a:solidFill>
                  <a:schemeClr val="tx1"/>
                </a:solidFill>
                <a:effectLst/>
                <a:latin typeface="+mn-lt"/>
                <a:ea typeface="+mn-ea"/>
                <a:cs typeface="+mn-cs"/>
              </a:rPr>
              <a:t>A2) where are the force came from</a:t>
            </a:r>
          </a:p>
          <a:p>
            <a:pPr marL="0" indent="0">
              <a:buNone/>
            </a:pPr>
            <a:r>
              <a:rPr lang="en-US" sz="1200" kern="1200" dirty="0" smtClean="0">
                <a:solidFill>
                  <a:schemeClr val="tx1"/>
                </a:solidFill>
                <a:effectLst/>
                <a:latin typeface="+mn-lt"/>
                <a:ea typeface="+mn-ea"/>
                <a:cs typeface="+mn-cs"/>
              </a:rPr>
              <a:t>The perceived image, not the paint, is the work of art. </a:t>
            </a:r>
          </a:p>
          <a:p>
            <a:pPr marL="0" indent="0">
              <a:buNone/>
            </a:pPr>
            <a:r>
              <a:rPr lang="en-US" sz="1200" b="0" kern="1200" dirty="0" smtClean="0">
                <a:solidFill>
                  <a:schemeClr val="tx1"/>
                </a:solidFill>
                <a:effectLst/>
                <a:latin typeface="+mn-lt"/>
                <a:ea typeface="+mn-ea"/>
                <a:cs typeface="+mn-cs"/>
              </a:rPr>
              <a:t>A3)</a:t>
            </a:r>
            <a:r>
              <a:rPr lang="en-US" sz="1200" b="0" kern="1200" baseline="0" dirty="0" smtClean="0">
                <a:solidFill>
                  <a:schemeClr val="tx1"/>
                </a:solidFill>
                <a:effectLst/>
                <a:latin typeface="+mn-lt"/>
                <a:ea typeface="+mn-ea"/>
                <a:cs typeface="+mn-cs"/>
              </a:rPr>
              <a:t> illusion?</a:t>
            </a:r>
          </a:p>
          <a:p>
            <a:pPr marL="0" indent="0">
              <a:buNone/>
            </a:pPr>
            <a:r>
              <a:rPr lang="en-US" dirty="0" smtClean="0"/>
              <a:t>The forces that pull our disk arc "illusory" only to the man who decides to use their energy to run an engine. Perceptually and artistically, they are quite real.</a:t>
            </a:r>
            <a:endParaRPr lang="en-US" sz="1200" b="0" kern="1200" dirty="0" smtClean="0">
              <a:solidFill>
                <a:schemeClr val="tx1"/>
              </a:solidFill>
              <a:effectLst/>
              <a:latin typeface="+mn-lt"/>
              <a:ea typeface="+mn-ea"/>
              <a:cs typeface="+mn-cs"/>
            </a:endParaRPr>
          </a:p>
          <a:p>
            <a:pPr marL="0" indent="0">
              <a:buNone/>
            </a:pPr>
            <a:r>
              <a:rPr lang="en-US" sz="1200" b="0" kern="1200" dirty="0" smtClean="0">
                <a:solidFill>
                  <a:schemeClr val="tx1"/>
                </a:solidFill>
                <a:effectLst/>
                <a:latin typeface="+mn-lt"/>
                <a:ea typeface="+mn-ea"/>
                <a:cs typeface="+mn-cs"/>
              </a:rPr>
              <a:t>A4) complexity</a:t>
            </a:r>
          </a:p>
          <a:p>
            <a:r>
              <a:rPr lang="en-US" sz="1200" kern="1200" dirty="0" smtClean="0">
                <a:solidFill>
                  <a:schemeClr val="tx1"/>
                </a:solidFill>
                <a:effectLst/>
                <a:latin typeface="+mn-lt"/>
                <a:ea typeface="+mn-ea"/>
                <a:cs typeface="+mn-cs"/>
              </a:rPr>
              <a:t>The distance at which these effects (too close: </a:t>
            </a:r>
            <a:r>
              <a:rPr lang="en-US" sz="1200" kern="1200" dirty="0" smtClean="0">
                <a:solidFill>
                  <a:schemeClr val="tx1"/>
                </a:solidFill>
                <a:effectLst/>
                <a:latin typeface="+mn-lt"/>
                <a:ea typeface="+mn-ea"/>
                <a:cs typeface="+mn-cs"/>
              </a:rPr>
              <a:t>repel, close: attract</a:t>
            </a:r>
            <a:r>
              <a:rPr lang="en-US" sz="1200" kern="1200" dirty="0" smtClean="0">
                <a:solidFill>
                  <a:schemeClr val="tx1"/>
                </a:solidFill>
                <a:effectLst/>
                <a:latin typeface="+mn-lt"/>
                <a:ea typeface="+mn-ea"/>
                <a:cs typeface="+mn-cs"/>
              </a:rPr>
              <a:t>) occur depends on the size of the disks and the square, as well as on the location of the disks within the square. </a:t>
            </a:r>
          </a:p>
          <a:p>
            <a:r>
              <a:rPr lang="en-US" sz="1200" kern="1200" dirty="0" smtClean="0">
                <a:solidFill>
                  <a:schemeClr val="tx1"/>
                </a:solidFill>
                <a:effectLst/>
                <a:latin typeface="+mn-lt"/>
                <a:ea typeface="+mn-ea"/>
                <a:cs typeface="+mn-cs"/>
              </a:rPr>
              <a:t>Balance each other</a:t>
            </a:r>
          </a:p>
          <a:p>
            <a:r>
              <a:rPr lang="en-US" sz="1200" kern="1200" dirty="0" smtClean="0">
                <a:solidFill>
                  <a:schemeClr val="tx1"/>
                </a:solidFill>
                <a:effectLst/>
                <a:latin typeface="+mn-lt"/>
                <a:ea typeface="+mn-ea"/>
                <a:cs typeface="+mn-cs"/>
              </a:rPr>
              <a:t>Function as a group</a:t>
            </a:r>
            <a:r>
              <a:rPr lang="en-US" sz="1200" kern="1200" baseline="0" dirty="0" smtClean="0">
                <a:solidFill>
                  <a:schemeClr val="tx1"/>
                </a:solidFill>
                <a:effectLst/>
                <a:latin typeface="+mn-lt"/>
                <a:ea typeface="+mn-ea"/>
                <a:cs typeface="+mn-cs"/>
              </a:rPr>
              <a:t> &amp; function as an individual might contradict each other</a:t>
            </a:r>
          </a:p>
          <a:p>
            <a:r>
              <a:rPr lang="en-US" dirty="0" smtClean="0"/>
              <a:t>This dilemma is insoluble. </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spectator finds himself shifting between two incompatible conceptions. </a:t>
            </a:r>
          </a:p>
          <a:p>
            <a:r>
              <a:rPr lang="en-US" sz="1200" kern="1200" dirty="0" smtClean="0">
                <a:solidFill>
                  <a:schemeClr val="tx1"/>
                </a:solidFill>
                <a:effectLst/>
                <a:latin typeface="+mn-lt"/>
                <a:ea typeface="+mn-ea"/>
                <a:cs typeface="+mn-cs"/>
              </a:rPr>
              <a:t>even a very simple visual pattern is fundamentally affected by the structure of its spatial surroundings</a:t>
            </a:r>
          </a:p>
          <a:p>
            <a:r>
              <a:rPr lang="en-US" sz="1200" kern="1200" dirty="0" smtClean="0">
                <a:solidFill>
                  <a:schemeClr val="tx1"/>
                </a:solidFill>
                <a:effectLst/>
                <a:latin typeface="+mn-lt"/>
                <a:ea typeface="+mn-ea"/>
                <a:cs typeface="+mn-cs"/>
              </a:rPr>
              <a:t>balance can be disturbingly ambiguous when shape and spatial location contradict each other</a:t>
            </a:r>
          </a:p>
          <a:p>
            <a:r>
              <a:rPr lang="en-US" sz="1200" b="1" kern="1200" dirty="0" smtClean="0">
                <a:solidFill>
                  <a:schemeClr val="tx1"/>
                </a:solidFill>
                <a:effectLst/>
                <a:latin typeface="+mn-lt"/>
                <a:ea typeface="+mn-ea"/>
                <a:cs typeface="+mn-cs"/>
              </a:rPr>
              <a:t>B) How</a:t>
            </a:r>
            <a:r>
              <a:rPr lang="en-US" sz="1200" kern="1200" dirty="0" smtClean="0">
                <a:solidFill>
                  <a:schemeClr val="tx1"/>
                </a:solidFill>
                <a:effectLst/>
                <a:latin typeface="+mn-lt"/>
                <a:ea typeface="+mn-ea"/>
                <a:cs typeface="+mn-cs"/>
              </a:rPr>
              <a:t> Balance Can Be Attained</a:t>
            </a:r>
          </a:p>
          <a:p>
            <a:r>
              <a:rPr lang="en-US" sz="1200" b="0" kern="1200" dirty="0" smtClean="0">
                <a:solidFill>
                  <a:schemeClr val="tx1"/>
                </a:solidFill>
                <a:effectLst/>
                <a:latin typeface="+mn-lt"/>
                <a:ea typeface="+mn-ea"/>
                <a:cs typeface="+mn-cs"/>
              </a:rPr>
              <a:t>B1) </a:t>
            </a:r>
            <a:r>
              <a:rPr lang="en-US" sz="1200" kern="1200" dirty="0" smtClean="0">
                <a:solidFill>
                  <a:schemeClr val="tx1"/>
                </a:solidFill>
                <a:effectLst/>
                <a:latin typeface="+mn-lt"/>
                <a:ea typeface="+mn-ea"/>
                <a:cs typeface="+mn-cs"/>
              </a:rPr>
              <a:t>to state more explicitly what we mean by balance or equilibrium</a:t>
            </a:r>
          </a:p>
          <a:p>
            <a:r>
              <a:rPr lang="en-US" sz="1200" kern="1200" dirty="0" smtClean="0">
                <a:solidFill>
                  <a:schemeClr val="tx1"/>
                </a:solidFill>
                <a:effectLst/>
                <a:latin typeface="+mn-lt"/>
                <a:ea typeface="+mn-ea"/>
                <a:cs typeface="+mn-cs"/>
              </a:rPr>
              <a:t>balance is the state in which the forces acting upon a body compensate one another</a:t>
            </a:r>
          </a:p>
          <a:p>
            <a:r>
              <a:rPr lang="en-US" dirty="0" smtClean="0"/>
              <a:t>every finite visual pattern has a fulcrum or center of gravity</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move a frame around the pattern until the frame and pattern balance; then the center of the frame coincides with the weight center of the 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Except for the </a:t>
            </a:r>
            <a:r>
              <a:rPr lang="en-US" sz="1200" b="1" kern="1200" dirty="0" smtClean="0">
                <a:solidFill>
                  <a:schemeClr val="tx1"/>
                </a:solidFill>
                <a:effectLst/>
                <a:latin typeface="+mn-lt"/>
                <a:ea typeface="+mn-ea"/>
                <a:cs typeface="+mn-cs"/>
              </a:rPr>
              <a:t>most regular shapes</a:t>
            </a:r>
            <a:r>
              <a:rPr lang="en-US" sz="1200" b="0" kern="1200" dirty="0" smtClean="0">
                <a:solidFill>
                  <a:schemeClr val="tx1"/>
                </a:solidFill>
                <a:effectLst/>
                <a:latin typeface="+mn-lt"/>
                <a:ea typeface="+mn-ea"/>
                <a:cs typeface="+mn-cs"/>
              </a:rPr>
              <a:t>, no known method of </a:t>
            </a:r>
            <a:r>
              <a:rPr lang="en-US" sz="1200" b="1" kern="1200" dirty="0" smtClean="0">
                <a:solidFill>
                  <a:schemeClr val="tx1"/>
                </a:solidFill>
                <a:effectLst/>
                <a:latin typeface="+mn-lt"/>
                <a:ea typeface="+mn-ea"/>
                <a:cs typeface="+mn-cs"/>
              </a:rPr>
              <a:t>rational calculation </a:t>
            </a:r>
            <a:r>
              <a:rPr lang="en-US" sz="1200" b="0" kern="1200" dirty="0" smtClean="0">
                <a:solidFill>
                  <a:schemeClr val="tx1"/>
                </a:solidFill>
                <a:effectLst/>
                <a:latin typeface="+mn-lt"/>
                <a:ea typeface="+mn-ea"/>
                <a:cs typeface="+mn-cs"/>
              </a:rPr>
              <a:t>can replace the </a:t>
            </a:r>
            <a:r>
              <a:rPr lang="en-US" sz="1200" b="1" kern="1200" dirty="0" smtClean="0">
                <a:solidFill>
                  <a:schemeClr val="tx1"/>
                </a:solidFill>
                <a:effectLst/>
                <a:latin typeface="+mn-lt"/>
                <a:ea typeface="+mn-ea"/>
                <a:cs typeface="+mn-cs"/>
              </a:rPr>
              <a:t>eye's intuitive sense </a:t>
            </a:r>
            <a:r>
              <a:rPr lang="en-US" sz="1200" b="0" kern="1200" dirty="0" smtClean="0">
                <a:solidFill>
                  <a:schemeClr val="tx1"/>
                </a:solidFill>
                <a:effectLst/>
                <a:latin typeface="+mn-lt"/>
                <a:ea typeface="+mn-ea"/>
                <a:cs typeface="+mn-cs"/>
              </a:rPr>
              <a:t>of balance.</a:t>
            </a:r>
          </a:p>
          <a:p>
            <a:r>
              <a:rPr lang="en-US" sz="1200" b="0" kern="1200" dirty="0" smtClean="0">
                <a:solidFill>
                  <a:schemeClr val="tx1"/>
                </a:solidFill>
                <a:effectLst/>
                <a:latin typeface="+mn-lt"/>
                <a:ea typeface="+mn-ea"/>
                <a:cs typeface="+mn-cs"/>
              </a:rPr>
              <a:t>B2) </a:t>
            </a:r>
            <a:r>
              <a:rPr lang="en-US" sz="1200" kern="1200" dirty="0" smtClean="0">
                <a:solidFill>
                  <a:schemeClr val="tx1"/>
                </a:solidFill>
                <a:effectLst/>
                <a:latin typeface="+mn-lt"/>
                <a:ea typeface="+mn-ea"/>
                <a:cs typeface="+mn-cs"/>
              </a:rPr>
              <a:t>Influences</a:t>
            </a:r>
          </a:p>
          <a:p>
            <a:r>
              <a:rPr lang="en-US" sz="1200" kern="1200" dirty="0" smtClean="0">
                <a:solidFill>
                  <a:schemeClr val="tx1"/>
                </a:solidFill>
                <a:effectLst/>
                <a:latin typeface="+mn-lt"/>
                <a:ea typeface="+mn-ea"/>
                <a:cs typeface="+mn-cs"/>
              </a:rPr>
              <a:t>the canvas's vertical position on the wall influences the distribution of visual weight, and so do colors shapes, and pictorial space when the canvas has a picture painted on it.</a:t>
            </a:r>
          </a:p>
          <a:p>
            <a:r>
              <a:rPr lang="en-US" sz="1200" b="0" kern="1200" dirty="0" smtClean="0">
                <a:solidFill>
                  <a:schemeClr val="tx1"/>
                </a:solidFill>
                <a:effectLst/>
                <a:latin typeface="+mn-lt"/>
                <a:ea typeface="+mn-ea"/>
                <a:cs typeface="+mn-cs"/>
              </a:rPr>
              <a:t>B3)</a:t>
            </a:r>
            <a:r>
              <a:rPr lang="en-US" sz="1200" b="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Physical vs. Perceptual Balance</a:t>
            </a:r>
          </a:p>
          <a:p>
            <a:r>
              <a:rPr lang="en-US" dirty="0" smtClean="0"/>
              <a:t>Only roughly the same center</a:t>
            </a:r>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other differences between physical and perceptual equilibrium</a:t>
            </a:r>
          </a:p>
          <a:p>
            <a:r>
              <a:rPr lang="en-US" dirty="0" smtClean="0"/>
              <a:t>These discrepancies occur because </a:t>
            </a:r>
            <a:r>
              <a:rPr lang="en-US" b="1" dirty="0" smtClean="0"/>
              <a:t>factors</a:t>
            </a:r>
            <a:r>
              <a:rPr lang="en-US" dirty="0" smtClean="0"/>
              <a:t> such as size, color, or direction contribute to visual balance in ways not necessarily paralleled physically. </a:t>
            </a:r>
            <a:endParaRPr lang="en-US" sz="1200" kern="1200" dirty="0" smtClean="0">
              <a:solidFill>
                <a:schemeClr val="tx1"/>
              </a:solidFill>
              <a:effectLst/>
              <a:latin typeface="+mn-lt"/>
              <a:ea typeface="+mn-ea"/>
              <a:cs typeface="+mn-cs"/>
            </a:endParaRPr>
          </a:p>
          <a:p>
            <a:r>
              <a:rPr lang="en-US" dirty="0" smtClean="0"/>
              <a:t>In a painting, a physically unrelated object, such as a curtain in the background, may counterbalance the asymmetrical position of a human figure. </a:t>
            </a:r>
          </a:p>
          <a:p>
            <a:r>
              <a:rPr lang="en-US" sz="1200" b="1" kern="1200" dirty="0" smtClean="0">
                <a:solidFill>
                  <a:schemeClr val="tx1"/>
                </a:solidFill>
                <a:effectLst/>
                <a:latin typeface="+mn-lt"/>
                <a:ea typeface="+mn-ea"/>
                <a:cs typeface="+mn-cs"/>
              </a:rPr>
              <a:t>C) </a:t>
            </a:r>
            <a:r>
              <a:rPr lang="en-US" b="1" dirty="0" smtClean="0"/>
              <a:t>Why</a:t>
            </a:r>
            <a:r>
              <a:rPr lang="en-US" dirty="0" smtClean="0"/>
              <a:t> Should Balance Be A Necessary Quality of Visual Patterns</a:t>
            </a:r>
          </a:p>
          <a:p>
            <a:r>
              <a:rPr lang="en-US" dirty="0" smtClean="0"/>
              <a:t>balance is the state of distribution in which all action has come to a standstill.</a:t>
            </a:r>
          </a:p>
          <a:p>
            <a:r>
              <a:rPr lang="en-US" dirty="0" smtClean="0"/>
              <a:t>In a balanced composition factors (e.g. shape, direction, hue,</a:t>
            </a:r>
            <a:r>
              <a:rPr lang="en-US" baseline="0" dirty="0" smtClean="0"/>
              <a:t> </a:t>
            </a:r>
            <a:r>
              <a:rPr lang="en-US" dirty="0" smtClean="0"/>
              <a:t>location) are mutually determined in such a way that no change seems possible, and the whole assumes the character of "necessity" in all its parts.</a:t>
            </a:r>
          </a:p>
          <a:p>
            <a:r>
              <a:rPr lang="en-US" dirty="0" smtClean="0"/>
              <a:t>An unbalanced composition’s elements show a </a:t>
            </a:r>
            <a:r>
              <a:rPr lang="en-US" b="1" dirty="0" smtClean="0"/>
              <a:t>tendency</a:t>
            </a:r>
            <a:r>
              <a:rPr lang="en-US" dirty="0" smtClean="0"/>
              <a:t> to change place or shape in order to reach a state that better accords with the total structure. </a:t>
            </a:r>
            <a:endParaRPr lang="en-US" sz="1200" kern="1200" dirty="0" smtClean="0">
              <a:solidFill>
                <a:schemeClr val="tx1"/>
              </a:solidFill>
              <a:effectLst/>
              <a:latin typeface="+mn-lt"/>
              <a:ea typeface="+mn-ea"/>
              <a:cs typeface="+mn-cs"/>
            </a:endParaRPr>
          </a:p>
          <a:p>
            <a:r>
              <a:rPr lang="en-US" dirty="0" smtClean="0"/>
              <a:t>The ambiguous pattern allows no decision on which of the possible configurations is meant.</a:t>
            </a:r>
          </a:p>
          <a:p>
            <a:r>
              <a:rPr lang="en-US" sz="1200" kern="1200" dirty="0" smtClean="0">
                <a:solidFill>
                  <a:schemeClr val="tx1"/>
                </a:solidFill>
                <a:effectLst/>
                <a:latin typeface="+mn-lt"/>
                <a:ea typeface="+mn-ea"/>
                <a:cs typeface="+mn-cs"/>
              </a:rPr>
              <a:t>Timelessness gives way to the frustrating sensation of arrested time. </a:t>
            </a:r>
            <a:endParaRPr lang="en-US" dirty="0" smtClean="0"/>
          </a:p>
          <a:p>
            <a:r>
              <a:rPr lang="en-US" dirty="0" smtClean="0"/>
              <a:t>balance </a:t>
            </a:r>
            <a:r>
              <a:rPr lang="en-US" b="1" dirty="0" smtClean="0"/>
              <a:t>does not </a:t>
            </a:r>
            <a:r>
              <a:rPr lang="en-US" dirty="0" smtClean="0"/>
              <a:t>require </a:t>
            </a:r>
            <a:r>
              <a:rPr lang="en-US" b="1" dirty="0" smtClean="0"/>
              <a:t>symmetry</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disproportion is compelling only because it is fixated by counterbalancing factors; otherwise, the unequal size of the two figures would lack finality and, therefore, meaning.</a:t>
            </a:r>
          </a:p>
          <a:p>
            <a:r>
              <a:rPr lang="en-US" sz="1200" kern="1200" dirty="0" smtClean="0">
                <a:solidFill>
                  <a:schemeClr val="tx1"/>
                </a:solidFill>
                <a:effectLst/>
                <a:latin typeface="+mn-lt"/>
                <a:ea typeface="+mn-ea"/>
                <a:cs typeface="+mn-cs"/>
              </a:rPr>
              <a:t>It is only seemingly paradoxical to assert that disequilibrium can be expressed only by equilibrium, just as disorder can be shown only by order or separateness by connection</a:t>
            </a:r>
          </a:p>
          <a:p>
            <a:r>
              <a:rPr lang="en-US" dirty="0" smtClean="0"/>
              <a:t>Maitland Graves’s test: (7b) </a:t>
            </a:r>
            <a:r>
              <a:rPr lang="en-US" sz="1200" kern="1200" dirty="0" smtClean="0">
                <a:solidFill>
                  <a:schemeClr val="tx1"/>
                </a:solidFill>
                <a:effectLst/>
                <a:latin typeface="+mn-lt"/>
                <a:ea typeface="+mn-ea"/>
                <a:cs typeface="+mn-cs"/>
              </a:rPr>
              <a:t>leave the eye uncertain whether it is contemplating equality or inequality, symmetry or asymmetry, square or rectangle. We cannot tell what the pattern is trying to say.</a:t>
            </a:r>
            <a:r>
              <a:rPr lang="en-US" sz="1200" kern="1200" baseline="0" dirty="0" smtClean="0">
                <a:solidFill>
                  <a:schemeClr val="tx1"/>
                </a:solidFill>
                <a:effectLst/>
                <a:latin typeface="+mn-lt"/>
                <a:ea typeface="+mn-ea"/>
                <a:cs typeface="+mn-cs"/>
              </a:rPr>
              <a:t> </a:t>
            </a:r>
          </a:p>
          <a:p>
            <a:r>
              <a:rPr lang="en-US" sz="1200" kern="1200" baseline="0" dirty="0" smtClean="0">
                <a:solidFill>
                  <a:schemeClr val="tx1"/>
                </a:solidFill>
                <a:effectLst/>
                <a:latin typeface="+mn-lt"/>
                <a:ea typeface="+mn-ea"/>
                <a:cs typeface="+mn-cs"/>
              </a:rPr>
              <a:t>(8a) </a:t>
            </a:r>
            <a:r>
              <a:rPr lang="en-US" dirty="0" smtClean="0"/>
              <a:t>not sufficiently different in length to assure the eye that they are unequal.</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Disequilibrium does </a:t>
            </a:r>
            <a:r>
              <a:rPr lang="en-US" sz="1200" b="1" kern="1200" dirty="0" smtClean="0">
                <a:solidFill>
                  <a:schemeClr val="tx1"/>
                </a:solidFill>
                <a:effectLst/>
                <a:latin typeface="+mn-lt"/>
                <a:ea typeface="+mn-ea"/>
                <a:cs typeface="+mn-cs"/>
              </a:rPr>
              <a:t>not always </a:t>
            </a:r>
            <a:r>
              <a:rPr lang="en-US" sz="1200" kern="1200" dirty="0" smtClean="0">
                <a:solidFill>
                  <a:schemeClr val="tx1"/>
                </a:solidFill>
                <a:effectLst/>
                <a:latin typeface="+mn-lt"/>
                <a:ea typeface="+mn-ea"/>
                <a:cs typeface="+mn-cs"/>
              </a:rPr>
              <a:t>make the whole configuration </a:t>
            </a:r>
            <a:r>
              <a:rPr lang="en-US" sz="1200" b="1" kern="1200" dirty="0" smtClean="0">
                <a:solidFill>
                  <a:schemeClr val="tx1"/>
                </a:solidFill>
                <a:effectLst/>
                <a:latin typeface="+mn-lt"/>
                <a:ea typeface="+mn-ea"/>
                <a:cs typeface="+mn-cs"/>
              </a:rPr>
              <a:t>fluid</a:t>
            </a:r>
            <a:r>
              <a:rPr lang="en-US" sz="1200" kern="1200" dirty="0" smtClean="0">
                <a:solidFill>
                  <a:schemeClr val="tx1"/>
                </a:solidFill>
                <a:effectLst/>
                <a:latin typeface="+mn-lt"/>
                <a:ea typeface="+mn-ea"/>
                <a:cs typeface="+mn-cs"/>
              </a:rPr>
              <a:t>. In Figure 9 the symmetry of the Latin cross is so firmly established that the deviating curve may be perceived as a </a:t>
            </a:r>
            <a:r>
              <a:rPr lang="en-US" sz="1200" b="1" kern="1200" dirty="0" smtClean="0">
                <a:solidFill>
                  <a:schemeClr val="tx1"/>
                </a:solidFill>
                <a:effectLst/>
                <a:latin typeface="+mn-lt"/>
                <a:ea typeface="+mn-ea"/>
                <a:cs typeface="+mn-cs"/>
              </a:rPr>
              <a:t>flaw</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dirty="0" smtClean="0"/>
              <a:t>When balanced pattern is</a:t>
            </a:r>
            <a:r>
              <a:rPr lang="en-US" baseline="0" dirty="0" smtClean="0"/>
              <a:t> </a:t>
            </a:r>
            <a:r>
              <a:rPr lang="en-US" dirty="0" smtClean="0"/>
              <a:t>so strongly established, disequilibrium causes a local interference with the unity of the whole. Small deviations from symmetry in frontally oriented portraits or in traditional representations of the crucifixion, in which the inclination of Christ's head is often balanced by slight modulations of the otherwise frontal body</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Human Mind: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remains the final goal of any wish to be fulfilled, any task to be accomplished, any problem to be solved</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 Weight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Two properties of visual objects have a particular influence on equilibrium: weight and direction.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Similar to gravitational force, but visual weight exerts itself in other directions as well, not always</a:t>
            </a:r>
            <a:r>
              <a:rPr lang="en-US" sz="1200" kern="1200" baseline="0" dirty="0" smtClean="0">
                <a:solidFill>
                  <a:schemeClr val="tx1"/>
                </a:solidFill>
                <a:effectLst/>
                <a:latin typeface="+mn-lt"/>
                <a:ea typeface="+mn-ea"/>
                <a:cs typeface="+mn-cs"/>
              </a:rPr>
              <a:t> downward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seems to produce tension along the axis connecting them with the eye of the observer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not easy to tell </a:t>
            </a:r>
            <a:r>
              <a:rPr lang="en-US" sz="1200" kern="1200" dirty="0" smtClean="0">
                <a:solidFill>
                  <a:schemeClr val="tx1"/>
                </a:solidFill>
                <a:effectLst/>
                <a:latin typeface="+mn-lt"/>
                <a:ea typeface="+mn-ea"/>
                <a:cs typeface="+mn-cs"/>
              </a:rPr>
              <a:t>whether they pull away from or push toward the person looking at them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weight is always a dynamic effect, but the tension is not necessarily oriented along a direction within the picture plane.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D1) </a:t>
            </a:r>
            <a:r>
              <a:rPr lang="en-US" sz="1200" b="1" kern="1200" dirty="0" smtClean="0">
                <a:solidFill>
                  <a:schemeClr val="tx1"/>
                </a:solidFill>
                <a:effectLst/>
                <a:latin typeface="+mn-lt"/>
                <a:ea typeface="+mn-ea"/>
                <a:cs typeface="+mn-cs"/>
              </a:rPr>
              <a:t>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Weight is influenced by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Weak position: one lying off-center or away from the central vertical or horizontal.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pictorial object in the center can be counterbalanced by smaller ones placed off-center; The central group in paintings is often quite heavy, with weights petering out toward the borders, and yet the whole picture looks balanced.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according to the lever principle, which can be applied to visual composition, the weight of an element increases in relation to its distance from the center.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the factors determining weight must be considered together.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D2) </a:t>
            </a:r>
            <a:r>
              <a:rPr lang="en-US" b="1" dirty="0" smtClean="0"/>
              <a:t>spatial depth</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Another factor influencing weight is spatial depth. </a:t>
            </a:r>
          </a:p>
          <a:p>
            <a:r>
              <a:rPr lang="en-US" sz="1200" kern="1200" dirty="0" smtClean="0">
                <a:solidFill>
                  <a:schemeClr val="tx1"/>
                </a:solidFill>
                <a:effectLst/>
                <a:latin typeface="+mn-lt"/>
                <a:ea typeface="+mn-ea"/>
                <a:cs typeface="+mn-cs"/>
              </a:rPr>
              <a:t>The greater the depth an area of the visual field reaches, the greater the weight it carries.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 can only speculate why this should be so.</a:t>
            </a:r>
          </a:p>
          <a:p>
            <a:r>
              <a:rPr lang="en-US" sz="1200" kern="1200" dirty="0" smtClean="0">
                <a:solidFill>
                  <a:schemeClr val="tx1"/>
                </a:solidFill>
                <a:effectLst/>
                <a:latin typeface="+mn-lt"/>
                <a:ea typeface="+mn-ea"/>
                <a:cs typeface="+mn-cs"/>
              </a:rPr>
              <a:t>The phenomenon might be observable even in three-dimensional objects.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D3)</a:t>
            </a:r>
            <a:r>
              <a:rPr lang="en-US" sz="1200" b="1" kern="1200" dirty="0" smtClean="0">
                <a:solidFill>
                  <a:schemeClr val="tx1"/>
                </a:solidFill>
                <a:effectLst/>
                <a:latin typeface="+mn-lt"/>
                <a:ea typeface="+mn-ea"/>
                <a:cs typeface="+mn-cs"/>
              </a:rPr>
              <a:t> size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factors being equal, the larger object will be the heavier.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D4) </a:t>
            </a:r>
            <a:r>
              <a:rPr lang="en-US" sz="1200" b="1" kern="1200" dirty="0" smtClean="0">
                <a:solidFill>
                  <a:schemeClr val="tx1"/>
                </a:solidFill>
                <a:effectLst/>
                <a:latin typeface="+mn-lt"/>
                <a:ea typeface="+mn-ea"/>
                <a:cs typeface="+mn-cs"/>
              </a:rPr>
              <a:t>Color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to color, red is heavier than blue, and bright colors are heavier than dark ones.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black area must be larger than a white one to counterbalance it; this is due in part to irradiation, which makes a bright surface look relatively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D5) </a:t>
            </a:r>
            <a:r>
              <a:rPr lang="en-US" b="1" dirty="0" smtClean="0"/>
              <a:t>intrinsic interest</a:t>
            </a:r>
          </a:p>
          <a:p>
            <a:r>
              <a:rPr lang="en-US" sz="1200" kern="1200" dirty="0" smtClean="0">
                <a:solidFill>
                  <a:schemeClr val="tx1"/>
                </a:solidFill>
                <a:effectLst/>
                <a:latin typeface="+mn-lt"/>
                <a:ea typeface="+mn-ea"/>
                <a:cs typeface="+mn-cs"/>
              </a:rPr>
              <a:t>An area of a painting may hold the observer's attention either because of the subject or because of its formal complexity, intricacy, or other peculiarity. </a:t>
            </a:r>
            <a:r>
              <a:rPr lang="en-US" sz="1200" kern="1200" baseline="0" dirty="0" smtClean="0">
                <a:solidFill>
                  <a:schemeClr val="tx1"/>
                </a:solidFill>
                <a:effectLst/>
                <a:latin typeface="+mn-lt"/>
                <a:ea typeface="+mn-ea"/>
                <a:cs typeface="+mn-cs"/>
              </a:rPr>
              <a:t> (e.g. </a:t>
            </a:r>
            <a:r>
              <a:rPr lang="en-US" sz="1200" kern="1200" dirty="0" smtClean="0">
                <a:solidFill>
                  <a:schemeClr val="tx1"/>
                </a:solidFill>
                <a:effectLst/>
                <a:latin typeface="+mn-lt"/>
                <a:ea typeface="+mn-ea"/>
                <a:cs typeface="+mn-cs"/>
              </a:rPr>
              <a:t>The very tininess of an object may exert a fascination that compensates the slight weight it would otherwise have. )</a:t>
            </a:r>
          </a:p>
          <a:p>
            <a:r>
              <a:rPr lang="en-US" sz="1200" kern="1200" dirty="0" smtClean="0">
                <a:solidFill>
                  <a:schemeClr val="tx1"/>
                </a:solidFill>
                <a:effectLst/>
                <a:latin typeface="+mn-lt"/>
                <a:ea typeface="+mn-ea"/>
                <a:cs typeface="+mn-cs"/>
              </a:rPr>
              <a:t>Perception may also be influenced by the observer's </a:t>
            </a:r>
            <a:r>
              <a:rPr lang="en-US" sz="1200" b="1" kern="1200" dirty="0" smtClean="0">
                <a:solidFill>
                  <a:schemeClr val="tx1"/>
                </a:solidFill>
                <a:effectLst/>
                <a:latin typeface="+mn-lt"/>
                <a:ea typeface="+mn-ea"/>
                <a:cs typeface="+mn-cs"/>
              </a:rPr>
              <a:t>wishes and fears</a:t>
            </a:r>
            <a:r>
              <a:rPr lang="en-US" sz="1200" kern="1200" dirty="0" smtClean="0">
                <a:solidFill>
                  <a:schemeClr val="tx1"/>
                </a:solidFill>
                <a:effectLst/>
                <a:latin typeface="+mn-lt"/>
                <a:ea typeface="+mn-ea"/>
                <a:cs typeface="+mn-cs"/>
              </a:rPr>
              <a:t>. One </a:t>
            </a:r>
            <a:r>
              <a:rPr lang="en-US" sz="1200" u="sng" kern="1200" dirty="0" smtClean="0">
                <a:solidFill>
                  <a:srgbClr val="FF0000"/>
                </a:solidFill>
                <a:effectLst/>
                <a:latin typeface="+mn-lt"/>
                <a:ea typeface="+mn-ea"/>
                <a:cs typeface="+mn-cs"/>
              </a:rPr>
              <a:t>could try to ascertain</a:t>
            </a:r>
            <a:r>
              <a:rPr lang="en-US" sz="1200" kern="1200" dirty="0" smtClean="0">
                <a:solidFill>
                  <a:schemeClr val="tx1"/>
                </a:solidFill>
                <a:effectLst/>
                <a:latin typeface="+mn-lt"/>
                <a:ea typeface="+mn-ea"/>
                <a:cs typeface="+mn-cs"/>
              </a:rPr>
              <a:t> whether pictorial balance is changed by the introduction of a highly desirable object or a frightening one.</a:t>
            </a:r>
          </a:p>
          <a:p>
            <a:r>
              <a:rPr lang="en-US" sz="1200" kern="1200" dirty="0" smtClean="0">
                <a:solidFill>
                  <a:schemeClr val="tx1"/>
                </a:solidFill>
                <a:effectLst/>
                <a:latin typeface="+mn-lt"/>
                <a:ea typeface="+mn-ea"/>
                <a:cs typeface="+mn-cs"/>
              </a:rPr>
              <a:t>D6) </a:t>
            </a:r>
            <a:r>
              <a:rPr lang="en-US" b="1" dirty="0" smtClean="0"/>
              <a:t>Isolation</a:t>
            </a:r>
          </a:p>
          <a:p>
            <a:r>
              <a:rPr lang="en-US" dirty="0" smtClean="0"/>
              <a:t>Isolation</a:t>
            </a:r>
            <a:r>
              <a:rPr lang="en-US" baseline="0" dirty="0" smtClean="0"/>
              <a:t> </a:t>
            </a:r>
            <a:r>
              <a:rPr lang="en-US" dirty="0" smtClean="0"/>
              <a:t>makes for weight. Isolated items weight heavier.</a:t>
            </a:r>
          </a:p>
          <a:p>
            <a:r>
              <a:rPr lang="en-US" sz="1200" kern="1200" dirty="0" smtClean="0">
                <a:solidFill>
                  <a:schemeClr val="tx1"/>
                </a:solidFill>
                <a:effectLst/>
                <a:latin typeface="+mn-lt"/>
                <a:ea typeface="+mn-ea"/>
                <a:cs typeface="+mn-cs"/>
              </a:rPr>
              <a:t>D7) </a:t>
            </a:r>
            <a:r>
              <a:rPr lang="en-US" sz="1200" b="1" kern="1200" dirty="0" smtClean="0">
                <a:solidFill>
                  <a:schemeClr val="tx1"/>
                </a:solidFill>
                <a:effectLst/>
                <a:latin typeface="+mn-lt"/>
                <a:ea typeface="+mn-ea"/>
                <a:cs typeface="+mn-cs"/>
              </a:rPr>
              <a:t>Shape</a:t>
            </a:r>
          </a:p>
          <a:p>
            <a:r>
              <a:rPr lang="en-US" sz="1200" kern="1200" dirty="0" smtClean="0">
                <a:solidFill>
                  <a:schemeClr val="tx1"/>
                </a:solidFill>
                <a:effectLst/>
                <a:latin typeface="+mn-lt"/>
                <a:ea typeface="+mn-ea"/>
                <a:cs typeface="+mn-cs"/>
              </a:rPr>
              <a:t>Shape </a:t>
            </a:r>
            <a:r>
              <a:rPr lang="en-US" sz="1200" b="1" kern="1200" dirty="0" smtClean="0">
                <a:solidFill>
                  <a:schemeClr val="tx1"/>
                </a:solidFill>
                <a:effectLst/>
                <a:latin typeface="+mn-lt"/>
                <a:ea typeface="+mn-ea"/>
                <a:cs typeface="+mn-cs"/>
              </a:rPr>
              <a:t>seems to</a:t>
            </a:r>
            <a:r>
              <a:rPr lang="en-US" sz="1200" kern="1200" dirty="0" smtClean="0">
                <a:solidFill>
                  <a:schemeClr val="tx1"/>
                </a:solidFill>
                <a:effectLst/>
                <a:latin typeface="+mn-lt"/>
                <a:ea typeface="+mn-ea"/>
                <a:cs typeface="+mn-cs"/>
              </a:rPr>
              <a:t> influence weight. The </a:t>
            </a:r>
            <a:r>
              <a:rPr lang="en-US" sz="1200" b="1" kern="1200" dirty="0" smtClean="0">
                <a:solidFill>
                  <a:schemeClr val="tx1"/>
                </a:solidFill>
                <a:effectLst/>
                <a:latin typeface="+mn-lt"/>
                <a:ea typeface="+mn-ea"/>
                <a:cs typeface="+mn-cs"/>
              </a:rPr>
              <a:t>regular</a:t>
            </a:r>
            <a:r>
              <a:rPr lang="en-US" sz="1200" kern="1200" dirty="0" smtClean="0">
                <a:solidFill>
                  <a:schemeClr val="tx1"/>
                </a:solidFill>
                <a:effectLst/>
                <a:latin typeface="+mn-lt"/>
                <a:ea typeface="+mn-ea"/>
                <a:cs typeface="+mn-cs"/>
              </a:rPr>
              <a:t> shape of simple geometrical figures makes them look heavier.</a:t>
            </a:r>
          </a:p>
          <a:p>
            <a:r>
              <a:rPr lang="en-US" sz="1200" kern="1200" dirty="0" smtClean="0">
                <a:solidFill>
                  <a:schemeClr val="tx1"/>
                </a:solidFill>
                <a:effectLst/>
                <a:latin typeface="+mn-lt"/>
                <a:ea typeface="+mn-ea"/>
                <a:cs typeface="+mn-cs"/>
              </a:rPr>
              <a:t>Kandinsky's works: circles or squares provide remarkably strong accents within compositions of less definable shapes. </a:t>
            </a:r>
            <a:r>
              <a:rPr lang="en-US" sz="1200" b="1" kern="1200" dirty="0" smtClean="0">
                <a:solidFill>
                  <a:schemeClr val="tx1"/>
                </a:solidFill>
                <a:effectLst/>
                <a:latin typeface="+mn-lt"/>
                <a:ea typeface="+mn-ea"/>
                <a:cs typeface="+mn-cs"/>
              </a:rPr>
              <a:t>Compactness</a:t>
            </a:r>
            <a:r>
              <a:rPr lang="en-US" sz="1200" kern="1200" dirty="0" smtClean="0">
                <a:solidFill>
                  <a:schemeClr val="tx1"/>
                </a:solidFill>
                <a:effectLst/>
                <a:latin typeface="+mn-lt"/>
                <a:ea typeface="+mn-ea"/>
                <a:cs typeface="+mn-cs"/>
              </a:rPr>
              <a:t>-that is, the degree to which mass is concentrated around its center also seems to produce weight.</a:t>
            </a:r>
          </a:p>
          <a:p>
            <a:r>
              <a:rPr lang="en-US" sz="1200" b="1" kern="1200" dirty="0" smtClean="0">
                <a:solidFill>
                  <a:schemeClr val="tx1"/>
                </a:solidFill>
                <a:effectLst/>
                <a:latin typeface="+mn-lt"/>
                <a:ea typeface="+mn-ea"/>
                <a:cs typeface="+mn-cs"/>
              </a:rPr>
              <a:t>Vertically oriented </a:t>
            </a:r>
            <a:r>
              <a:rPr lang="en-US" sz="1200" kern="1200" dirty="0" smtClean="0">
                <a:solidFill>
                  <a:schemeClr val="tx1"/>
                </a:solidFill>
                <a:effectLst/>
                <a:latin typeface="+mn-lt"/>
                <a:ea typeface="+mn-ea"/>
                <a:cs typeface="+mn-cs"/>
              </a:rPr>
              <a:t>forms seem to be heavier than oblique ones.</a:t>
            </a:r>
          </a:p>
          <a:p>
            <a:r>
              <a:rPr lang="en-US" sz="1200" b="1" kern="1200" dirty="0" smtClean="0">
                <a:solidFill>
                  <a:schemeClr val="tx1"/>
                </a:solidFill>
                <a:effectLst/>
                <a:latin typeface="+mn-lt"/>
                <a:ea typeface="+mn-ea"/>
                <a:cs typeface="+mn-cs"/>
              </a:rPr>
              <a:t>Most of these rules, however, await verification by exact experiment. </a:t>
            </a:r>
          </a:p>
          <a:p>
            <a:r>
              <a:rPr lang="en-US" sz="1200" b="0" kern="1200" dirty="0" smtClean="0">
                <a:solidFill>
                  <a:schemeClr val="tx1"/>
                </a:solidFill>
                <a:effectLst/>
                <a:latin typeface="+mn-lt"/>
                <a:ea typeface="+mn-ea"/>
                <a:cs typeface="+mn-cs"/>
              </a:rPr>
              <a:t>D8) </a:t>
            </a:r>
            <a:r>
              <a:rPr lang="en-US" sz="1200" b="1" kern="1200" dirty="0" smtClean="0">
                <a:solidFill>
                  <a:schemeClr val="tx1"/>
                </a:solidFill>
                <a:effectLst/>
                <a:latin typeface="+mn-lt"/>
                <a:ea typeface="+mn-ea"/>
                <a:cs typeface="+mn-cs"/>
              </a:rPr>
              <a:t>Knowledge</a:t>
            </a:r>
          </a:p>
          <a:p>
            <a:r>
              <a:rPr lang="en-US" dirty="0" smtClean="0"/>
              <a:t>The problem has come up in architecture.</a:t>
            </a:r>
          </a:p>
          <a:p>
            <a:r>
              <a:rPr lang="en-US" sz="1200" kern="1200" dirty="0" smtClean="0">
                <a:solidFill>
                  <a:schemeClr val="tx1"/>
                </a:solidFill>
                <a:effectLst/>
                <a:latin typeface="+mn-lt"/>
                <a:ea typeface="+mn-ea"/>
                <a:cs typeface="+mn-cs"/>
              </a:rPr>
              <a:t>e.g. a building may appear to stand unsafely on a base of glass</a:t>
            </a:r>
          </a:p>
          <a:p>
            <a:r>
              <a:rPr lang="en-US" sz="1200" kern="1200" dirty="0" smtClean="0">
                <a:solidFill>
                  <a:schemeClr val="tx1"/>
                </a:solidFill>
                <a:effectLst/>
                <a:latin typeface="+mn-lt"/>
                <a:ea typeface="+mn-ea"/>
                <a:cs typeface="+mn-cs"/>
              </a:rPr>
              <a:t>Technical information or misinformation has little influence on visual evaluation. What perhaps does count is certain stylistic conventions relating.</a:t>
            </a:r>
          </a:p>
          <a:p>
            <a:r>
              <a:rPr lang="en-US" sz="1200" b="1" kern="1200" dirty="0" smtClean="0">
                <a:solidFill>
                  <a:schemeClr val="tx1"/>
                </a:solidFill>
                <a:effectLst/>
                <a:latin typeface="+mn-lt"/>
                <a:ea typeface="+mn-ea"/>
                <a:cs typeface="+mn-cs"/>
              </a:rPr>
              <a:t>E) Direction</a:t>
            </a:r>
          </a:p>
          <a:p>
            <a:r>
              <a:rPr lang="en-US" dirty="0" smtClean="0"/>
              <a:t>Equilibrium is attained when the forces constituting a system compensate one another. Such compensation depends on all three properties of forces: </a:t>
            </a:r>
          </a:p>
          <a:p>
            <a:r>
              <a:rPr lang="en-US" dirty="0" smtClean="0"/>
              <a:t>the location of their </a:t>
            </a:r>
            <a:r>
              <a:rPr lang="en-US" b="1" dirty="0" smtClean="0"/>
              <a:t>point </a:t>
            </a:r>
            <a:r>
              <a:rPr lang="en-US" dirty="0" smtClean="0"/>
              <a:t>of attack, their </a:t>
            </a:r>
            <a:r>
              <a:rPr lang="en-US" b="1" dirty="0" smtClean="0"/>
              <a:t>strength</a:t>
            </a:r>
            <a:r>
              <a:rPr lang="en-US" dirty="0" smtClean="0"/>
              <a:t>, and their </a:t>
            </a:r>
            <a:r>
              <a:rPr lang="en-US" b="1" dirty="0" smtClean="0"/>
              <a:t>direction</a:t>
            </a:r>
            <a:r>
              <a:rPr lang="en-US" dirty="0" smtClean="0"/>
              <a:t>. </a:t>
            </a:r>
          </a:p>
          <a:p>
            <a:r>
              <a:rPr lang="en-US" sz="1200" kern="1200" dirty="0" smtClean="0">
                <a:solidFill>
                  <a:schemeClr val="tx1"/>
                </a:solidFill>
                <a:effectLst/>
                <a:latin typeface="+mn-lt"/>
                <a:ea typeface="+mn-ea"/>
                <a:cs typeface="+mn-cs"/>
              </a:rPr>
              <a:t>E1) </a:t>
            </a:r>
            <a:r>
              <a:rPr lang="en-US" sz="1200" b="1" kern="1200" dirty="0" smtClean="0">
                <a:solidFill>
                  <a:schemeClr val="tx1"/>
                </a:solidFill>
                <a:effectLst/>
                <a:latin typeface="+mn-lt"/>
                <a:ea typeface="+mn-ea"/>
                <a:cs typeface="+mn-cs"/>
              </a:rPr>
              <a:t>Weight</a:t>
            </a:r>
          </a:p>
          <a:p>
            <a:r>
              <a:rPr lang="en-US" dirty="0" smtClean="0"/>
              <a:t>the attraction exert</a:t>
            </a:r>
            <a:r>
              <a:rPr lang="en-US" baseline="0" dirty="0" smtClean="0"/>
              <a:t> </a:t>
            </a:r>
            <a:r>
              <a:rPr lang="en-US" dirty="0" smtClean="0"/>
              <a:t>by the weight of neighboring elements. (Figure 6)</a:t>
            </a:r>
          </a:p>
          <a:p>
            <a:r>
              <a:rPr lang="en-US" sz="1200" kern="1200" dirty="0" smtClean="0">
                <a:solidFill>
                  <a:schemeClr val="tx1"/>
                </a:solidFill>
                <a:effectLst/>
                <a:latin typeface="+mn-lt"/>
                <a:ea typeface="+mn-ea"/>
                <a:cs typeface="+mn-cs"/>
              </a:rPr>
              <a:t>E2) </a:t>
            </a:r>
            <a:r>
              <a:rPr lang="en-US" sz="1200" b="1" kern="1200" dirty="0" smtClean="0">
                <a:solidFill>
                  <a:schemeClr val="tx1"/>
                </a:solidFill>
                <a:effectLst/>
                <a:latin typeface="+mn-lt"/>
                <a:ea typeface="+mn-ea"/>
                <a:cs typeface="+mn-cs"/>
              </a:rPr>
              <a:t>Shape</a:t>
            </a:r>
          </a:p>
          <a:p>
            <a:r>
              <a:rPr lang="en-US" dirty="0" smtClean="0"/>
              <a:t>The shape of objects also generates direction along the axes of their structural skeletons.</a:t>
            </a:r>
          </a:p>
          <a:p>
            <a:r>
              <a:rPr lang="en-US" sz="1200" kern="1200" dirty="0" smtClean="0">
                <a:solidFill>
                  <a:schemeClr val="tx1"/>
                </a:solidFill>
                <a:effectLst/>
                <a:latin typeface="+mn-lt"/>
                <a:ea typeface="+mn-ea"/>
                <a:cs typeface="+mn-cs"/>
              </a:rPr>
              <a:t>E3) </a:t>
            </a:r>
            <a:r>
              <a:rPr lang="en-US" sz="1200" b="1" kern="1200" dirty="0" smtClean="0">
                <a:solidFill>
                  <a:schemeClr val="tx1"/>
                </a:solidFill>
                <a:effectLst/>
                <a:latin typeface="+mn-lt"/>
                <a:ea typeface="+mn-ea"/>
                <a:cs typeface="+mn-cs"/>
              </a:rPr>
              <a:t>Subject</a:t>
            </a:r>
          </a:p>
          <a:p>
            <a:r>
              <a:rPr lang="en-US" dirty="0" smtClean="0"/>
              <a:t>Subject matter also creates direction. It can define a human figure as advancing or retreating.</a:t>
            </a:r>
          </a:p>
          <a:p>
            <a:r>
              <a:rPr lang="en-US" dirty="0" smtClean="0"/>
              <a:t>the eyes’ turning</a:t>
            </a:r>
            <a:r>
              <a:rPr lang="en-US" baseline="0" dirty="0" smtClean="0"/>
              <a:t> </a:t>
            </a:r>
            <a:r>
              <a:rPr lang="en-US" dirty="0" smtClean="0"/>
              <a:t>provide the almost symmetrical shape of the front-face figure with a strong lateral force.</a:t>
            </a:r>
          </a:p>
          <a:p>
            <a:r>
              <a:rPr lang="en-US" dirty="0" smtClean="0"/>
              <a:t>Spatial directions created by the actor's glance are known on the stage as "visual lines.“</a:t>
            </a:r>
          </a:p>
          <a:p>
            <a:r>
              <a:rPr lang="en-US" sz="1200" b="1" kern="1200" dirty="0" smtClean="0">
                <a:solidFill>
                  <a:schemeClr val="tx1"/>
                </a:solidFill>
                <a:effectLst/>
                <a:latin typeface="+mn-lt"/>
                <a:ea typeface="+mn-ea"/>
                <a:cs typeface="+mn-cs"/>
              </a:rPr>
              <a:t>F) Combined</a:t>
            </a:r>
          </a:p>
          <a:p>
            <a:r>
              <a:rPr lang="en-US" sz="1200" kern="1200" dirty="0" smtClean="0">
                <a:solidFill>
                  <a:schemeClr val="tx1"/>
                </a:solidFill>
                <a:effectLst/>
                <a:latin typeface="+mn-lt"/>
                <a:ea typeface="+mn-ea"/>
                <a:cs typeface="+mn-cs"/>
              </a:rPr>
              <a:t>Factors just enumerated may act with and against one another to create the balance of the whole.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e.g.</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Weight through color may be counteracted by weight through location. The direction of shape may be balanced by movement toward a center of attraction.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complexity of these relations contributes greatly to the liveliness of a work. </a:t>
            </a:r>
          </a:p>
          <a:p>
            <a:r>
              <a:rPr lang="en-US" dirty="0" smtClean="0"/>
              <a:t>F1) </a:t>
            </a:r>
            <a:r>
              <a:rPr lang="en-US" b="1" dirty="0" smtClean="0"/>
              <a:t>Motion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actual motion is used, direction is indicated by movement.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Balance may be obtained between events that occur simultaneously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or in succession.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Experiments:</a:t>
            </a:r>
          </a:p>
          <a:p>
            <a:r>
              <a:rPr lang="en-US" sz="1200" kern="1200" dirty="0" smtClean="0">
                <a:solidFill>
                  <a:schemeClr val="tx1"/>
                </a:solidFill>
                <a:effectLst/>
                <a:latin typeface="+mn-lt"/>
                <a:ea typeface="+mn-ea"/>
                <a:cs typeface="+mn-cs"/>
              </a:rPr>
              <a:t>after fixating a line bent at the middle into an obtuse angle, saw an objectively straight line as bent in the opposite direction.</a:t>
            </a:r>
          </a:p>
          <a:p>
            <a:r>
              <a:rPr lang="en-US" sz="1200" kern="1200" dirty="0" smtClean="0">
                <a:solidFill>
                  <a:schemeClr val="tx1"/>
                </a:solidFill>
                <a:effectLst/>
                <a:latin typeface="+mn-lt"/>
                <a:ea typeface="+mn-ea"/>
                <a:cs typeface="+mn-cs"/>
              </a:rPr>
              <a:t>when observers inspected a straight line that was moderately tilted away from the vertical or the horizontal, the objective vertical or horizontal later appeared bent in the opposite direction.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F2) </a:t>
            </a:r>
            <a:r>
              <a:rPr lang="en-US" sz="1200" b="1" kern="1200" dirty="0" smtClean="0">
                <a:solidFill>
                  <a:schemeClr val="tx1"/>
                </a:solidFill>
                <a:effectLst/>
                <a:latin typeface="+mn-lt"/>
                <a:ea typeface="+mn-ea"/>
                <a:cs typeface="+mn-cs"/>
              </a:rPr>
              <a:t>Speech</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Speech creates visual weight at the place from which it issues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asymmetry may be compensated for by the more active movement of the silent dancer.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 </a:t>
            </a:r>
            <a:r>
              <a:rPr lang="en-US" b="1" dirty="0" smtClean="0"/>
              <a:t>Patterns of Balance </a:t>
            </a:r>
          </a:p>
          <a:p>
            <a:r>
              <a:rPr lang="en-US" sz="1200" kern="1200" dirty="0" smtClean="0">
                <a:solidFill>
                  <a:schemeClr val="tx1"/>
                </a:solidFill>
                <a:effectLst/>
                <a:latin typeface="+mn-lt"/>
                <a:ea typeface="+mn-ea"/>
                <a:cs typeface="+mn-cs"/>
              </a:rPr>
              <a:t>In works consisting of only one or two units on a plain ground, the "</a:t>
            </a:r>
            <a:r>
              <a:rPr lang="en-US" sz="1200" b="1" kern="1200" dirty="0" smtClean="0">
                <a:solidFill>
                  <a:schemeClr val="tx1"/>
                </a:solidFill>
                <a:effectLst/>
                <a:latin typeface="+mn-lt"/>
                <a:ea typeface="+mn-ea"/>
                <a:cs typeface="+mn-cs"/>
              </a:rPr>
              <a:t>hierarchic gradient</a:t>
            </a:r>
            <a:r>
              <a:rPr lang="en-US" sz="1200" kern="1200" dirty="0" smtClean="0">
                <a:solidFill>
                  <a:schemeClr val="tx1"/>
                </a:solidFill>
                <a:effectLst/>
                <a:latin typeface="+mn-lt"/>
                <a:ea typeface="+mn-ea"/>
                <a:cs typeface="+mn-cs"/>
              </a:rPr>
              <a:t>" can be said to be very steep. More often, an assembly of many units leads in steps from the strongest to the weakest. (A single human figure may be organized around secondary balance centers in the face, the lap, the hands. The same may hold for the total composition.)</a:t>
            </a:r>
          </a:p>
          <a:p>
            <a:r>
              <a:rPr lang="en-US" sz="1200" kern="1200" dirty="0" smtClean="0">
                <a:solidFill>
                  <a:schemeClr val="tx1"/>
                </a:solidFill>
                <a:effectLst/>
                <a:latin typeface="+mn-lt"/>
                <a:ea typeface="+mn-ea"/>
                <a:cs typeface="+mn-cs"/>
              </a:rPr>
              <a:t>The hierarchic gradient approaches </a:t>
            </a:r>
            <a:r>
              <a:rPr lang="en-US" sz="1200" b="1" kern="1200" dirty="0" smtClean="0">
                <a:solidFill>
                  <a:schemeClr val="tx1"/>
                </a:solidFill>
                <a:effectLst/>
                <a:latin typeface="+mn-lt"/>
                <a:ea typeface="+mn-ea"/>
                <a:cs typeface="+mn-cs"/>
              </a:rPr>
              <a:t>zero</a:t>
            </a:r>
            <a:r>
              <a:rPr lang="en-US" sz="1200" kern="1200" dirty="0" smtClean="0">
                <a:solidFill>
                  <a:schemeClr val="tx1"/>
                </a:solidFill>
                <a:effectLst/>
                <a:latin typeface="+mn-lt"/>
                <a:ea typeface="+mn-ea"/>
                <a:cs typeface="+mn-cs"/>
              </a:rPr>
              <a:t> when a pattern is composed of many units of equal weight (balanced by homogeneity).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 </a:t>
            </a:r>
            <a:r>
              <a:rPr lang="en-US" b="1" dirty="0" smtClean="0"/>
              <a:t>Top </a:t>
            </a:r>
            <a:r>
              <a:rPr lang="en-US" b="0" dirty="0" smtClean="0"/>
              <a:t>&amp;</a:t>
            </a:r>
            <a:r>
              <a:rPr lang="en-US" b="1" dirty="0" smtClean="0"/>
              <a:t> Bottom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anisotropic space: dynamics varies with direction</a:t>
            </a:r>
          </a:p>
          <a:p>
            <a:r>
              <a:rPr lang="en-US" sz="1200" kern="1200" dirty="0" smtClean="0">
                <a:solidFill>
                  <a:schemeClr val="tx1"/>
                </a:solidFill>
                <a:effectLst/>
                <a:latin typeface="+mn-lt"/>
                <a:ea typeface="+mn-ea"/>
                <a:cs typeface="+mn-cs"/>
              </a:rPr>
              <a:t>Visually an object will carry more weight when placed higher up.</a:t>
            </a:r>
          </a:p>
          <a:p>
            <a:r>
              <a:rPr lang="en-US" sz="1200" kern="1200" dirty="0" smtClean="0">
                <a:solidFill>
                  <a:schemeClr val="tx1"/>
                </a:solidFill>
                <a:effectLst/>
                <a:latin typeface="+mn-lt"/>
                <a:ea typeface="+mn-ea"/>
                <a:cs typeface="+mn-cs"/>
              </a:rPr>
              <a:t>balance in the vertical direction cannot be obtained by placing equal objects at different heights. (higher one must be lighter)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environmental</a:t>
            </a:r>
            <a:r>
              <a:rPr lang="en-US" sz="1200" kern="1200" dirty="0" smtClean="0">
                <a:solidFill>
                  <a:schemeClr val="tx1"/>
                </a:solidFill>
                <a:effectLst/>
                <a:latin typeface="+mn-lt"/>
                <a:ea typeface="+mn-ea"/>
                <a:cs typeface="+mn-cs"/>
              </a:rPr>
              <a:t> orientation &amp;&amp; </a:t>
            </a:r>
            <a:r>
              <a:rPr lang="en-US" sz="1200" b="1" kern="1200" dirty="0" smtClean="0">
                <a:solidFill>
                  <a:schemeClr val="tx1"/>
                </a:solidFill>
                <a:effectLst/>
                <a:latin typeface="+mn-lt"/>
                <a:ea typeface="+mn-ea"/>
                <a:cs typeface="+mn-cs"/>
              </a:rPr>
              <a:t>retinal</a:t>
            </a:r>
            <a:r>
              <a:rPr lang="en-US" sz="1200" kern="1200" dirty="0" smtClean="0">
                <a:solidFill>
                  <a:schemeClr val="tx1"/>
                </a:solidFill>
                <a:effectLst/>
                <a:latin typeface="+mn-lt"/>
                <a:ea typeface="+mn-ea"/>
                <a:cs typeface="+mn-cs"/>
              </a:rPr>
              <a:t> orientation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It is not yet known whether the distribution of visual weight differs depending on whether we see a picture on the wall or on the table.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we are accustomed to experiencing the normal visual situation as bottom-heavy. T</a:t>
            </a:r>
            <a:r>
              <a:rPr lang="en-US" dirty="0" smtClean="0"/>
              <a:t>he weight at the top must be slightly increased. Enough weight at the bottom makes the object look solidly rooted, reliable, and stable.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center of gravity is placed below the geometrical center. The rule is observed even by typographers and layout designers. (e.g. Number “3”, Letter “S”, “B”)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can be a discrepancy between orientation in physical space and in the visual field</a:t>
            </a:r>
            <a:endParaRPr lang="en-US" b="0" dirty="0" smtClean="0"/>
          </a:p>
          <a:p>
            <a:pPr marL="285750" marR="0" indent="-285750" algn="l" defTabSz="914400" rtl="0" eaLnBrk="1" fontAlgn="auto" latinLnBrk="0" hangingPunct="1">
              <a:lnSpc>
                <a:spcPct val="100000"/>
              </a:lnSpc>
              <a:spcBef>
                <a:spcPts val="0"/>
              </a:spcBef>
              <a:spcAft>
                <a:spcPts val="0"/>
              </a:spcAft>
              <a:buClrTx/>
              <a:buSzTx/>
              <a:buFontTx/>
              <a:buAutoNum type="romanUcParenR"/>
              <a:tabLst/>
              <a:defRPr/>
            </a:pPr>
            <a:r>
              <a:rPr lang="en-US" b="1" dirty="0" smtClean="0"/>
              <a:t>Right </a:t>
            </a:r>
            <a:r>
              <a:rPr lang="en-US" dirty="0" smtClean="0"/>
              <a:t>&amp; </a:t>
            </a:r>
            <a:r>
              <a:rPr lang="en-US" b="1" dirty="0" smtClean="0"/>
              <a:t>Left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sequential thought began to be recorded in linear writing, one lateral direction came to dominate the other</a:t>
            </a:r>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Visually, lateral asymmetry manifests itself in an uneven distribution of weight and in a dynamic vector leading from the left to the right of the visual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phenomenon is unlikely to be noticeable in strictly symmetrical patterns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two equal objects are shown in the left and right halves of the visual field, the one on the right looks larger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them to appear equal, the one on the left has to be increased in size.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observer experiences a picture as though he were facing its left side.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Left seems closer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a group of actors, the one farthest left dominates the scene.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right side is distinguished for being the more conspicuous and for increasing an object's visual weight-perhaps because when the center of attention is on the left side of the visual field, the "lever effect" adds to the weight of objects on the right. The left side, in turn, is distinguished for being the more central, the more important, and the more emphasized by the viewer's identification with it. </a:t>
            </a:r>
          </a:p>
          <a:p>
            <a:r>
              <a:rPr lang="en-US" sz="1200" kern="1200" dirty="0" smtClean="0">
                <a:solidFill>
                  <a:schemeClr val="tx1"/>
                </a:solidFill>
                <a:effectLst/>
                <a:latin typeface="+mn-lt"/>
                <a:ea typeface="+mn-ea"/>
                <a:cs typeface="+mn-cs"/>
              </a:rPr>
              <a:t>Since a picture is "read" from left to right, pictorial </a:t>
            </a:r>
            <a:r>
              <a:rPr lang="en-US" sz="1200" b="1" kern="1200" dirty="0" smtClean="0">
                <a:solidFill>
                  <a:schemeClr val="tx1"/>
                </a:solidFill>
                <a:effectLst/>
                <a:latin typeface="+mn-lt"/>
                <a:ea typeface="+mn-ea"/>
                <a:cs typeface="+mn-cs"/>
              </a:rPr>
              <a:t>movement</a:t>
            </a:r>
            <a:r>
              <a:rPr lang="en-US" sz="1200" kern="1200" dirty="0" smtClean="0">
                <a:solidFill>
                  <a:schemeClr val="tx1"/>
                </a:solidFill>
                <a:effectLst/>
                <a:latin typeface="+mn-lt"/>
                <a:ea typeface="+mn-ea"/>
                <a:cs typeface="+mn-cs"/>
              </a:rPr>
              <a:t> toward the right is perceived as being easier, requiring less effort. If, on the contrary, we see a rider traverse the picture from right to left, he seems to be overcoming more resistance, to be investing more effort, and therefore to be going more slowly.</a:t>
            </a:r>
          </a:p>
          <a:p>
            <a:r>
              <a:rPr lang="en-US" sz="1200" kern="1200" dirty="0" smtClean="0">
                <a:solidFill>
                  <a:schemeClr val="tx1"/>
                </a:solidFill>
                <a:effectLst/>
                <a:latin typeface="+mn-lt"/>
                <a:ea typeface="+mn-ea"/>
                <a:cs typeface="+mn-cs"/>
              </a:rPr>
              <a:t>One may speculate that the movement to the left is seen as overcoming stronger resistance; it pushes against the current instead of drifting with it. </a:t>
            </a:r>
          </a:p>
          <a:p>
            <a:r>
              <a:rPr lang="en-US" sz="1200" b="1" kern="1200" dirty="0" smtClean="0">
                <a:solidFill>
                  <a:schemeClr val="tx1"/>
                </a:solidFill>
                <a:effectLst/>
                <a:latin typeface="+mn-lt"/>
                <a:ea typeface="+mn-ea"/>
                <a:cs typeface="+mn-cs"/>
              </a:rPr>
              <a:t>Reasoning</a:t>
            </a:r>
          </a:p>
          <a:p>
            <a:r>
              <a:rPr lang="en-US" sz="1200" kern="1200" dirty="0" smtClean="0">
                <a:solidFill>
                  <a:schemeClr val="tx1"/>
                </a:solidFill>
                <a:effectLst/>
                <a:latin typeface="+mn-lt"/>
                <a:ea typeface="+mn-ea"/>
                <a:cs typeface="+mn-cs"/>
              </a:rPr>
              <a:t>the directional vector has little to do with eye movements. </a:t>
            </a:r>
          </a:p>
          <a:p>
            <a:r>
              <a:rPr lang="en-US" sz="1200" kern="1200" dirty="0" smtClean="0">
                <a:solidFill>
                  <a:schemeClr val="tx1"/>
                </a:solidFill>
                <a:effectLst/>
                <a:latin typeface="+mn-lt"/>
                <a:ea typeface="+mn-ea"/>
                <a:cs typeface="+mn-cs"/>
              </a:rPr>
              <a:t>From tracings of eye movements we know that viewers explore a visual scene by roaming about </a:t>
            </a:r>
            <a:r>
              <a:rPr lang="en-US" sz="1200" b="1" kern="1200" dirty="0" smtClean="0">
                <a:solidFill>
                  <a:schemeClr val="tx1"/>
                </a:solidFill>
                <a:effectLst/>
                <a:latin typeface="+mn-lt"/>
                <a:ea typeface="+mn-ea"/>
                <a:cs typeface="+mn-cs"/>
              </a:rPr>
              <a:t>irregularly</a:t>
            </a:r>
            <a:r>
              <a:rPr lang="en-US" sz="1200" kern="1200" dirty="0" smtClean="0">
                <a:solidFill>
                  <a:schemeClr val="tx1"/>
                </a:solidFill>
                <a:effectLst/>
                <a:latin typeface="+mn-lt"/>
                <a:ea typeface="+mn-ea"/>
                <a:cs typeface="+mn-cs"/>
              </a:rPr>
              <a:t> and concentrating on the </a:t>
            </a:r>
            <a:r>
              <a:rPr lang="en-US" sz="1200" b="1" kern="1200" dirty="0" smtClean="0">
                <a:solidFill>
                  <a:schemeClr val="tx1"/>
                </a:solidFill>
                <a:effectLst/>
                <a:latin typeface="+mn-lt"/>
                <a:ea typeface="+mn-ea"/>
                <a:cs typeface="+mn-cs"/>
              </a:rPr>
              <a:t>centers of major interest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left-right vector results from this exploration, but it does not derive from the direction of eye movements themselves. </a:t>
            </a:r>
            <a:r>
              <a:rPr lang="en-US" sz="1200" b="1" kern="1200" dirty="0" smtClean="0">
                <a:solidFill>
                  <a:schemeClr val="tx1"/>
                </a:solidFill>
                <a:effectLst/>
                <a:latin typeface="+mn-lt"/>
                <a:ea typeface="+mn-ea"/>
                <a:cs typeface="+mn-cs"/>
              </a:rPr>
              <a:t>Nor is there any hard evidence that lateral bias is related to handedness or eye dominance</a:t>
            </a:r>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scholastic training </a:t>
            </a:r>
            <a:r>
              <a:rPr lang="en-US" sz="1200" kern="1200" dirty="0" smtClean="0">
                <a:solidFill>
                  <a:schemeClr val="tx1"/>
                </a:solidFill>
                <a:effectLst/>
                <a:latin typeface="+mn-lt"/>
                <a:ea typeface="+mn-ea"/>
                <a:cs typeface="+mn-cs"/>
              </a:rPr>
              <a:t>may have some influence: she found that persons of limited education are less inclined than university students to perceive directed tension toward the right in pictorial objects. She also reports, however, that sensitivity to the left-right vectors appears rather suddenly at the age of fifteen-strangely late if training in reading and writing is decisive. </a:t>
            </a: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b="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indent="0">
              <a:buNone/>
            </a:pP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672FE3E-D150-482F-BF1D-E39D8DFAD163}" type="slidenum">
              <a:rPr lang="en-US" smtClean="0"/>
              <a:t>13</a:t>
            </a:fld>
            <a:endParaRPr lang="en-US"/>
          </a:p>
        </p:txBody>
      </p:sp>
    </p:spTree>
    <p:extLst>
      <p:ext uri="{BB962C8B-B14F-4D97-AF65-F5344CB8AC3E}">
        <p14:creationId xmlns:p14="http://schemas.microsoft.com/office/powerpoint/2010/main" val="3338104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Shape</a:t>
            </a:r>
          </a:p>
          <a:p>
            <a:r>
              <a:rPr lang="en-US" dirty="0" smtClean="0"/>
              <a:t>Establishing concepts through pattern</a:t>
            </a:r>
            <a:r>
              <a:rPr lang="en-US" baseline="0" dirty="0" smtClean="0"/>
              <a:t> /</a:t>
            </a:r>
            <a:r>
              <a:rPr lang="en-US" dirty="0" smtClean="0"/>
              <a:t> detailed essential</a:t>
            </a:r>
            <a:r>
              <a:rPr lang="en-US" baseline="0" dirty="0" smtClean="0"/>
              <a:t> </a:t>
            </a:r>
            <a:r>
              <a:rPr lang="en-US" dirty="0" smtClean="0"/>
              <a:t>features (directly</a:t>
            </a:r>
            <a:r>
              <a:rPr lang="en-US" baseline="0" dirty="0" smtClean="0"/>
              <a:t> viewed, </a:t>
            </a:r>
            <a:r>
              <a:rPr lang="en-US" dirty="0" smtClean="0"/>
              <a:t>NOT</a:t>
            </a:r>
            <a:r>
              <a:rPr lang="en-US" baseline="0" dirty="0" smtClean="0"/>
              <a:t> abstracted</a:t>
            </a:r>
            <a:r>
              <a:rPr lang="en-US" dirty="0" smtClean="0"/>
              <a:t>)</a:t>
            </a:r>
          </a:p>
          <a:p>
            <a:r>
              <a:rPr lang="en-US" dirty="0" smtClean="0"/>
              <a:t>We identify an acquaintance at long distance by nothing more than the most elementary proportions or motions. </a:t>
            </a:r>
          </a:p>
          <a:p>
            <a:r>
              <a:rPr lang="en-US" dirty="0" smtClean="0"/>
              <a:t>A tendency of simplify</a:t>
            </a:r>
          </a:p>
          <a:p>
            <a:r>
              <a:rPr lang="en-US" dirty="0" smtClean="0"/>
              <a:t>"The greater the biological relevance an object has to us, the more will we be attuned to its recognition-and the more tolerant will therefore be our standards of formal correspondence.“</a:t>
            </a:r>
          </a:p>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14</a:t>
            </a:fld>
            <a:endParaRPr lang="en-US"/>
          </a:p>
        </p:txBody>
      </p:sp>
    </p:spTree>
    <p:extLst>
      <p:ext uri="{BB962C8B-B14F-4D97-AF65-F5344CB8AC3E}">
        <p14:creationId xmlns:p14="http://schemas.microsoft.com/office/powerpoint/2010/main" val="2240404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16</a:t>
            </a:fld>
            <a:endParaRPr lang="en-US"/>
          </a:p>
        </p:txBody>
      </p:sp>
    </p:spTree>
    <p:extLst>
      <p:ext uri="{BB962C8B-B14F-4D97-AF65-F5344CB8AC3E}">
        <p14:creationId xmlns:p14="http://schemas.microsoft.com/office/powerpoint/2010/main" val="3616894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17</a:t>
            </a:fld>
            <a:endParaRPr lang="en-US"/>
          </a:p>
        </p:txBody>
      </p:sp>
    </p:spTree>
    <p:extLst>
      <p:ext uri="{BB962C8B-B14F-4D97-AF65-F5344CB8AC3E}">
        <p14:creationId xmlns:p14="http://schemas.microsoft.com/office/powerpoint/2010/main" val="179239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20</a:t>
            </a:fld>
            <a:endParaRPr lang="en-US"/>
          </a:p>
        </p:txBody>
      </p:sp>
    </p:spTree>
    <p:extLst>
      <p:ext uri="{BB962C8B-B14F-4D97-AF65-F5344CB8AC3E}">
        <p14:creationId xmlns:p14="http://schemas.microsoft.com/office/powerpoint/2010/main" val="1135023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72FE3E-D150-482F-BF1D-E39D8DFAD163}" type="slidenum">
              <a:rPr lang="en-US" smtClean="0"/>
              <a:t>21</a:t>
            </a:fld>
            <a:endParaRPr lang="en-US"/>
          </a:p>
        </p:txBody>
      </p:sp>
    </p:spTree>
    <p:extLst>
      <p:ext uri="{BB962C8B-B14F-4D97-AF65-F5344CB8AC3E}">
        <p14:creationId xmlns:p14="http://schemas.microsoft.com/office/powerpoint/2010/main" val="3603084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08699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1922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06871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283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81152D-B8D1-40F5-A25E-BA7FC7DB9814}" type="datetimeFigureOut">
              <a:rPr lang="en-US" smtClean="0"/>
              <a:t>11/9/2015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679075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81457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81152D-B8D1-40F5-A25E-BA7FC7DB9814}" type="datetimeFigureOut">
              <a:rPr lang="en-US" smtClean="0"/>
              <a:t>11/9/2015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6782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81152D-B8D1-40F5-A25E-BA7FC7DB9814}" type="datetimeFigureOut">
              <a:rPr lang="en-US" smtClean="0"/>
              <a:t>11/9/2015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418787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1152D-B8D1-40F5-A25E-BA7FC7DB9814}" type="datetimeFigureOut">
              <a:rPr lang="en-US" smtClean="0"/>
              <a:t>11/9/2015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3186418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254369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81152D-B8D1-40F5-A25E-BA7FC7DB9814}" type="datetimeFigureOut">
              <a:rPr lang="en-US" smtClean="0"/>
              <a:t>11/9/2015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F993B8-770E-4A37-9ADF-CFC256C7A1F4}" type="slidenum">
              <a:rPr lang="en-US" smtClean="0"/>
              <a:t>‹#›</a:t>
            </a:fld>
            <a:endParaRPr lang="en-US"/>
          </a:p>
        </p:txBody>
      </p:sp>
    </p:spTree>
    <p:extLst>
      <p:ext uri="{BB962C8B-B14F-4D97-AF65-F5344CB8AC3E}">
        <p14:creationId xmlns:p14="http://schemas.microsoft.com/office/powerpoint/2010/main" val="102686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1152D-B8D1-40F5-A25E-BA7FC7DB9814}" type="datetimeFigureOut">
              <a:rPr lang="en-US" smtClean="0"/>
              <a:t>11/9/2015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993B8-770E-4A37-9ADF-CFC256C7A1F4}" type="slidenum">
              <a:rPr lang="en-US" smtClean="0"/>
              <a:t>‹#›</a:t>
            </a:fld>
            <a:endParaRPr lang="en-US"/>
          </a:p>
        </p:txBody>
      </p:sp>
    </p:spTree>
    <p:extLst>
      <p:ext uri="{BB962C8B-B14F-4D97-AF65-F5344CB8AC3E}">
        <p14:creationId xmlns:p14="http://schemas.microsoft.com/office/powerpoint/2010/main" val="295424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hyperlink" Target="The-Design-of-Everyday-Things-Revised-and-Expanded-Edition.pdf" TargetMode="External"/><Relationship Id="rId3" Type="http://schemas.openxmlformats.org/officeDocument/2006/relationships/hyperlink" Target="Arnheim_Rudolf_Art_and_Visual_Perception_1974.pdf" TargetMode="External"/><Relationship Id="rId7" Type="http://schemas.openxmlformats.org/officeDocument/2006/relationships/hyperlink" Target="Dow%20-%20Composition.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Itten_Johannes_The_Elements_of_Color.pdf" TargetMode="External"/><Relationship Id="rId5" Type="http://schemas.openxmlformats.org/officeDocument/2006/relationships/hyperlink" Target="Crane%20-%20Line%20and%20Form.pdf" TargetMode="External"/><Relationship Id="rId10" Type="http://schemas.openxmlformats.org/officeDocument/2006/relationships/hyperlink" Target="&#12298;&#35774;&#35745;&#24515;&#29702;&#23398;&#12299;%5b&#32654;%5d.pdf" TargetMode="External"/><Relationship Id="rId4" Type="http://schemas.openxmlformats.org/officeDocument/2006/relationships/hyperlink" Target="&#33402;&#26415;&#19982;&#35270;&#30693;&#35273;&#65306;&#35270;&#35273;&#33402;&#26415;&#24515;&#29702;&#23398;.pdf" TargetMode="External"/><Relationship Id="rId9" Type="http://schemas.openxmlformats.org/officeDocument/2006/relationships/hyperlink" Target="The%20Design%20Of%20Everyday%20Things.pdf"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NeuralAesthetics(bruce_ch6_sm).pdf" TargetMode="External"/><Relationship Id="rId3" Type="http://schemas.openxmlformats.org/officeDocument/2006/relationships/hyperlink" Target="&#12298;&#35748;&#30693;&#24515;&#29702;&#23398;&#12299;&#31532;5&#29256;%20D.&#33406;&#26862;&#20811;.&#25195;&#25551;&#29256;.pdf" TargetMode="External"/><Relationship Id="rId7" Type="http://schemas.openxmlformats.org/officeDocument/2006/relationships/hyperlink" Target="The%20Legacy%20Of%20Gestalt%20Psychology.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26684;&#24335;&#22612;&#24515;&#29702;&#23398;&#21407;&#29702;%5b&#24503;%5d&#32771;&#22827;&#21345;.pdf" TargetMode="External"/><Relationship Id="rId5" Type="http://schemas.openxmlformats.org/officeDocument/2006/relationships/hyperlink" Target="Foundations%20Of%20Cognitive%20Psychology%20-%20D.%20Levitin%20(ed)%20WW.pdf" TargetMode="External"/><Relationship Id="rId4" Type="http://schemas.openxmlformats.org/officeDocument/2006/relationships/hyperlink" Target="Cognitive%20Psychology%20(6th%20edition).pdf" TargetMode="External"/><Relationship Id="rId9" Type="http://schemas.openxmlformats.org/officeDocument/2006/relationships/hyperlink" Target="Gestalt%20Theory%20of%20Perception.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Arnheim,%20Gestalt%20and%20Art%20A%20Psychological%20Theory.pdf" TargetMode="External"/><Relationship Id="rId2" Type="http://schemas.openxmlformats.org/officeDocument/2006/relationships/hyperlink" Target="Arnheim_Rudolf_Art_and_Visual_Perception_1974.pdf" TargetMode="External"/><Relationship Id="rId1" Type="http://schemas.openxmlformats.org/officeDocument/2006/relationships/slideLayout" Target="../slideLayouts/slideLayout2.xml"/><Relationship Id="rId4" Type="http://schemas.openxmlformats.org/officeDocument/2006/relationships/hyperlink" Target="Jung%20On%20Art.pdf"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Analysis%20of%20Cross-Cultural%20Color%20Emotion.pdf" TargetMode="External"/><Relationship Id="rId2" Type="http://schemas.openxmlformats.org/officeDocument/2006/relationships/hyperlink" Target="Mapping%20emotion%20to%20colo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Brainstorming.pdf" TargetMode="External"/><Relationship Id="rId2" Type="http://schemas.openxmlformats.org/officeDocument/2006/relationships/hyperlink" Target="Brainstorming.vsdx" TargetMode="Externa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hyperlink" Target="http://infosthetics.com/"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hyperlink" Target="http://www.musictheory21.com/jae-sung/syllabus/graduate/rameau-studies/2002-1/documents/color-and-music.pdf" TargetMode="External"/><Relationship Id="rId5" Type="http://schemas.openxmlformats.org/officeDocument/2006/relationships/hyperlink" Target="https://public.wsu.edu/~kimander/biologyofart.htm" TargetMode="External"/><Relationship Id="rId4" Type="http://schemas.openxmlformats.org/officeDocument/2006/relationships/hyperlink" Target="http://pan.baidu.com/s/1hq6lijM"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vr.theatre.ntu.edu.tw/fineart/th10_140/index.html"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hyperlink" Target="http://blog.xuite.net/quencychenkimo/twblog/116357837-%E5%A0%B4%E8%AB%96%E8%88%87%E6%A0%BC%E5%BC%8F%E5%A1%94" TargetMode="External"/><Relationship Id="rId4" Type="http://schemas.openxmlformats.org/officeDocument/2006/relationships/hyperlink" Target="http://arteascuola.co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www.docin.com/p-606983101.html"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hyperlink" Target="https://aras.org/sites/default/files/docs/00028Wojtkowski.pdf"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Gestalt%20and%20Totality.%20The%20case%20of%20Merleau-Ponty%20and%20Gestalt%20psychology%202008.pdf" TargetMode="External"/><Relationship Id="rId3" Type="http://schemas.openxmlformats.org/officeDocument/2006/relationships/hyperlink" Target="Theoretical%20Approaches%20To%20Perceptual%20Organization.pdf" TargetMode="External"/><Relationship Id="rId7" Type="http://schemas.openxmlformats.org/officeDocument/2006/relationships/hyperlink" Target="A%20Century%20of%20Gestalt%20Psychology%20in%20Visual%20Perception%20I.%20Perceptual%20Grouping%20and%20Figure-Ground%20Organization.pdf"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hyperlink" Target="New%20Gestalt%20Principles%20of%20Perceptual%20Organization%20An%20Extension%20from%20Grouping%20to%20Shape%20and%20Meaning.pdf" TargetMode="External"/><Relationship Id="rId5" Type="http://schemas.openxmlformats.org/officeDocument/2006/relationships/hyperlink" Target="Gestalt%20Theory%20in%20Visual%20Screen%20Design%20&#8211;%20A%20New%20Look%20at%20an%20Old%20Subject.pdf" TargetMode="External"/><Relationship Id="rId4" Type="http://schemas.openxmlformats.org/officeDocument/2006/relationships/hyperlink" Target="The%20Gestalt%20Principles%20of%20Similarity%20and%20Proximity%20Apply%20to%20Both%20the%20Haptic%20and%20Visual%20Grouping%20of%20Elements.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Brief</a:t>
            </a:r>
            <a:br>
              <a:rPr lang="en-US" altLang="zh-CN" dirty="0" smtClean="0"/>
            </a:br>
            <a:r>
              <a:rPr lang="en-US" altLang="zh-CN" dirty="0" smtClean="0"/>
              <a:t>Conclusion</a:t>
            </a:r>
            <a:endParaRPr lang="en-US" dirty="0"/>
          </a:p>
        </p:txBody>
      </p:sp>
      <p:sp>
        <p:nvSpPr>
          <p:cNvPr id="3" name="Subtitle 2"/>
          <p:cNvSpPr>
            <a:spLocks noGrp="1"/>
          </p:cNvSpPr>
          <p:nvPr>
            <p:ph type="subTitle" idx="1"/>
          </p:nvPr>
        </p:nvSpPr>
        <p:spPr/>
        <p:txBody>
          <a:bodyPr/>
          <a:lstStyle/>
          <a:p>
            <a:r>
              <a:rPr lang="en-US" dirty="0" smtClean="0"/>
              <a:t>Zhiping Xiao</a:t>
            </a:r>
            <a:endParaRPr lang="en-US" dirty="0"/>
          </a:p>
        </p:txBody>
      </p:sp>
    </p:spTree>
    <p:extLst>
      <p:ext uri="{BB962C8B-B14F-4D97-AF65-F5344CB8AC3E}">
        <p14:creationId xmlns:p14="http://schemas.microsoft.com/office/powerpoint/2010/main" val="2175004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Perception</a:t>
            </a:r>
            <a:endParaRPr lang="en-US" dirty="0"/>
          </a:p>
        </p:txBody>
      </p:sp>
      <p:sp>
        <p:nvSpPr>
          <p:cNvPr id="3" name="Content Placeholder 2"/>
          <p:cNvSpPr>
            <a:spLocks noGrp="1"/>
          </p:cNvSpPr>
          <p:nvPr>
            <p:ph idx="1"/>
          </p:nvPr>
        </p:nvSpPr>
        <p:spPr/>
        <p:txBody>
          <a:bodyPr/>
          <a:lstStyle/>
          <a:p>
            <a:r>
              <a:rPr lang="en-US" altLang="zh-CN" dirty="0" smtClean="0"/>
              <a:t>Optical </a:t>
            </a:r>
            <a:r>
              <a:rPr lang="en-US" dirty="0" smtClean="0"/>
              <a:t>Illusion</a:t>
            </a:r>
          </a:p>
          <a:p>
            <a:r>
              <a:rPr lang="en-US" dirty="0" smtClean="0"/>
              <a:t>Gestalt Theory</a:t>
            </a:r>
            <a:endParaRPr lang="en-US" dirty="0"/>
          </a:p>
        </p:txBody>
      </p:sp>
    </p:spTree>
    <p:extLst>
      <p:ext uri="{BB962C8B-B14F-4D97-AF65-F5344CB8AC3E}">
        <p14:creationId xmlns:p14="http://schemas.microsoft.com/office/powerpoint/2010/main" val="984638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Gestalt Theory</a:t>
            </a:r>
            <a:endParaRPr lang="en-US" dirty="0"/>
          </a:p>
        </p:txBody>
      </p:sp>
      <p:sp>
        <p:nvSpPr>
          <p:cNvPr id="3" name="Content Placeholder 2"/>
          <p:cNvSpPr>
            <a:spLocks noGrp="1"/>
          </p:cNvSpPr>
          <p:nvPr>
            <p:ph idx="1"/>
          </p:nvPr>
        </p:nvSpPr>
        <p:spPr/>
        <p:txBody>
          <a:bodyPr/>
          <a:lstStyle/>
          <a:p>
            <a:r>
              <a:rPr lang="en-US" dirty="0" smtClean="0"/>
              <a:t>Gestalt = </a:t>
            </a:r>
            <a:r>
              <a:rPr lang="en-US" b="1" dirty="0">
                <a:solidFill>
                  <a:srgbClr val="FF0000"/>
                </a:solidFill>
              </a:rPr>
              <a:t>dynamic</a:t>
            </a:r>
            <a:r>
              <a:rPr lang="en-US" dirty="0"/>
              <a:t> </a:t>
            </a:r>
            <a:r>
              <a:rPr lang="en-US" dirty="0" smtClean="0"/>
              <a:t>wholes</a:t>
            </a:r>
          </a:p>
          <a:p>
            <a:r>
              <a:rPr lang="en-US" dirty="0" smtClean="0"/>
              <a:t>Whole != </a:t>
            </a:r>
            <a:r>
              <a:rPr lang="zh-CN" altLang="en-US" dirty="0" smtClean="0"/>
              <a:t>∑</a:t>
            </a:r>
            <a:r>
              <a:rPr lang="en-US" altLang="zh-CN" dirty="0" smtClean="0"/>
              <a:t>Parts</a:t>
            </a:r>
          </a:p>
          <a:p>
            <a:r>
              <a:rPr lang="en-US" dirty="0" smtClean="0"/>
              <a:t>Experiments</a:t>
            </a:r>
            <a:endParaRPr lang="en-US" dirty="0"/>
          </a:p>
        </p:txBody>
      </p:sp>
    </p:spTree>
    <p:extLst>
      <p:ext uri="{BB962C8B-B14F-4D97-AF65-F5344CB8AC3E}">
        <p14:creationId xmlns:p14="http://schemas.microsoft.com/office/powerpoint/2010/main" val="18006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Rudolf Arnheim – </a:t>
            </a:r>
            <a:r>
              <a:rPr lang="en-US" dirty="0" smtClean="0"/>
              <a:t>Gestalt Psychology </a:t>
            </a:r>
            <a:r>
              <a:rPr lang="en-US" dirty="0" smtClean="0"/>
              <a:t>of Art</a:t>
            </a:r>
            <a:endParaRPr lang="en-US" dirty="0"/>
          </a:p>
        </p:txBody>
      </p:sp>
      <p:sp>
        <p:nvSpPr>
          <p:cNvPr id="3" name="Content Placeholder 2"/>
          <p:cNvSpPr>
            <a:spLocks noGrp="1"/>
          </p:cNvSpPr>
          <p:nvPr>
            <p:ph idx="1"/>
          </p:nvPr>
        </p:nvSpPr>
        <p:spPr/>
        <p:txBody>
          <a:bodyPr/>
          <a:lstStyle/>
          <a:p>
            <a:r>
              <a:rPr lang="en-US" dirty="0" smtClean="0"/>
              <a:t>Dynamic (as introduction to balance)</a:t>
            </a:r>
          </a:p>
          <a:p>
            <a:pPr lvl="1"/>
            <a:r>
              <a:rPr lang="en-US" dirty="0" smtClean="0"/>
              <a:t>"</a:t>
            </a:r>
            <a:r>
              <a:rPr lang="en-US" dirty="0"/>
              <a:t>induced </a:t>
            </a:r>
            <a:r>
              <a:rPr lang="en-US" dirty="0" smtClean="0"/>
              <a:t>structure“ </a:t>
            </a:r>
          </a:p>
          <a:p>
            <a:pPr lvl="2"/>
            <a:r>
              <a:rPr lang="en-US" dirty="0"/>
              <a:t>psychological </a:t>
            </a:r>
            <a:r>
              <a:rPr lang="en-US" dirty="0" smtClean="0"/>
              <a:t>forces</a:t>
            </a:r>
          </a:p>
          <a:p>
            <a:pPr lvl="2"/>
            <a:r>
              <a:rPr lang="en-US" dirty="0" smtClean="0"/>
              <a:t>perceptual inductions</a:t>
            </a:r>
          </a:p>
          <a:p>
            <a:pPr lvl="2"/>
            <a:r>
              <a:rPr lang="en-US" dirty="0" smtClean="0"/>
              <a:t>structural skeleton</a:t>
            </a:r>
          </a:p>
          <a:p>
            <a:pPr lvl="1"/>
            <a:r>
              <a:rPr lang="en-US" dirty="0" smtClean="0"/>
              <a:t>Balance</a:t>
            </a:r>
            <a:endParaRPr lang="en-US" dirty="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1458537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Rudolf Arnheim – </a:t>
            </a:r>
            <a:r>
              <a:rPr lang="en-US" dirty="0" smtClean="0"/>
              <a:t>Gestalt Psychology </a:t>
            </a:r>
            <a:r>
              <a:rPr lang="en-US" dirty="0" smtClean="0"/>
              <a:t>of Art</a:t>
            </a:r>
            <a:endParaRPr lang="en-US" dirty="0"/>
          </a:p>
        </p:txBody>
      </p:sp>
      <p:sp>
        <p:nvSpPr>
          <p:cNvPr id="3" name="Content Placeholder 2"/>
          <p:cNvSpPr>
            <a:spLocks noGrp="1"/>
          </p:cNvSpPr>
          <p:nvPr>
            <p:ph sz="half" idx="1"/>
          </p:nvPr>
        </p:nvSpPr>
        <p:spPr/>
        <p:txBody>
          <a:bodyPr/>
          <a:lstStyle/>
          <a:p>
            <a:r>
              <a:rPr lang="en-US" dirty="0" smtClean="0"/>
              <a:t>Balance</a:t>
            </a:r>
          </a:p>
          <a:p>
            <a:pPr lvl="1"/>
            <a:r>
              <a:rPr lang="en-US" dirty="0" smtClean="0"/>
              <a:t>Perceptual Force</a:t>
            </a:r>
          </a:p>
          <a:p>
            <a:pPr lvl="1"/>
            <a:r>
              <a:rPr lang="en-US" dirty="0" smtClean="0"/>
              <a:t>How</a:t>
            </a:r>
          </a:p>
          <a:p>
            <a:pPr lvl="1"/>
            <a:r>
              <a:rPr lang="en-US" dirty="0" smtClean="0"/>
              <a:t>Why</a:t>
            </a:r>
          </a:p>
          <a:p>
            <a:pPr lvl="1"/>
            <a:r>
              <a:rPr lang="en-US" dirty="0" smtClean="0"/>
              <a:t>Weight</a:t>
            </a:r>
          </a:p>
          <a:p>
            <a:pPr lvl="1"/>
            <a:r>
              <a:rPr lang="en-US" dirty="0" smtClean="0"/>
              <a:t>Direction</a:t>
            </a:r>
          </a:p>
          <a:p>
            <a:pPr lvl="1"/>
            <a:r>
              <a:rPr lang="en-US" dirty="0" smtClean="0"/>
              <a:t>Combined</a:t>
            </a:r>
          </a:p>
          <a:p>
            <a:pPr lvl="1"/>
            <a:r>
              <a:rPr lang="en-US" dirty="0" smtClean="0"/>
              <a:t>Patterns</a:t>
            </a:r>
          </a:p>
          <a:p>
            <a:pPr lvl="1"/>
            <a:r>
              <a:rPr lang="en-US" dirty="0" smtClean="0"/>
              <a:t>Top and Bottom</a:t>
            </a:r>
          </a:p>
          <a:p>
            <a:pPr lvl="1"/>
            <a:r>
              <a:rPr lang="en-US" dirty="0" smtClean="0"/>
              <a:t>Right and Left</a:t>
            </a:r>
          </a:p>
          <a:p>
            <a:pPr lvl="1"/>
            <a:endParaRPr lang="en-US" dirty="0" smtClean="0"/>
          </a:p>
          <a:p>
            <a:pPr lvl="1"/>
            <a:endParaRPr lang="en-US" dirty="0" smtClean="0"/>
          </a:p>
          <a:p>
            <a:pPr lvl="1"/>
            <a:endParaRPr lang="en-US" dirty="0" smtClean="0"/>
          </a:p>
          <a:p>
            <a:pPr lvl="1"/>
            <a:endParaRPr lang="en-US" dirty="0"/>
          </a:p>
          <a:p>
            <a:endParaRPr lang="en-US" dirty="0"/>
          </a:p>
          <a:p>
            <a:endParaRPr lang="en-US" dirty="0"/>
          </a:p>
        </p:txBody>
      </p:sp>
      <p:sp>
        <p:nvSpPr>
          <p:cNvPr id="5" name="Content Placeholder 4"/>
          <p:cNvSpPr>
            <a:spLocks noGrp="1"/>
          </p:cNvSpPr>
          <p:nvPr>
            <p:ph sz="half" idx="2"/>
          </p:nvPr>
        </p:nvSpPr>
        <p:spPr/>
        <p:txBody>
          <a:bodyPr/>
          <a:lstStyle/>
          <a:p>
            <a:endParaRPr lang="en-US" dirty="0"/>
          </a:p>
        </p:txBody>
      </p:sp>
    </p:spTree>
    <p:extLst>
      <p:ext uri="{BB962C8B-B14F-4D97-AF65-F5344CB8AC3E}">
        <p14:creationId xmlns:p14="http://schemas.microsoft.com/office/powerpoint/2010/main" val="3569518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smtClean="0"/>
              <a:t>Shape</a:t>
            </a:r>
            <a:endParaRPr lang="en-US" dirty="0"/>
          </a:p>
        </p:txBody>
      </p:sp>
      <p:sp>
        <p:nvSpPr>
          <p:cNvPr id="4" name="Content Placeholder 3"/>
          <p:cNvSpPr>
            <a:spLocks noGrp="1"/>
          </p:cNvSpPr>
          <p:nvPr>
            <p:ph sz="half" idx="2"/>
          </p:nvPr>
        </p:nvSpPr>
        <p:spPr/>
        <p:txBody>
          <a:bodyPr/>
          <a:lstStyle/>
          <a:p>
            <a:endParaRPr lang="en-US"/>
          </a:p>
        </p:txBody>
      </p:sp>
      <p:sp>
        <p:nvSpPr>
          <p:cNvPr id="5" name="Title 1"/>
          <p:cNvSpPr>
            <a:spLocks noGrp="1"/>
          </p:cNvSpPr>
          <p:nvPr>
            <p:ph type="title"/>
          </p:nvPr>
        </p:nvSpPr>
        <p:spPr/>
        <p:txBody>
          <a:bodyPr/>
          <a:lstStyle/>
          <a:p>
            <a:r>
              <a:rPr lang="en-US" dirty="0" smtClean="0"/>
              <a:t>Rudolf Arnheim – </a:t>
            </a:r>
            <a:r>
              <a:rPr lang="en-US" dirty="0" smtClean="0"/>
              <a:t>Gestalt Psychology </a:t>
            </a:r>
            <a:r>
              <a:rPr lang="en-US" dirty="0" smtClean="0"/>
              <a:t>of Art</a:t>
            </a:r>
            <a:endParaRPr lang="en-US" dirty="0"/>
          </a:p>
        </p:txBody>
      </p:sp>
    </p:spTree>
    <p:extLst>
      <p:ext uri="{BB962C8B-B14F-4D97-AF65-F5344CB8AC3E}">
        <p14:creationId xmlns:p14="http://schemas.microsoft.com/office/powerpoint/2010/main" val="3526721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idx="1"/>
          </p:nvPr>
        </p:nvSpPr>
        <p:spPr/>
        <p:txBody>
          <a:bodyPr/>
          <a:lstStyle/>
          <a:p>
            <a:r>
              <a:rPr lang="en-US" dirty="0" smtClean="0"/>
              <a:t>Reliable sources of materials</a:t>
            </a:r>
            <a:endParaRPr lang="en-US" dirty="0"/>
          </a:p>
        </p:txBody>
      </p:sp>
    </p:spTree>
    <p:extLst>
      <p:ext uri="{BB962C8B-B14F-4D97-AF65-F5344CB8AC3E}">
        <p14:creationId xmlns:p14="http://schemas.microsoft.com/office/powerpoint/2010/main" val="1206273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a:t>
            </a:r>
            <a:endParaRPr lang="en-US" dirty="0"/>
          </a:p>
        </p:txBody>
      </p:sp>
      <p:sp>
        <p:nvSpPr>
          <p:cNvPr id="3" name="Content Placeholder 2"/>
          <p:cNvSpPr>
            <a:spLocks noGrp="1"/>
          </p:cNvSpPr>
          <p:nvPr>
            <p:ph idx="1"/>
          </p:nvPr>
        </p:nvSpPr>
        <p:spPr/>
        <p:txBody>
          <a:bodyPr/>
          <a:lstStyle/>
          <a:p>
            <a:r>
              <a:rPr lang="en-US" altLang="zh-CN" i="1" dirty="0" smtClean="0">
                <a:hlinkClick r:id="rId3" action="ppaction://hlinkfile"/>
              </a:rPr>
              <a:t>Art and Visual Perception:</a:t>
            </a:r>
            <a:r>
              <a:rPr lang="en-US" i="1" dirty="0">
                <a:hlinkClick r:id="rId3" action="ppaction://hlinkfile"/>
              </a:rPr>
              <a:t> </a:t>
            </a:r>
            <a:r>
              <a:rPr lang="en-US" i="1" dirty="0" smtClean="0">
                <a:hlinkClick r:id="rId3" action="ppaction://hlinkfile"/>
              </a:rPr>
              <a:t>A </a:t>
            </a:r>
            <a:r>
              <a:rPr lang="en-US" i="1" dirty="0">
                <a:hlinkClick r:id="rId3" action="ppaction://hlinkfile"/>
              </a:rPr>
              <a:t>psychology of the creative eye</a:t>
            </a:r>
            <a:endParaRPr lang="en-US" altLang="zh-CN" i="1" dirty="0" smtClean="0"/>
          </a:p>
          <a:p>
            <a:pPr marL="0" indent="0">
              <a:buNone/>
            </a:pPr>
            <a:r>
              <a:rPr lang="zh-CN" altLang="en-US" i="1" dirty="0" smtClean="0"/>
              <a:t>（</a:t>
            </a:r>
            <a:r>
              <a:rPr lang="en-US" i="1" dirty="0" smtClean="0">
                <a:hlinkClick r:id="rId4" action="ppaction://hlinkfile"/>
              </a:rPr>
              <a:t>Aesthetics Design Art Education</a:t>
            </a:r>
            <a:r>
              <a:rPr lang="zh-CN" altLang="en-US" i="1" dirty="0" smtClean="0"/>
              <a:t>）</a:t>
            </a:r>
            <a:r>
              <a:rPr lang="en-US" dirty="0" smtClean="0"/>
              <a:t>, Rudolf Arnheim</a:t>
            </a:r>
          </a:p>
          <a:p>
            <a:r>
              <a:rPr lang="en-US" i="1" dirty="0" smtClean="0">
                <a:hlinkClick r:id="rId5" action="ppaction://hlinkfile"/>
              </a:rPr>
              <a:t>Line and Form</a:t>
            </a:r>
            <a:r>
              <a:rPr lang="en-US" dirty="0" smtClean="0"/>
              <a:t>, Walter Crane</a:t>
            </a:r>
          </a:p>
          <a:p>
            <a:r>
              <a:rPr lang="en-US" i="1" dirty="0" smtClean="0">
                <a:hlinkClick r:id="rId6" action="ppaction://hlinkfile"/>
              </a:rPr>
              <a:t>The </a:t>
            </a:r>
            <a:r>
              <a:rPr lang="en-US" i="1" dirty="0">
                <a:hlinkClick r:id="rId6" action="ppaction://hlinkfile"/>
              </a:rPr>
              <a:t>Elements of </a:t>
            </a:r>
            <a:r>
              <a:rPr lang="en-US" i="1" dirty="0" smtClean="0">
                <a:hlinkClick r:id="rId6" action="ppaction://hlinkfile"/>
              </a:rPr>
              <a:t>Color</a:t>
            </a:r>
            <a:r>
              <a:rPr lang="en-US" dirty="0" smtClean="0"/>
              <a:t>, </a:t>
            </a:r>
            <a:r>
              <a:rPr lang="en-US" dirty="0"/>
              <a:t>Johannes </a:t>
            </a:r>
            <a:r>
              <a:rPr lang="en-US" dirty="0" err="1" smtClean="0"/>
              <a:t>Itten</a:t>
            </a:r>
            <a:endParaRPr lang="en-US" dirty="0" smtClean="0"/>
          </a:p>
          <a:p>
            <a:r>
              <a:rPr lang="en-US" i="1" dirty="0" smtClean="0">
                <a:hlinkClick r:id="rId7" action="ppaction://hlinkfile"/>
              </a:rPr>
              <a:t>Composition</a:t>
            </a:r>
            <a:r>
              <a:rPr lang="en-US" dirty="0" smtClean="0"/>
              <a:t>, Wesley </a:t>
            </a:r>
            <a:r>
              <a:rPr lang="en-US" dirty="0" smtClean="0"/>
              <a:t>Dow</a:t>
            </a:r>
          </a:p>
          <a:p>
            <a:r>
              <a:rPr lang="en-US" i="1" dirty="0" smtClean="0">
                <a:hlinkClick r:id="rId8" action="ppaction://hlinkfile"/>
              </a:rPr>
              <a:t>The Design Of Everyday Things </a:t>
            </a:r>
            <a:r>
              <a:rPr lang="en-US" i="1" dirty="0" smtClean="0"/>
              <a:t>(</a:t>
            </a:r>
            <a:r>
              <a:rPr lang="en-US" i="1" dirty="0" smtClean="0">
                <a:hlinkClick r:id="rId9" action="ppaction://hlinkfile"/>
              </a:rPr>
              <a:t>Ver. origin</a:t>
            </a:r>
            <a:r>
              <a:rPr lang="en-US" i="1" dirty="0" smtClean="0"/>
              <a:t>) (</a:t>
            </a:r>
            <a:r>
              <a:rPr lang="en-US" i="1" dirty="0" smtClean="0">
                <a:hlinkClick r:id="rId10" action="ppaction://hlinkfile"/>
              </a:rPr>
              <a:t>Ver. Chinese</a:t>
            </a:r>
            <a:r>
              <a:rPr lang="en-US" i="1" dirty="0" smtClean="0"/>
              <a:t>), </a:t>
            </a:r>
            <a:r>
              <a:rPr lang="en-US" dirty="0" smtClean="0"/>
              <a:t>Donald A. Norman</a:t>
            </a:r>
            <a:endParaRPr lang="en-US" dirty="0" smtClean="0"/>
          </a:p>
          <a:p>
            <a:endParaRPr lang="en-US" dirty="0" smtClean="0"/>
          </a:p>
          <a:p>
            <a:endParaRPr lang="en-US" dirty="0"/>
          </a:p>
        </p:txBody>
      </p:sp>
    </p:spTree>
    <p:extLst>
      <p:ext uri="{BB962C8B-B14F-4D97-AF65-F5344CB8AC3E}">
        <p14:creationId xmlns:p14="http://schemas.microsoft.com/office/powerpoint/2010/main" val="9145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Psychology</a:t>
            </a:r>
            <a:endParaRPr lang="en-US" dirty="0"/>
          </a:p>
        </p:txBody>
      </p:sp>
      <p:sp>
        <p:nvSpPr>
          <p:cNvPr id="3" name="Content Placeholder 2"/>
          <p:cNvSpPr>
            <a:spLocks noGrp="1"/>
          </p:cNvSpPr>
          <p:nvPr>
            <p:ph idx="1"/>
          </p:nvPr>
        </p:nvSpPr>
        <p:spPr/>
        <p:txBody>
          <a:bodyPr/>
          <a:lstStyle/>
          <a:p>
            <a:r>
              <a:rPr lang="en-US" i="1" dirty="0"/>
              <a:t>Cognitive Psychology: A </a:t>
            </a:r>
            <a:r>
              <a:rPr lang="en-US" i="1" dirty="0" smtClean="0"/>
              <a:t>Student‘s </a:t>
            </a:r>
            <a:r>
              <a:rPr lang="en-US" i="1" dirty="0"/>
              <a:t>Handbook </a:t>
            </a:r>
            <a:r>
              <a:rPr lang="en-US" i="1" dirty="0" smtClean="0"/>
              <a:t>(6</a:t>
            </a:r>
            <a:r>
              <a:rPr lang="en-US" i="1" baseline="30000" dirty="0" smtClean="0"/>
              <a:t>th</a:t>
            </a:r>
            <a:r>
              <a:rPr lang="en-US" i="1" dirty="0" smtClean="0"/>
              <a:t> Ed</a:t>
            </a:r>
            <a:r>
              <a:rPr lang="en-US" i="1" dirty="0"/>
              <a:t>.) </a:t>
            </a:r>
            <a:r>
              <a:rPr lang="en-US" i="1" dirty="0" smtClean="0"/>
              <a:t>(5</a:t>
            </a:r>
            <a:r>
              <a:rPr lang="en-US" i="1" baseline="30000" dirty="0" smtClean="0"/>
              <a:t>th</a:t>
            </a:r>
            <a:r>
              <a:rPr lang="en-US" i="1" dirty="0" smtClean="0"/>
              <a:t> </a:t>
            </a:r>
            <a:r>
              <a:rPr lang="en-US" i="1" dirty="0" smtClean="0">
                <a:hlinkClick r:id="rId3" action="ppaction://hlinkfile"/>
              </a:rPr>
              <a:t>Chinese Ver</a:t>
            </a:r>
            <a:r>
              <a:rPr lang="en-US" i="1" dirty="0" smtClean="0"/>
              <a:t>.)</a:t>
            </a:r>
            <a:r>
              <a:rPr lang="en-US" dirty="0" smtClean="0"/>
              <a:t>, </a:t>
            </a:r>
            <a:r>
              <a:rPr lang="en-US" dirty="0" smtClean="0"/>
              <a:t>M</a:t>
            </a:r>
            <a:r>
              <a:rPr lang="en-US" dirty="0"/>
              <a:t>. W. Eysenck </a:t>
            </a:r>
            <a:r>
              <a:rPr lang="en-US" dirty="0" smtClean="0"/>
              <a:t>, M</a:t>
            </a:r>
            <a:r>
              <a:rPr lang="en-US" dirty="0"/>
              <a:t>. T. </a:t>
            </a:r>
            <a:r>
              <a:rPr lang="en-US" dirty="0" smtClean="0"/>
              <a:t>Keane</a:t>
            </a:r>
          </a:p>
          <a:p>
            <a:r>
              <a:rPr lang="en-US" i="1" dirty="0" smtClean="0">
                <a:hlinkClick r:id="rId4" action="ppaction://hlinkfile"/>
              </a:rPr>
              <a:t>Cognitive Psychology (6</a:t>
            </a:r>
            <a:r>
              <a:rPr lang="en-US" i="1" baseline="30000" dirty="0" smtClean="0">
                <a:hlinkClick r:id="rId4" action="ppaction://hlinkfile"/>
              </a:rPr>
              <a:t>th</a:t>
            </a:r>
            <a:r>
              <a:rPr lang="en-US" i="1" dirty="0" smtClean="0">
                <a:hlinkClick r:id="rId4" action="ppaction://hlinkfile"/>
              </a:rPr>
              <a:t> Edition) </a:t>
            </a:r>
            <a:r>
              <a:rPr lang="en-US" dirty="0" smtClean="0"/>
              <a:t>, Robert J. Sternberg, Karin </a:t>
            </a:r>
            <a:r>
              <a:rPr lang="en-US" dirty="0" smtClean="0"/>
              <a:t>Sternberg</a:t>
            </a:r>
          </a:p>
          <a:p>
            <a:r>
              <a:rPr lang="en-US" i="1" dirty="0" smtClean="0">
                <a:hlinkClick r:id="rId5" action="ppaction://hlinkfile"/>
              </a:rPr>
              <a:t>Foundations Of Cognitive Psychology </a:t>
            </a:r>
            <a:r>
              <a:rPr lang="en-US" dirty="0" smtClean="0"/>
              <a:t>- D. </a:t>
            </a:r>
            <a:r>
              <a:rPr lang="en-US" dirty="0" err="1" smtClean="0"/>
              <a:t>Levitin</a:t>
            </a:r>
            <a:r>
              <a:rPr lang="en-US" dirty="0" smtClean="0"/>
              <a:t> (</a:t>
            </a:r>
            <a:r>
              <a:rPr lang="en-US" dirty="0" err="1" smtClean="0"/>
              <a:t>ed</a:t>
            </a:r>
            <a:r>
              <a:rPr lang="en-US" dirty="0" smtClean="0"/>
              <a:t>) WW</a:t>
            </a:r>
          </a:p>
          <a:p>
            <a:r>
              <a:rPr lang="nl-NL" i="1" dirty="0"/>
              <a:t>Principles of Gestalt </a:t>
            </a:r>
            <a:r>
              <a:rPr lang="nl-NL" i="1" dirty="0" smtClean="0"/>
              <a:t>Psychology (</a:t>
            </a:r>
            <a:r>
              <a:rPr lang="nl-NL" i="1" dirty="0" smtClean="0">
                <a:hlinkClick r:id="rId6" action="ppaction://hlinkfile"/>
              </a:rPr>
              <a:t>Chinese Ver</a:t>
            </a:r>
            <a:r>
              <a:rPr lang="nl-NL" i="1" dirty="0" smtClean="0"/>
              <a:t>.)</a:t>
            </a:r>
            <a:r>
              <a:rPr lang="nl-NL" dirty="0" smtClean="0"/>
              <a:t>, </a:t>
            </a:r>
            <a:r>
              <a:rPr lang="nl-NL" dirty="0"/>
              <a:t>Kurt </a:t>
            </a:r>
            <a:r>
              <a:rPr lang="nl-NL" dirty="0" smtClean="0"/>
              <a:t>Koffka</a:t>
            </a:r>
          </a:p>
          <a:p>
            <a:r>
              <a:rPr lang="en-US" i="1" dirty="0">
                <a:hlinkClick r:id="rId7" action="ppaction://hlinkfile"/>
              </a:rPr>
              <a:t>The Legacy of Gestalt </a:t>
            </a:r>
            <a:r>
              <a:rPr lang="en-US" i="1" dirty="0" smtClean="0">
                <a:hlinkClick r:id="rId7" action="ppaction://hlinkfile"/>
              </a:rPr>
              <a:t>Psychology</a:t>
            </a:r>
            <a:endParaRPr lang="en-US" i="1" dirty="0" smtClean="0"/>
          </a:p>
          <a:p>
            <a:r>
              <a:rPr lang="en-US" i="1" dirty="0" smtClean="0">
                <a:hlinkClick r:id="rId8" action="ppaction://hlinkfile"/>
              </a:rPr>
              <a:t>Neural Aesthetics </a:t>
            </a:r>
            <a:endParaRPr lang="en-US" i="1" dirty="0" smtClean="0"/>
          </a:p>
          <a:p>
            <a:r>
              <a:rPr lang="en-US" i="1" dirty="0">
                <a:hlinkClick r:id="rId9" action="ppaction://hlinkfile"/>
              </a:rPr>
              <a:t>Gestalt theory of perception</a:t>
            </a:r>
            <a:endParaRPr lang="en-US" i="1" dirty="0"/>
          </a:p>
        </p:txBody>
      </p:sp>
    </p:spTree>
    <p:extLst>
      <p:ext uri="{BB962C8B-B14F-4D97-AF65-F5344CB8AC3E}">
        <p14:creationId xmlns:p14="http://schemas.microsoft.com/office/powerpoint/2010/main" val="2162136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p:txBody>
          <a:bodyPr/>
          <a:lstStyle/>
          <a:p>
            <a:r>
              <a:rPr lang="en-US" i="1" dirty="0" smtClean="0">
                <a:hlinkClick r:id="rId2" action="ppaction://hlinkfile"/>
              </a:rPr>
              <a:t>Art and visual perception</a:t>
            </a:r>
            <a:r>
              <a:rPr lang="en-US" dirty="0" smtClean="0"/>
              <a:t>, Rudolf Arnheim</a:t>
            </a:r>
          </a:p>
          <a:p>
            <a:r>
              <a:rPr lang="de-DE" i="1" dirty="0" smtClean="0">
                <a:hlinkClick r:id="rId3" action="ppaction://hlinkfile"/>
              </a:rPr>
              <a:t>Arnheim</a:t>
            </a:r>
            <a:r>
              <a:rPr lang="de-DE" i="1" dirty="0">
                <a:hlinkClick r:id="rId3" action="ppaction://hlinkfile"/>
              </a:rPr>
              <a:t>, Gestalt and Art A Psychological </a:t>
            </a:r>
            <a:r>
              <a:rPr lang="de-DE" i="1" dirty="0" smtClean="0">
                <a:hlinkClick r:id="rId3" action="ppaction://hlinkfile"/>
              </a:rPr>
              <a:t>Theory </a:t>
            </a:r>
            <a:r>
              <a:rPr lang="de-DE" dirty="0" smtClean="0"/>
              <a:t>, </a:t>
            </a:r>
            <a:r>
              <a:rPr lang="de-DE" dirty="0"/>
              <a:t>Ian </a:t>
            </a:r>
            <a:r>
              <a:rPr lang="de-DE" dirty="0" smtClean="0"/>
              <a:t>Verstegen</a:t>
            </a:r>
          </a:p>
          <a:p>
            <a:r>
              <a:rPr lang="en-US" i="1" dirty="0" smtClean="0">
                <a:hlinkClick r:id="rId4" action="ppaction://hlinkfile"/>
              </a:rPr>
              <a:t>Jung On Art </a:t>
            </a:r>
            <a:r>
              <a:rPr lang="en-US" dirty="0" smtClean="0"/>
              <a:t>, (about Carl </a:t>
            </a:r>
            <a:r>
              <a:rPr lang="en-US" dirty="0" smtClean="0"/>
              <a:t>G. </a:t>
            </a:r>
            <a:r>
              <a:rPr lang="en-US" dirty="0" smtClean="0"/>
              <a:t>Jung</a:t>
            </a:r>
            <a:r>
              <a:rPr lang="de-DE" dirty="0"/>
              <a:t>)</a:t>
            </a:r>
            <a:endParaRPr lang="en-US" dirty="0" smtClean="0"/>
          </a:p>
          <a:p>
            <a:endParaRPr lang="en-US" dirty="0" smtClean="0"/>
          </a:p>
          <a:p>
            <a:endParaRPr lang="en-US" dirty="0"/>
          </a:p>
        </p:txBody>
      </p:sp>
    </p:spTree>
    <p:extLst>
      <p:ext uri="{BB962C8B-B14F-4D97-AF65-F5344CB8AC3E}">
        <p14:creationId xmlns:p14="http://schemas.microsoft.com/office/powerpoint/2010/main" val="1635165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 + Psychology</a:t>
            </a:r>
            <a:endParaRPr lang="en-US" dirty="0"/>
          </a:p>
        </p:txBody>
      </p:sp>
      <p:sp>
        <p:nvSpPr>
          <p:cNvPr id="3" name="Content Placeholder 2"/>
          <p:cNvSpPr>
            <a:spLocks noGrp="1"/>
          </p:cNvSpPr>
          <p:nvPr>
            <p:ph idx="1"/>
          </p:nvPr>
        </p:nvSpPr>
        <p:spPr>
          <a:xfrm>
            <a:off x="838200" y="1825624"/>
            <a:ext cx="10515600" cy="4623301"/>
          </a:xfrm>
        </p:spPr>
        <p:txBody>
          <a:bodyPr/>
          <a:lstStyle/>
          <a:p>
            <a:r>
              <a:rPr lang="en-US" i="1" dirty="0" smtClean="0">
                <a:hlinkClick r:id="rId2" action="ppaction://hlinkfile"/>
              </a:rPr>
              <a:t>Mapping Emotion </a:t>
            </a:r>
            <a:r>
              <a:rPr lang="en-US" i="1" dirty="0">
                <a:hlinkClick r:id="rId2" action="ppaction://hlinkfile"/>
              </a:rPr>
              <a:t>to Colors</a:t>
            </a:r>
            <a:r>
              <a:rPr lang="en-US" dirty="0"/>
              <a:t>, </a:t>
            </a:r>
            <a:r>
              <a:rPr lang="en-US" dirty="0" err="1"/>
              <a:t>Niels</a:t>
            </a:r>
            <a:r>
              <a:rPr lang="en-US" dirty="0"/>
              <a:t> A. </a:t>
            </a:r>
            <a:r>
              <a:rPr lang="en-US" dirty="0" err="1" smtClean="0"/>
              <a:t>Nijdam</a:t>
            </a:r>
            <a:endParaRPr lang="en-US" dirty="0" smtClean="0"/>
          </a:p>
          <a:p>
            <a:r>
              <a:rPr lang="en-US" i="1" dirty="0"/>
              <a:t>Color categories are not universal: replications and new evidence from a stone-age culture</a:t>
            </a:r>
            <a:r>
              <a:rPr lang="en-US" dirty="0"/>
              <a:t>, Roberson D, Davies I, Davidoff J</a:t>
            </a:r>
            <a:r>
              <a:rPr lang="en-US" dirty="0" smtClean="0"/>
              <a:t>.</a:t>
            </a:r>
          </a:p>
          <a:p>
            <a:r>
              <a:rPr lang="en-US" i="1" dirty="0">
                <a:hlinkClick r:id="rId3" action="ppaction://hlinkfile"/>
              </a:rPr>
              <a:t>Analysis of Cross-Cultural Color </a:t>
            </a:r>
            <a:r>
              <a:rPr lang="en-US" i="1" dirty="0" smtClean="0">
                <a:hlinkClick r:id="rId3" action="ppaction://hlinkfile"/>
              </a:rPr>
              <a:t>Emotion</a:t>
            </a:r>
            <a:r>
              <a:rPr lang="en-US" i="1" dirty="0">
                <a:hlinkClick r:id="rId3" action="ppaction://hlinkfile"/>
              </a:rPr>
              <a:t>, </a:t>
            </a:r>
            <a:r>
              <a:rPr lang="en-US" i="1" dirty="0" smtClean="0">
                <a:hlinkClick r:id="rId3" action="ppaction://hlinkfile"/>
              </a:rPr>
              <a:t>John </a:t>
            </a:r>
            <a:r>
              <a:rPr lang="en-US" i="1" dirty="0">
                <a:hlinkClick r:id="rId3" action="ppaction://hlinkfile"/>
              </a:rPr>
              <a:t>H </a:t>
            </a:r>
            <a:r>
              <a:rPr lang="en-US" i="1" dirty="0" err="1" smtClean="0">
                <a:hlinkClick r:id="rId3" action="ppaction://hlinkfile"/>
              </a:rPr>
              <a:t>Xin</a:t>
            </a:r>
            <a:r>
              <a:rPr lang="en-US" i="1" dirty="0" smtClean="0">
                <a:hlinkClick r:id="rId3" action="ppaction://hlinkfile"/>
              </a:rPr>
              <a:t>, </a:t>
            </a:r>
            <a:r>
              <a:rPr lang="en-US" i="1" dirty="0" err="1" smtClean="0">
                <a:hlinkClick r:id="rId3" action="ppaction://hlinkfile"/>
              </a:rPr>
              <a:t>Aran</a:t>
            </a:r>
            <a:r>
              <a:rPr lang="en-US" i="1" dirty="0" smtClean="0">
                <a:hlinkClick r:id="rId3" action="ppaction://hlinkfile"/>
              </a:rPr>
              <a:t> </a:t>
            </a:r>
            <a:r>
              <a:rPr lang="en-US" i="1" dirty="0" err="1">
                <a:hlinkClick r:id="rId3" action="ppaction://hlinkfile"/>
              </a:rPr>
              <a:t>Hansuebsai</a:t>
            </a:r>
            <a:r>
              <a:rPr lang="en-US" i="1" dirty="0">
                <a:hlinkClick r:id="rId3" action="ppaction://hlinkfile"/>
              </a:rPr>
              <a:t> </a:t>
            </a:r>
            <a:r>
              <a:rPr lang="en-US" i="1" dirty="0" smtClean="0">
                <a:hlinkClick r:id="rId3" action="ppaction://hlinkfile"/>
              </a:rPr>
              <a:t>, Manuel José, Monica </a:t>
            </a:r>
            <a:r>
              <a:rPr lang="en-US" i="1" dirty="0" err="1" smtClean="0">
                <a:hlinkClick r:id="rId3" action="ppaction://hlinkfile"/>
              </a:rPr>
              <a:t>Billger</a:t>
            </a:r>
            <a:r>
              <a:rPr lang="en-US" i="1" dirty="0" smtClean="0">
                <a:hlinkClick r:id="rId3" action="ppaction://hlinkfile"/>
              </a:rPr>
              <a:t> </a:t>
            </a:r>
            <a:r>
              <a:rPr lang="en-US" dirty="0" smtClean="0"/>
              <a:t>, etc.</a:t>
            </a:r>
          </a:p>
          <a:p>
            <a:r>
              <a:rPr lang="en-US" dirty="0"/>
              <a:t>Colors and cultures: Exploring the effects of mall décor on consumer perceptions</a:t>
            </a:r>
          </a:p>
          <a:p>
            <a:r>
              <a:rPr lang="en-US" dirty="0" smtClean="0"/>
              <a:t>Affective </a:t>
            </a:r>
            <a:r>
              <a:rPr lang="en-US" dirty="0"/>
              <a:t>Dimensions Of Colors - A Cross-Cultural Study [Japan</a:t>
            </a:r>
            <a:r>
              <a:rPr lang="en-US" dirty="0" smtClean="0"/>
              <a:t>]</a:t>
            </a:r>
          </a:p>
          <a:p>
            <a:r>
              <a:rPr lang="en-US" dirty="0"/>
              <a:t>Warm-cool color preferences as potential personality indicators: Preliminary note</a:t>
            </a:r>
          </a:p>
          <a:p>
            <a:endParaRPr lang="en-US" dirty="0"/>
          </a:p>
          <a:p>
            <a:endParaRPr lang="en-US" dirty="0"/>
          </a:p>
        </p:txBody>
      </p:sp>
    </p:spTree>
    <p:extLst>
      <p:ext uri="{BB962C8B-B14F-4D97-AF65-F5344CB8AC3E}">
        <p14:creationId xmlns:p14="http://schemas.microsoft.com/office/powerpoint/2010/main" val="2505077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sz="half" idx="1"/>
          </p:nvPr>
        </p:nvSpPr>
        <p:spPr/>
        <p:txBody>
          <a:bodyPr>
            <a:normAutofit/>
          </a:bodyPr>
          <a:lstStyle/>
          <a:p>
            <a:r>
              <a:rPr lang="en-US" dirty="0" smtClean="0"/>
              <a:t>Drawing &amp; </a:t>
            </a:r>
            <a:r>
              <a:rPr lang="en-US" dirty="0" smtClean="0"/>
              <a:t>Design</a:t>
            </a:r>
          </a:p>
          <a:p>
            <a:pPr lvl="1"/>
            <a:r>
              <a:rPr lang="en-US" dirty="0" smtClean="0"/>
              <a:t>Topics</a:t>
            </a:r>
            <a:endParaRPr lang="en-US" dirty="0" smtClean="0"/>
          </a:p>
          <a:p>
            <a:r>
              <a:rPr lang="en-US" dirty="0" smtClean="0"/>
              <a:t>Cognitive Psychology</a:t>
            </a:r>
          </a:p>
          <a:p>
            <a:pPr lvl="1"/>
            <a:r>
              <a:rPr lang="en-US" altLang="zh-CN" dirty="0" smtClean="0"/>
              <a:t>Topics</a:t>
            </a:r>
          </a:p>
          <a:p>
            <a:pPr lvl="1"/>
            <a:r>
              <a:rPr lang="en-US" altLang="zh-CN" dirty="0" smtClean="0"/>
              <a:t>Attention</a:t>
            </a:r>
            <a:endParaRPr lang="en-US" dirty="0" smtClean="0"/>
          </a:p>
          <a:p>
            <a:pPr lvl="1"/>
            <a:r>
              <a:rPr lang="en-US" dirty="0" smtClean="0"/>
              <a:t>Visual </a:t>
            </a:r>
            <a:r>
              <a:rPr lang="en-US" dirty="0" smtClean="0"/>
              <a:t>Perception</a:t>
            </a:r>
          </a:p>
          <a:p>
            <a:pPr lvl="1"/>
            <a:r>
              <a:rPr lang="en-US" dirty="0" smtClean="0"/>
              <a:t>Gestalt Theory</a:t>
            </a:r>
          </a:p>
          <a:p>
            <a:pPr lvl="2"/>
            <a:r>
              <a:rPr lang="en-US" dirty="0" smtClean="0"/>
              <a:t>Rudolf Arnheim: Psychology of Art</a:t>
            </a:r>
          </a:p>
          <a:p>
            <a:r>
              <a:rPr lang="en-US" dirty="0" smtClean="0"/>
              <a:t>References</a:t>
            </a:r>
            <a:endParaRPr lang="en-US" dirty="0"/>
          </a:p>
        </p:txBody>
      </p:sp>
      <p:sp>
        <p:nvSpPr>
          <p:cNvPr id="4" name="Content Placeholder 3"/>
          <p:cNvSpPr>
            <a:spLocks noGrp="1"/>
          </p:cNvSpPr>
          <p:nvPr>
            <p:ph sz="half" idx="2"/>
          </p:nvPr>
        </p:nvSpPr>
        <p:spPr/>
        <p:txBody>
          <a:bodyPr/>
          <a:lstStyle/>
          <a:p>
            <a:r>
              <a:rPr lang="en-US" dirty="0" smtClean="0">
                <a:solidFill>
                  <a:schemeClr val="bg1">
                    <a:lumMod val="65000"/>
                  </a:schemeClr>
                </a:solidFill>
              </a:rPr>
              <a:t>Brainstorming Graph</a:t>
            </a:r>
          </a:p>
          <a:p>
            <a:pPr lvl="1"/>
            <a:r>
              <a:rPr lang="en-US" dirty="0" smtClean="0">
                <a:solidFill>
                  <a:schemeClr val="bg1">
                    <a:lumMod val="65000"/>
                  </a:schemeClr>
                </a:solidFill>
                <a:hlinkClick r:id="rId2" action="ppaction://hlinkfile"/>
              </a:rPr>
              <a:t>Visio</a:t>
            </a:r>
            <a:endParaRPr lang="en-US" dirty="0" smtClean="0">
              <a:solidFill>
                <a:schemeClr val="bg1">
                  <a:lumMod val="65000"/>
                </a:schemeClr>
              </a:solidFill>
            </a:endParaRPr>
          </a:p>
          <a:p>
            <a:pPr lvl="1"/>
            <a:r>
              <a:rPr lang="en-US" dirty="0" smtClean="0">
                <a:solidFill>
                  <a:schemeClr val="bg1">
                    <a:lumMod val="65000"/>
                  </a:schemeClr>
                </a:solidFill>
                <a:hlinkClick r:id="rId3" action="ppaction://hlinkfile"/>
              </a:rPr>
              <a:t>PDF</a:t>
            </a:r>
            <a:endParaRPr lang="en-US" dirty="0">
              <a:solidFill>
                <a:schemeClr val="bg1">
                  <a:lumMod val="65000"/>
                </a:schemeClr>
              </a:solidFill>
            </a:endParaRPr>
          </a:p>
          <a:p>
            <a:endParaRPr lang="en-US" dirty="0" smtClean="0"/>
          </a:p>
          <a:p>
            <a:endParaRPr lang="en-US" dirty="0"/>
          </a:p>
        </p:txBody>
      </p:sp>
    </p:spTree>
    <p:extLst>
      <p:ext uri="{BB962C8B-B14F-4D97-AF65-F5344CB8AC3E}">
        <p14:creationId xmlns:p14="http://schemas.microsoft.com/office/powerpoint/2010/main" val="207917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
        <p:nvSpPr>
          <p:cNvPr id="3" name="Content Placeholder 2"/>
          <p:cNvSpPr>
            <a:spLocks noGrp="1"/>
          </p:cNvSpPr>
          <p:nvPr>
            <p:ph sz="half" idx="1"/>
          </p:nvPr>
        </p:nvSpPr>
        <p:spPr/>
        <p:txBody>
          <a:bodyPr>
            <a:normAutofit/>
          </a:bodyPr>
          <a:lstStyle/>
          <a:p>
            <a:r>
              <a:rPr lang="en-US" dirty="0" smtClean="0">
                <a:hlinkClick r:id="rId3"/>
              </a:rPr>
              <a:t>http://infosthetics.com/</a:t>
            </a:r>
            <a:endParaRPr lang="en-US" dirty="0" smtClean="0"/>
          </a:p>
          <a:p>
            <a:r>
              <a:rPr lang="en-US" altLang="zh-CN" dirty="0">
                <a:hlinkClick r:id="rId4"/>
              </a:rPr>
              <a:t>http://pan.baidu.com/s/1hq6lijM</a:t>
            </a:r>
            <a:r>
              <a:rPr lang="en-US" altLang="zh-CN" dirty="0"/>
              <a:t> PWD: </a:t>
            </a:r>
            <a:r>
              <a:rPr lang="en-US" altLang="zh-CN" dirty="0" err="1"/>
              <a:t>upmj</a:t>
            </a:r>
            <a:r>
              <a:rPr lang="en-US" altLang="zh-CN" dirty="0"/>
              <a:t> [Drawing</a:t>
            </a:r>
            <a:r>
              <a:rPr lang="en-US" altLang="zh-CN" dirty="0" smtClean="0"/>
              <a:t>/]</a:t>
            </a:r>
          </a:p>
          <a:p>
            <a:r>
              <a:rPr lang="en-US" dirty="0">
                <a:hlinkClick r:id="rId5"/>
              </a:rPr>
              <a:t>https://public.wsu.edu/~</a:t>
            </a:r>
            <a:r>
              <a:rPr lang="en-US" dirty="0" smtClean="0">
                <a:hlinkClick r:id="rId5"/>
              </a:rPr>
              <a:t>kimander/biologyofart.htm</a:t>
            </a:r>
            <a:r>
              <a:rPr lang="en-US" dirty="0" smtClean="0"/>
              <a:t> (Freud)</a:t>
            </a:r>
            <a:endParaRPr lang="en-US" dirty="0" smtClean="0"/>
          </a:p>
          <a:p>
            <a:r>
              <a:rPr lang="en-US" dirty="0" smtClean="0"/>
              <a:t>Shape </a:t>
            </a:r>
            <a:r>
              <a:rPr lang="en-US" dirty="0"/>
              <a:t>effects on memory for </a:t>
            </a:r>
            <a:r>
              <a:rPr lang="en-US" dirty="0" smtClean="0"/>
              <a:t>location</a:t>
            </a:r>
          </a:p>
          <a:p>
            <a:r>
              <a:rPr lang="en-US" dirty="0"/>
              <a:t>Color Appearance </a:t>
            </a:r>
            <a:r>
              <a:rPr lang="en-US" dirty="0" smtClean="0"/>
              <a:t>Models</a:t>
            </a:r>
          </a:p>
          <a:p>
            <a:endParaRPr lang="en-US" dirty="0" smtClean="0"/>
          </a:p>
          <a:p>
            <a:endParaRPr lang="en-US" dirty="0"/>
          </a:p>
        </p:txBody>
      </p:sp>
      <p:sp>
        <p:nvSpPr>
          <p:cNvPr id="4" name="Content Placeholder 3"/>
          <p:cNvSpPr>
            <a:spLocks noGrp="1"/>
          </p:cNvSpPr>
          <p:nvPr>
            <p:ph sz="half" idx="2"/>
          </p:nvPr>
        </p:nvSpPr>
        <p:spPr/>
        <p:txBody>
          <a:bodyPr>
            <a:normAutofit/>
          </a:bodyPr>
          <a:lstStyle/>
          <a:p>
            <a:r>
              <a:rPr lang="en-US" dirty="0" smtClean="0"/>
              <a:t>Color </a:t>
            </a:r>
            <a:r>
              <a:rPr lang="en-US" dirty="0"/>
              <a:t>and </a:t>
            </a:r>
            <a:r>
              <a:rPr lang="en-US" dirty="0" smtClean="0"/>
              <a:t>music (</a:t>
            </a:r>
            <a:r>
              <a:rPr lang="en-US" dirty="0" smtClean="0">
                <a:hlinkClick r:id="rId6"/>
              </a:rPr>
              <a:t>http</a:t>
            </a:r>
            <a:r>
              <a:rPr lang="en-US" dirty="0">
                <a:hlinkClick r:id="rId6"/>
              </a:rPr>
              <a:t>://</a:t>
            </a:r>
            <a:r>
              <a:rPr lang="en-US" dirty="0" smtClean="0">
                <a:hlinkClick r:id="rId6"/>
              </a:rPr>
              <a:t>www.musictheory21.com/jae-sung/syllabus/graduate/rameau-studies/2002-1/documents/color-and-music.pdf</a:t>
            </a:r>
            <a:r>
              <a:rPr lang="en-US" dirty="0" smtClean="0"/>
              <a:t>)</a:t>
            </a:r>
          </a:p>
          <a:p>
            <a:r>
              <a:rPr lang="en-US" dirty="0"/>
              <a:t>Associations between Color and Music are Mediated by Emotion and Influenced by Tempo</a:t>
            </a:r>
          </a:p>
          <a:p>
            <a:endParaRPr lang="en-US" dirty="0" smtClean="0"/>
          </a:p>
          <a:p>
            <a:endParaRPr lang="en-US" dirty="0"/>
          </a:p>
        </p:txBody>
      </p:sp>
    </p:spTree>
    <p:extLst>
      <p:ext uri="{BB962C8B-B14F-4D97-AF65-F5344CB8AC3E}">
        <p14:creationId xmlns:p14="http://schemas.microsoft.com/office/powerpoint/2010/main" val="3975212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t>Shape Grammars and the Generative Specification of Painting and </a:t>
            </a:r>
            <a:r>
              <a:rPr lang="en-US" i="1" dirty="0" smtClean="0"/>
              <a:t>Sculpture</a:t>
            </a:r>
            <a:r>
              <a:rPr lang="en-US" dirty="0" smtClean="0"/>
              <a:t>, George </a:t>
            </a:r>
            <a:r>
              <a:rPr lang="en-US" dirty="0" err="1" smtClean="0"/>
              <a:t>Stiny</a:t>
            </a:r>
            <a:r>
              <a:rPr lang="en-US" dirty="0" smtClean="0"/>
              <a:t>, James </a:t>
            </a:r>
            <a:r>
              <a:rPr lang="en-US" dirty="0" err="1"/>
              <a:t>Gips</a:t>
            </a:r>
            <a:r>
              <a:rPr lang="en-US" dirty="0"/>
              <a:t> </a:t>
            </a:r>
            <a:endParaRPr lang="en-US" dirty="0" smtClean="0"/>
          </a:p>
          <a:p>
            <a:r>
              <a:rPr lang="en-US" dirty="0"/>
              <a:t>Shape: Talking about Seeing and </a:t>
            </a:r>
            <a:r>
              <a:rPr lang="en-US" dirty="0" smtClean="0"/>
              <a:t>Doing</a:t>
            </a:r>
          </a:p>
          <a:p>
            <a:r>
              <a:rPr lang="en-US" dirty="0" err="1"/>
              <a:t>Bildgestaltung</a:t>
            </a:r>
            <a:r>
              <a:rPr lang="en-US" dirty="0"/>
              <a:t> und </a:t>
            </a:r>
            <a:r>
              <a:rPr lang="en-US" dirty="0" err="1"/>
              <a:t>Bildsprache</a:t>
            </a:r>
            <a:r>
              <a:rPr lang="en-US" dirty="0"/>
              <a:t> [Germany</a:t>
            </a:r>
            <a:r>
              <a:rPr lang="en-US" dirty="0" smtClean="0"/>
              <a:t>]</a:t>
            </a:r>
          </a:p>
          <a:p>
            <a:r>
              <a:rPr lang="en-US" dirty="0"/>
              <a:t>Reading Images: The Grammar of Visual Design</a:t>
            </a:r>
          </a:p>
          <a:p>
            <a:endParaRPr lang="en-US" dirty="0"/>
          </a:p>
        </p:txBody>
      </p:sp>
      <p:sp>
        <p:nvSpPr>
          <p:cNvPr id="4" name="Content Placeholder 3"/>
          <p:cNvSpPr>
            <a:spLocks noGrp="1"/>
          </p:cNvSpPr>
          <p:nvPr>
            <p:ph sz="half" idx="2"/>
          </p:nvPr>
        </p:nvSpPr>
        <p:spPr/>
        <p:txBody>
          <a:bodyPr/>
          <a:lstStyle/>
          <a:p>
            <a:r>
              <a:rPr lang="en-US" dirty="0" smtClean="0"/>
              <a:t>Color </a:t>
            </a:r>
            <a:r>
              <a:rPr lang="en-US" dirty="0"/>
              <a:t>Design for Illustrative </a:t>
            </a:r>
            <a:r>
              <a:rPr lang="en-US" dirty="0" smtClean="0"/>
              <a:t>Visualization</a:t>
            </a:r>
          </a:p>
          <a:p>
            <a:r>
              <a:rPr lang="en-US" dirty="0">
                <a:hlinkClick r:id="rId3"/>
              </a:rPr>
              <a:t>http://</a:t>
            </a:r>
            <a:r>
              <a:rPr lang="en-US" dirty="0" smtClean="0">
                <a:hlinkClick r:id="rId3"/>
              </a:rPr>
              <a:t>vr.theatre.ntu.edu.tw/fineart/th10_140/index.html</a:t>
            </a:r>
            <a:endParaRPr lang="en-US" dirty="0" smtClean="0"/>
          </a:p>
          <a:p>
            <a:r>
              <a:rPr lang="en-US" dirty="0" smtClean="0">
                <a:hlinkClick r:id="rId4"/>
              </a:rPr>
              <a:t>http</a:t>
            </a:r>
            <a:r>
              <a:rPr lang="en-US" dirty="0">
                <a:hlinkClick r:id="rId4"/>
              </a:rPr>
              <a:t>://arteascuola.com</a:t>
            </a:r>
            <a:r>
              <a:rPr lang="en-US" dirty="0" smtClean="0">
                <a:hlinkClick r:id="rId4"/>
              </a:rPr>
              <a:t>/</a:t>
            </a:r>
            <a:endParaRPr lang="en-US" dirty="0" smtClean="0"/>
          </a:p>
          <a:p>
            <a:r>
              <a:rPr lang="en-US" dirty="0">
                <a:hlinkClick r:id="rId5"/>
              </a:rPr>
              <a:t>http://blog.xuite.net/quencychenkimo/twblog/116357837-%</a:t>
            </a:r>
            <a:r>
              <a:rPr lang="en-US" dirty="0" smtClean="0">
                <a:hlinkClick r:id="rId5"/>
              </a:rPr>
              <a:t>E5%A0%B4%E8%AB%96%E8%88%87%E6%A0%BC%E5%BC%8F%E5%A1%94</a:t>
            </a:r>
            <a:endParaRPr lang="en-US" dirty="0" smtClean="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931469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Study on an Electromechanical Color Scheme Expert System(MCSES) [Chinese</a:t>
            </a:r>
            <a:r>
              <a:rPr lang="en-US" dirty="0" smtClean="0"/>
              <a:t>]</a:t>
            </a:r>
          </a:p>
          <a:p>
            <a:r>
              <a:rPr lang="en-US" dirty="0" smtClean="0"/>
              <a:t>Revisiting </a:t>
            </a:r>
            <a:r>
              <a:rPr lang="en-US" dirty="0"/>
              <a:t>Snodgrass and </a:t>
            </a:r>
            <a:r>
              <a:rPr lang="en-US" dirty="0" err="1"/>
              <a:t>Vanderwart's</a:t>
            </a:r>
            <a:r>
              <a:rPr lang="en-US" dirty="0"/>
              <a:t> object pictorial set: The role of surface detail in basic-level object </a:t>
            </a:r>
            <a:r>
              <a:rPr lang="en-US" dirty="0" smtClean="0"/>
              <a:t>recognition</a:t>
            </a:r>
          </a:p>
          <a:p>
            <a:r>
              <a:rPr lang="en-US" dirty="0">
                <a:hlinkClick r:id="rId3"/>
              </a:rPr>
              <a:t>http://</a:t>
            </a:r>
            <a:r>
              <a:rPr lang="en-US" dirty="0" smtClean="0">
                <a:hlinkClick r:id="rId3"/>
              </a:rPr>
              <a:t>www.docin.com/p-606983101.html</a:t>
            </a:r>
            <a:r>
              <a:rPr lang="en-US" dirty="0" smtClean="0"/>
              <a:t> (Gestalt)</a:t>
            </a:r>
          </a:p>
          <a:p>
            <a:endParaRPr lang="en-US" dirty="0"/>
          </a:p>
          <a:p>
            <a:endParaRPr lang="en-US" dirty="0"/>
          </a:p>
          <a:p>
            <a:endParaRPr lang="en-US" dirty="0"/>
          </a:p>
        </p:txBody>
      </p:sp>
      <p:sp>
        <p:nvSpPr>
          <p:cNvPr id="4" name="Content Placeholder 3"/>
          <p:cNvSpPr>
            <a:spLocks noGrp="1"/>
          </p:cNvSpPr>
          <p:nvPr>
            <p:ph sz="half" idx="2"/>
          </p:nvPr>
        </p:nvSpPr>
        <p:spPr/>
        <p:txBody>
          <a:bodyPr/>
          <a:lstStyle/>
          <a:p>
            <a:r>
              <a:rPr lang="en-US" dirty="0"/>
              <a:t>Color and </a:t>
            </a:r>
            <a:r>
              <a:rPr lang="en-US" dirty="0" smtClean="0"/>
              <a:t>psychological functioning: a </a:t>
            </a:r>
            <a:r>
              <a:rPr lang="en-US" dirty="0"/>
              <a:t>review </a:t>
            </a:r>
            <a:r>
              <a:rPr lang="en-US" dirty="0" smtClean="0"/>
              <a:t>of theoretical </a:t>
            </a:r>
            <a:r>
              <a:rPr lang="en-US" dirty="0"/>
              <a:t>and </a:t>
            </a:r>
            <a:r>
              <a:rPr lang="en-US" dirty="0" smtClean="0"/>
              <a:t>empirical work</a:t>
            </a:r>
          </a:p>
          <a:p>
            <a:r>
              <a:rPr lang="en-US" dirty="0"/>
              <a:t>Color psychology: Effects of perceiving color on psychological functioning in </a:t>
            </a:r>
            <a:r>
              <a:rPr lang="en-US" dirty="0" smtClean="0"/>
              <a:t>humans</a:t>
            </a:r>
          </a:p>
          <a:p>
            <a:r>
              <a:rPr lang="en-US" dirty="0">
                <a:hlinkClick r:id="rId4"/>
              </a:rPr>
              <a:t>https://</a:t>
            </a:r>
            <a:r>
              <a:rPr lang="en-US" dirty="0" smtClean="0">
                <a:hlinkClick r:id="rId4"/>
              </a:rPr>
              <a:t>aras.org/sites/default/files/docs/00028Wojtkowski.pdf</a:t>
            </a:r>
            <a:r>
              <a:rPr lang="en-US" dirty="0" smtClean="0"/>
              <a:t> (Jung)</a:t>
            </a:r>
          </a:p>
          <a:p>
            <a:endParaRPr lang="en-US" dirty="0"/>
          </a:p>
          <a:p>
            <a:endParaRPr lang="en-US"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3479908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i="1" dirty="0">
                <a:hlinkClick r:id="rId3" action="ppaction://hlinkfile"/>
              </a:rPr>
              <a:t>Theoretical Approaches To Perceptual </a:t>
            </a:r>
            <a:r>
              <a:rPr lang="en-US" i="1" dirty="0" smtClean="0">
                <a:hlinkClick r:id="rId3" action="ppaction://hlinkfile"/>
              </a:rPr>
              <a:t>Organization</a:t>
            </a:r>
            <a:endParaRPr lang="en-US" i="1" dirty="0" smtClean="0"/>
          </a:p>
          <a:p>
            <a:r>
              <a:rPr lang="en-US" i="1" dirty="0">
                <a:hlinkClick r:id="rId4" action="ppaction://hlinkfile"/>
              </a:rPr>
              <a:t>The Gestalt Principles of Similarity and Proximity Apply to Both the Haptic and Visual Grouping of Elements </a:t>
            </a:r>
            <a:endParaRPr lang="en-US" i="1" dirty="0" smtClean="0"/>
          </a:p>
          <a:p>
            <a:r>
              <a:rPr lang="en-US" i="1" dirty="0">
                <a:hlinkClick r:id="rId5" action="ppaction://hlinkfile"/>
              </a:rPr>
              <a:t>Gestalt Theory in Visual Screen Design – A New Look at an Old Subject</a:t>
            </a:r>
            <a:endParaRPr lang="en-US" i="1" dirty="0"/>
          </a:p>
        </p:txBody>
      </p:sp>
      <p:sp>
        <p:nvSpPr>
          <p:cNvPr id="4" name="Content Placeholder 3"/>
          <p:cNvSpPr>
            <a:spLocks noGrp="1"/>
          </p:cNvSpPr>
          <p:nvPr>
            <p:ph sz="half" idx="2"/>
          </p:nvPr>
        </p:nvSpPr>
        <p:spPr>
          <a:xfrm>
            <a:off x="6172200" y="1825624"/>
            <a:ext cx="5181600" cy="4912059"/>
          </a:xfrm>
        </p:spPr>
        <p:txBody>
          <a:bodyPr/>
          <a:lstStyle/>
          <a:p>
            <a:r>
              <a:rPr lang="en-US" i="1" dirty="0">
                <a:hlinkClick r:id="rId6" action="ppaction://hlinkfile"/>
              </a:rPr>
              <a:t>New Gestalt Principles of Perceptual Organization: An Extension from Grouping to Shape and </a:t>
            </a:r>
            <a:r>
              <a:rPr lang="en-US" i="1" dirty="0" smtClean="0">
                <a:hlinkClick r:id="rId6" action="ppaction://hlinkfile"/>
              </a:rPr>
              <a:t>Meaning</a:t>
            </a:r>
            <a:endParaRPr lang="en-US" i="1" dirty="0" smtClean="0"/>
          </a:p>
          <a:p>
            <a:r>
              <a:rPr lang="en-US" i="1" dirty="0">
                <a:hlinkClick r:id="rId7" action="ppaction://hlinkfile"/>
              </a:rPr>
              <a:t>A Century of Gestalt Psychology in Visual Perception: I. Perceptual Grouping and Figure–Ground </a:t>
            </a:r>
            <a:r>
              <a:rPr lang="en-US" i="1" dirty="0" smtClean="0">
                <a:hlinkClick r:id="rId7" action="ppaction://hlinkfile"/>
              </a:rPr>
              <a:t>Organization</a:t>
            </a:r>
            <a:endParaRPr lang="en-US" i="1" dirty="0" smtClean="0"/>
          </a:p>
          <a:p>
            <a:r>
              <a:rPr lang="en-US" i="1" dirty="0">
                <a:hlinkClick r:id="rId8" action="ppaction://hlinkfile"/>
              </a:rPr>
              <a:t>Gestalt and Totality. The case of </a:t>
            </a:r>
            <a:r>
              <a:rPr lang="en-US" i="1" dirty="0" err="1">
                <a:hlinkClick r:id="rId8" action="ppaction://hlinkfile"/>
              </a:rPr>
              <a:t>Merleau-Ponty</a:t>
            </a:r>
            <a:r>
              <a:rPr lang="en-US" i="1" dirty="0">
                <a:hlinkClick r:id="rId8" action="ppaction://hlinkfile"/>
              </a:rPr>
              <a:t> and Gestalt psychology </a:t>
            </a:r>
            <a:endParaRPr lang="en-US" i="1" dirty="0" smtClean="0"/>
          </a:p>
          <a:p>
            <a:endParaRPr lang="en-US" i="1" dirty="0"/>
          </a:p>
        </p:txBody>
      </p:sp>
      <p:sp>
        <p:nvSpPr>
          <p:cNvPr id="5" name="Title 1"/>
          <p:cNvSpPr>
            <a:spLocks noGrp="1"/>
          </p:cNvSpPr>
          <p:nvPr>
            <p:ph type="title"/>
          </p:nvPr>
        </p:nvSpPr>
        <p:spPr/>
        <p:txBody>
          <a:bodyPr/>
          <a:lstStyle/>
          <a:p>
            <a:r>
              <a:rPr lang="en-US" dirty="0" smtClean="0"/>
              <a:t>Others </a:t>
            </a:r>
            <a:r>
              <a:rPr lang="en-US" sz="1800" b="1" dirty="0" smtClean="0">
                <a:solidFill>
                  <a:schemeClr val="bg1">
                    <a:lumMod val="65000"/>
                  </a:schemeClr>
                </a:solidFill>
              </a:rPr>
              <a:t>(Probably unreliable or less relevant)</a:t>
            </a:r>
            <a:endParaRPr lang="en-US" sz="1800" b="1" dirty="0">
              <a:solidFill>
                <a:schemeClr val="bg1">
                  <a:lumMod val="65000"/>
                </a:schemeClr>
              </a:solidFill>
            </a:endParaRPr>
          </a:p>
        </p:txBody>
      </p:sp>
    </p:spTree>
    <p:extLst>
      <p:ext uri="{BB962C8B-B14F-4D97-AF65-F5344CB8AC3E}">
        <p14:creationId xmlns:p14="http://schemas.microsoft.com/office/powerpoint/2010/main" val="120766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Drawing &amp; </a:t>
            </a:r>
            <a:r>
              <a:rPr lang="en-US" dirty="0" smtClean="0"/>
              <a:t>Painting</a:t>
            </a:r>
            <a:endParaRPr lang="en-US" dirty="0"/>
          </a:p>
        </p:txBody>
      </p:sp>
      <p:sp>
        <p:nvSpPr>
          <p:cNvPr id="5" name="Text Placeholder 4"/>
          <p:cNvSpPr>
            <a:spLocks noGrp="1"/>
          </p:cNvSpPr>
          <p:nvPr>
            <p:ph type="body" idx="1"/>
          </p:nvPr>
        </p:nvSpPr>
        <p:spPr/>
        <p:txBody>
          <a:bodyPr/>
          <a:lstStyle/>
          <a:p>
            <a:r>
              <a:rPr lang="en-US" dirty="0" smtClean="0"/>
              <a:t>From an artist’s perspective</a:t>
            </a:r>
            <a:endParaRPr lang="en-US" dirty="0"/>
          </a:p>
        </p:txBody>
      </p:sp>
    </p:spTree>
    <p:extLst>
      <p:ext uri="{BB962C8B-B14F-4D97-AF65-F5344CB8AC3E}">
        <p14:creationId xmlns:p14="http://schemas.microsoft.com/office/powerpoint/2010/main" val="256586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Topics</a:t>
            </a:r>
            <a:endParaRPr lang="en-US" dirty="0"/>
          </a:p>
        </p:txBody>
      </p:sp>
      <p:sp>
        <p:nvSpPr>
          <p:cNvPr id="7" name="Content Placeholder 6"/>
          <p:cNvSpPr>
            <a:spLocks noGrp="1"/>
          </p:cNvSpPr>
          <p:nvPr>
            <p:ph idx="1"/>
          </p:nvPr>
        </p:nvSpPr>
        <p:spPr/>
        <p:txBody>
          <a:bodyPr/>
          <a:lstStyle/>
          <a:p>
            <a:r>
              <a:rPr lang="en-US" dirty="0" smtClean="0"/>
              <a:t>Elements of a Picture</a:t>
            </a:r>
          </a:p>
          <a:p>
            <a:r>
              <a:rPr lang="en-US" dirty="0" smtClean="0"/>
              <a:t>Organize Principles</a:t>
            </a:r>
          </a:p>
          <a:p>
            <a:r>
              <a:rPr lang="en-US" dirty="0" smtClean="0"/>
              <a:t>Limitation</a:t>
            </a:r>
            <a:endParaRPr lang="en-US" dirty="0"/>
          </a:p>
        </p:txBody>
      </p:sp>
    </p:spTree>
    <p:extLst>
      <p:ext uri="{BB962C8B-B14F-4D97-AF65-F5344CB8AC3E}">
        <p14:creationId xmlns:p14="http://schemas.microsoft.com/office/powerpoint/2010/main" val="157116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of Picture</a:t>
            </a:r>
            <a:endParaRPr lang="en-US" dirty="0"/>
          </a:p>
        </p:txBody>
      </p:sp>
      <p:sp>
        <p:nvSpPr>
          <p:cNvPr id="6" name="Text Placeholder 5"/>
          <p:cNvSpPr>
            <a:spLocks noGrp="1"/>
          </p:cNvSpPr>
          <p:nvPr>
            <p:ph idx="1"/>
          </p:nvPr>
        </p:nvSpPr>
        <p:spPr/>
        <p:txBody>
          <a:bodyPr/>
          <a:lstStyle/>
          <a:p>
            <a:r>
              <a:rPr lang="en-US" dirty="0" smtClean="0"/>
              <a:t>Various Components of a Picture</a:t>
            </a:r>
          </a:p>
          <a:p>
            <a:r>
              <a:rPr lang="en-US" dirty="0" smtClean="0"/>
              <a:t>Color Theory</a:t>
            </a:r>
          </a:p>
          <a:p>
            <a:pPr lvl="1"/>
            <a:r>
              <a:rPr lang="en-US" dirty="0" smtClean="0"/>
              <a:t>Color Wheel Theory (Resembles the Musical Circle of Fifths)</a:t>
            </a:r>
          </a:p>
          <a:p>
            <a:pPr lvl="1"/>
            <a:r>
              <a:rPr lang="en-US" altLang="zh-CN" dirty="0"/>
              <a:t>Brightness </a:t>
            </a:r>
            <a:r>
              <a:rPr lang="en-US" altLang="zh-CN" dirty="0" smtClean="0"/>
              <a:t>Tone (</a:t>
            </a:r>
            <a:r>
              <a:rPr lang="zh-CN" altLang="en-US" dirty="0" smtClean="0">
                <a:latin typeface="Estrangelo Edessa" panose="03080600000000000000" pitchFamily="66" charset="0"/>
                <a:cs typeface="Estrangelo Edessa" panose="03080600000000000000" pitchFamily="66" charset="0"/>
              </a:rPr>
              <a:t>明度九大调</a:t>
            </a:r>
            <a:r>
              <a:rPr lang="en-US" altLang="zh-CN" dirty="0" smtClean="0"/>
              <a:t>)</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948722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Organize Principles</a:t>
            </a:r>
            <a:endParaRPr lang="en-US" dirty="0"/>
          </a:p>
        </p:txBody>
      </p:sp>
      <p:sp>
        <p:nvSpPr>
          <p:cNvPr id="3" name="Content Placeholder 2"/>
          <p:cNvSpPr>
            <a:spLocks noGrp="1"/>
          </p:cNvSpPr>
          <p:nvPr>
            <p:ph idx="1"/>
          </p:nvPr>
        </p:nvSpPr>
        <p:spPr/>
        <p:txBody>
          <a:bodyPr/>
          <a:lstStyle/>
          <a:p>
            <a:r>
              <a:rPr lang="en-US" dirty="0" smtClean="0"/>
              <a:t>How Do the Elements Work Together</a:t>
            </a:r>
          </a:p>
          <a:p>
            <a:endParaRPr lang="en-US" dirty="0" smtClean="0"/>
          </a:p>
          <a:p>
            <a:endParaRPr lang="en-US" dirty="0"/>
          </a:p>
        </p:txBody>
      </p:sp>
    </p:spTree>
    <p:extLst>
      <p:ext uri="{BB962C8B-B14F-4D97-AF65-F5344CB8AC3E}">
        <p14:creationId xmlns:p14="http://schemas.microsoft.com/office/powerpoint/2010/main" val="359077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Cognitive Psychology</a:t>
            </a:r>
            <a:endParaRPr lang="en-US" dirty="0"/>
          </a:p>
        </p:txBody>
      </p:sp>
      <p:sp>
        <p:nvSpPr>
          <p:cNvPr id="5" name="Text Placeholder 4"/>
          <p:cNvSpPr>
            <a:spLocks noGrp="1"/>
          </p:cNvSpPr>
          <p:nvPr>
            <p:ph type="body" idx="1"/>
          </p:nvPr>
        </p:nvSpPr>
        <p:spPr/>
        <p:txBody>
          <a:bodyPr/>
          <a:lstStyle/>
          <a:p>
            <a:r>
              <a:rPr lang="en-US" dirty="0" smtClean="0"/>
              <a:t>Attention &amp; Perception </a:t>
            </a:r>
            <a:endParaRPr lang="en-US" dirty="0"/>
          </a:p>
        </p:txBody>
      </p:sp>
    </p:spTree>
    <p:extLst>
      <p:ext uri="{BB962C8B-B14F-4D97-AF65-F5344CB8AC3E}">
        <p14:creationId xmlns:p14="http://schemas.microsoft.com/office/powerpoint/2010/main" val="3296708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General</a:t>
            </a:r>
            <a:endParaRPr lang="en-US" dirty="0"/>
          </a:p>
        </p:txBody>
      </p:sp>
      <p:sp>
        <p:nvSpPr>
          <p:cNvPr id="3" name="Content Placeholder 2"/>
          <p:cNvSpPr>
            <a:spLocks noGrp="1"/>
          </p:cNvSpPr>
          <p:nvPr>
            <p:ph idx="1"/>
          </p:nvPr>
        </p:nvSpPr>
        <p:spPr/>
        <p:txBody>
          <a:bodyPr/>
          <a:lstStyle/>
          <a:p>
            <a:r>
              <a:rPr lang="en-US" dirty="0" smtClean="0"/>
              <a:t>Attention</a:t>
            </a:r>
          </a:p>
          <a:p>
            <a:r>
              <a:rPr lang="en-US" dirty="0" smtClean="0"/>
              <a:t>Perception</a:t>
            </a:r>
          </a:p>
          <a:p>
            <a:pPr lvl="1"/>
            <a:r>
              <a:rPr lang="en-US" dirty="0" smtClean="0"/>
              <a:t>Illusion</a:t>
            </a:r>
            <a:endParaRPr lang="en-US" dirty="0" smtClean="0"/>
          </a:p>
          <a:p>
            <a:endParaRPr lang="en-US" dirty="0"/>
          </a:p>
        </p:txBody>
      </p:sp>
    </p:spTree>
    <p:extLst>
      <p:ext uri="{BB962C8B-B14F-4D97-AF65-F5344CB8AC3E}">
        <p14:creationId xmlns:p14="http://schemas.microsoft.com/office/powerpoint/2010/main" val="24186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881028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11140</TotalTime>
  <Words>3638</Words>
  <Application>Microsoft Office PowerPoint</Application>
  <PresentationFormat>Widescreen</PresentationFormat>
  <Paragraphs>311</Paragraphs>
  <Slides>23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宋体</vt:lpstr>
      <vt:lpstr>Arial</vt:lpstr>
      <vt:lpstr>Calibri</vt:lpstr>
      <vt:lpstr>Calibri Light</vt:lpstr>
      <vt:lpstr>Estrangelo Edessa</vt:lpstr>
      <vt:lpstr>Office Theme</vt:lpstr>
      <vt:lpstr>Brief Conclusion</vt:lpstr>
      <vt:lpstr>Outline</vt:lpstr>
      <vt:lpstr>Drawing &amp; Painting</vt:lpstr>
      <vt:lpstr>Topics</vt:lpstr>
      <vt:lpstr>Elements of Picture</vt:lpstr>
      <vt:lpstr>Organize Principles</vt:lpstr>
      <vt:lpstr>Cognitive Psychology</vt:lpstr>
      <vt:lpstr>In General</vt:lpstr>
      <vt:lpstr>Attention</vt:lpstr>
      <vt:lpstr>Visual Perception</vt:lpstr>
      <vt:lpstr>Gestalt Theory</vt:lpstr>
      <vt:lpstr>Rudolf Arnheim – Gestalt Psychology of Art</vt:lpstr>
      <vt:lpstr>Rudolf Arnheim – Gestalt Psychology of Art</vt:lpstr>
      <vt:lpstr>Rudolf Arnheim – Gestalt Psychology of Art</vt:lpstr>
      <vt:lpstr>References</vt:lpstr>
      <vt:lpstr>Art</vt:lpstr>
      <vt:lpstr>Cognitive Psychology</vt:lpstr>
      <vt:lpstr>Art + Psychology</vt:lpstr>
      <vt:lpstr>Art + Psychology</vt:lpstr>
      <vt:lpstr>Others (Probably unreliable or less relevant)</vt:lpstr>
      <vt:lpstr>Others (Probably unreliable or less relevant)</vt:lpstr>
      <vt:lpstr>Others (Probably unreliable or less relevant)</vt:lpstr>
      <vt:lpstr>Others (Probably unreliable or less relevant)</vt:lpstr>
    </vt:vector>
  </TitlesOfParts>
  <Company>MSRA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Conclusion</dc:title>
  <dc:creator>Patricia Xiao</dc:creator>
  <cp:lastModifiedBy>Patricia Xiao</cp:lastModifiedBy>
  <cp:revision>385</cp:revision>
  <dcterms:created xsi:type="dcterms:W3CDTF">2015-11-06T01:38:25Z</dcterms:created>
  <dcterms:modified xsi:type="dcterms:W3CDTF">2015-11-16T12:44:47Z</dcterms:modified>
</cp:coreProperties>
</file>