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4.xml" ContentType="application/vnd.openxmlformats-officedocument.presentationml.comments+xml"/>
  <Override PartName="/ppt/notesSlides/notesSlide16.xml" ContentType="application/vnd.openxmlformats-officedocument.presentationml.notesSlide+xml"/>
  <Override PartName="/ppt/comments/comment5.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70" r:id="rId5"/>
    <p:sldId id="271" r:id="rId6"/>
    <p:sldId id="261" r:id="rId7"/>
    <p:sldId id="263" r:id="rId8"/>
    <p:sldId id="264" r:id="rId9"/>
    <p:sldId id="265" r:id="rId10"/>
    <p:sldId id="280" r:id="rId11"/>
    <p:sldId id="281" r:id="rId12"/>
    <p:sldId id="285" r:id="rId13"/>
    <p:sldId id="290" r:id="rId14"/>
    <p:sldId id="291" r:id="rId15"/>
    <p:sldId id="292" r:id="rId16"/>
    <p:sldId id="286" r:id="rId17"/>
    <p:sldId id="287" r:id="rId18"/>
    <p:sldId id="266" r:id="rId19"/>
    <p:sldId id="267" r:id="rId20"/>
    <p:sldId id="268" r:id="rId21"/>
    <p:sldId id="283" r:id="rId22"/>
    <p:sldId id="284" r:id="rId23"/>
    <p:sldId id="282" r:id="rId24"/>
    <p:sldId id="269" r:id="rId25"/>
    <p:sldId id="288" r:id="rId26"/>
    <p:sldId id="289" r:id="rId27"/>
    <p:sldId id="276" r:id="rId28"/>
    <p:sldId id="274" r:id="rId29"/>
    <p:sldId id="275" r:id="rId30"/>
    <p:sldId id="277"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70"/>
            <p14:sldId id="271"/>
          </p14:sldIdLst>
        </p14:section>
        <p14:section name="Cognitive Psychology" id="{D86F6EC5-F0AC-4AF7-8A45-865847CFB730}">
          <p14:sldIdLst>
            <p14:sldId id="261"/>
            <p14:sldId id="263"/>
            <p14:sldId id="264"/>
            <p14:sldId id="265"/>
            <p14:sldId id="280"/>
            <p14:sldId id="281"/>
            <p14:sldId id="285"/>
            <p14:sldId id="290"/>
            <p14:sldId id="291"/>
            <p14:sldId id="292"/>
            <p14:sldId id="286"/>
            <p14:sldId id="287"/>
          </p14:sldIdLst>
        </p14:section>
        <p14:section name="Reference" id="{26A17B1B-FD13-480A-A190-9364BFD084E8}">
          <p14:sldIdLst>
            <p14:sldId id="266"/>
            <p14:sldId id="267"/>
            <p14:sldId id="268"/>
            <p14:sldId id="283"/>
            <p14:sldId id="284"/>
            <p14:sldId id="282"/>
            <p14:sldId id="269"/>
            <p14:sldId id="288"/>
            <p14:sldId id="28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65" d="100"/>
          <a:sy n="65" d="100"/>
        </p:scale>
        <p:origin x="528" y="72"/>
      </p:cViewPr>
      <p:guideLst/>
    </p:cSldViewPr>
  </p:slideViewPr>
  <p:notesTextViewPr>
    <p:cViewPr>
      <p:scale>
        <a:sx n="1" d="1"/>
        <a:sy n="1" d="1"/>
      </p:scale>
      <p:origin x="0" y="-634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 Interaction of Color</a:t>
            </a:r>
          </a:p>
          <a:p>
            <a:endParaRPr lang="en-US" dirty="0" smtClean="0"/>
          </a:p>
          <a:p>
            <a:r>
              <a:rPr lang="en-US" sz="1200" kern="1200" dirty="0" smtClean="0">
                <a:solidFill>
                  <a:schemeClr val="tx1"/>
                </a:solidFill>
                <a:effectLst/>
                <a:latin typeface="+mn-lt"/>
                <a:ea typeface="+mn-ea"/>
                <a:cs typeface="+mn-cs"/>
              </a:rPr>
              <a:t>John Ruskin warned the painter: "Every hue throughout your work is altered by every touch that you add in other places; so that what was warm a minute ago, becomes cold when you have put a hotter color in another place, and what was in harmony when you left it, becomes discordant as you set other colors beside it." </a:t>
            </a:r>
          </a:p>
          <a:p>
            <a:r>
              <a:rPr lang="en-US" sz="1200" kern="1200" dirty="0" smtClean="0">
                <a:solidFill>
                  <a:schemeClr val="tx1"/>
                </a:solidFill>
                <a:effectLst/>
                <a:latin typeface="+mn-lt"/>
                <a:ea typeface="+mn-ea"/>
                <a:cs typeface="+mn-cs"/>
              </a:rPr>
              <a:t>Because of this extreme </a:t>
            </a:r>
            <a:r>
              <a:rPr lang="en-US" sz="1200" b="1" kern="1200" dirty="0" smtClean="0">
                <a:solidFill>
                  <a:schemeClr val="tx1"/>
                </a:solidFill>
                <a:effectLst/>
                <a:latin typeface="+mn-lt"/>
                <a:ea typeface="+mn-ea"/>
                <a:cs typeface="+mn-cs"/>
              </a:rPr>
              <a:t>instability</a:t>
            </a:r>
            <a:r>
              <a:rPr lang="en-US" sz="1200" kern="1200" dirty="0" smtClean="0">
                <a:solidFill>
                  <a:schemeClr val="tx1"/>
                </a:solidFill>
                <a:effectLst/>
                <a:latin typeface="+mn-lt"/>
                <a:ea typeface="+mn-ea"/>
                <a:cs typeface="+mn-cs"/>
              </a:rPr>
              <a:t> and reciprocal dependence, it is not surprising that psychological experiments in which </a:t>
            </a:r>
            <a:r>
              <a:rPr lang="en-US" sz="1200" b="1" kern="1200" dirty="0" smtClean="0">
                <a:solidFill>
                  <a:schemeClr val="tx1"/>
                </a:solidFill>
                <a:effectLst/>
                <a:latin typeface="+mn-lt"/>
                <a:ea typeface="+mn-ea"/>
                <a:cs typeface="+mn-cs"/>
              </a:rPr>
              <a:t>random</a:t>
            </a:r>
            <a:r>
              <a:rPr lang="en-US" sz="1200" kern="1200" dirty="0" smtClean="0">
                <a:solidFill>
                  <a:schemeClr val="tx1"/>
                </a:solidFill>
                <a:effectLst/>
                <a:latin typeface="+mn-lt"/>
                <a:ea typeface="+mn-ea"/>
                <a:cs typeface="+mn-cs"/>
              </a:rPr>
              <a:t> series of isolated colors or pairs of colors were presented to observers led to </a:t>
            </a:r>
            <a:r>
              <a:rPr lang="en-US" sz="1200" b="1" kern="1200" dirty="0" smtClean="0">
                <a:solidFill>
                  <a:schemeClr val="tx1"/>
                </a:solidFill>
                <a:effectLst/>
                <a:latin typeface="+mn-lt"/>
                <a:ea typeface="+mn-ea"/>
                <a:cs typeface="+mn-cs"/>
              </a:rPr>
              <a:t>chaotic</a:t>
            </a:r>
            <a:r>
              <a:rPr lang="en-US" sz="1200" kern="1200" dirty="0" smtClean="0">
                <a:solidFill>
                  <a:schemeClr val="tx1"/>
                </a:solidFill>
                <a:effectLst/>
                <a:latin typeface="+mn-lt"/>
                <a:ea typeface="+mn-ea"/>
                <a:cs typeface="+mn-cs"/>
              </a:rPr>
              <a:t> results.</a:t>
            </a:r>
          </a:p>
          <a:p>
            <a:r>
              <a:rPr lang="en-US" sz="1200" b="1" kern="1200" dirty="0" smtClean="0">
                <a:solidFill>
                  <a:schemeClr val="tx1"/>
                </a:solidFill>
                <a:effectLst/>
                <a:latin typeface="+mn-lt"/>
                <a:ea typeface="+mn-ea"/>
                <a:cs typeface="+mn-cs"/>
              </a:rPr>
              <a:t>the pregnancy or variability of any color is reduced when it is put in a context. </a:t>
            </a:r>
          </a:p>
          <a:p>
            <a:r>
              <a:rPr lang="en-US" sz="1200" kern="1200" dirty="0" smtClean="0">
                <a:solidFill>
                  <a:schemeClr val="tx1"/>
                </a:solidFill>
                <a:effectLst/>
                <a:latin typeface="+mn-lt"/>
                <a:ea typeface="+mn-ea"/>
                <a:cs typeface="+mn-cs"/>
              </a:rPr>
              <a:t>the order of a pictorial </a:t>
            </a:r>
            <a:r>
              <a:rPr lang="en-US" sz="1200" b="1" kern="1200" dirty="0" smtClean="0">
                <a:solidFill>
                  <a:schemeClr val="tx1"/>
                </a:solidFill>
                <a:effectLst/>
                <a:latin typeface="+mn-lt"/>
                <a:ea typeface="+mn-ea"/>
                <a:cs typeface="+mn-cs"/>
              </a:rPr>
              <a:t>composition</a:t>
            </a:r>
            <a:r>
              <a:rPr lang="en-US" sz="1200" kern="1200" dirty="0" smtClean="0">
                <a:solidFill>
                  <a:schemeClr val="tx1"/>
                </a:solidFill>
                <a:effectLst/>
                <a:latin typeface="+mn-lt"/>
                <a:ea typeface="+mn-ea"/>
                <a:cs typeface="+mn-cs"/>
              </a:rPr>
              <a:t> stabilizes the character of each color, making it as unequivocal as is necessary for the artistic statement to be valid.</a:t>
            </a:r>
          </a:p>
          <a:p>
            <a:r>
              <a:rPr lang="en-US" dirty="0" smtClean="0"/>
              <a:t>We are aware of this mutual transfiguration, which makes every color </a:t>
            </a:r>
            <a:r>
              <a:rPr lang="en-US" b="1" dirty="0" smtClean="0"/>
              <a:t>dependent on the support of all the others</a:t>
            </a:r>
          </a:p>
          <a:p>
            <a:endParaRPr lang="en-US" dirty="0" smtClean="0"/>
          </a:p>
          <a:p>
            <a:r>
              <a:rPr lang="en-US" b="1" dirty="0" smtClean="0"/>
              <a:t>The most prominent among the phenomena of interaction is, of course, color contrast. (</a:t>
            </a:r>
            <a:r>
              <a:rPr lang="en-US" dirty="0" smtClean="0"/>
              <a:t>Josef Albers's Interaction of Color</a:t>
            </a:r>
            <a:r>
              <a:rPr lang="en-US" b="1" dirty="0" smtClean="0"/>
              <a:t>)</a:t>
            </a:r>
          </a:p>
          <a:p>
            <a:endParaRPr lang="en-US" dirty="0" smtClean="0"/>
          </a:p>
          <a:p>
            <a:r>
              <a:rPr lang="en-US" dirty="0" smtClean="0"/>
              <a:t>Since the effect of color contrast operates in the direction of physiological complementarity, it serves to heighten it where it already exists, or to modify colors in the direction of such complementarity if they are reasonably close to it. ("Similarity of the Dominant . ")</a:t>
            </a:r>
          </a:p>
          <a:p>
            <a:endParaRPr lang="en-US" dirty="0" smtClean="0"/>
          </a:p>
          <a:p>
            <a:r>
              <a:rPr lang="en-US" dirty="0" smtClean="0"/>
              <a:t>The counter effect (of contrast), namely assimilation, is rather neglected, although the antagonism of the two perceptual mechanisms makes it imperative that the one should not be considered without the other. </a:t>
            </a:r>
          </a:p>
          <a:p>
            <a:endParaRPr lang="en-US" dirty="0" smtClean="0"/>
          </a:p>
          <a:p>
            <a:r>
              <a:rPr lang="en-US" dirty="0" smtClean="0"/>
              <a:t>Since perceptual patterns tend toward the most clear-cut organization available, a configuration of colors will strive either toward contrast or toward assimilation, depending on which is closer to the given stimulus information. We also can apply the concepts of sharpening and leveling, which served us to describe modifications of shapes. </a:t>
            </a:r>
          </a:p>
          <a:p>
            <a:endParaRPr lang="en-US" dirty="0" smtClean="0"/>
          </a:p>
          <a:p>
            <a:r>
              <a:rPr lang="en-US" sz="1200" kern="1200" dirty="0" smtClean="0">
                <a:solidFill>
                  <a:schemeClr val="tx1"/>
                </a:solidFill>
                <a:effectLst/>
                <a:latin typeface="+mn-lt"/>
                <a:ea typeface="+mn-ea"/>
                <a:cs typeface="+mn-cs"/>
              </a:rPr>
              <a:t>Assimilation is closely related to the additive combination of colors. When the hues bordering on each other are sufficiently similar or when the areas carrying the hues are sufficiently small, the colors will approach each other rather than emphasize contrast.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When these receptor fields are relatively small they discriminate sharply between stimulus areas of reasonably large size and emphasize the contrast between them. </a:t>
            </a:r>
          </a:p>
          <a:p>
            <a:r>
              <a:rPr lang="en-US" dirty="0" smtClean="0"/>
              <a:t>In consequence, the narrower fields will be discriminating enough to tell the difference between areas of different colors, whereas the broader ones will encompass the different areas and thus reduce the brightness and color difference between them through additive interaction. </a:t>
            </a:r>
          </a:p>
          <a:p>
            <a:endParaRPr lang="en-US" dirty="0" smtClean="0"/>
          </a:p>
          <a:p>
            <a:r>
              <a:rPr lang="en-US" dirty="0" smtClean="0"/>
              <a:t>Relations between hues cannot be described adequately without reference to saturation and </a:t>
            </a:r>
            <a:r>
              <a:rPr lang="en-US" b="1" dirty="0" smtClean="0"/>
              <a:t>brightness</a:t>
            </a:r>
            <a:r>
              <a:rPr lang="en-US" dirty="0" smtClean="0"/>
              <a:t>. Experiments have shown that the distinctness of color depends more upon brightness than upon hue. </a:t>
            </a:r>
          </a:p>
          <a:p>
            <a:r>
              <a:rPr lang="en-US" dirty="0" smtClean="0"/>
              <a:t>Therefore it is not surprising that painters usually reinforce differing hues by differing brightness. When they do entrust distinction between neighboring areas to hue alone, they rely mostly on clash / mutual repulsion. </a:t>
            </a:r>
          </a:p>
          <a:p>
            <a:endParaRPr lang="en-US" dirty="0" smtClean="0"/>
          </a:p>
          <a:p>
            <a:r>
              <a:rPr lang="en-US" b="1" dirty="0" smtClean="0"/>
              <a:t>G) Reactions to Color</a:t>
            </a:r>
          </a:p>
          <a:p>
            <a:endParaRPr lang="en-US" dirty="0" smtClean="0"/>
          </a:p>
          <a:p>
            <a:r>
              <a:rPr lang="en-US" sz="1200" kern="1200" dirty="0" smtClean="0">
                <a:solidFill>
                  <a:schemeClr val="tx1"/>
                </a:solidFill>
                <a:effectLst/>
                <a:latin typeface="+mn-lt"/>
                <a:ea typeface="+mn-ea"/>
                <a:cs typeface="+mn-cs"/>
              </a:rPr>
              <a:t>The effect of color is much too direct and spontaneous to be only the product of an interpretation attached to the percept by learning. </a:t>
            </a:r>
          </a:p>
          <a:p>
            <a:r>
              <a:rPr lang="en-US" sz="1200" kern="1200" dirty="0" err="1" smtClean="0">
                <a:solidFill>
                  <a:schemeClr val="tx1"/>
                </a:solidFill>
                <a:effectLst/>
                <a:latin typeface="+mn-lt"/>
                <a:ea typeface="+mn-ea"/>
                <a:cs typeface="+mn-cs"/>
              </a:rPr>
              <a:t>Fere</a:t>
            </a:r>
            <a:r>
              <a:rPr lang="en-US" sz="1200" kern="1200" dirty="0" smtClean="0">
                <a:solidFill>
                  <a:schemeClr val="tx1"/>
                </a:solidFill>
                <a:effectLst/>
                <a:latin typeface="+mn-lt"/>
                <a:ea typeface="+mn-ea"/>
                <a:cs typeface="+mn-cs"/>
              </a:rPr>
              <a:t> found that muscular power and blood circulation are increased by colored light "in the sequence from blue (least), through green, yellow, orange, and red."</a:t>
            </a:r>
          </a:p>
          <a:p>
            <a:r>
              <a:rPr lang="en-US" dirty="0" smtClean="0"/>
              <a:t>Goldstein concluded that the colors corresponding to long wavelengths go with an expansive reaction, whereas the short wavelengths make for con­striction. </a:t>
            </a:r>
          </a:p>
          <a:p>
            <a:r>
              <a:rPr lang="en-US" dirty="0" smtClean="0"/>
              <a:t>This physical reaction is paralleled by Kandinsky's remarks on the appearance of colors. </a:t>
            </a:r>
          </a:p>
          <a:p>
            <a:endParaRPr lang="en-US" dirty="0" smtClean="0"/>
          </a:p>
          <a:p>
            <a:r>
              <a:rPr lang="en-US" b="1" dirty="0" smtClean="0"/>
              <a:t>H) Warm and Cold </a:t>
            </a:r>
          </a:p>
          <a:p>
            <a:endParaRPr lang="en-US" dirty="0" smtClean="0"/>
          </a:p>
          <a:p>
            <a:r>
              <a:rPr lang="en-US" dirty="0" smtClean="0"/>
              <a:t>Perhaps it is not so much the dominant hue but its "</a:t>
            </a:r>
            <a:r>
              <a:rPr lang="en-US" dirty="0" err="1" smtClean="0"/>
              <a:t>affiictions</a:t>
            </a:r>
            <a:r>
              <a:rPr lang="en-US" dirty="0" smtClean="0"/>
              <a:t>" that give a color its character. </a:t>
            </a:r>
          </a:p>
          <a:p>
            <a:r>
              <a:rPr lang="en-US" sz="1200" kern="1200" dirty="0" smtClean="0">
                <a:solidFill>
                  <a:schemeClr val="tx1"/>
                </a:solidFill>
                <a:effectLst/>
                <a:latin typeface="+mn-lt"/>
                <a:ea typeface="+mn-ea"/>
                <a:cs typeface="+mn-cs"/>
              </a:rPr>
              <a:t>This would lead to the perhaps unexpected result that a reddish blue looks warm whereas a bluish red looks cold.</a:t>
            </a:r>
          </a:p>
          <a:p>
            <a:endParaRPr lang="en-US" dirty="0" smtClean="0"/>
          </a:p>
          <a:p>
            <a:r>
              <a:rPr lang="en-US" dirty="0" smtClean="0"/>
              <a:t>As a color changes its hue in response to the hues of its neighbors, its temperature may change as well. </a:t>
            </a:r>
          </a:p>
          <a:p>
            <a:endParaRPr lang="en-US" dirty="0" smtClean="0"/>
          </a:p>
          <a:p>
            <a:r>
              <a:rPr lang="en-US" dirty="0" smtClean="0"/>
              <a:t>Brightness and saturation may also have a bearing on the phenomenon. In Albers's color circle the realms of cold and warm coincide roughly with those of dark and bright, and </a:t>
            </a:r>
            <a:r>
              <a:rPr lang="en-US" dirty="0" err="1" smtClean="0"/>
              <a:t>lttcn</a:t>
            </a:r>
            <a:r>
              <a:rPr lang="en-US" dirty="0" smtClean="0"/>
              <a:t> associates cold with shady, warm with sunny. </a:t>
            </a:r>
          </a:p>
          <a:p>
            <a:endParaRPr lang="en-US" dirty="0" smtClean="0"/>
          </a:p>
          <a:p>
            <a:r>
              <a:rPr lang="en-US" dirty="0" smtClean="0"/>
              <a:t>But just as in the chapter on the expression of shape I shall refrain from lengthy speculation on the state of mind that takes to certain shapes, I propose not to rehearse here the facts of color preference. In the case of shape, we can analyze formal characteristics with considerable precision. The analogies between what shapes look like and what they express can therefore be explored with some confidence. [P193]</a:t>
            </a:r>
          </a:p>
          <a:p>
            <a:endParaRPr lang="en-US" dirty="0" smtClean="0"/>
          </a:p>
          <a:p>
            <a:r>
              <a:rPr lang="en-US" dirty="0" smtClean="0"/>
              <a:t>Quantitative studies on the color preferences of various populations have been numerous, partly because passing fashions are of interest to market researchers, partly because reactions to unanalyzed stimuli are easier for the experimenter to handle than studies requiring structural analysis. </a:t>
            </a:r>
          </a:p>
          <a:p>
            <a:r>
              <a:rPr lang="en-US" dirty="0" smtClean="0"/>
              <a:t>"aesthetic pleasure" :</a:t>
            </a:r>
            <a:r>
              <a:rPr lang="en-US" baseline="0" dirty="0" smtClean="0"/>
              <a:t> </a:t>
            </a:r>
            <a:r>
              <a:rPr lang="en-US" dirty="0" smtClean="0"/>
              <a:t>It was thought relevant to find out who was pleased by what colors. The results have been singularly unrewarding. Nothing of general validity emerged. Besides, preference has little bearing on art.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15</a:t>
            </a:fld>
            <a:endParaRPr lang="en-US"/>
          </a:p>
        </p:txBody>
      </p:sp>
    </p:spTree>
    <p:extLst>
      <p:ext uri="{BB962C8B-B14F-4D97-AF65-F5344CB8AC3E}">
        <p14:creationId xmlns:p14="http://schemas.microsoft.com/office/powerpoint/2010/main" val="3777727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739599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3946796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22</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23</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24</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28</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29</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4</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30</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31</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8</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9</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repel, close: attract)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10</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 is chosen</a:t>
            </a:r>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p>
          <a:p>
            <a:pPr marL="0" indent="0">
              <a:buNone/>
            </a:pPr>
            <a:r>
              <a:rPr lang="en-US" dirty="0" smtClean="0"/>
              <a:t>What holds true for subdivision in isolated figures must be applied to the entire visual field. </a:t>
            </a:r>
          </a:p>
          <a:p>
            <a:pPr marL="0" indent="0">
              <a:buNone/>
            </a:pPr>
            <a:r>
              <a:rPr lang="en-US" dirty="0" smtClean="0"/>
              <a:t>A given area of the field stands out amidst its surroundings insofar as its shape is both clear and simple in itself and independent of the structure of the surrounding area. Conversely, an area of the field is hard to isolate when its own shape is quite irregular or when, in part or as a whole, it fits snugly into a larger context.</a:t>
            </a:r>
          </a:p>
          <a:p>
            <a:pPr marL="0" indent="0">
              <a:buNone/>
            </a:pPr>
            <a:r>
              <a:rPr lang="en-US" dirty="0" smtClean="0"/>
              <a:t>Shape is not the only factor determining subdivision. Similarities and differences in brightness and color can be even more decisive, and so can differences between motion and repose.</a:t>
            </a:r>
          </a:p>
          <a:p>
            <a:pPr marL="0" indent="0">
              <a:buNone/>
            </a:pPr>
            <a:r>
              <a:rPr lang="en-US" dirty="0" smtClean="0"/>
              <a:t>Subdivision of shape is of the greatest biological value because it is a principal condition for discerning objects. </a:t>
            </a:r>
            <a:r>
              <a:rPr lang="en-US" sz="1200" kern="1200" dirty="0" smtClean="0">
                <a:solidFill>
                  <a:schemeClr val="tx1"/>
                </a:solidFill>
                <a:effectLst/>
                <a:latin typeface="+mn-lt"/>
                <a:ea typeface="+mn-ea"/>
                <a:cs typeface="+mn-cs"/>
              </a:rPr>
              <a:t>appearance and segregation are one and the same</a:t>
            </a:r>
          </a:p>
          <a:p>
            <a:r>
              <a:rPr lang="en-US" sz="1200" kern="1200" dirty="0" smtClean="0">
                <a:solidFill>
                  <a:schemeClr val="tx1"/>
                </a:solidFill>
                <a:effectLst/>
                <a:latin typeface="+mn-lt"/>
                <a:ea typeface="+mn-ea"/>
                <a:cs typeface="+mn-cs"/>
              </a:rPr>
              <a:t>Simple shape, notably symmetry, contributes to physical equilibrium.</a:t>
            </a:r>
          </a:p>
          <a:p>
            <a:pPr marL="0" indent="0">
              <a:buNone/>
            </a:pPr>
            <a:r>
              <a:rPr lang="en-US" dirty="0" smtClean="0"/>
              <a:t>Each of the painting's major parts is in turn subdivided, and on each level one or several local concentrations of more densely organized form appear in relatively empty surroundings.</a:t>
            </a:r>
          </a:p>
          <a:p>
            <a:pPr marL="0" indent="0">
              <a:buNone/>
            </a:pPr>
            <a:r>
              <a:rPr lang="en-US" dirty="0" smtClean="0"/>
              <a:t>D1) Part</a:t>
            </a:r>
          </a:p>
          <a:p>
            <a:pPr marL="0" indent="0">
              <a:buNone/>
            </a:pPr>
            <a:r>
              <a:rPr lang="en-US" dirty="0" smtClean="0"/>
              <a:t>To know how to distinguish between pieces and parts is indeed a key to success in most human occupations. </a:t>
            </a:r>
          </a:p>
          <a:p>
            <a:pPr marL="0" indent="0">
              <a:buNone/>
            </a:pPr>
            <a:r>
              <a:rPr lang="en-US" dirty="0" smtClean="0"/>
              <a:t>The parts of most simple shapes are easily determined. But when shapes are less clear-cut and more complex, the structural components are not so obvious. </a:t>
            </a:r>
          </a:p>
          <a:p>
            <a:r>
              <a:rPr lang="en-US" sz="1200" kern="1200" dirty="0" smtClean="0">
                <a:solidFill>
                  <a:schemeClr val="tx1"/>
                </a:solidFill>
                <a:effectLst/>
                <a:latin typeface="+mn-lt"/>
                <a:ea typeface="+mn-ea"/>
                <a:cs typeface="+mn-cs"/>
              </a:rPr>
              <a:t>Mistakes in the comprehension of an artistic structure are easily made when a viewer judges by relations within narrow limits rather than taking into account the overall structure. </a:t>
            </a:r>
          </a:p>
          <a:p>
            <a:r>
              <a:rPr lang="en-US" sz="1200" kern="1200" dirty="0" smtClean="0">
                <a:solidFill>
                  <a:schemeClr val="tx1"/>
                </a:solidFill>
                <a:effectLst/>
                <a:latin typeface="+mn-lt"/>
                <a:ea typeface="+mn-ea"/>
                <a:cs typeface="+mn-cs"/>
              </a:rPr>
              <a:t>The same mistake may also lead to faulty phrasing in the performance of a musical passage, or to an actor's misinterpretation of a scene. The local situation suggests one conception, the total context prescribes another. </a:t>
            </a:r>
          </a:p>
          <a:p>
            <a:r>
              <a:rPr lang="en-US" sz="1200" kern="1200" dirty="0" smtClean="0">
                <a:solidFill>
                  <a:schemeClr val="tx1"/>
                </a:solidFill>
                <a:effectLst/>
                <a:latin typeface="+mn-lt"/>
                <a:ea typeface="+mn-ea"/>
                <a:cs typeface="+mn-cs"/>
              </a:rPr>
              <a:t>It is necessary therefore to distinguish between "</a:t>
            </a:r>
            <a:r>
              <a:rPr lang="en-US" sz="1200" b="1" kern="1200" dirty="0" smtClean="0">
                <a:solidFill>
                  <a:schemeClr val="tx1"/>
                </a:solidFill>
                <a:effectLst/>
                <a:latin typeface="+mn-lt"/>
                <a:ea typeface="+mn-ea"/>
                <a:cs typeface="+mn-cs"/>
              </a:rPr>
              <a:t>genuine parts</a:t>
            </a:r>
            <a:r>
              <a:rPr lang="en-US" sz="1200" kern="1200" dirty="0" smtClean="0">
                <a:solidFill>
                  <a:schemeClr val="tx1"/>
                </a:solidFill>
                <a:effectLst/>
                <a:latin typeface="+mn-lt"/>
                <a:ea typeface="+mn-ea"/>
                <a:cs typeface="+mn-cs"/>
              </a:rPr>
              <a:t>" -that is, sections representing a segregated sub-whole within the total context and mere portions or pieces-that is, sections segregated only in relation to a limited local context or to no inherent breaks in the figure at all. </a:t>
            </a:r>
            <a:endParaRPr lang="en-US" dirty="0" smtClean="0"/>
          </a:p>
          <a:p>
            <a:pPr marL="0" indent="0">
              <a:buNone/>
            </a:pPr>
            <a:r>
              <a:rPr lang="en-US" dirty="0" smtClean="0"/>
              <a:t>Their shape carries implications about the other parts to which they are attached, and when isolated they are "like a tune which breaks off in the middle." </a:t>
            </a:r>
          </a:p>
          <a:p>
            <a:pPr marL="0" indent="0">
              <a:buNone/>
            </a:pPr>
            <a:endParaRPr lang="en-US" dirty="0" smtClean="0"/>
          </a:p>
          <a:p>
            <a:pPr marL="0" indent="0">
              <a:buNone/>
            </a:pPr>
            <a:r>
              <a:rPr lang="en-US" dirty="0" smtClean="0"/>
              <a:t>E) </a:t>
            </a:r>
            <a:r>
              <a:rPr lang="en-US" b="1" dirty="0" smtClean="0"/>
              <a:t>Gestalt Laws of Organization</a:t>
            </a:r>
          </a:p>
          <a:p>
            <a:pPr marL="0" indent="0">
              <a:buNone/>
            </a:pPr>
            <a:r>
              <a:rPr lang="en-US" dirty="0" smtClean="0"/>
              <a:t>relations between parts depend on the structure of the whole</a:t>
            </a:r>
          </a:p>
          <a:p>
            <a:pPr marL="0" indent="0">
              <a:buNone/>
            </a:pPr>
            <a:r>
              <a:rPr lang="en-US" dirty="0" smtClean="0"/>
              <a:t>Wertheimer: described several of the properties that tie visual items together</a:t>
            </a:r>
          </a:p>
          <a:p>
            <a:pPr marL="0" indent="0">
              <a:buNone/>
            </a:pPr>
            <a:r>
              <a:rPr lang="en-US" dirty="0" err="1" smtClean="0"/>
              <a:t>Cesare</a:t>
            </a:r>
            <a:r>
              <a:rPr lang="en-US" dirty="0" smtClean="0"/>
              <a:t> L. </a:t>
            </a:r>
            <a:r>
              <a:rPr lang="en-US" dirty="0" err="1" smtClean="0"/>
              <a:t>Musatti</a:t>
            </a:r>
            <a:r>
              <a:rPr lang="en-US" dirty="0" smtClean="0"/>
              <a:t> : Wertheimer's rules could be reduced to one -the rule of homogeneity or similarity. </a:t>
            </a:r>
          </a:p>
          <a:p>
            <a:pPr marL="0" indent="0">
              <a:buNone/>
            </a:pPr>
            <a:r>
              <a:rPr lang="en-US" dirty="0" smtClean="0"/>
              <a:t>Similarity and subdivision are opposite poles. </a:t>
            </a:r>
          </a:p>
          <a:p>
            <a:pPr marL="0" indent="0">
              <a:buNone/>
            </a:pPr>
            <a:r>
              <a:rPr lang="en-US" dirty="0" smtClean="0"/>
              <a:t>subdivision</a:t>
            </a:r>
            <a:r>
              <a:rPr lang="en-US" baseline="0" dirty="0" smtClean="0"/>
              <a:t> :</a:t>
            </a:r>
            <a:r>
              <a:rPr lang="en-US" dirty="0" smtClean="0"/>
              <a:t> one of the prerequisites of sight</a:t>
            </a:r>
          </a:p>
          <a:p>
            <a:pPr marL="0" indent="0">
              <a:buNone/>
            </a:pPr>
            <a:r>
              <a:rPr lang="en-US" dirty="0" smtClean="0"/>
              <a:t>similarity : can make things invisible like a pearl on a white forehead-"</a:t>
            </a:r>
            <a:r>
              <a:rPr lang="en-US" dirty="0" err="1" smtClean="0"/>
              <a:t>perla</a:t>
            </a:r>
            <a:r>
              <a:rPr lang="en-US" dirty="0" smtClean="0"/>
              <a:t> in </a:t>
            </a:r>
            <a:r>
              <a:rPr lang="en-US" dirty="0" err="1" smtClean="0"/>
              <a:t>bianca</a:t>
            </a:r>
            <a:r>
              <a:rPr lang="en-US" dirty="0" smtClean="0"/>
              <a:t> </a:t>
            </a:r>
            <a:r>
              <a:rPr lang="en-US" dirty="0" err="1" smtClean="0"/>
              <a:t>fronte</a:t>
            </a:r>
            <a:r>
              <a:rPr lang="en-US" dirty="0" smtClean="0"/>
              <a:t>"-to use Dante's image. Homogeneity is the limiting case, in which, as some modern painters have demonstrated, vision approaches or attains the absence of structure. </a:t>
            </a:r>
          </a:p>
          <a:p>
            <a:pPr marL="0" indent="0">
              <a:buNone/>
            </a:pPr>
            <a:r>
              <a:rPr lang="en-US" dirty="0" smtClean="0"/>
              <a:t>Similarity :</a:t>
            </a:r>
            <a:r>
              <a:rPr lang="en-US" baseline="0" dirty="0" smtClean="0"/>
              <a:t> </a:t>
            </a:r>
            <a:r>
              <a:rPr lang="en-US" dirty="0" smtClean="0"/>
              <a:t>a structural principle only in conjunction with separation, a force of attraction among segregated things.</a:t>
            </a:r>
          </a:p>
          <a:p>
            <a:pPr marL="0" indent="0">
              <a:buNone/>
            </a:pPr>
            <a:r>
              <a:rPr lang="en-US" dirty="0" smtClean="0"/>
              <a:t>E1) Similarity</a:t>
            </a:r>
          </a:p>
          <a:p>
            <a:pPr marL="0" indent="0">
              <a:buNone/>
            </a:pPr>
            <a:r>
              <a:rPr lang="en-US" dirty="0" smtClean="0"/>
              <a:t>Any aspect of percepts-shape, brightness, color, spatial location, movement, etc.-can cause grouping by similarity.</a:t>
            </a:r>
          </a:p>
          <a:p>
            <a:pPr marL="0" indent="0">
              <a:buNone/>
            </a:pPr>
            <a:r>
              <a:rPr lang="en-US" dirty="0" smtClean="0"/>
              <a:t>A general principle to be kept in mind is that although all things are different in some respects and similar in others, comparisons make sense only when they proceed from a common base. </a:t>
            </a:r>
          </a:p>
          <a:p>
            <a:pPr marL="0" indent="0">
              <a:buNone/>
            </a:pPr>
            <a:r>
              <a:rPr lang="en-US" sz="1200" kern="1200" dirty="0" smtClean="0">
                <a:solidFill>
                  <a:schemeClr val="tx1"/>
                </a:solidFill>
                <a:effectLst/>
                <a:latin typeface="+mn-lt"/>
                <a:ea typeface="+mn-ea"/>
                <a:cs typeface="+mn-cs"/>
              </a:rPr>
              <a:t>Similarity is a prerequisite for the noticing of differences. (especially for kids)</a:t>
            </a:r>
          </a:p>
          <a:p>
            <a:pPr marL="0" indent="0">
              <a:buNone/>
            </a:pPr>
            <a:r>
              <a:rPr lang="en-US" dirty="0" smtClean="0"/>
              <a:t>We observe that similarities of size, shape, or color will unite items distant in space from one another. But spatial location by itself is also a grouping factor</a:t>
            </a:r>
          </a:p>
          <a:p>
            <a:pPr marL="0" indent="0">
              <a:buNone/>
            </a:pPr>
            <a:r>
              <a:rPr lang="en-US" dirty="0" smtClean="0"/>
              <a:t>similarity and difference in speed help define distance</a:t>
            </a:r>
          </a:p>
          <a:p>
            <a:pPr marL="0" indent="0">
              <a:buNone/>
            </a:pPr>
            <a:r>
              <a:rPr lang="en-US" dirty="0" smtClean="0"/>
              <a:t>E2) From Below / Above</a:t>
            </a:r>
          </a:p>
          <a:p>
            <a:pPr marL="0" indent="0">
              <a:buNone/>
            </a:pPr>
            <a:r>
              <a:rPr lang="en-US" sz="1200" kern="1200" dirty="0" smtClean="0">
                <a:solidFill>
                  <a:schemeClr val="tx1"/>
                </a:solidFill>
                <a:effectLst/>
                <a:latin typeface="+mn-lt"/>
                <a:ea typeface="+mn-ea"/>
                <a:cs typeface="+mn-cs"/>
              </a:rPr>
              <a:t>the similarity factors are most effective when they support patterns. </a:t>
            </a:r>
          </a:p>
          <a:p>
            <a:pPr marL="0" indent="0">
              <a:buNone/>
            </a:pPr>
            <a:r>
              <a:rPr lang="en-US" sz="1200" kern="1200" dirty="0" smtClean="0">
                <a:solidFill>
                  <a:schemeClr val="tx1"/>
                </a:solidFill>
                <a:effectLst/>
                <a:latin typeface="+mn-lt"/>
                <a:ea typeface="+mn-ea"/>
                <a:cs typeface="+mn-cs"/>
              </a:rPr>
              <a:t>The approach "from below," one senses, is quite limited, and must be supplemented by the approach "from above." </a:t>
            </a:r>
          </a:p>
          <a:p>
            <a:pPr marL="0" indent="0">
              <a:buNone/>
            </a:pPr>
            <a:r>
              <a:rPr lang="en-US" sz="1200" kern="1200" dirty="0" smtClean="0">
                <a:solidFill>
                  <a:schemeClr val="tx1"/>
                </a:solidFill>
                <a:effectLst/>
                <a:latin typeface="+mn-lt"/>
                <a:ea typeface="+mn-ea"/>
                <a:cs typeface="+mn-cs"/>
              </a:rPr>
              <a:t>Wertheimer used these terms to describe the difference between starting the analysis of a pattern with its components and proceeding to their combinations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beginning with the overall structure of the whole and descending from there to more and more subordinated parts</a:t>
            </a:r>
          </a:p>
          <a:p>
            <a:pPr marL="0" indent="0">
              <a:buNone/>
            </a:pPr>
            <a:r>
              <a:rPr lang="en-US" dirty="0" smtClean="0"/>
              <a:t>Grouping from below and subdivision from above are reciprocal concepts. </a:t>
            </a:r>
          </a:p>
          <a:p>
            <a:pPr marL="0" indent="0">
              <a:buNone/>
            </a:pPr>
            <a:r>
              <a:rPr lang="en-US" dirty="0" smtClean="0"/>
              <a:t>E3) Consistent</a:t>
            </a:r>
            <a:r>
              <a:rPr lang="en-US" baseline="0" dirty="0" smtClean="0"/>
              <a:t> Shape (Based on Simplicity)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grouping principle of </a:t>
            </a:r>
            <a:r>
              <a:rPr lang="en-US" sz="1200" b="1" kern="1200" dirty="0" smtClean="0">
                <a:solidFill>
                  <a:schemeClr val="tx1"/>
                </a:solidFill>
                <a:effectLst/>
                <a:latin typeface="+mn-lt"/>
                <a:ea typeface="+mn-ea"/>
                <a:cs typeface="+mn-cs"/>
              </a:rPr>
              <a:t>consistent shape </a:t>
            </a:r>
            <a:r>
              <a:rPr lang="en-US" sz="1200" kern="1200" dirty="0" smtClean="0">
                <a:solidFill>
                  <a:schemeClr val="tx1"/>
                </a:solidFill>
                <a:effectLst/>
                <a:latin typeface="+mn-lt"/>
                <a:ea typeface="+mn-ea"/>
                <a:cs typeface="+mn-cs"/>
              </a:rPr>
              <a:t>(e.g. by direction &amp; location)</a:t>
            </a:r>
          </a:p>
          <a:p>
            <a:pPr marL="0" indent="0">
              <a:buNone/>
            </a:pPr>
            <a:r>
              <a:rPr lang="en-US" dirty="0" smtClean="0"/>
              <a:t>(sometimes) consistent shape was not produced by lines but by a mere sequence of dots.</a:t>
            </a:r>
          </a:p>
          <a:p>
            <a:r>
              <a:rPr lang="en-US" sz="1200" kern="1200" dirty="0" smtClean="0">
                <a:solidFill>
                  <a:schemeClr val="tx1"/>
                </a:solidFill>
                <a:effectLst/>
                <a:latin typeface="+mn-lt"/>
                <a:ea typeface="+mn-ea"/>
                <a:cs typeface="+mn-cs"/>
              </a:rPr>
              <a:t>The more consistent the shape of the unit, the more readily will it detach itself from its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 </a:t>
            </a:r>
            <a:r>
              <a:rPr lang="en-US" sz="1200" kern="1200" dirty="0" smtClean="0">
                <a:solidFill>
                  <a:schemeClr val="tx1"/>
                </a:solidFill>
                <a:effectLst/>
                <a:latin typeface="+mn-lt"/>
                <a:ea typeface="+mn-ea"/>
                <a:cs typeface="+mn-cs"/>
              </a:rPr>
              <a:t>straight line is more easily identifiable than the irregular ones</a:t>
            </a:r>
            <a:r>
              <a:rPr lang="en-US" dirty="0" smtClean="0"/>
              <a:t>-an effect that would be intensified if the lines were tracks of actual movements.)</a:t>
            </a:r>
          </a:p>
          <a:p>
            <a:pPr marL="0" indent="0">
              <a:buNone/>
            </a:pPr>
            <a:r>
              <a:rPr lang="en-US" dirty="0" smtClean="0"/>
              <a:t>Similarity of location can be extended to apply not only to units lying together, but also to similar position within the whole. Symmetry is such a similarity.</a:t>
            </a:r>
          </a:p>
          <a:p>
            <a:pPr marL="0" indent="0">
              <a:buNone/>
            </a:pPr>
            <a:r>
              <a:rPr lang="en-US" altLang="zh-CN" dirty="0" smtClean="0"/>
              <a:t>F) Shape for </a:t>
            </a:r>
            <a:r>
              <a:rPr lang="en-US" altLang="zh-CN" b="1" dirty="0" smtClean="0"/>
              <a:t>Composition</a:t>
            </a:r>
          </a:p>
          <a:p>
            <a:pPr marL="0" indent="0">
              <a:buNone/>
            </a:pPr>
            <a:r>
              <a:rPr lang="en-US" dirty="0" smtClean="0"/>
              <a:t>All works of art have to be looked at "</a:t>
            </a:r>
            <a:r>
              <a:rPr lang="en-US" b="1" dirty="0" smtClean="0"/>
              <a:t>from above</a:t>
            </a:r>
            <a:r>
              <a:rPr lang="en-US" dirty="0" smtClean="0"/>
              <a:t>," that is, with a primary grasp of the </a:t>
            </a:r>
            <a:r>
              <a:rPr lang="en-US" b="1" dirty="0" smtClean="0"/>
              <a:t>total organization</a:t>
            </a:r>
            <a:r>
              <a:rPr lang="en-US" dirty="0" smtClean="0"/>
              <a:t>. At the same time, however, relations </a:t>
            </a:r>
            <a:r>
              <a:rPr lang="en-US" b="1" dirty="0" smtClean="0"/>
              <a:t>among the parts </a:t>
            </a:r>
            <a:r>
              <a:rPr lang="en-US" dirty="0" smtClean="0"/>
              <a:t>often play an important compositional role. Similarity and dissimilarity shape the principal theme</a:t>
            </a:r>
          </a:p>
          <a:p>
            <a:pPr marL="0" indent="0">
              <a:buNone/>
            </a:pPr>
            <a:r>
              <a:rPr lang="en-US" dirty="0" smtClean="0"/>
              <a:t>a group of dispersed items is held together by similarity</a:t>
            </a:r>
          </a:p>
          <a:p>
            <a:pPr marL="0" indent="0">
              <a:buNone/>
            </a:pPr>
            <a:r>
              <a:rPr lang="en-US" dirty="0" smtClean="0"/>
              <a:t>By connecting two or more spots through similarity, a painter may establish a significant visual movement. </a:t>
            </a:r>
          </a:p>
          <a:p>
            <a:pPr marL="0" indent="0">
              <a:buNone/>
            </a:pPr>
            <a:r>
              <a:rPr lang="en-US" dirty="0" smtClean="0"/>
              <a:t>Perceptual comparison requires, as we saw earlier, some kind of similarity as a base</a:t>
            </a:r>
          </a:p>
          <a:p>
            <a:pPr marL="0" indent="0">
              <a:buNone/>
            </a:pPr>
            <a:r>
              <a:rPr lang="en-US" dirty="0" smtClean="0"/>
              <a:t>Color supports the subdivision produced by orientation and shape, but at the same time adds variety to the composition by counteracting these structural tendencies to some extent. With the exception of the dark brown shades, used outside as well as inside the figure, every color belongs either to the figure or to the background. </a:t>
            </a:r>
          </a:p>
          <a:p>
            <a:pPr marL="0" indent="0">
              <a:buNone/>
            </a:pPr>
            <a:r>
              <a:rPr lang="en-US" b="1" dirty="0" smtClean="0"/>
              <a:t>1</a:t>
            </a:r>
            <a:r>
              <a:rPr lang="en-US" dirty="0" smtClean="0"/>
              <a:t> similarity and difference are relative judgments.</a:t>
            </a:r>
          </a:p>
          <a:p>
            <a:pPr marL="0" indent="0">
              <a:buNone/>
            </a:pPr>
            <a:r>
              <a:rPr lang="en-US" b="1" dirty="0" smtClean="0"/>
              <a:t>2</a:t>
            </a:r>
            <a:r>
              <a:rPr lang="en-US" dirty="0" smtClean="0"/>
              <a:t> the factors of grouping are often set against one another</a:t>
            </a:r>
          </a:p>
          <a:p>
            <a:pPr marL="0" indent="0">
              <a:buNone/>
            </a:pPr>
            <a:r>
              <a:rPr lang="en-US" dirty="0" smtClean="0"/>
              <a:t>G) </a:t>
            </a:r>
            <a:r>
              <a:rPr lang="en-US" dirty="0" smtClean="0"/>
              <a:t>The </a:t>
            </a:r>
            <a:r>
              <a:rPr lang="en-US" b="1" dirty="0" smtClean="0"/>
              <a:t>Structural Skeleton</a:t>
            </a:r>
          </a:p>
          <a:p>
            <a:pPr marL="0" indent="0">
              <a:buNone/>
            </a:pPr>
            <a:r>
              <a:rPr lang="en-US" sz="1200" kern="1200" dirty="0" smtClean="0">
                <a:solidFill>
                  <a:schemeClr val="tx1"/>
                </a:solidFill>
                <a:effectLst/>
                <a:latin typeface="+mn-lt"/>
                <a:ea typeface="+mn-ea"/>
                <a:cs typeface="+mn-cs"/>
              </a:rPr>
              <a:t>Although the visual shape of an object is largely determined by its outer boundaries, the boundaries cannot be said to be the shape.</a:t>
            </a:r>
          </a:p>
          <a:p>
            <a:pPr marL="0" indent="0">
              <a:buNone/>
            </a:pPr>
            <a:r>
              <a:rPr lang="en-US" dirty="0" smtClean="0"/>
              <a:t>"</a:t>
            </a:r>
            <a:r>
              <a:rPr lang="en-US" b="1" dirty="0" smtClean="0"/>
              <a:t>shape</a:t>
            </a:r>
            <a:r>
              <a:rPr lang="en-US" dirty="0" smtClean="0"/>
              <a:t>" refers to: </a:t>
            </a:r>
          </a:p>
          <a:p>
            <a:pPr marL="0" indent="0">
              <a:buNone/>
            </a:pPr>
            <a:r>
              <a:rPr lang="en-US" dirty="0" smtClean="0"/>
              <a:t>1 the actual boundaries , the lines, masses, volumes</a:t>
            </a:r>
          </a:p>
          <a:p>
            <a:pPr marL="0" indent="0">
              <a:buNone/>
            </a:pPr>
            <a:r>
              <a:rPr lang="en-US" dirty="0" smtClean="0"/>
              <a:t>2 the structural skeleton created in perception by material shapes, but rarely coinciding with them.</a:t>
            </a:r>
          </a:p>
          <a:p>
            <a:pPr marL="0" indent="0">
              <a:buNone/>
            </a:pPr>
            <a:r>
              <a:rPr lang="en-US" dirty="0" smtClean="0"/>
              <a:t>the structural skeleton is the configuration of visual forces that determines the character of the visual object</a:t>
            </a:r>
          </a:p>
          <a:p>
            <a:pPr marL="0" indent="0">
              <a:buNone/>
            </a:pPr>
            <a:r>
              <a:rPr lang="en-US" sz="1200" kern="1200" dirty="0" smtClean="0">
                <a:solidFill>
                  <a:schemeClr val="tx1"/>
                </a:solidFill>
                <a:effectLst/>
                <a:latin typeface="+mn-lt"/>
                <a:ea typeface="+mn-ea"/>
                <a:cs typeface="+mn-cs"/>
              </a:rPr>
              <a:t>fixations are found to cluster in the areas of greatest interest to the viewer,</a:t>
            </a:r>
            <a:r>
              <a:rPr lang="en-US" sz="1200" kern="1200" baseline="0" dirty="0" smtClean="0">
                <a:solidFill>
                  <a:schemeClr val="tx1"/>
                </a:solidFill>
                <a:effectLst/>
                <a:latin typeface="+mn-lt"/>
                <a:ea typeface="+mn-ea"/>
                <a:cs typeface="+mn-cs"/>
              </a:rPr>
              <a:t> o</a:t>
            </a:r>
            <a:r>
              <a:rPr lang="en-US" sz="1200" kern="1200" dirty="0" smtClean="0">
                <a:solidFill>
                  <a:schemeClr val="tx1"/>
                </a:solidFill>
                <a:effectLst/>
                <a:latin typeface="+mn-lt"/>
                <a:ea typeface="+mn-ea"/>
                <a:cs typeface="+mn-cs"/>
              </a:rPr>
              <a:t>therwise there is little relation between the tracks and directions of eye movements and the perceptual structure of the final image that emerges from the scanning</a:t>
            </a:r>
          </a:p>
          <a:p>
            <a:r>
              <a:rPr lang="en-US" sz="1200" kern="1200" dirty="0" smtClean="0">
                <a:solidFill>
                  <a:schemeClr val="tx1"/>
                </a:solidFill>
                <a:effectLst/>
                <a:latin typeface="+mn-lt"/>
                <a:ea typeface="+mn-ea"/>
                <a:cs typeface="+mn-cs"/>
              </a:rPr>
              <a:t>The structural skeleton of each triangle derives from its contours through the law of </a:t>
            </a:r>
            <a:r>
              <a:rPr lang="en-US" sz="1200" b="1" kern="1200" dirty="0" smtClean="0">
                <a:solidFill>
                  <a:schemeClr val="tx1"/>
                </a:solidFill>
                <a:effectLst/>
                <a:latin typeface="+mn-lt"/>
                <a:ea typeface="+mn-ea"/>
                <a:cs typeface="+mn-cs"/>
              </a:rPr>
              <a:t>simplicity</a:t>
            </a:r>
          </a:p>
          <a:p>
            <a:r>
              <a:rPr lang="en-US" sz="1200" kern="1200" dirty="0" smtClean="0">
                <a:solidFill>
                  <a:schemeClr val="tx1"/>
                </a:solidFill>
                <a:effectLst/>
                <a:latin typeface="+mn-lt"/>
                <a:ea typeface="+mn-ea"/>
                <a:cs typeface="+mn-cs"/>
              </a:rPr>
              <a:t> The structural skeleton consists primarily of the </a:t>
            </a:r>
            <a:r>
              <a:rPr lang="en-US" sz="1200" b="1" kern="1200" dirty="0" smtClean="0">
                <a:solidFill>
                  <a:schemeClr val="tx1"/>
                </a:solidFill>
                <a:effectLst/>
                <a:latin typeface="+mn-lt"/>
                <a:ea typeface="+mn-ea"/>
                <a:cs typeface="+mn-cs"/>
              </a:rPr>
              <a:t>framework of axes</a:t>
            </a:r>
            <a:r>
              <a:rPr lang="en-US" sz="1200" kern="1200" dirty="0" smtClean="0">
                <a:solidFill>
                  <a:schemeClr val="tx1"/>
                </a:solidFill>
                <a:effectLst/>
                <a:latin typeface="+mn-lt"/>
                <a:ea typeface="+mn-ea"/>
                <a:cs typeface="+mn-cs"/>
              </a:rPr>
              <a:t>, and the axes create characteristic correspondences.</a:t>
            </a:r>
          </a:p>
          <a:p>
            <a:r>
              <a:rPr lang="en-US" sz="1200" b="1" kern="12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that the same structural skeleton can be embodied by a great variety of shapes</a:t>
            </a:r>
          </a:p>
          <a:p>
            <a:r>
              <a:rPr lang="en-US" sz="1200" b="1" kern="12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if a given visual pattern can yield two different structural skeletons, it may be perceived as two totally different objects</a:t>
            </a:r>
          </a:p>
          <a:p>
            <a:pPr marL="0" indent="0">
              <a:buNone/>
            </a:pPr>
            <a:endParaRPr lang="en-US" dirty="0" smtClean="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Growth:</a:t>
            </a:r>
          </a:p>
          <a:p>
            <a:endParaRPr lang="en-US" dirty="0" smtClean="0"/>
          </a:p>
          <a:p>
            <a:r>
              <a:rPr lang="en-US" dirty="0" smtClean="0"/>
              <a:t>Children</a:t>
            </a:r>
            <a:r>
              <a:rPr lang="en-US" baseline="0" dirty="0" smtClean="0"/>
              <a:t> like using circles &amp; straight lines; in the book of Rudolf he discussed it in details.</a:t>
            </a:r>
          </a:p>
          <a:p>
            <a:endParaRPr lang="en-US" baseline="0" dirty="0" smtClean="0"/>
          </a:p>
          <a:p>
            <a:r>
              <a:rPr lang="en-US" dirty="0" smtClean="0"/>
              <a:t>e.g. </a:t>
            </a:r>
          </a:p>
          <a:p>
            <a:r>
              <a:rPr lang="en-US" dirty="0" smtClean="0"/>
              <a:t>In fact, when spatial relations are first practiced they are limited to the right-angular one between horizontal and vertical. </a:t>
            </a:r>
          </a:p>
          <a:p>
            <a:r>
              <a:rPr lang="en-US" dirty="0" smtClean="0"/>
              <a:t>The fundamental difference between horizontal and vertical is introduced by gravitational pull. This does not mean, however, that kinesthetic sensations alone account for the dominant role of these spatial directions in vision. </a:t>
            </a:r>
          </a:p>
          <a:p>
            <a:r>
              <a:rPr lang="en-US" dirty="0" smtClean="0"/>
              <a:t>The perceptual preference for the vertical and the horizontal exists even at a very elementary level. </a:t>
            </a:r>
          </a:p>
          <a:p>
            <a:r>
              <a:rPr lang="en-US" dirty="0" smtClean="0"/>
              <a:t>Like all pictorial devices, the vertical-horizontal relation is at first worked out within isolated units and then applied at a later stage to the total picture space. </a:t>
            </a:r>
          </a:p>
          <a:p>
            <a:r>
              <a:rPr lang="en-US" dirty="0" smtClean="0"/>
              <a:t>From the developmental point of view, we recognize that as a general rule the sizes of pictorial objects are likely to be equal before they are differentiated. We expect that sizes will not be differentiated unless there are good reasons for it. </a:t>
            </a:r>
          </a:p>
          <a:p>
            <a:r>
              <a:rPr lang="en-US" dirty="0" smtClean="0"/>
              <a:t>children draw things large when they are important to them.</a:t>
            </a:r>
          </a:p>
          <a:p>
            <a:endParaRPr lang="en-US" dirty="0" smtClean="0"/>
          </a:p>
          <a:p>
            <a:r>
              <a:rPr lang="en-US" b="1" dirty="0" smtClean="0"/>
              <a:t>Space:</a:t>
            </a:r>
          </a:p>
          <a:p>
            <a:pPr marL="0" indent="0">
              <a:buNone/>
            </a:pPr>
            <a:r>
              <a:rPr lang="en-US" b="0" dirty="0" smtClean="0"/>
              <a:t>A) Line &amp; Contour</a:t>
            </a:r>
          </a:p>
          <a:p>
            <a:pPr marL="0" indent="0">
              <a:buNone/>
            </a:pPr>
            <a:r>
              <a:rPr lang="en-US" dirty="0" smtClean="0"/>
              <a:t>The visual combination of lines is controlled by </a:t>
            </a:r>
            <a:r>
              <a:rPr lang="en-US" b="1" dirty="0" smtClean="0"/>
              <a:t>the law of simplicity</a:t>
            </a:r>
            <a:r>
              <a:rPr lang="en-US" dirty="0" smtClean="0"/>
              <a:t>. </a:t>
            </a:r>
          </a:p>
          <a:p>
            <a:pPr marL="0" indent="0">
              <a:buNone/>
            </a:pPr>
            <a:r>
              <a:rPr lang="en-US" dirty="0" smtClean="0"/>
              <a:t>the empty loop requires us to see the spaces on both sides of the line as related to it symmetrically,</a:t>
            </a:r>
            <a:r>
              <a:rPr lang="en-US" sz="1200" kern="1200" dirty="0" smtClean="0">
                <a:solidFill>
                  <a:schemeClr val="tx1"/>
                </a:solidFill>
                <a:effectLst/>
                <a:latin typeface="+mn-lt"/>
                <a:ea typeface="+mn-ea"/>
                <a:cs typeface="+mn-cs"/>
              </a:rPr>
              <a:t> the symmetry is not supported by the shape of the loop;</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 total visual experience gains in simplicity when this difference in shape is logically supported by a difference in spatial quality.</a:t>
            </a:r>
          </a:p>
          <a:p>
            <a:pPr marL="0" indent="0">
              <a:buNone/>
            </a:pPr>
            <a:r>
              <a:rPr lang="en-US" sz="1200" kern="1200" dirty="0" smtClean="0">
                <a:solidFill>
                  <a:schemeClr val="tx1"/>
                </a:solidFill>
                <a:effectLst/>
                <a:latin typeface="+mn-lt"/>
                <a:ea typeface="+mn-ea"/>
                <a:cs typeface="+mn-cs"/>
              </a:rPr>
              <a:t>The area surrounded by the loop line gives the impression of </a:t>
            </a:r>
            <a:r>
              <a:rPr lang="en-US" sz="1200" b="1" kern="1200" dirty="0" smtClean="0">
                <a:solidFill>
                  <a:schemeClr val="tx1"/>
                </a:solidFill>
                <a:effectLst/>
                <a:latin typeface="+mn-lt"/>
                <a:ea typeface="+mn-ea"/>
                <a:cs typeface="+mn-cs"/>
              </a:rPr>
              <a:t>greater density </a:t>
            </a:r>
            <a:r>
              <a:rPr lang="en-US" sz="1200" kern="1200" dirty="0" smtClean="0">
                <a:solidFill>
                  <a:schemeClr val="tx1"/>
                </a:solidFill>
                <a:effectLst/>
                <a:latin typeface="+mn-lt"/>
                <a:ea typeface="+mn-ea"/>
                <a:cs typeface="+mn-cs"/>
              </a:rPr>
              <a:t>than the area outside it</a:t>
            </a:r>
          </a:p>
          <a:p>
            <a:pPr marL="0" indent="0">
              <a:buNone/>
            </a:pPr>
            <a:r>
              <a:rPr lang="en-US" sz="1200" kern="1200" dirty="0" smtClean="0">
                <a:solidFill>
                  <a:schemeClr val="tx1"/>
                </a:solidFill>
                <a:effectLst/>
                <a:latin typeface="+mn-lt"/>
                <a:ea typeface="+mn-ea"/>
                <a:cs typeface="+mn-cs"/>
              </a:rPr>
              <a:t>Experiments suggest, however, that it probably derives from physiological factors underlying the perceptual process itself, quite independently of previous experience. </a:t>
            </a:r>
          </a:p>
          <a:p>
            <a:pPr marL="0" indent="0">
              <a:buNone/>
            </a:pPr>
            <a:r>
              <a:rPr lang="en-US" sz="1200" kern="1200" dirty="0" smtClean="0">
                <a:solidFill>
                  <a:schemeClr val="tx1"/>
                </a:solidFill>
                <a:effectLst/>
                <a:latin typeface="+mn-lt"/>
                <a:ea typeface="+mn-ea"/>
                <a:cs typeface="+mn-cs"/>
              </a:rPr>
              <a:t>Some of these studies have shown that in comparison to the outer ground, the area within the contour offers </a:t>
            </a:r>
            <a:r>
              <a:rPr lang="en-US" sz="1200" b="1" kern="1200" dirty="0" smtClean="0">
                <a:solidFill>
                  <a:schemeClr val="tx1"/>
                </a:solidFill>
                <a:effectLst/>
                <a:latin typeface="+mn-lt"/>
                <a:ea typeface="+mn-ea"/>
                <a:cs typeface="+mn-cs"/>
              </a:rPr>
              <a:t>greater resistance </a:t>
            </a:r>
            <a:r>
              <a:rPr lang="en-US" sz="1200" kern="1200" dirty="0" smtClean="0">
                <a:solidFill>
                  <a:schemeClr val="tx1"/>
                </a:solidFill>
                <a:effectLst/>
                <a:latin typeface="+mn-lt"/>
                <a:ea typeface="+mn-ea"/>
                <a:cs typeface="+mn-cs"/>
              </a:rPr>
              <a:t>to the appearance of a visual object projected upon it with gradually increasing strength-that is, it takes stronger light to make the object barely visible inside the contour. Other experiments have proved that visual objects shrink in size when their image falls on an area of the retina upon which an outline figure had been projected earlier. Thus the perceived density or cohesiveness of the surrounded area does not seem to be due to mere assumptions based on past experience</a:t>
            </a:r>
          </a:p>
          <a:p>
            <a:pPr marL="0" indent="0">
              <a:buNone/>
            </a:pPr>
            <a:r>
              <a:rPr lang="en-US" dirty="0" smtClean="0"/>
              <a:t>A line embracing an area creates a visual object; e.g., a circular line creates a flat disk. </a:t>
            </a:r>
          </a:p>
          <a:p>
            <a:pPr marL="0" indent="0">
              <a:buNone/>
            </a:pPr>
            <a:r>
              <a:rPr lang="en-US" dirty="0" smtClean="0"/>
              <a:t>The influence of the contour on the induced inner surface varies with the distance. </a:t>
            </a:r>
          </a:p>
          <a:p>
            <a:pPr marL="0" indent="0">
              <a:buNone/>
            </a:pPr>
            <a:r>
              <a:rPr lang="en-US" dirty="0" smtClean="0"/>
              <a:t>The larger the enclosed area, the weaker the influence of the boundary· line, and the effect decreases toward the center with increasing distance from the outline. Also relevant is the size of the area in comparison to other nearby shapes. </a:t>
            </a:r>
          </a:p>
          <a:p>
            <a:pPr marL="0" indent="0">
              <a:buNone/>
            </a:pPr>
            <a:r>
              <a:rPr lang="en-US" b="1" dirty="0" smtClean="0"/>
              <a:t>Examples:</a:t>
            </a:r>
          </a:p>
          <a:p>
            <a:r>
              <a:rPr lang="en-US" sz="1200" kern="1200" dirty="0" smtClean="0">
                <a:solidFill>
                  <a:schemeClr val="tx1"/>
                </a:solidFill>
                <a:effectLst/>
                <a:latin typeface="+mn-lt"/>
                <a:ea typeface="+mn-ea"/>
                <a:cs typeface="+mn-cs"/>
              </a:rPr>
              <a:t>obtains solidity by keeping the outlined units relatively small.</a:t>
            </a:r>
          </a:p>
          <a:p>
            <a:r>
              <a:rPr lang="en-US" sz="1200" kern="1200" dirty="0" smtClean="0">
                <a:solidFill>
                  <a:schemeClr val="tx1"/>
                </a:solidFill>
                <a:effectLst/>
                <a:latin typeface="+mn-lt"/>
                <a:ea typeface="+mn-ea"/>
                <a:cs typeface="+mn-cs"/>
              </a:rPr>
              <a:t>the units are often so large that the contour all but loses its capacity to modulate space.</a:t>
            </a:r>
          </a:p>
          <a:p>
            <a:r>
              <a:rPr lang="en-US" sz="1200" kern="1200" dirty="0" smtClean="0">
                <a:solidFill>
                  <a:schemeClr val="tx1"/>
                </a:solidFill>
                <a:effectLst/>
                <a:latin typeface="+mn-lt"/>
                <a:ea typeface="+mn-ea"/>
                <a:cs typeface="+mn-cs"/>
              </a:rPr>
              <a:t>A large, unmodulated stretch of color tends to look loose and empty. </a:t>
            </a:r>
          </a:p>
          <a:p>
            <a:pPr marL="0" indent="0">
              <a:buNone/>
            </a:pPr>
            <a:endParaRPr lang="en-US" b="0" dirty="0" smtClean="0"/>
          </a:p>
          <a:p>
            <a:r>
              <a:rPr lang="en-US" b="0" dirty="0" smtClean="0"/>
              <a:t>B) </a:t>
            </a:r>
            <a:r>
              <a:rPr lang="en-US" b="1" dirty="0" smtClean="0"/>
              <a:t>Contour Rivalry </a:t>
            </a:r>
          </a:p>
          <a:p>
            <a:r>
              <a:rPr lang="en-US" dirty="0" smtClean="0"/>
              <a:t>The sharing of borders is uncomfortable, and the two parts exhibit an urge to pull apart, since each figure has a simple, independent shape of its own. </a:t>
            </a:r>
          </a:p>
          <a:p>
            <a:r>
              <a:rPr lang="en-US" dirty="0" smtClean="0"/>
              <a:t>Under special conditions the separation can actually be seen to happen. </a:t>
            </a:r>
            <a:r>
              <a:rPr lang="zh-CN" altLang="en-US" dirty="0" smtClean="0"/>
              <a:t>分离的倾向</a:t>
            </a:r>
            <a:endParaRPr lang="en-US" dirty="0" smtClean="0"/>
          </a:p>
          <a:p>
            <a:r>
              <a:rPr lang="zh-CN" altLang="en-US" dirty="0" smtClean="0"/>
              <a:t>圆圈与底：圆圈比较强，“吸纳”了轮廓线</a:t>
            </a:r>
            <a:endParaRPr lang="en-US" altLang="zh-CN" dirty="0" smtClean="0"/>
          </a:p>
          <a:p>
            <a:r>
              <a:rPr lang="en-US" dirty="0" smtClean="0"/>
              <a:t>The shared contour is perceptually ambiguous because the dynamics, which determines the visual identity of shapes, is reversed.  </a:t>
            </a:r>
            <a:r>
              <a:rPr lang="zh-CN" altLang="en-US" dirty="0" smtClean="0"/>
              <a:t>当两部分不平等：两种解释的同时存在</a:t>
            </a:r>
            <a:endParaRPr lang="en-US" b="0" dirty="0" smtClean="0"/>
          </a:p>
          <a:p>
            <a:endParaRPr lang="en-US" b="0" dirty="0" smtClean="0"/>
          </a:p>
          <a:p>
            <a:r>
              <a:rPr lang="en-US" altLang="zh-CN" b="0" dirty="0" smtClean="0"/>
              <a:t>C) </a:t>
            </a:r>
            <a:r>
              <a:rPr lang="en-US" altLang="zh-CN" b="1" dirty="0" smtClean="0"/>
              <a:t>Figure-Ground</a:t>
            </a:r>
          </a:p>
          <a:p>
            <a:r>
              <a:rPr lang="en-US" sz="1200" kern="1200" dirty="0" smtClean="0">
                <a:solidFill>
                  <a:schemeClr val="tx1"/>
                </a:solidFill>
                <a:effectLst/>
                <a:latin typeface="+mn-lt"/>
                <a:ea typeface="+mn-ea"/>
                <a:cs typeface="+mn-cs"/>
              </a:rPr>
              <a:t>there is no such thing as a truly flat two-dimensional picture.</a:t>
            </a:r>
          </a:p>
          <a:p>
            <a:r>
              <a:rPr lang="en-US" sz="1200" kern="1200" dirty="0" smtClean="0">
                <a:solidFill>
                  <a:schemeClr val="tx1"/>
                </a:solidFill>
                <a:effectLst/>
                <a:latin typeface="+mn-lt"/>
                <a:ea typeface="+mn-ea"/>
                <a:cs typeface="+mn-cs"/>
              </a:rPr>
              <a:t>The numerous investigations of the figure-ground phenomenon have mostly been designed to explore the conditions determining which of the two shapes lies in front. </a:t>
            </a:r>
          </a:p>
          <a:p>
            <a:r>
              <a:rPr lang="en-US" sz="1200" kern="1200" dirty="0" smtClean="0">
                <a:solidFill>
                  <a:schemeClr val="tx1"/>
                </a:solidFill>
                <a:effectLst/>
                <a:latin typeface="+mn-lt"/>
                <a:ea typeface="+mn-ea"/>
                <a:cs typeface="+mn-cs"/>
              </a:rPr>
              <a:t>Edgar Rubin identified a number of such factors.</a:t>
            </a:r>
          </a:p>
          <a:p>
            <a:pPr marL="228600" indent="-228600">
              <a:buAutoNum type="arabicParenR"/>
            </a:pPr>
            <a:r>
              <a:rPr lang="en-US" sz="1200" kern="1200" dirty="0" smtClean="0">
                <a:solidFill>
                  <a:schemeClr val="tx1"/>
                </a:solidFill>
                <a:effectLst/>
                <a:latin typeface="+mn-lt"/>
                <a:ea typeface="+mn-ea"/>
                <a:cs typeface="+mn-cs"/>
              </a:rPr>
              <a:t>the surrounded surface tends to be seen as figure, the surrounding, unbounded one as ground</a:t>
            </a:r>
          </a:p>
          <a:p>
            <a:pPr marL="228600" indent="-228600">
              <a:buAutoNum type="arabicParenR"/>
            </a:pPr>
            <a:r>
              <a:rPr lang="en-US" dirty="0" smtClean="0"/>
              <a:t>the relatively smaller areas tend to be seen as figure.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all shapes belonging to the ground plane tend to be seen as parts of a continuous backdrop. (</a:t>
            </a:r>
            <a:r>
              <a:rPr lang="zh-CN" altLang="en-US" sz="1200" kern="1200" dirty="0" smtClean="0">
                <a:solidFill>
                  <a:schemeClr val="tx1"/>
                </a:solidFill>
                <a:effectLst/>
                <a:latin typeface="+mn-lt"/>
                <a:ea typeface="+mn-ea"/>
                <a:cs typeface="+mn-cs"/>
              </a:rPr>
              <a:t>底有连续性</a:t>
            </a:r>
            <a:r>
              <a:rPr lang="en-US" sz="120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even in a simple line drawing, the surrounded figure possesses greater density than the looser ground;</a:t>
            </a:r>
            <a:r>
              <a:rPr lang="en-US" sz="1200" kern="1200" baseline="0" dirty="0" smtClean="0">
                <a:solidFill>
                  <a:schemeClr val="tx1"/>
                </a:solidFill>
                <a:effectLst/>
                <a:latin typeface="+mn-lt"/>
                <a:ea typeface="+mn-ea"/>
                <a:cs typeface="+mn-cs"/>
              </a:rPr>
              <a:t> </a:t>
            </a:r>
            <a:r>
              <a:rPr lang="en-US" dirty="0" smtClean="0"/>
              <a:t>Texture makes for figure.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the lower part of the picture carries more weight.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in general, brighter areas seemingly tend to be figure when other factors are kept equal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a saturated red makes for figure more strongly than a saturated blue; this corresponds to the general tendency of red to advance and of blue to recede.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of shape, especially symmetry, predisposes an area to function as figure. The simpler figure will prevail.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For most people the convex columns are more often seen as figure, because, as one of Rubin's rules maintains, convexity tends to win out over concavity;</a:t>
            </a:r>
            <a:r>
              <a:rPr lang="en-US" sz="1200" kern="1200" baseline="0" dirty="0" smtClean="0">
                <a:solidFill>
                  <a:schemeClr val="tx1"/>
                </a:solidFill>
                <a:effectLst/>
                <a:latin typeface="+mn-lt"/>
                <a:ea typeface="+mn-ea"/>
                <a:cs typeface="+mn-cs"/>
              </a:rPr>
              <a:t> </a:t>
            </a:r>
            <a:r>
              <a:rPr lang="en-US" dirty="0" smtClean="0"/>
              <a:t>convexity makes for figure, concavity for ground. </a:t>
            </a: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affects not only the shape of a pattern, but also its spatial orientation. (e.g.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cross whose main axes coincide with the vertical and horizontal coordinates of the visual field tends to become the figure, whereas the other more often vanishes into the ground.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relative movement can strongly enhance the figure-ground effect;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barely noticeable figure may become conspicuous when it moves across the ground.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 Depth</a:t>
            </a:r>
            <a:r>
              <a:rPr lang="en-US" sz="1200" kern="1200" baseline="0" dirty="0" smtClean="0">
                <a:solidFill>
                  <a:schemeClr val="tx1"/>
                </a:solidFill>
                <a:effectLst/>
                <a:latin typeface="+mn-lt"/>
                <a:ea typeface="+mn-ea"/>
                <a:cs typeface="+mn-cs"/>
              </a:rPr>
              <a:t> Levels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terms "figure" and "ground" are suitable only as long as we are dealing with an enclosed, homogeneous pattern in an equally homogeneous, endless environment. But conditions are rarely so simple.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painter cannot treat the interstices between figures as nondescript because the relations between the figures can be understood only if the spaces separating them are as carefully defined as the figures themselves. (</a:t>
            </a:r>
            <a:r>
              <a:rPr lang="zh-CN" altLang="en-US" dirty="0" smtClean="0"/>
              <a:t>图</a:t>
            </a:r>
            <a:r>
              <a:rPr lang="en-US" altLang="zh-CN" dirty="0" smtClean="0"/>
              <a:t>-</a:t>
            </a:r>
            <a:r>
              <a:rPr lang="zh-CN" altLang="en-US" dirty="0" smtClean="0"/>
              <a:t>底</a:t>
            </a:r>
            <a:r>
              <a:rPr lang="en-US" altLang="zh-CN" dirty="0" smtClean="0"/>
              <a:t>-&gt;</a:t>
            </a:r>
            <a:r>
              <a:rPr lang="zh-CN" altLang="en-US" dirty="0" smtClean="0"/>
              <a:t>间隙的不确定性</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 Why Depth</a:t>
            </a:r>
          </a:p>
          <a:p>
            <a:r>
              <a:rPr lang="en-US" sz="1200" kern="1200" dirty="0" smtClean="0">
                <a:solidFill>
                  <a:schemeClr val="tx1"/>
                </a:solidFill>
                <a:effectLst/>
                <a:latin typeface="+mn-lt"/>
                <a:ea typeface="+mn-ea"/>
                <a:cs typeface="+mn-cs"/>
              </a:rPr>
              <a:t>subdivision occurs when a combination of self-contained parts yields a structurally simpler pattern than the undivided whole. </a:t>
            </a:r>
          </a:p>
          <a:p>
            <a:r>
              <a:rPr lang="en-US" sz="1200" kern="1200" dirty="0" smtClean="0">
                <a:solidFill>
                  <a:schemeClr val="tx1"/>
                </a:solidFill>
                <a:effectLst/>
                <a:latin typeface="+mn-lt"/>
                <a:ea typeface="+mn-ea"/>
                <a:cs typeface="+mn-cs"/>
              </a:rPr>
              <a:t> Areas physically located in the same picture plane split apart in depth and assume a figure-ground configuration because simplicity increases when the one-sidedness of the contour is uncontested and when the ground can be seen as continuing beneath the figure without interruption.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 Depth By Overlapping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long as the contours touch or cross but do not interrupt one another the spatial effect is absent or weak. However, when one of the components actually cuts off a part of the other, as in Figure 18oa, the perceptual urge to see a superposition becomes compelling because it serves to complete the incomplete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one of two contiguous visual objects is as simply shaped as is possible under the given circumstances while the other can be made simpler by completion, the first will annex the boundary line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the rectangle annexes the boundary, the other shape is left borderless. It is forced to continue beneath its neighbor. Therefore it is seen as partially occluded, i.e., as incomplete.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rule predicts correctly that the unit whose contour is interrupted will take the back position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effectLst/>
                <a:latin typeface="+mn-lt"/>
                <a:ea typeface="+mn-ea"/>
                <a:cs typeface="+mn-cs"/>
              </a:rPr>
              <a:t>G) Gradients Create Depth </a:t>
            </a:r>
          </a:p>
          <a:p>
            <a:r>
              <a:rPr lang="en-US" sz="1200" kern="1200" dirty="0" smtClean="0">
                <a:solidFill>
                  <a:schemeClr val="tx1"/>
                </a:solidFill>
                <a:effectLst/>
                <a:latin typeface="+mn-lt"/>
                <a:ea typeface="+mn-ea"/>
                <a:cs typeface="+mn-cs"/>
              </a:rPr>
              <a:t>Whenever size changes at a constant rate, the observer sees a correspondingly steady increase in depth.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dirty="0" smtClean="0"/>
          </a:p>
          <a:p>
            <a:endParaRPr lang="en-US" b="0" dirty="0" smtClean="0"/>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1863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Light</a:t>
            </a:r>
          </a:p>
          <a:p>
            <a:endParaRPr lang="en-US" b="0" dirty="0" smtClean="0"/>
          </a:p>
          <a:p>
            <a:r>
              <a:rPr lang="en-US" sz="1200" kern="1200" dirty="0" smtClean="0">
                <a:solidFill>
                  <a:schemeClr val="tx1"/>
                </a:solidFill>
                <a:effectLst/>
                <a:latin typeface="+mn-lt"/>
                <a:ea typeface="+mn-ea"/>
                <a:cs typeface="+mn-cs"/>
              </a:rPr>
              <a:t>The brightness we see depends, in a complex manner, on the distribution of light in the total situation</a:t>
            </a:r>
          </a:p>
          <a:p>
            <a:endParaRPr lang="en-US" b="0" dirty="0" smtClean="0"/>
          </a:p>
          <a:p>
            <a:r>
              <a:rPr lang="en-US" sz="1200" kern="1200" dirty="0" smtClean="0">
                <a:solidFill>
                  <a:schemeClr val="tx1"/>
                </a:solidFill>
                <a:effectLst/>
                <a:latin typeface="+mn-lt"/>
                <a:ea typeface="+mn-ea"/>
                <a:cs typeface="+mn-cs"/>
              </a:rPr>
              <a:t>Whether or not a handkerchief looks white is determined not by the absolute amount of light it sends to the eye, but by its place in the scale of brightness values provided by the total setting.</a:t>
            </a:r>
          </a:p>
          <a:p>
            <a:endParaRPr lang="en-US" sz="1200" b="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Mere reflected light may produce the perception of glow.</a:t>
            </a:r>
          </a:p>
          <a:p>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relative brightness of objects is perceived most reliably when the whole setting is subjected to equal illumination. </a:t>
            </a:r>
            <a:r>
              <a:rPr lang="en-US" sz="1200" kern="1200" dirty="0" smtClean="0">
                <a:solidFill>
                  <a:schemeClr val="tx1"/>
                </a:solidFill>
                <a:effectLst/>
                <a:latin typeface="+mn-lt"/>
                <a:ea typeface="+mn-ea"/>
                <a:cs typeface="+mn-cs"/>
              </a:rPr>
              <a:t>Under such conditions, the nervous system can treat the illumination level as a constant and credit each object simply with the brightness it exhibits on the total scale leading from the darkest to the brightest object in the setting. Remarkably enough, however, the mechanism works quite well even when the lighting is not homogeneous but ranges, for example, from intense brightness near the light source to dark shadow. If I compare a white envelope on the window sill with one lying in the back of the room, I do not have to rely on knowledge or intellectual calculation· to realize that they are both the same white. I see it directly and spontaneously because I see each envelope in relation to the brightness gradient of the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effectLst/>
                <a:latin typeface="+mn-lt"/>
                <a:ea typeface="+mn-ea"/>
                <a:cs typeface="+mn-cs"/>
              </a:rPr>
              <a:t>减少对比；整个环境一起调整亮度</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一部分其他的不变只改变亮度</a:t>
            </a:r>
            <a:r>
              <a:rPr lang="en-US" altLang="zh-CN" sz="1200" b="0" kern="1200" dirty="0" smtClean="0">
                <a:solidFill>
                  <a:schemeClr val="tx1"/>
                </a:solidFill>
                <a:effectLst/>
                <a:latin typeface="+mn-lt"/>
                <a:ea typeface="+mn-ea"/>
                <a:cs typeface="+mn-cs"/>
              </a:rPr>
              <a:t>-&gt;</a:t>
            </a:r>
            <a:r>
              <a:rPr lang="zh-CN" altLang="en-US" sz="1200" b="0" kern="1200" dirty="0" smtClean="0">
                <a:solidFill>
                  <a:schemeClr val="tx1"/>
                </a:solidFill>
                <a:effectLst/>
                <a:latin typeface="+mn-lt"/>
                <a:ea typeface="+mn-ea"/>
                <a:cs typeface="+mn-cs"/>
              </a:rPr>
              <a:t>都能保持本来的亮度感知</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dirty="0" smtClean="0"/>
              <a:t>A brightness gradient, on the other hand, corresponds to pyramidal space, where the size of any object has to be determined in relation to its position within that space.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 when the pattern of the illumination is clearly seen, constancy does not eliminate the effect of illumination.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Constancy of brightness is at 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为了使得认知的形状更简单</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比如更对称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shading</a:t>
            </a:r>
            <a:r>
              <a:rPr lang="zh-CN" altLang="en-US" sz="1200" kern="1200" dirty="0" smtClean="0">
                <a:solidFill>
                  <a:schemeClr val="tx1"/>
                </a:solidFill>
                <a:effectLst/>
                <a:latin typeface="+mn-lt"/>
                <a:ea typeface="+mn-ea"/>
                <a:cs typeface="+mn-cs"/>
              </a:rPr>
              <a:t>之后的图形就可能会倾向于被认知为立体的。</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judicious distribution of light serves to give unity and order not only to the shape of single objects, but equally to that of a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Except for individual pathology, such as color blindness, we all have the same kind of retina, the same nervous system.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observers are asked to point out certain colors in the spectrum the results vary somewhat. This is so because the spectrum is a sliding scale, a continuum of gradations, and also because people mean different sensations by different color names.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颜色命名：按需</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our present purpose the most interesting difference in the conceptualizing of color relates to cultural development. Recent studies have suggested that the basic color names, relatively few in number, are common to all languages, but also that they cover different ranges of hues and that not all languages possess all these names.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most elementary nomenclature distinguishes only between darkness and lightness, and all colors are classified according to this simple dichotomy. When a language contains a third color name, it is always red. This new category absorbs the reds and oranges and most yellows, pinks, and purples, including violet. The remainder is divided between darkness and lightness (black and white).  </a:t>
            </a:r>
            <a:r>
              <a:rPr lang="zh-CN" altLang="en-US" dirty="0" smtClean="0"/>
              <a:t>（命名优先：黑白</a:t>
            </a:r>
            <a:r>
              <a:rPr lang="en-US" altLang="zh-CN" dirty="0" smtClean="0"/>
              <a:t>&gt;</a:t>
            </a:r>
            <a:r>
              <a:rPr lang="zh-CN" altLang="en-US" dirty="0" smtClean="0"/>
              <a:t>红黄粉紫）</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lphaUcParenR"/>
              <a:tabLst/>
              <a:defRPr/>
            </a:pPr>
            <a:r>
              <a:rPr lang="en-US" sz="1200" kern="1200" dirty="0" smtClean="0">
                <a:solidFill>
                  <a:schemeClr val="tx1"/>
                </a:solidFill>
                <a:effectLst/>
                <a:latin typeface="+mn-lt"/>
                <a:ea typeface="+mn-ea"/>
                <a:cs typeface="+mn-cs"/>
              </a:rPr>
              <a:t>The law of differentiation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earliest level only the simplest distinctions are made, and with each advance in differentiation the broader categories are limited to more specific ranges. Just as the right-angular relation of shapes stands at first for all angles but is confined later to the particular angle as one among others, so darkness and brightness at first embrace the whole realm of colors but eventually designate only the blacks, whites, and grays.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red always be the first to modify the dark-light dichotomy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it the most conspicuous or the most practically relevant hue?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the next addition always be green or yellow?</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languages of the six-color level were found to have names for dark, bright, red, green, yellow, and blue.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Further differentiation completes the set of basic colors with brown, purple, pink, orange, gray.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realize now that while the physiological mechanism of sight enables every unimpaired human being to distinguish thousands of nuances, the perceptual categories by which we grasp and conceptualize the sensory world develop from the simple to the complex.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 </a:t>
            </a:r>
            <a:r>
              <a:rPr lang="en-US" sz="1200" b="1" kern="1200" dirty="0" smtClean="0">
                <a:solidFill>
                  <a:schemeClr val="tx1"/>
                </a:solidFill>
                <a:effectLst/>
                <a:latin typeface="+mn-lt"/>
                <a:ea typeface="+mn-ea"/>
                <a:cs typeface="+mn-cs"/>
              </a:rPr>
              <a:t>Shape and 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实验：儿童对物体的归类与区别依据：形状（</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-&gt;</a:t>
            </a:r>
            <a:r>
              <a:rPr lang="zh-CN" altLang="en-US" sz="1200" kern="1200" dirty="0" smtClean="0">
                <a:solidFill>
                  <a:schemeClr val="tx1"/>
                </a:solidFill>
                <a:effectLst/>
                <a:latin typeface="+mn-lt"/>
                <a:ea typeface="+mn-ea"/>
                <a:cs typeface="+mn-cs"/>
              </a:rPr>
              <a:t>颜色</a:t>
            </a:r>
            <a:r>
              <a:rPr lang="en-US" altLang="zh-CN" sz="1200" kern="1200" dirty="0" smtClean="0">
                <a:solidFill>
                  <a:schemeClr val="tx1"/>
                </a:solidFill>
                <a:effectLst/>
                <a:latin typeface="+mn-lt"/>
                <a:ea typeface="+mn-ea"/>
                <a:cs typeface="+mn-cs"/>
              </a:rPr>
              <a:t>(3-6)-&gt;</a:t>
            </a:r>
            <a:r>
              <a:rPr lang="zh-CN" altLang="en-US" sz="1200" kern="1200" dirty="0" smtClean="0">
                <a:solidFill>
                  <a:schemeClr val="tx1"/>
                </a:solidFill>
                <a:effectLst/>
                <a:latin typeface="+mn-lt"/>
                <a:ea typeface="+mn-ea"/>
                <a:cs typeface="+mn-cs"/>
              </a:rPr>
              <a:t>两者都考虑，侧重形状</a:t>
            </a:r>
            <a:r>
              <a:rPr lang="en-US" altLang="zh-CN" sz="1200" kern="1200" dirty="0" smtClean="0">
                <a:solidFill>
                  <a:schemeClr val="tx1"/>
                </a:solidFill>
                <a:effectLst/>
                <a:latin typeface="+mn-lt"/>
                <a:ea typeface="+mn-ea"/>
                <a:cs typeface="+mn-cs"/>
              </a:rPr>
              <a:t>(6+)</a:t>
            </a:r>
            <a:r>
              <a:rPr lang="en-US" altLang="zh-CN" sz="1200" kern="1200" baseline="0" dirty="0" smtClean="0">
                <a:solidFill>
                  <a:schemeClr val="tx1"/>
                </a:solidFill>
                <a:effectLst/>
                <a:latin typeface="+mn-lt"/>
                <a:ea typeface="+mn-ea"/>
                <a:cs typeface="+mn-cs"/>
              </a:rPr>
              <a:t> (mentioned in </a:t>
            </a:r>
            <a:r>
              <a:rPr lang="zh-CN" altLang="en-US" sz="1200" kern="1200" baseline="0" dirty="0" smtClean="0">
                <a:solidFill>
                  <a:schemeClr val="tx1"/>
                </a:solidFill>
                <a:effectLst/>
                <a:latin typeface="+mn-lt"/>
                <a:ea typeface="+mn-ea"/>
                <a:cs typeface="+mn-cs"/>
              </a:rPr>
              <a:t>艺术与视知觉：视觉艺术心理学</a:t>
            </a:r>
            <a:r>
              <a:rPr lang="en-US" altLang="zh-CN" sz="1200" kern="1200" baseline="0" dirty="0" smtClean="0">
                <a:solidFill>
                  <a:schemeClr val="tx1"/>
                </a:solidFill>
                <a:effectLst/>
                <a:latin typeface="+mn-lt"/>
                <a:ea typeface="+mn-ea"/>
                <a:cs typeface="+mn-cs"/>
              </a:rPr>
              <a:t>.pdf P483)</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Strictly speaking, all visual appearance owes its existence to brightness and color.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Nevertheless, we can speak of shape and color as separate phenomena.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shape and color can be distinguished from each other, they can also be compared as perceptual media.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power of discrimination: shape lets us distinguish an almost infinite number of different individual objects; if we tried to construct an alphabet of twenty-six colors rather than shapes, we would find the system unusable.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number of colors we can recognize reliably and with ease hardly exceeds </a:t>
            </a:r>
            <a:r>
              <a:rPr lang="en-US" b="1" dirty="0" smtClean="0"/>
              <a:t>six</a:t>
            </a:r>
            <a:r>
              <a:rPr lang="en-US" b="1" baseline="0" dirty="0" smtClean="0"/>
              <a:t> </a:t>
            </a:r>
            <a:r>
              <a:rPr lang="en-US" b="0" baseline="0" dirty="0" smtClean="0"/>
              <a:t>(</a:t>
            </a:r>
            <a:r>
              <a:rPr lang="en-US" dirty="0" smtClean="0"/>
              <a:t>namely the three primaries plus the secondaries connecting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quite sensitive in distinguishing subtly different shades from one another, but when it comes to identifying a particular color by memory or at some spatial distance from another, our power of discrimination is severely limited.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so mainly because differences in degree are much harder to keep in mind than differences in kind.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dimensions of color we can distinguish with confidence are redness, blueness, yellowness, and the gray scale.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the secondaries can generate confusion because of their kinship to the primaries, for example, between a green and a blue or yellow; and by the time we try to tell a purple from a violet, only immediate juxtaposition allows assurance.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evident in the color keying used for maps, charts, and other tools of orientation.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other hand</a:t>
            </a:r>
            <a:r>
              <a:rPr lang="en-US" b="1" dirty="0" smtClean="0"/>
              <a:t>, when added to distinctions of shape</a:t>
            </a:r>
            <a:r>
              <a:rPr lang="en-US" dirty="0" smtClean="0"/>
              <a:t>, even a few crudely applied color dimensions will </a:t>
            </a:r>
            <a:r>
              <a:rPr lang="en-US" b="1" dirty="0" smtClean="0"/>
              <a:t>greatly enrich visual discrimination</a:t>
            </a:r>
            <a:r>
              <a:rPr lang="en-US" dirty="0" smtClean="0"/>
              <a:t>. An audience looking at a black-and-white film is often at a loss to identify the strange food the actors have on their plates. In signals, flags, uniforms, color extends the range of communicable differences.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By itself</a:t>
            </a:r>
            <a:r>
              <a:rPr lang="en-US" dirty="0" smtClean="0"/>
              <a:t>, shape is a better means of identification than color not only because it offers many more kinds of qualitative difference, but also because the distinctive characteristics of shape are much more resistant to environmental variations. Although the so-called </a:t>
            </a:r>
            <a:r>
              <a:rPr lang="en-US" b="1" dirty="0" smtClean="0"/>
              <a:t>constancy </a:t>
            </a:r>
            <a:r>
              <a:rPr lang="en-US" dirty="0" smtClean="0"/>
              <a:t>of shape is by no means as foolproof as is often thought, we have noted that people are remarkably capable of recognizing an object even though the angle from which they perceive it may present quite a different projection of it. We identify a human figure from almost every point of observation. What is more, shape is almost entirely unaffected by changes of brightness or color in the environment, whereas the local color of objects is most vulnerable in this respect.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Constancy of color does exist to some extent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Color constancy is aided by the physiological fact that the retina adapts to the given illumination.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Just as </a:t>
            </a:r>
            <a:r>
              <a:rPr lang="en-US" sz="1200" b="1" kern="1200" dirty="0" smtClean="0">
                <a:solidFill>
                  <a:schemeClr val="tx1"/>
                </a:solidFill>
                <a:effectLst/>
                <a:latin typeface="+mn-lt"/>
                <a:ea typeface="+mn-ea"/>
                <a:cs typeface="+mn-cs"/>
              </a:rPr>
              <a:t>sensitivity</a:t>
            </a:r>
            <a:r>
              <a:rPr lang="en-US" sz="1200" kern="1200" dirty="0" smtClean="0">
                <a:solidFill>
                  <a:schemeClr val="tx1"/>
                </a:solidFill>
                <a:effectLst/>
                <a:latin typeface="+mn-lt"/>
                <a:ea typeface="+mn-ea"/>
                <a:cs typeface="+mn-cs"/>
              </a:rPr>
              <a:t> to light </a:t>
            </a:r>
            <a:r>
              <a:rPr lang="en-US" sz="1200" b="1" kern="1200" dirty="0" smtClean="0">
                <a:solidFill>
                  <a:schemeClr val="tx1"/>
                </a:solidFill>
                <a:effectLst/>
                <a:latin typeface="+mn-lt"/>
                <a:ea typeface="+mn-ea"/>
                <a:cs typeface="+mn-cs"/>
              </a:rPr>
              <a:t>decreases automatically </a:t>
            </a:r>
            <a:r>
              <a:rPr lang="en-US" sz="1200" kern="1200" dirty="0" smtClean="0">
                <a:solidFill>
                  <a:schemeClr val="tx1"/>
                </a:solidFill>
                <a:effectLst/>
                <a:latin typeface="+mn-lt"/>
                <a:ea typeface="+mn-ea"/>
                <a:cs typeface="+mn-cs"/>
              </a:rPr>
              <a:t>when the eyes are looking at a very bright field, so the different kinds of color receptors adapt their responses selectively when one particular color dominates the visual field. Confronted with a green light, the eyes decrease their response to greenness.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the same token</a:t>
            </a:r>
            <a:r>
              <a:rPr lang="en-US" baseline="0" dirty="0" smtClean="0"/>
              <a:t> </a:t>
            </a:r>
            <a:r>
              <a:rPr lang="en-US" dirty="0" smtClean="0"/>
              <a:t>we also perceive the color of the lighting itself incorrectly. An adaptation effect</a:t>
            </a:r>
            <a:r>
              <a:rPr lang="en-US" baseline="0" dirty="0" smtClean="0"/>
              <a:t> </a:t>
            </a:r>
            <a:r>
              <a:rPr lang="en-US" dirty="0" smtClean="0"/>
              <a:t>makes us perceive the dominant color as "normal," that is, as more nearly colorless, and all the colors in the field as transposed in relation to this norm level.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effect of light intensity on color : </a:t>
            </a:r>
            <a:r>
              <a:rPr lang="en-US" b="1" dirty="0" smtClean="0"/>
              <a:t>Under strong illumination the reds look particularly bright </a:t>
            </a:r>
            <a:r>
              <a:rPr lang="en-US" dirty="0" smtClean="0"/>
              <a:t>because the cones of the retina do most of the work and are most responsive to the longer wavelengths. </a:t>
            </a:r>
            <a:r>
              <a:rPr lang="en-US" b="1" dirty="0" smtClean="0"/>
              <a:t>Dim light will bring the greens and blues to the fore </a:t>
            </a:r>
            <a:r>
              <a:rPr lang="en-US" dirty="0" smtClean="0"/>
              <a:t>but also make them appear more whitish because now the retinal rods, which are more responsive to light of shorter wavelength, share in the work, although they do not contribute to the perception of hue. (This phenomenon is named after Johannes E. Purkinje, who first described it.)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all these reasons, an artist's colors are very much at the mercy of the </a:t>
            </a:r>
            <a:r>
              <a:rPr lang="en-US" b="1" dirty="0" smtClean="0"/>
              <a:t>prevailing illumination</a:t>
            </a:r>
            <a:r>
              <a:rPr lang="en-US" dirty="0" smtClean="0"/>
              <a:t>, whereas his shapes are little affected by it.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conclude that for practical purposes </a:t>
            </a:r>
            <a:r>
              <a:rPr lang="en-US" sz="1200" b="1" kern="1200" dirty="0" smtClean="0">
                <a:solidFill>
                  <a:schemeClr val="tx1"/>
                </a:solidFill>
                <a:effectLst/>
                <a:latin typeface="+mn-lt"/>
                <a:ea typeface="+mn-ea"/>
                <a:cs typeface="+mn-cs"/>
              </a:rPr>
              <a:t>shapes are a more reliable means of identification </a:t>
            </a:r>
            <a:r>
              <a:rPr lang="en-US" sz="1200" kern="1200" dirty="0" smtClean="0">
                <a:solidFill>
                  <a:schemeClr val="tx1"/>
                </a:solidFill>
                <a:effectLst/>
                <a:latin typeface="+mn-lt"/>
                <a:ea typeface="+mn-ea"/>
                <a:cs typeface="+mn-cs"/>
              </a:rPr>
              <a:t>and orientation than color, unless color discrimination is limited to the fundamental primaries.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More recent work by Giovanni Vicario has shown that the outcome of such experiments </a:t>
            </a:r>
            <a:r>
              <a:rPr lang="en-US" b="1" dirty="0" smtClean="0"/>
              <a:t>depends partly on which shapes </a:t>
            </a:r>
            <a:r>
              <a:rPr lang="en-US" dirty="0" smtClean="0"/>
              <a:t>are 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Apparently it is easier to neglect the difference between square and circle than that between triangle and circle.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Rorschach found that a </a:t>
            </a:r>
            <a:r>
              <a:rPr lang="en-US" sz="1200" b="1" kern="1200" dirty="0" smtClean="0">
                <a:solidFill>
                  <a:schemeClr val="tx1"/>
                </a:solidFill>
                <a:effectLst/>
                <a:latin typeface="+mn-lt"/>
                <a:ea typeface="+mn-ea"/>
                <a:cs typeface="+mn-cs"/>
              </a:rPr>
              <a:t>cheerful mood </a:t>
            </a:r>
            <a:r>
              <a:rPr lang="en-US" sz="1200" kern="1200" dirty="0" smtClean="0">
                <a:solidFill>
                  <a:schemeClr val="tx1"/>
                </a:solidFill>
                <a:effectLst/>
                <a:latin typeface="+mn-lt"/>
                <a:ea typeface="+mn-ea"/>
                <a:cs typeface="+mn-cs"/>
              </a:rPr>
              <a:t>makes for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responses, whereas </a:t>
            </a:r>
            <a:r>
              <a:rPr lang="en-US" sz="1200" b="1" kern="1200" dirty="0" smtClean="0">
                <a:solidFill>
                  <a:schemeClr val="tx1"/>
                </a:solidFill>
                <a:effectLst/>
                <a:latin typeface="+mn-lt"/>
                <a:ea typeface="+mn-ea"/>
                <a:cs typeface="+mn-cs"/>
              </a:rPr>
              <a:t>depressed people more often react to shape</a:t>
            </a:r>
            <a:r>
              <a:rPr lang="en-US" sz="1200" kern="1200" dirty="0" smtClean="0">
                <a:solidFill>
                  <a:schemeClr val="tx1"/>
                </a:solidFill>
                <a:effectLst/>
                <a:latin typeface="+mn-lt"/>
                <a:ea typeface="+mn-ea"/>
                <a:cs typeface="+mn-cs"/>
              </a:rPr>
              <a:t>. Color dominance indicated an openness to external stimuli.</a:t>
            </a:r>
            <a:endParaRPr lang="en-US" dirty="0" smtClean="0"/>
          </a:p>
          <a:p>
            <a:r>
              <a:rPr lang="en-US" dirty="0" smtClean="0"/>
              <a:t>Rorschach offered </a:t>
            </a:r>
            <a:r>
              <a:rPr lang="en-US" b="1" dirty="0" smtClean="0"/>
              <a:t>no theoretical explanation </a:t>
            </a:r>
            <a:r>
              <a:rPr lang="en-US" dirty="0" smtClean="0"/>
              <a:t>for the relationship he posited between perceptual behavior and personality. Ernest </a:t>
            </a:r>
            <a:r>
              <a:rPr lang="en-US" dirty="0" err="1" smtClean="0"/>
              <a:t>Schachtel</a:t>
            </a:r>
            <a:r>
              <a:rPr lang="en-US" dirty="0" smtClean="0"/>
              <a:t>, however, has suggested that the experience of </a:t>
            </a:r>
            <a:r>
              <a:rPr lang="en-US" b="1" dirty="0" smtClean="0"/>
              <a:t>color </a:t>
            </a:r>
            <a:r>
              <a:rPr lang="en-US" dirty="0" smtClean="0"/>
              <a:t>resembles that of </a:t>
            </a:r>
            <a:r>
              <a:rPr lang="en-US" b="1" dirty="0" smtClean="0"/>
              <a:t>affect or emotion</a:t>
            </a:r>
            <a:r>
              <a:rPr lang="en-US" dirty="0" smtClean="0"/>
              <a:t>. </a:t>
            </a:r>
          </a:p>
          <a:p>
            <a:r>
              <a:rPr lang="en-US" dirty="0" smtClean="0"/>
              <a:t>An emotion is not the product of the actively organizing mind. It merely presupposes a kind of openness, which, for example, a depressed person may not have. </a:t>
            </a:r>
          </a:p>
          <a:p>
            <a:r>
              <a:rPr lang="en-US" dirty="0" smtClean="0"/>
              <a:t>Emotion strikes us as color does. Shape, by contrast, seems to require a more active response. </a:t>
            </a:r>
          </a:p>
          <a:p>
            <a:endParaRPr lang="en-US" dirty="0" smtClean="0"/>
          </a:p>
          <a:p>
            <a:r>
              <a:rPr lang="en-US" dirty="0" smtClean="0"/>
              <a:t>Shape + Color:</a:t>
            </a:r>
          </a:p>
          <a:p>
            <a:r>
              <a:rPr lang="en-US" dirty="0" smtClean="0"/>
              <a:t>Necessary</a:t>
            </a:r>
          </a:p>
          <a:p>
            <a:r>
              <a:rPr lang="en-US" dirty="0" smtClean="0"/>
              <a:t>Shape must maintain its preponderance over color.</a:t>
            </a:r>
          </a:p>
          <a:p>
            <a:endParaRPr lang="en-US" dirty="0" smtClean="0"/>
          </a:p>
          <a:p>
            <a:r>
              <a:rPr lang="en-US" b="1" dirty="0" smtClean="0"/>
              <a:t>C) How</a:t>
            </a:r>
            <a:r>
              <a:rPr lang="en-US" b="1" baseline="0" dirty="0" smtClean="0"/>
              <a:t> Colors Come About:</a:t>
            </a:r>
            <a:endParaRPr lang="en-US" b="1" dirty="0" smtClean="0"/>
          </a:p>
          <a:p>
            <a:endParaRPr lang="en-US" dirty="0" smtClean="0"/>
          </a:p>
          <a:p>
            <a:r>
              <a:rPr lang="en-US" sz="1200" kern="1200" dirty="0" smtClean="0">
                <a:solidFill>
                  <a:schemeClr val="tx1"/>
                </a:solidFill>
                <a:effectLst/>
                <a:latin typeface="+mn-lt"/>
                <a:ea typeface="+mn-ea"/>
                <a:cs typeface="+mn-cs"/>
              </a:rPr>
              <a:t>Schopenhauer proposed that the sensation of white comes about when the </a:t>
            </a:r>
            <a:r>
              <a:rPr lang="en-US" sz="1200" b="1" kern="1200" dirty="0" smtClean="0">
                <a:solidFill>
                  <a:schemeClr val="tx1"/>
                </a:solidFill>
                <a:effectLst/>
                <a:latin typeface="+mn-lt"/>
                <a:ea typeface="+mn-ea"/>
                <a:cs typeface="+mn-cs"/>
              </a:rPr>
              <a:t>retina</a:t>
            </a:r>
            <a:r>
              <a:rPr lang="en-US" sz="1200" kern="1200" dirty="0" smtClean="0">
                <a:solidFill>
                  <a:schemeClr val="tx1"/>
                </a:solidFill>
                <a:effectLst/>
                <a:latin typeface="+mn-lt"/>
                <a:ea typeface="+mn-ea"/>
                <a:cs typeface="+mn-cs"/>
              </a:rPr>
              <a:t> responds with full action, whereas black results from the absence of action.</a:t>
            </a:r>
            <a:endParaRPr lang="en-US" dirty="0" smtClean="0"/>
          </a:p>
          <a:p>
            <a:r>
              <a:rPr lang="en-US" dirty="0" smtClean="0"/>
              <a:t>his scale of quantitative differences is of interest to us even now, and his basic conception of complementary pairs in retinal functioning strikingly anticipates the color theory of </a:t>
            </a:r>
            <a:r>
              <a:rPr lang="en-US" dirty="0" err="1" smtClean="0"/>
              <a:t>Ewald</a:t>
            </a:r>
            <a:r>
              <a:rPr lang="en-US" dirty="0" smtClean="0"/>
              <a:t> </a:t>
            </a:r>
            <a:r>
              <a:rPr lang="en-US" dirty="0" err="1" smtClean="0"/>
              <a:t>Hering</a:t>
            </a:r>
            <a:r>
              <a:rPr lang="en-US" dirty="0" smtClean="0"/>
              <a:t>. </a:t>
            </a:r>
          </a:p>
          <a:p>
            <a:endParaRPr lang="en-US" dirty="0" smtClean="0"/>
          </a:p>
          <a:p>
            <a:r>
              <a:rPr lang="en-US" dirty="0" smtClean="0"/>
              <a:t>D) generative primaries and fundamental primaries</a:t>
            </a:r>
          </a:p>
          <a:p>
            <a:r>
              <a:rPr lang="en-US" dirty="0" smtClean="0"/>
              <a:t>generative primaries: the colors needed to produce a large range of colors physically or physiologically</a:t>
            </a:r>
          </a:p>
          <a:p>
            <a:r>
              <a:rPr lang="en-US" dirty="0" smtClean="0"/>
              <a:t>fundamental primaries:</a:t>
            </a:r>
            <a:r>
              <a:rPr lang="en-US" baseline="0" dirty="0" smtClean="0"/>
              <a:t> </a:t>
            </a:r>
            <a:r>
              <a:rPr lang="en-US" dirty="0" smtClean="0"/>
              <a:t>the basic pure colors on which the sense of sight builds the organization of color patterns perceptually. </a:t>
            </a:r>
          </a:p>
          <a:p>
            <a:endParaRPr lang="en-US" dirty="0" smtClean="0"/>
          </a:p>
          <a:p>
            <a:r>
              <a:rPr lang="en-US" dirty="0" smtClean="0"/>
              <a:t>Chinese</a:t>
            </a:r>
            <a:r>
              <a:rPr lang="en-US" baseline="0" dirty="0" smtClean="0"/>
              <a:t> </a:t>
            </a:r>
            <a:r>
              <a:rPr lang="en-US" baseline="0" dirty="0" err="1" smtClean="0"/>
              <a:t>Ver</a:t>
            </a:r>
            <a:r>
              <a:rPr lang="en-US" baseline="0" dirty="0" smtClean="0"/>
              <a:t> </a:t>
            </a:r>
            <a:r>
              <a:rPr lang="en-US" dirty="0" smtClean="0"/>
              <a:t>[P495]: </a:t>
            </a:r>
            <a:r>
              <a:rPr lang="zh-CN" altLang="en-US" dirty="0" smtClean="0"/>
              <a:t>关于前进</a:t>
            </a:r>
            <a:r>
              <a:rPr lang="en-US" altLang="zh-CN" dirty="0" smtClean="0"/>
              <a:t>/</a:t>
            </a:r>
            <a:r>
              <a:rPr lang="zh-CN" altLang="en-US" dirty="0" smtClean="0"/>
              <a:t>后退</a:t>
            </a:r>
            <a:r>
              <a:rPr lang="en-US" altLang="zh-CN" dirty="0" smtClean="0"/>
              <a:t>/</a:t>
            </a:r>
            <a:r>
              <a:rPr lang="zh-CN" altLang="en-US" dirty="0" smtClean="0"/>
              <a:t>膨胀</a:t>
            </a:r>
            <a:r>
              <a:rPr lang="en-US" altLang="zh-CN" dirty="0" smtClean="0"/>
              <a:t>/</a:t>
            </a:r>
            <a:r>
              <a:rPr lang="zh-CN" altLang="en-US" dirty="0" smtClean="0"/>
              <a:t>收缩之类</a:t>
            </a:r>
            <a:endParaRPr lang="en-US" altLang="zh-CN" dirty="0" smtClean="0"/>
          </a:p>
          <a:p>
            <a:endParaRPr lang="en-US" dirty="0" smtClean="0"/>
          </a:p>
          <a:p>
            <a:r>
              <a:rPr lang="en-US" dirty="0" smtClean="0"/>
              <a:t>Complimentary pairs: </a:t>
            </a:r>
          </a:p>
          <a:p>
            <a:r>
              <a:rPr lang="en-US" altLang="zh-CN" dirty="0" smtClean="0"/>
              <a:t>a) </a:t>
            </a:r>
            <a:r>
              <a:rPr lang="en-US" dirty="0" smtClean="0"/>
              <a:t>Addition (</a:t>
            </a:r>
            <a:r>
              <a:rPr lang="zh-CN" altLang="en-US" dirty="0" smtClean="0"/>
              <a:t>光线</a:t>
            </a:r>
            <a:r>
              <a:rPr lang="en-US" dirty="0" smtClean="0"/>
              <a:t>)</a:t>
            </a:r>
          </a:p>
          <a:p>
            <a:r>
              <a:rPr lang="en-US" sz="1200" kern="1200" dirty="0" smtClean="0">
                <a:solidFill>
                  <a:schemeClr val="tx1"/>
                </a:solidFill>
                <a:effectLst/>
                <a:latin typeface="+mn-lt"/>
                <a:ea typeface="+mn-ea"/>
                <a:cs typeface="+mn-cs"/>
              </a:rPr>
              <a:t>red and blue green</a:t>
            </a:r>
          </a:p>
          <a:p>
            <a:r>
              <a:rPr lang="en-US" sz="1200" kern="1200" dirty="0" smtClean="0">
                <a:solidFill>
                  <a:schemeClr val="tx1"/>
                </a:solidFill>
                <a:effectLst/>
                <a:latin typeface="+mn-lt"/>
                <a:ea typeface="+mn-ea"/>
                <a:cs typeface="+mn-cs"/>
              </a:rPr>
              <a:t>orange and green blue</a:t>
            </a:r>
          </a:p>
          <a:p>
            <a:r>
              <a:rPr lang="en-US" sz="1200" kern="1200" dirty="0" smtClean="0">
                <a:solidFill>
                  <a:schemeClr val="tx1"/>
                </a:solidFill>
                <a:effectLst/>
                <a:latin typeface="+mn-lt"/>
                <a:ea typeface="+mn-ea"/>
                <a:cs typeface="+mn-cs"/>
              </a:rPr>
              <a:t>yellow and blue</a:t>
            </a:r>
          </a:p>
          <a:p>
            <a:r>
              <a:rPr lang="en-US" sz="1200" kern="1200" dirty="0" smtClean="0">
                <a:solidFill>
                  <a:schemeClr val="tx1"/>
                </a:solidFill>
                <a:effectLst/>
                <a:latin typeface="+mn-lt"/>
                <a:ea typeface="+mn-ea"/>
                <a:cs typeface="+mn-cs"/>
              </a:rPr>
              <a:t>yellow green and violet</a:t>
            </a:r>
          </a:p>
          <a:p>
            <a:r>
              <a:rPr lang="en-US" sz="1200" kern="1200" dirty="0" smtClean="0">
                <a:solidFill>
                  <a:schemeClr val="tx1"/>
                </a:solidFill>
                <a:effectLst/>
                <a:latin typeface="+mn-lt"/>
                <a:ea typeface="+mn-ea"/>
                <a:cs typeface="+mn-cs"/>
              </a:rPr>
              <a:t>green and purple.</a:t>
            </a:r>
          </a:p>
          <a:p>
            <a:r>
              <a:rPr lang="en-US" dirty="0" smtClean="0"/>
              <a:t>b) Subtraction (</a:t>
            </a:r>
            <a:r>
              <a:rPr lang="zh-CN" altLang="en-US" dirty="0" smtClean="0"/>
              <a:t>颜料</a:t>
            </a:r>
            <a:r>
              <a:rPr lang="en-US" dirty="0" smtClean="0"/>
              <a:t>)</a:t>
            </a:r>
          </a:p>
          <a:p>
            <a:r>
              <a:rPr lang="en-US" dirty="0" smtClean="0"/>
              <a:t>c) simultaneous contrast</a:t>
            </a:r>
          </a:p>
          <a:p>
            <a:r>
              <a:rPr lang="en-US" sz="1200" kern="1200" dirty="0" smtClean="0">
                <a:solidFill>
                  <a:schemeClr val="tx1"/>
                </a:solidFill>
                <a:effectLst/>
                <a:latin typeface="+mn-lt"/>
                <a:ea typeface="+mn-ea"/>
                <a:cs typeface="+mn-cs"/>
              </a:rPr>
              <a:t>red and blue green</a:t>
            </a:r>
          </a:p>
          <a:p>
            <a:r>
              <a:rPr lang="en-US" sz="1200" kern="1200" dirty="0" smtClean="0">
                <a:solidFill>
                  <a:schemeClr val="tx1"/>
                </a:solidFill>
                <a:effectLst/>
                <a:latin typeface="+mn-lt"/>
                <a:ea typeface="+mn-ea"/>
                <a:cs typeface="+mn-cs"/>
              </a:rPr>
              <a:t>yellow and blue</a:t>
            </a:r>
          </a:p>
          <a:p>
            <a:r>
              <a:rPr lang="en-US" sz="1200" kern="1200" dirty="0" smtClean="0">
                <a:solidFill>
                  <a:schemeClr val="tx1"/>
                </a:solidFill>
                <a:effectLst/>
                <a:latin typeface="+mn-lt"/>
                <a:ea typeface="+mn-ea"/>
                <a:cs typeface="+mn-cs"/>
              </a:rPr>
              <a:t>green and pink red</a:t>
            </a:r>
          </a:p>
          <a:p>
            <a:endParaRPr lang="en-US" dirty="0" smtClean="0"/>
          </a:p>
          <a:p>
            <a:r>
              <a:rPr lang="en-US" dirty="0" smtClean="0"/>
              <a:t>Minor differences may be obscured by the fact that color names point only approximately to the exact hues observed in experiments. </a:t>
            </a:r>
          </a:p>
          <a:p>
            <a:r>
              <a:rPr lang="en-US" dirty="0" smtClean="0"/>
              <a:t>Finally, it must be noted that complementarity holds not only for hue but also for brightness. A black square will produce a white one as its afterimage; and a light green will be contrasted by a dark red. </a:t>
            </a:r>
          </a:p>
          <a:p>
            <a:endParaRPr lang="en-US" dirty="0" smtClean="0"/>
          </a:p>
          <a:p>
            <a:r>
              <a:rPr lang="en-US" dirty="0" smtClean="0"/>
              <a:t>a blue color placed next to a strong red veers toward the green, and two paintings hanging side by side on a wall may profoundly modify each other's colors</a:t>
            </a:r>
          </a:p>
          <a:p>
            <a:endParaRPr lang="en-US" dirty="0" smtClean="0"/>
          </a:p>
          <a:p>
            <a:r>
              <a:rPr lang="en-US" dirty="0" smtClean="0"/>
              <a:t>The </a:t>
            </a:r>
            <a:r>
              <a:rPr lang="en-US" b="1" dirty="0" smtClean="0"/>
              <a:t>color trees and cones </a:t>
            </a:r>
            <a:r>
              <a:rPr lang="en-US" dirty="0" smtClean="0"/>
              <a:t>designed by </a:t>
            </a:r>
            <a:r>
              <a:rPr lang="en-US" dirty="0" err="1" smtClean="0"/>
              <a:t>Munsell</a:t>
            </a:r>
            <a:r>
              <a:rPr lang="en-US" dirty="0" smtClean="0"/>
              <a:t> and Ostwald as systematic presentations of colors according to </a:t>
            </a:r>
            <a:r>
              <a:rPr lang="en-US" b="1" dirty="0" smtClean="0"/>
              <a:t>hue, brightness, and saturation </a:t>
            </a:r>
            <a:r>
              <a:rPr lang="en-US" dirty="0" smtClean="0"/>
              <a:t>serve admirably to make us understand the complex interaction of the three dimensions· but a color seen in the context of its neighbors will change when placed in a different environment. </a:t>
            </a:r>
          </a:p>
          <a:p>
            <a:endParaRPr lang="en-US" dirty="0" smtClean="0"/>
          </a:p>
          <a:p>
            <a:r>
              <a:rPr lang="en-US" dirty="0" smtClean="0"/>
              <a:t>In no reliable sense can we speak of a color "as it really is"; it is always determined by its context. </a:t>
            </a:r>
          </a:p>
          <a:p>
            <a:endParaRPr lang="en-US" dirty="0" smtClean="0"/>
          </a:p>
          <a:p>
            <a:r>
              <a:rPr lang="en-US" dirty="0" smtClean="0"/>
              <a:t>Accordingly, any color name refers to a range of possible hues, so that verbal communication in the absence of direct perception is quite imprecise.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color has a primary in common with each of the other two, so that each of them is pulled in two different directions.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同元素成分（红黄蓝）相吸，异相斥。</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orange is pulled toward the yellow in the green and toward the red m the purple.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both neighbors of orange contain the third fundamental, namely blue, from which orange is excluded but toward which it strives for complementary completion (Figure 234).</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red-yellow scale a red yellow presses toward yellow, and a yellow red towards red.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mixtures connect because of their common elements but may repel each other at the same 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holds the same structural position in both colors</a:t>
            </a:r>
            <a:r>
              <a:rPr lang="zh-CN" altLang="en-US" dirty="0" smtClean="0"/>
              <a:t>： 不仅是共有色，且应该是地位相同（同为 主要色</a:t>
            </a:r>
            <a:r>
              <a:rPr lang="en-US" altLang="zh-CN" dirty="0" smtClean="0"/>
              <a:t>dominant/</a:t>
            </a:r>
            <a:r>
              <a:rPr lang="zh-CN" altLang="en-US" dirty="0" smtClean="0"/>
              <a:t>次要色</a:t>
            </a:r>
            <a:r>
              <a:rPr lang="en-US" dirty="0" smtClean="0"/>
              <a:t>subordinate</a:t>
            </a:r>
            <a:r>
              <a:rPr lang="zh-CN" altLang="en-US" dirty="0" smtClean="0"/>
              <a:t>）才互相吸引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 </a:t>
            </a:r>
            <a:r>
              <a:rPr lang="en-US" b="1" dirty="0" smtClean="0"/>
              <a:t>The Fundamental Complementaries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most writings on our subject, complementary colors are defined by their capacity to generate an achromatic gray or white. Combined additively or subtractively, certain pairs or groups of colors will produce this effect optically, chemically, or physiologically.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encourages us even now to generalize and to conclude that there is something incomplete about any particular color whatever.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Among all the groups of colors producing completeness the three fundamental primaries are unique. They are the only set of complementaries in which all constituents are pure hues and therefore totally exclude the other two.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particular structural combination of mutual exclusion and attraction is the basis of all color organization-much as the particular structure of the diatonic scale is the basis of traditional Western music.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对比色的作用： 和谐一致</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矛盾冲突 （</a:t>
            </a:r>
            <a:r>
              <a:rPr lang="en-US" altLang="zh-CN" sz="1200" kern="1200" dirty="0" smtClean="0">
                <a:solidFill>
                  <a:schemeClr val="tx1"/>
                </a:solidFill>
                <a:effectLst/>
                <a:latin typeface="+mn-lt"/>
                <a:ea typeface="+mn-ea"/>
                <a:cs typeface="+mn-cs"/>
              </a:rPr>
              <a:t>P186</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contradiction between two such different applications of the same device will seem less puzzling if we remember that the completion attained by complementarity involves not only maximum </a:t>
            </a:r>
            <a:r>
              <a:rPr lang="en-US" b="1" dirty="0" smtClean="0"/>
              <a:t>contrast</a:t>
            </a:r>
            <a:r>
              <a:rPr lang="en-US" dirty="0" smtClean="0"/>
              <a:t> but also mutual </a:t>
            </a:r>
            <a:r>
              <a:rPr lang="en-US" b="1" dirty="0" smtClean="0"/>
              <a:t>neutralization</a:t>
            </a:r>
            <a:r>
              <a:rPr lang="en-US" dirty="0" smtClean="0"/>
              <a:t>. </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the eye spontaneously seeks out and links complementary colors, they are often used to establish </a:t>
            </a:r>
            <a:r>
              <a:rPr lang="en-US" sz="1200" b="1" kern="1200" dirty="0" smtClean="0">
                <a:solidFill>
                  <a:schemeClr val="tx1"/>
                </a:solidFill>
                <a:effectLst/>
                <a:latin typeface="+mn-lt"/>
                <a:ea typeface="+mn-ea"/>
                <a:cs typeface="+mn-cs"/>
              </a:rPr>
              <a:t>connections</a:t>
            </a:r>
            <a:r>
              <a:rPr lang="en-US" sz="1200" kern="1200" dirty="0" smtClean="0">
                <a:solidFill>
                  <a:schemeClr val="tx1"/>
                </a:solidFill>
                <a:effectLst/>
                <a:latin typeface="+mn-lt"/>
                <a:ea typeface="+mn-ea"/>
                <a:cs typeface="+mn-cs"/>
              </a:rPr>
              <a:t> within a painting between areas that lie at some distance from one another. However, a strong complementary duo or triad tends to be so self-contained and self-sufficient that it not only helps to hold a picture together but also poses a </a:t>
            </a:r>
            <a:r>
              <a:rPr lang="en-US" sz="1200" b="1" kern="1200" dirty="0" smtClean="0">
                <a:solidFill>
                  <a:schemeClr val="tx1"/>
                </a:solidFill>
                <a:effectLst/>
                <a:latin typeface="+mn-lt"/>
                <a:ea typeface="+mn-ea"/>
                <a:cs typeface="+mn-cs"/>
              </a:rPr>
              <a:t>compositional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it takes complementary colors to produce maximum contrast, there are </a:t>
            </a:r>
            <a:r>
              <a:rPr lang="en-US" b="1" dirty="0" smtClean="0"/>
              <a:t>other confrontations</a:t>
            </a:r>
            <a:r>
              <a:rPr lang="en-US" dirty="0" smtClean="0"/>
              <a:t>, such as blue and yellow, which also present mutually exclusive hues. There is no yellow in pure blue, no blue in pure yellow, and therefore the two colors articulate their difference neatly, even harshly.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one-sided mood pervades a picture based on a palette that excludes one of the primaries</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real polarity in such opposition because it takes place within a limited sector of the color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875966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"Similarity of the Subordinate" (Figure 235): will be found to combine smoothly</a:t>
            </a:r>
          </a:p>
          <a:p>
            <a:r>
              <a:rPr lang="en-US" sz="1200" kern="1200" dirty="0" smtClean="0">
                <a:solidFill>
                  <a:schemeClr val="tx1"/>
                </a:solidFill>
                <a:effectLst/>
                <a:latin typeface="+mn-lt"/>
                <a:ea typeface="+mn-ea"/>
                <a:cs typeface="+mn-cs"/>
              </a:rPr>
              <a:t>"Structural Contradiction in One Common Element" (Figure 236): produce mutual repulsion</a:t>
            </a:r>
          </a:p>
          <a:p>
            <a:r>
              <a:rPr lang="en-US" sz="1200" kern="1200" dirty="0" smtClean="0">
                <a:solidFill>
                  <a:schemeClr val="tx1"/>
                </a:solidFill>
                <a:effectLst/>
                <a:latin typeface="+mn-lt"/>
                <a:ea typeface="+mn-ea"/>
                <a:cs typeface="+mn-cs"/>
              </a:rPr>
              <a:t>"Similarity of the Dominant" (Figure 237): The effect seems to be jarring and to produce some mutual repulsion. </a:t>
            </a:r>
          </a:p>
          <a:p>
            <a:r>
              <a:rPr lang="en-US" dirty="0" smtClean="0"/>
              <a:t>But if a third intermediate hue was placed between the two, the contrast diminished and the total arrangement showed a more unified hue.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"Structural Inversion" (Figure 238): Experiments may show that this leads to a harmonious relationship.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 about the juxtaposition of a pure fundamental with a leading tone that contains it? There are two possibilities. </a:t>
            </a:r>
          </a:p>
          <a:p>
            <a:r>
              <a:rPr lang="en-US" sz="1200" kern="1200" dirty="0" smtClean="0">
                <a:solidFill>
                  <a:schemeClr val="tx1"/>
                </a:solidFill>
                <a:effectLst/>
                <a:latin typeface="+mn-lt"/>
                <a:ea typeface="+mn-ea"/>
                <a:cs typeface="+mn-cs"/>
              </a:rPr>
              <a:t>fundamental may -</a:t>
            </a:r>
          </a:p>
          <a:p>
            <a:r>
              <a:rPr lang="en-US" sz="1200" kern="1200" dirty="0" smtClean="0">
                <a:solidFill>
                  <a:schemeClr val="tx1"/>
                </a:solidFill>
                <a:effectLst/>
                <a:latin typeface="+mn-lt"/>
                <a:ea typeface="+mn-ea"/>
                <a:cs typeface="+mn-cs"/>
              </a:rPr>
              <a:t>appear as the dominant in the mixture (Figure 239): They are asymmetrical</a:t>
            </a:r>
          </a:p>
          <a:p>
            <a:r>
              <a:rPr lang="en-US" sz="1200" kern="1200" dirty="0" smtClean="0">
                <a:solidFill>
                  <a:schemeClr val="tx1"/>
                </a:solidFill>
                <a:effectLst/>
                <a:latin typeface="+mn-lt"/>
                <a:ea typeface="+mn-ea"/>
                <a:cs typeface="+mn-cs"/>
              </a:rPr>
              <a:t>appear as the subordinate (Figure 240): there is even greater cause for a clash; produces structural contradiction in addition to asymmetry</a:t>
            </a:r>
          </a:p>
          <a:p>
            <a:endParaRPr lang="en-US" dirty="0" smtClean="0"/>
          </a:p>
          <a:p>
            <a:r>
              <a:rPr lang="en-US" sz="1200" b="1" kern="1200" dirty="0" smtClean="0">
                <a:solidFill>
                  <a:schemeClr val="tx1"/>
                </a:solidFill>
                <a:effectLst/>
                <a:latin typeface="+mn-lt"/>
                <a:ea typeface="+mn-ea"/>
                <a:cs typeface="+mn-cs"/>
              </a:rPr>
              <a:t>effect of clash or mutual repulsion</a:t>
            </a:r>
            <a:r>
              <a:rPr lang="en-US" altLang="zh-CN"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Help </a:t>
            </a:r>
            <a:r>
              <a:rPr lang="en-US" altLang="zh-CN"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detach</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keep the eye from traveling a compositionally undesirable road</a:t>
            </a:r>
          </a:p>
          <a:p>
            <a:r>
              <a:rPr lang="en-US" sz="1200" kern="1200" dirty="0" smtClean="0">
                <a:solidFill>
                  <a:schemeClr val="tx1"/>
                </a:solidFill>
                <a:effectLst/>
                <a:latin typeface="+mn-lt"/>
                <a:ea typeface="+mn-ea"/>
                <a:cs typeface="+mn-cs"/>
              </a:rPr>
              <a:t>the discord must fit the overall structure of the work as established by the other perceptual factors and the subject matter. If a discord occurs where a connection is required, or if the juxtaposition seems arbitrary, the result is confusion.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14</a:t>
            </a:fld>
            <a:endParaRPr lang="en-US"/>
          </a:p>
        </p:txBody>
      </p:sp>
    </p:spTree>
    <p:extLst>
      <p:ext uri="{BB962C8B-B14F-4D97-AF65-F5344CB8AC3E}">
        <p14:creationId xmlns:p14="http://schemas.microsoft.com/office/powerpoint/2010/main" val="390962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Basic%20Color%20Terms%20-%20Their%20Universality%20and%20Evolution%20Berlin&amp;KayBCT.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locher%20et%20al%20mondrian%20perception.pdf"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Locher%20new%20SpVis2007.pdf" TargetMode="External"/><Relationship Id="rId4" Type="http://schemas.openxmlformats.org/officeDocument/2006/relationships/hyperlink" Target="Empirical%20Studies%20of%20the%20Arts-2007-Firstov-209-17.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11" Type="http://schemas.openxmlformats.org/officeDocument/2006/relationships/hyperlink" Target="http://wang.ist.psu.edu/docs/related.shtml"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7" Type="http://schemas.openxmlformats.org/officeDocument/2006/relationships/comments" Target="../comments/comment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Aesthetics%20and%20Emotions%20in%20Images.pdf" TargetMode="External"/><Relationship Id="rId5" Type="http://schemas.openxmlformats.org/officeDocument/2006/relationships/hyperlink" Target="Rating%20Image%20Aesthetics%20using%20Deep%20Learning.pdf" TargetMode="External"/><Relationship Id="rId4" Type="http://schemas.openxmlformats.org/officeDocument/2006/relationships/hyperlink" Target="http://blog.csdn.net/sun_shine_/article/details/18799739"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Arnheim,%20Gestalt%20and%20Art%20A%20Psychological%20Theory.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Visual%20interest%20in%20pictorial%20art%20during%20an%20aesthetic%20experience.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Artists'%20use%20of%20compositional%20balance%20for%20creating%20visual%20displays.pdf" TargetMode="External"/><Relationship Id="rId5" Type="http://schemas.openxmlformats.org/officeDocument/2006/relationships/hyperlink" Target="https://www.researchgate.net/profile/Paul_Locher/publications" TargetMode="External"/><Relationship Id="rId10" Type="http://schemas.openxmlformats.org/officeDocument/2006/relationships/hyperlink" Target="Laws%20of%20Attraction%20From%20Perceptual%20Forces%20to%20Conceptual%20Similarity.pdf" TargetMode="External"/><Relationship Id="rId4" Type="http://schemas.openxmlformats.org/officeDocument/2006/relationships/hyperlink" Target="The%20usefulness%20of%20eye%20movement%20recordings%20to%20subject%20an%20aesthetic%20episode%20with%20visual%20art%20to%20empirical%20scrutiny.pdf" TargetMode="External"/><Relationship Id="rId9" Type="http://schemas.openxmlformats.org/officeDocument/2006/relationships/hyperlink" Target="Jung%20On%20Art.pdf"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Influence%20of%20stimulus%20symmetry%20on%20visual%20scanning%20patterns.pdf" TargetMode="External"/><Relationship Id="rId3" Type="http://schemas.openxmlformats.org/officeDocument/2006/relationships/hyperlink" Target="Contemporary%20experimental%20aesthetics%20State%20of%20the%20art%20technology.pdf" TargetMode="External"/><Relationship Id="rId7" Type="http://schemas.openxmlformats.org/officeDocument/2006/relationships/hyperlink" Target="The%20role%20of%20scanpaths%20in%20the%20recognition%20of%20random%20shapes.pdf" TargetMode="External"/><Relationship Id="rId2" Type="http://schemas.openxmlformats.org/officeDocument/2006/relationships/hyperlink" Target="Editorial%20Thirtieth%20Anniversary%20of%20Empirical%20Studies%20of%20the%20Arts.pdf" TargetMode="External"/><Relationship Id="rId1" Type="http://schemas.openxmlformats.org/officeDocument/2006/relationships/slideLayout" Target="../slideLayouts/slideLayout2.xml"/><Relationship Id="rId6" Type="http://schemas.openxmlformats.org/officeDocument/2006/relationships/hyperlink" Target="Influence%20of%20stimulus%20symmetry%20and%20complexity%20upon%20haptic%20scanning%20strategies%20during%20detection,%20learning,%20and%20recognition%20tasks.pdf" TargetMode="External"/><Relationship Id="rId5" Type="http://schemas.openxmlformats.org/officeDocument/2006/relationships/hyperlink" Target="The%20perceptual%20value%20of%20symmetry.pdf" TargetMode="External"/><Relationship Id="rId4" Type="http://schemas.openxmlformats.org/officeDocument/2006/relationships/hyperlink" Target="Do%20People%20Prefer%20Curved%20Objects%20Angularity,%20Expertise,%20and%20Aesthetic%20Preference.pdf"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02chapter%202.doc"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 Id="rId4" Type="http://schemas.openxmlformats.org/officeDocument/2006/relationships/hyperlink" Target="Do%20People%20Prefer%20Curved%20Objects%20Angularity,%20Expertise,%20and%20Aesthetic%20Preference.pdf"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www.science-of-aesthetics.org/journal.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2"/>
            <a:r>
              <a:rPr lang="en-US" dirty="0" smtClean="0"/>
              <a:t>Part</a:t>
            </a:r>
          </a:p>
          <a:p>
            <a:pPr lvl="1"/>
            <a:r>
              <a:rPr lang="en-US" dirty="0" smtClean="0"/>
              <a:t>Organization Laws</a:t>
            </a:r>
          </a:p>
          <a:p>
            <a:pPr lvl="2"/>
            <a:r>
              <a:rPr lang="en-US" dirty="0" smtClean="0"/>
              <a:t>Similarity</a:t>
            </a:r>
          </a:p>
          <a:p>
            <a:pPr lvl="2"/>
            <a:r>
              <a:rPr lang="en-US" dirty="0" smtClean="0"/>
              <a:t>From Below / Above</a:t>
            </a:r>
          </a:p>
          <a:p>
            <a:pPr lvl="2"/>
            <a:r>
              <a:rPr lang="en-US" dirty="0" smtClean="0"/>
              <a:t>Consistent </a:t>
            </a:r>
            <a:r>
              <a:rPr lang="en-US" dirty="0" smtClean="0"/>
              <a:t>Shape</a:t>
            </a:r>
            <a:endParaRPr lang="en-US" dirty="0"/>
          </a:p>
          <a:p>
            <a:pPr lvl="1"/>
            <a:r>
              <a:rPr lang="en-US" dirty="0" smtClean="0"/>
              <a:t>Composition</a:t>
            </a:r>
          </a:p>
          <a:p>
            <a:pPr lvl="2"/>
            <a:r>
              <a:rPr lang="en-US" dirty="0" smtClean="0"/>
              <a:t>Top-Down</a:t>
            </a:r>
          </a:p>
          <a:p>
            <a:pPr lvl="2"/>
            <a:r>
              <a:rPr lang="en-US" dirty="0" smtClean="0"/>
              <a:t>Relations Among Parts</a:t>
            </a:r>
          </a:p>
          <a:p>
            <a:pPr lvl="1"/>
            <a:r>
              <a:rPr lang="en-US" dirty="0"/>
              <a:t>The Structural Skeleton</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Form</a:t>
            </a:r>
          </a:p>
          <a:p>
            <a:pPr lvl="1"/>
            <a:r>
              <a:rPr lang="en-US" dirty="0"/>
              <a:t>M</a:t>
            </a:r>
            <a:r>
              <a:rPr lang="en-US" dirty="0" smtClean="0"/>
              <a:t>eaningful </a:t>
            </a:r>
            <a:r>
              <a:rPr lang="en-US" dirty="0"/>
              <a:t>S</a:t>
            </a:r>
            <a:r>
              <a:rPr lang="en-US" dirty="0" smtClean="0"/>
              <a:t>hapes (content)</a:t>
            </a:r>
          </a:p>
          <a:p>
            <a:r>
              <a:rPr lang="en-US" dirty="0" smtClean="0"/>
              <a:t>Growth</a:t>
            </a:r>
          </a:p>
          <a:p>
            <a:pPr lvl="1"/>
            <a:r>
              <a:rPr lang="en-US" dirty="0" smtClean="0"/>
              <a:t>Children’s Art Styles</a:t>
            </a:r>
          </a:p>
          <a:p>
            <a:pPr lvl="2"/>
            <a:r>
              <a:rPr lang="en-US" dirty="0" smtClean="0"/>
              <a:t>Circle</a:t>
            </a:r>
          </a:p>
          <a:p>
            <a:pPr lvl="3"/>
            <a:r>
              <a:rPr lang="en-US" dirty="0" smtClean="0"/>
              <a:t>“Tadpoles”</a:t>
            </a:r>
          </a:p>
          <a:p>
            <a:pPr lvl="2"/>
            <a:r>
              <a:rPr lang="en-US" dirty="0" smtClean="0"/>
              <a:t>Straight line</a:t>
            </a:r>
          </a:p>
          <a:p>
            <a:pPr lvl="2"/>
            <a:r>
              <a:rPr lang="en-US" dirty="0" smtClean="0"/>
              <a:t>Horizontal &amp; Vertical</a:t>
            </a:r>
          </a:p>
          <a:p>
            <a:pPr lvl="2"/>
            <a:r>
              <a:rPr lang="en-US" dirty="0" smtClean="0"/>
              <a:t>Right Angle</a:t>
            </a:r>
          </a:p>
          <a:p>
            <a:pPr lvl="2"/>
            <a:r>
              <a:rPr lang="en-US" dirty="0" smtClean="0"/>
              <a:t>Size Bias</a:t>
            </a:r>
          </a:p>
          <a:p>
            <a:pPr lvl="1"/>
            <a:r>
              <a:rPr lang="en-US" dirty="0" smtClean="0"/>
              <a:t>Simplicity &amp; Differentiation</a:t>
            </a:r>
          </a:p>
          <a:p>
            <a:endParaRPr lang="en-US" dirty="0" smtClean="0"/>
          </a:p>
          <a:p>
            <a:endParaRPr lang="en-US" dirty="0"/>
          </a:p>
          <a:p>
            <a:endParaRPr lang="en-US" dirty="0" smtClean="0"/>
          </a:p>
          <a:p>
            <a:endParaRPr lang="en-US" dirty="0"/>
          </a:p>
          <a:p>
            <a:endParaRPr lang="en-US" dirty="0" smtClean="0"/>
          </a:p>
          <a:p>
            <a:endParaRPr lang="en-US" dirty="0"/>
          </a:p>
        </p:txBody>
      </p:sp>
      <p:sp>
        <p:nvSpPr>
          <p:cNvPr id="4" name="Content Placeholder 3"/>
          <p:cNvSpPr>
            <a:spLocks noGrp="1"/>
          </p:cNvSpPr>
          <p:nvPr>
            <p:ph sz="half" idx="2"/>
          </p:nvPr>
        </p:nvSpPr>
        <p:spPr>
          <a:xfrm>
            <a:off x="6172200" y="1825625"/>
            <a:ext cx="5181600" cy="5032374"/>
          </a:xfrm>
        </p:spPr>
        <p:txBody>
          <a:bodyPr/>
          <a:lstStyle/>
          <a:p>
            <a:r>
              <a:rPr lang="en-US" dirty="0" smtClean="0"/>
              <a:t>Space</a:t>
            </a:r>
          </a:p>
          <a:p>
            <a:pPr lvl="1"/>
            <a:r>
              <a:rPr lang="en-US" dirty="0" smtClean="0"/>
              <a:t>Line &amp; Contour</a:t>
            </a:r>
          </a:p>
          <a:p>
            <a:pPr lvl="1"/>
            <a:r>
              <a:rPr lang="en-US" dirty="0"/>
              <a:t>Contour </a:t>
            </a:r>
            <a:r>
              <a:rPr lang="en-US" dirty="0" smtClean="0"/>
              <a:t>Rivalry</a:t>
            </a:r>
          </a:p>
          <a:p>
            <a:pPr lvl="1"/>
            <a:r>
              <a:rPr lang="en-US" dirty="0" smtClean="0"/>
              <a:t>Figure-Ground</a:t>
            </a:r>
          </a:p>
          <a:p>
            <a:pPr lvl="1"/>
            <a:r>
              <a:rPr lang="en-US" dirty="0" smtClean="0"/>
              <a:t>Overlapping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55810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normAutofit/>
          </a:bodyPr>
          <a:lstStyle/>
          <a:p>
            <a:r>
              <a:rPr lang="en-US" dirty="0" smtClean="0"/>
              <a:t>Light</a:t>
            </a:r>
          </a:p>
          <a:p>
            <a:pPr lvl="1"/>
            <a:r>
              <a:rPr lang="en-US" dirty="0" smtClean="0"/>
              <a:t>Depend on the total situation</a:t>
            </a:r>
          </a:p>
          <a:p>
            <a:pPr lvl="1"/>
            <a:r>
              <a:rPr lang="en-US" dirty="0" smtClean="0"/>
              <a:t>Reflect – Glow</a:t>
            </a:r>
          </a:p>
          <a:p>
            <a:pPr lvl="1"/>
            <a:r>
              <a:rPr lang="en-US" dirty="0" smtClean="0"/>
              <a:t>Relative</a:t>
            </a:r>
          </a:p>
          <a:p>
            <a:pPr lvl="1"/>
            <a:r>
              <a:rPr lang="en-US" dirty="0" smtClean="0"/>
              <a:t>Space</a:t>
            </a:r>
          </a:p>
          <a:p>
            <a:r>
              <a:rPr lang="en-US" altLang="zh-CN" dirty="0" smtClean="0"/>
              <a:t>Color</a:t>
            </a:r>
          </a:p>
          <a:p>
            <a:pPr lvl="1"/>
            <a:r>
              <a:rPr lang="en-US" dirty="0"/>
              <a:t>the law of </a:t>
            </a:r>
            <a:r>
              <a:rPr lang="en-US" dirty="0" smtClean="0"/>
              <a:t>differentiation</a:t>
            </a:r>
          </a:p>
          <a:p>
            <a:pPr lvl="2"/>
            <a:r>
              <a:rPr lang="en-US" altLang="zh-CN" dirty="0" smtClean="0">
                <a:hlinkClick r:id="rId3" action="ppaction://hlinkfile"/>
              </a:rPr>
              <a:t>Basic Color Terms</a:t>
            </a:r>
            <a:endParaRPr lang="en-US" altLang="zh-CN" dirty="0" smtClean="0"/>
          </a:p>
          <a:p>
            <a:pPr lvl="1"/>
            <a:r>
              <a:rPr lang="en-US" dirty="0" smtClean="0"/>
              <a:t>Shape and Color</a:t>
            </a:r>
          </a:p>
          <a:p>
            <a:pPr lvl="2"/>
            <a:r>
              <a:rPr lang="en-US" dirty="0" smtClean="0"/>
              <a:t>Distinction</a:t>
            </a:r>
          </a:p>
          <a:p>
            <a:pPr lvl="2"/>
            <a:r>
              <a:rPr lang="en-US" dirty="0" smtClean="0"/>
              <a:t>Constancy</a:t>
            </a:r>
          </a:p>
          <a:p>
            <a:pPr lvl="2"/>
            <a:r>
              <a:rPr lang="en-US" dirty="0" smtClean="0"/>
              <a:t>Preference – Personality</a:t>
            </a:r>
          </a:p>
          <a:p>
            <a:pPr lvl="2"/>
            <a:r>
              <a:rPr lang="en-US" dirty="0" smtClean="0"/>
              <a:t>Color - Emotion</a:t>
            </a:r>
          </a:p>
          <a:p>
            <a:pPr lvl="2"/>
            <a:endParaRPr lang="en-US" dirty="0" smtClean="0"/>
          </a:p>
          <a:p>
            <a:pPr lvl="2"/>
            <a:endParaRPr lang="en-US" dirty="0" smtClean="0"/>
          </a:p>
          <a:p>
            <a:pPr lvl="1"/>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5"/>
            <a:ext cx="5181600" cy="5032374"/>
          </a:xfrm>
        </p:spPr>
        <p:txBody>
          <a:bodyPr>
            <a:normAutofit/>
          </a:bodyPr>
          <a:lstStyle/>
          <a:p>
            <a:pPr lvl="2"/>
            <a:r>
              <a:rPr lang="en-US" dirty="0" smtClean="0"/>
              <a:t>Shape + Color (union)</a:t>
            </a:r>
          </a:p>
          <a:p>
            <a:pPr lvl="1"/>
            <a:r>
              <a:rPr lang="en-US" dirty="0" smtClean="0"/>
              <a:t>How Colors Come About</a:t>
            </a:r>
          </a:p>
          <a:p>
            <a:pPr lvl="2"/>
            <a:endParaRPr lang="en-US" dirty="0" smtClean="0"/>
          </a:p>
          <a:p>
            <a:pPr lvl="1"/>
            <a:endParaRPr lang="en-US" dirty="0"/>
          </a:p>
          <a:p>
            <a:pPr lvl="1"/>
            <a:endParaRPr lang="en-US" dirty="0" smtClean="0"/>
          </a:p>
          <a:p>
            <a:pPr lvl="1"/>
            <a:endParaRPr lang="en-US" dirty="0"/>
          </a:p>
          <a:p>
            <a:pPr lvl="1"/>
            <a:r>
              <a:rPr lang="en-US" dirty="0" smtClean="0"/>
              <a:t>Generative / Fundamental Primaries</a:t>
            </a:r>
          </a:p>
          <a:p>
            <a:pPr lvl="2"/>
            <a:r>
              <a:rPr lang="en-US" altLang="zh-CN" dirty="0" smtClean="0"/>
              <a:t>Complimentary Pairs</a:t>
            </a:r>
          </a:p>
          <a:p>
            <a:pPr lvl="2"/>
            <a:r>
              <a:rPr lang="en-US" dirty="0"/>
              <a:t>effect of clash or mutual repulsion</a:t>
            </a:r>
            <a:endParaRPr lang="en-US" altLang="zh-CN" dirty="0" smtClean="0"/>
          </a:p>
          <a:p>
            <a:pPr lvl="1"/>
            <a:r>
              <a:rPr lang="en-US" dirty="0" smtClean="0"/>
              <a:t>Fundamental Complementaries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pic>
        <p:nvPicPr>
          <p:cNvPr id="6" name="Picture 5"/>
          <p:cNvPicPr>
            <a:picLocks noChangeAspect="1"/>
          </p:cNvPicPr>
          <p:nvPr/>
        </p:nvPicPr>
        <p:blipFill>
          <a:blip r:embed="rId4"/>
          <a:stretch>
            <a:fillRect/>
          </a:stretch>
        </p:blipFill>
        <p:spPr>
          <a:xfrm>
            <a:off x="6504039" y="2566221"/>
            <a:ext cx="4228780" cy="1523885"/>
          </a:xfrm>
          <a:prstGeom prst="rect">
            <a:avLst/>
          </a:prstGeom>
        </p:spPr>
      </p:pic>
    </p:spTree>
    <p:extLst>
      <p:ext uri="{BB962C8B-B14F-4D97-AF65-F5344CB8AC3E}">
        <p14:creationId xmlns:p14="http://schemas.microsoft.com/office/powerpoint/2010/main" val="766948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3"/>
          <a:stretch>
            <a:fillRect/>
          </a:stretch>
        </p:blipFill>
        <p:spPr>
          <a:xfrm>
            <a:off x="1061885" y="1690688"/>
            <a:ext cx="4391638" cy="3231770"/>
          </a:xfrm>
          <a:prstGeom prst="rect">
            <a:avLst/>
          </a:prstGeom>
        </p:spPr>
      </p:pic>
      <p:pic>
        <p:nvPicPr>
          <p:cNvPr id="8" name="Content Placeholder 7"/>
          <p:cNvPicPr>
            <a:picLocks noGrp="1" noChangeAspect="1"/>
          </p:cNvPicPr>
          <p:nvPr>
            <p:ph sz="half" idx="2"/>
          </p:nvPr>
        </p:nvPicPr>
        <p:blipFill>
          <a:blip r:embed="rId4"/>
          <a:stretch>
            <a:fillRect/>
          </a:stretch>
        </p:blipFill>
        <p:spPr>
          <a:xfrm>
            <a:off x="6683426" y="1326497"/>
            <a:ext cx="3625697" cy="5396565"/>
          </a:xfrm>
          <a:prstGeom prst="rect">
            <a:avLst/>
          </a:prstGeom>
        </p:spPr>
      </p:pic>
      <p:sp>
        <p:nvSpPr>
          <p:cNvPr id="6" name="Title 1"/>
          <p:cNvSpPr>
            <a:spLocks noGrp="1"/>
          </p:cNvSpPr>
          <p:nvPr>
            <p:ph type="title"/>
          </p:nvPr>
        </p:nvSpPr>
        <p:spPr/>
        <p:txBody>
          <a:bodyPr/>
          <a:lstStyle/>
          <a:p>
            <a:r>
              <a:rPr lang="en-US" dirty="0" smtClean="0"/>
              <a:t>Rudolf Arnheim – Gestalt Psychology of Art</a:t>
            </a:r>
            <a:endParaRPr lang="en-US" dirty="0"/>
          </a:p>
        </p:txBody>
      </p:sp>
      <p:pic>
        <p:nvPicPr>
          <p:cNvPr id="7" name="Picture 6"/>
          <p:cNvPicPr>
            <a:picLocks noChangeAspect="1"/>
          </p:cNvPicPr>
          <p:nvPr/>
        </p:nvPicPr>
        <p:blipFill>
          <a:blip r:embed="rId5"/>
          <a:stretch>
            <a:fillRect/>
          </a:stretch>
        </p:blipFill>
        <p:spPr>
          <a:xfrm>
            <a:off x="1061885" y="4760638"/>
            <a:ext cx="4391638" cy="1962424"/>
          </a:xfrm>
          <a:prstGeom prst="rect">
            <a:avLst/>
          </a:prstGeom>
        </p:spPr>
      </p:pic>
    </p:spTree>
    <p:extLst>
      <p:ext uri="{BB962C8B-B14F-4D97-AF65-F5344CB8AC3E}">
        <p14:creationId xmlns:p14="http://schemas.microsoft.com/office/powerpoint/2010/main" val="34390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lvl="1"/>
            <a:r>
              <a:rPr lang="en-US" dirty="0" smtClean="0"/>
              <a:t>Interaction of Color</a:t>
            </a:r>
          </a:p>
          <a:p>
            <a:pPr lvl="2"/>
            <a:r>
              <a:rPr lang="en-US" dirty="0" smtClean="0"/>
              <a:t>Hue</a:t>
            </a:r>
          </a:p>
          <a:p>
            <a:pPr lvl="3"/>
            <a:r>
              <a:rPr lang="en-US" dirty="0" smtClean="0"/>
              <a:t>Instability</a:t>
            </a:r>
          </a:p>
          <a:p>
            <a:pPr lvl="3"/>
            <a:r>
              <a:rPr lang="en-US" dirty="0" smtClean="0"/>
              <a:t>Contrast</a:t>
            </a:r>
          </a:p>
          <a:p>
            <a:pPr lvl="3"/>
            <a:r>
              <a:rPr lang="en-US" dirty="0" smtClean="0"/>
              <a:t>Assimilation</a:t>
            </a:r>
          </a:p>
          <a:p>
            <a:pPr lvl="2"/>
            <a:r>
              <a:rPr lang="en-US" dirty="0" smtClean="0"/>
              <a:t>Brightness</a:t>
            </a:r>
          </a:p>
          <a:p>
            <a:pPr lvl="1"/>
            <a:r>
              <a:rPr lang="en-US" dirty="0" smtClean="0"/>
              <a:t>Reactions to Color</a:t>
            </a:r>
          </a:p>
          <a:p>
            <a:pPr lvl="2"/>
            <a:r>
              <a:rPr lang="en-US" dirty="0" smtClean="0"/>
              <a:t>wavelength</a:t>
            </a:r>
          </a:p>
          <a:p>
            <a:pPr lvl="1"/>
            <a:r>
              <a:rPr lang="en-US" dirty="0" smtClean="0"/>
              <a:t>Warm and Cold</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p:txBody>
          <a:bodyPr/>
          <a:lstStyle/>
          <a:p>
            <a:endParaRPr lang="en-US"/>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181168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 J. </a:t>
            </a:r>
            <a:r>
              <a:rPr lang="en-US" dirty="0" err="1" smtClean="0"/>
              <a:t>Locher</a:t>
            </a:r>
            <a:r>
              <a:rPr lang="en-US" dirty="0" smtClean="0"/>
              <a:t> – Papers &amp; Review</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i="1" dirty="0">
                <a:hlinkClick r:id="rId3" action="ppaction://hlinkfile"/>
              </a:rPr>
              <a:t>Spatial balance of color triads in the abstract art of Piet </a:t>
            </a:r>
            <a:r>
              <a:rPr lang="en-US" i="1" dirty="0" smtClean="0">
                <a:hlinkClick r:id="rId3" action="ppaction://hlinkfile"/>
              </a:rPr>
              <a:t>Mondrian</a:t>
            </a:r>
            <a:endParaRPr lang="en-US" i="1" dirty="0" smtClean="0"/>
          </a:p>
          <a:p>
            <a:pPr lvl="1"/>
            <a:r>
              <a:rPr lang="en-US" i="1" dirty="0">
                <a:hlinkClick r:id="rId4" action="ppaction://hlinkfile"/>
              </a:rPr>
              <a:t>THE COLORIMETRIC BARYCENTER OF PAINTINGS</a:t>
            </a:r>
            <a:endParaRPr lang="en-US" i="1" dirty="0" smtClean="0"/>
          </a:p>
          <a:p>
            <a:r>
              <a:rPr lang="en-US" dirty="0" smtClean="0"/>
              <a:t>Eye Movement</a:t>
            </a:r>
          </a:p>
          <a:p>
            <a:pPr lvl="1"/>
            <a:r>
              <a:rPr lang="en-US" i="1" dirty="0">
                <a:hlinkClick r:id="rId5" action="ppaction://hlinkfile"/>
              </a:rPr>
              <a:t>Visual interest in pictorial art during an aesthetic </a:t>
            </a:r>
            <a:r>
              <a:rPr lang="en-US" i="1" dirty="0" smtClean="0">
                <a:hlinkClick r:id="rId5" action="ppaction://hlinkfile"/>
              </a:rPr>
              <a:t>experience</a:t>
            </a:r>
            <a:endParaRPr lang="en-US" i="1"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28033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Caroline, </a:t>
            </a:r>
            <a:r>
              <a:rPr lang="en-US" dirty="0"/>
              <a:t>Robert – Experiments </a:t>
            </a:r>
            <a:r>
              <a:rPr lang="en-US" dirty="0" smtClean="0"/>
              <a:t/>
            </a:r>
            <a:br>
              <a:rPr lang="en-US" dirty="0" smtClean="0"/>
            </a:br>
            <a:r>
              <a:rPr lang="en-US" sz="1800" dirty="0" smtClean="0">
                <a:solidFill>
                  <a:schemeClr val="bg1">
                    <a:lumMod val="75000"/>
                  </a:schemeClr>
                </a:solidFill>
              </a:rPr>
              <a:t>2010 - </a:t>
            </a:r>
            <a:r>
              <a:rPr lang="en-US" sz="1800" dirty="0">
                <a:solidFill>
                  <a:schemeClr val="bg1">
                    <a:lumMod val="75000"/>
                  </a:schemeClr>
                </a:solidFill>
              </a:rPr>
              <a:t>Visualization and Computer Graphics, IEEE Transactions on (Volume:16, Issue: 6)</a:t>
            </a:r>
            <a:r>
              <a:rPr lang="en-US" sz="1200" dirty="0"/>
              <a:t/>
            </a:r>
            <a:br>
              <a:rPr lang="en-US" sz="1200" dirty="0"/>
            </a:br>
            <a:endParaRPr lang="en-US" sz="1200"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237466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normAutofit/>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p>
          <a:p>
            <a:r>
              <a:rPr lang="en-US" dirty="0">
                <a:hlinkClick r:id="rId11"/>
              </a:rPr>
              <a:t>http://</a:t>
            </a:r>
            <a:r>
              <a:rPr lang="en-US" smtClean="0">
                <a:hlinkClick r:id="rId11"/>
              </a:rPr>
              <a:t>wang.ist.psu.edu/docs/related.shtml</a:t>
            </a:r>
            <a:r>
              <a:rPr lang="en-US"/>
              <a:t> </a:t>
            </a:r>
            <a:r>
              <a:rPr lang="en-US" smtClean="0"/>
              <a:t>Dataset (Pictures)</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Design</a:t>
            </a:r>
          </a:p>
          <a:p>
            <a:pPr lvl="1"/>
            <a:r>
              <a:rPr lang="en-US" dirty="0" smtClean="0"/>
              <a:t>Topics</a:t>
            </a:r>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r>
              <a:rPr lang="en-US" i="1" dirty="0">
                <a:hlinkClick r:id="rId5" action="ppaction://hlinkfile"/>
              </a:rPr>
              <a:t>Rating Image Aesthetics using Deep Learning</a:t>
            </a:r>
            <a:r>
              <a:rPr lang="en-US" dirty="0"/>
              <a:t>, </a:t>
            </a:r>
            <a:r>
              <a:rPr lang="en-US" dirty="0" err="1"/>
              <a:t>Xin</a:t>
            </a:r>
            <a:r>
              <a:rPr lang="en-US" dirty="0"/>
              <a:t> Lu, </a:t>
            </a:r>
            <a:r>
              <a:rPr lang="en-US" dirty="0" err="1"/>
              <a:t>Zhe</a:t>
            </a:r>
            <a:r>
              <a:rPr lang="en-US" dirty="0"/>
              <a:t> Lin, </a:t>
            </a:r>
            <a:r>
              <a:rPr lang="en-US" dirty="0" err="1"/>
              <a:t>Hailin</a:t>
            </a:r>
            <a:r>
              <a:rPr lang="en-US" dirty="0"/>
              <a:t> Jin, </a:t>
            </a:r>
            <a:r>
              <a:rPr lang="en-US" dirty="0" err="1"/>
              <a:t>Jianchao</a:t>
            </a:r>
            <a:r>
              <a:rPr lang="en-US" dirty="0"/>
              <a:t> Yang, and James. Z. </a:t>
            </a:r>
            <a:r>
              <a:rPr lang="en-US" dirty="0" smtClean="0"/>
              <a:t>Wang</a:t>
            </a:r>
          </a:p>
          <a:p>
            <a:r>
              <a:rPr lang="en-US" i="1" dirty="0" smtClean="0">
                <a:hlinkClick r:id="rId6" action="ppaction://hlinkfile"/>
              </a:rPr>
              <a:t>Aesthetics and Emotions </a:t>
            </a:r>
            <a:r>
              <a:rPr lang="en-US" i="1" dirty="0">
                <a:hlinkClick r:id="rId6" action="ppaction://hlinkfile"/>
              </a:rPr>
              <a:t>in Images</a:t>
            </a:r>
            <a:r>
              <a:rPr lang="en-US" dirty="0"/>
              <a:t>, </a:t>
            </a:r>
            <a:r>
              <a:rPr lang="en-US" dirty="0" err="1"/>
              <a:t>Dhiraj</a:t>
            </a:r>
            <a:r>
              <a:rPr lang="en-US" dirty="0"/>
              <a:t> Joshi, </a:t>
            </a:r>
            <a:r>
              <a:rPr lang="en-US" dirty="0" err="1"/>
              <a:t>Ritendra</a:t>
            </a:r>
            <a:r>
              <a:rPr lang="en-US" dirty="0"/>
              <a:t> </a:t>
            </a:r>
            <a:r>
              <a:rPr lang="en-US" dirty="0" err="1"/>
              <a:t>Datta</a:t>
            </a:r>
            <a:r>
              <a:rPr lang="en-US" dirty="0"/>
              <a:t>, Elena </a:t>
            </a:r>
            <a:r>
              <a:rPr lang="en-US" dirty="0" err="1"/>
              <a:t>Fedorovskaya</a:t>
            </a:r>
            <a:r>
              <a:rPr lang="en-US" dirty="0"/>
              <a:t>, </a:t>
            </a:r>
            <a:r>
              <a:rPr lang="en-US" dirty="0" err="1"/>
              <a:t>Quang</a:t>
            </a:r>
            <a:r>
              <a:rPr lang="en-US" dirty="0"/>
              <a:t>-Tuan Luong, James Z. Wang, </a:t>
            </a:r>
            <a:r>
              <a:rPr lang="en-US" dirty="0" err="1"/>
              <a:t>Jia</a:t>
            </a:r>
            <a:r>
              <a:rPr lang="en-US" dirty="0"/>
              <a:t> Li, and </a:t>
            </a:r>
            <a:r>
              <a:rPr lang="en-US" dirty="0" err="1"/>
              <a:t>Jiebo</a:t>
            </a:r>
            <a:r>
              <a:rPr lang="en-US" dirty="0"/>
              <a:t> </a:t>
            </a:r>
            <a:r>
              <a:rPr lang="en-US" dirty="0" err="1"/>
              <a:t>Luo</a:t>
            </a:r>
            <a:endParaRPr lang="en-US" dirty="0" smtClean="0"/>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504335"/>
            <a:ext cx="10515600" cy="5353665"/>
          </a:xfrm>
        </p:spPr>
        <p:txBody>
          <a:bodyPr>
            <a:normAutofit/>
          </a:bodyPr>
          <a:lstStyle/>
          <a:p>
            <a:r>
              <a:rPr lang="en-US" i="1" dirty="0" smtClean="0">
                <a:hlinkClick r:id="rId3" action="ppaction://hlinkfile"/>
              </a:rPr>
              <a:t>Art and visual perception</a:t>
            </a:r>
            <a:r>
              <a:rPr lang="en-US" dirty="0" smtClean="0"/>
              <a:t>, </a:t>
            </a:r>
            <a:r>
              <a:rPr lang="en-US" dirty="0" smtClean="0">
                <a:solidFill>
                  <a:srgbClr val="FF0000"/>
                </a:solidFill>
              </a:rPr>
              <a:t>Rudolf </a:t>
            </a:r>
            <a:r>
              <a:rPr lang="en-US" dirty="0" smtClean="0">
                <a:solidFill>
                  <a:srgbClr val="FF0000"/>
                </a:solidFill>
              </a:rPr>
              <a:t>Arnheim</a:t>
            </a:r>
          </a:p>
          <a:p>
            <a:r>
              <a:rPr lang="en-US" i="1" dirty="0">
                <a:hlinkClick r:id="rId4" action="ppaction://hlinkfile"/>
              </a:rPr>
              <a:t>The usefulness of eye movement recordings to subject an aesthetic episode with visual art to empirical scrutiny</a:t>
            </a:r>
            <a:r>
              <a:rPr lang="en-US" dirty="0"/>
              <a:t>, </a:t>
            </a:r>
            <a:r>
              <a:rPr lang="en-US" dirty="0" smtClean="0">
                <a:solidFill>
                  <a:srgbClr val="FF0000"/>
                </a:solidFill>
                <a:hlinkClick r:id="rId5"/>
              </a:rPr>
              <a:t>Paul </a:t>
            </a:r>
            <a:r>
              <a:rPr lang="en-US" dirty="0">
                <a:solidFill>
                  <a:srgbClr val="FF0000"/>
                </a:solidFill>
                <a:hlinkClick r:id="rId5"/>
              </a:rPr>
              <a:t>J. </a:t>
            </a:r>
            <a:r>
              <a:rPr lang="en-US" dirty="0" err="1" smtClean="0">
                <a:solidFill>
                  <a:srgbClr val="FF0000"/>
                </a:solidFill>
                <a:hlinkClick r:id="rId5"/>
              </a:rPr>
              <a:t>Locher</a:t>
            </a:r>
            <a:endParaRPr lang="en-US" dirty="0" smtClean="0">
              <a:solidFill>
                <a:srgbClr val="FF0000"/>
              </a:solidFill>
            </a:endParaRPr>
          </a:p>
          <a:p>
            <a:r>
              <a:rPr lang="en-US" i="1" dirty="0">
                <a:solidFill>
                  <a:srgbClr val="FF0000"/>
                </a:solidFill>
                <a:hlinkClick r:id="rId6" action="ppaction://hlinkfile"/>
              </a:rPr>
              <a:t>Artists' use of compositional balance for creating visual </a:t>
            </a:r>
            <a:r>
              <a:rPr lang="en-US" i="1" dirty="0" smtClean="0">
                <a:solidFill>
                  <a:srgbClr val="FF0000"/>
                </a:solidFill>
                <a:hlinkClick r:id="rId6" action="ppaction://hlinkfile"/>
              </a:rPr>
              <a:t>displays</a:t>
            </a:r>
            <a:endParaRPr lang="en-US" i="1" dirty="0" smtClean="0">
              <a:solidFill>
                <a:srgbClr val="FF0000"/>
              </a:solidFill>
            </a:endParaRPr>
          </a:p>
          <a:p>
            <a:r>
              <a:rPr lang="en-US" i="1" dirty="0">
                <a:solidFill>
                  <a:srgbClr val="FF0000"/>
                </a:solidFill>
                <a:hlinkClick r:id="rId7" action="ppaction://hlinkfile"/>
              </a:rPr>
              <a:t>Visual interest in pictorial art during an aesthetic experience</a:t>
            </a:r>
            <a:endParaRPr lang="en-US" i="1" dirty="0" smtClean="0">
              <a:solidFill>
                <a:srgbClr val="FF0000"/>
              </a:solidFill>
            </a:endParaRPr>
          </a:p>
          <a:p>
            <a:r>
              <a:rPr lang="de-DE" i="1" dirty="0" smtClean="0">
                <a:hlinkClick r:id="rId8" action="ppaction://hlinkfile"/>
              </a:rPr>
              <a:t>Arnheim</a:t>
            </a:r>
            <a:r>
              <a:rPr lang="de-DE" i="1" dirty="0">
                <a:hlinkClick r:id="rId8" action="ppaction://hlinkfile"/>
              </a:rPr>
              <a:t>, Gestalt and Art A Psychological </a:t>
            </a:r>
            <a:r>
              <a:rPr lang="de-DE" i="1" dirty="0" smtClean="0">
                <a:hlinkClick r:id="rId8" action="ppaction://hlinkfile"/>
              </a:rPr>
              <a:t>Theory </a:t>
            </a:r>
            <a:r>
              <a:rPr lang="de-DE" dirty="0" smtClean="0"/>
              <a:t>, </a:t>
            </a:r>
            <a:r>
              <a:rPr lang="de-DE" dirty="0"/>
              <a:t>Ian </a:t>
            </a:r>
            <a:r>
              <a:rPr lang="de-DE" dirty="0" smtClean="0"/>
              <a:t>Verstegen</a:t>
            </a:r>
          </a:p>
          <a:p>
            <a:r>
              <a:rPr lang="en-US" i="1" dirty="0" smtClean="0">
                <a:hlinkClick r:id="rId9" action="ppaction://hlinkfile"/>
              </a:rPr>
              <a:t>Jung On Art </a:t>
            </a:r>
            <a:r>
              <a:rPr lang="en-US" dirty="0" smtClean="0"/>
              <a:t>, (about Carl G. Jung</a:t>
            </a:r>
            <a:r>
              <a:rPr lang="de-DE" dirty="0" smtClean="0"/>
              <a:t>)</a:t>
            </a:r>
          </a:p>
          <a:p>
            <a:r>
              <a:rPr lang="en-US" i="1" dirty="0">
                <a:solidFill>
                  <a:srgbClr val="FF0000"/>
                </a:solidFill>
                <a:hlinkClick r:id="rId10"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a:normAutofit/>
          </a:bodyPr>
          <a:lstStyle/>
          <a:p>
            <a:r>
              <a:rPr lang="en-US" i="1" dirty="0"/>
              <a:t>Experimental Scrutiny of the Role of Balance in the Visual Arts</a:t>
            </a:r>
            <a:r>
              <a:rPr lang="en-US" dirty="0"/>
              <a:t>, </a:t>
            </a:r>
            <a:r>
              <a:rPr lang="it-IT" dirty="0">
                <a:solidFill>
                  <a:srgbClr val="FF0000"/>
                </a:solidFill>
              </a:rPr>
              <a:t>Locher, Paul </a:t>
            </a:r>
            <a:r>
              <a:rPr lang="it-IT" dirty="0"/>
              <a:t>(Ed); Martindale, Colin (Ed); Dorfman, Leonid (Ed</a:t>
            </a:r>
            <a:r>
              <a:rPr lang="it-IT" dirty="0" smtClean="0"/>
              <a:t>)</a:t>
            </a:r>
          </a:p>
          <a:p>
            <a:r>
              <a:rPr lang="en-US" i="1" u="sng" dirty="0">
                <a:hlinkClick r:id="rId2" action="ppaction://hlinkfile"/>
              </a:rPr>
              <a:t>Editorial: Thirtieth Anniversary of Empirical Studies of the </a:t>
            </a:r>
            <a:r>
              <a:rPr lang="en-US" i="1" u="sng" dirty="0" smtClean="0">
                <a:hlinkClick r:id="rId2" action="ppaction://hlinkfile"/>
              </a:rPr>
              <a:t>Arts</a:t>
            </a:r>
            <a:endParaRPr lang="en-US" i="1" u="sng" dirty="0" smtClean="0"/>
          </a:p>
          <a:p>
            <a:r>
              <a:rPr lang="en-US" i="1" dirty="0">
                <a:hlinkClick r:id="rId3" action="ppaction://hlinkfile"/>
              </a:rPr>
              <a:t>Contemporary experimental aesthetics: State of the art technology</a:t>
            </a:r>
            <a:endParaRPr lang="en-US" i="1" dirty="0" smtClean="0">
              <a:hlinkClick r:id="rId4" action="ppaction://hlinkfile"/>
            </a:endParaRPr>
          </a:p>
          <a:p>
            <a:r>
              <a:rPr lang="en-US" i="1" dirty="0">
                <a:hlinkClick r:id="rId5" action="ppaction://hlinkfile"/>
              </a:rPr>
              <a:t>The perceptual value of </a:t>
            </a:r>
            <a:r>
              <a:rPr lang="en-US" i="1" dirty="0" smtClean="0">
                <a:hlinkClick r:id="rId5" action="ppaction://hlinkfile"/>
              </a:rPr>
              <a:t>symmetry</a:t>
            </a:r>
            <a:endParaRPr lang="en-US" i="1" dirty="0" smtClean="0"/>
          </a:p>
          <a:p>
            <a:r>
              <a:rPr lang="en-US" i="1" dirty="0">
                <a:hlinkClick r:id="rId6" action="ppaction://hlinkfile"/>
              </a:rPr>
              <a:t>Influence of stimulus symmetry and complexity upon haptic scanning strategies during detection, learning, and recognition tasks</a:t>
            </a:r>
            <a:endParaRPr lang="en-US" i="1" dirty="0">
              <a:hlinkClick r:id="rId4" action="ppaction://hlinkfile"/>
            </a:endParaRPr>
          </a:p>
          <a:p>
            <a:r>
              <a:rPr lang="en-US" i="1" dirty="0">
                <a:hlinkClick r:id="rId7" action="ppaction://hlinkfile"/>
              </a:rPr>
              <a:t>The role of </a:t>
            </a:r>
            <a:r>
              <a:rPr lang="en-US" i="1" dirty="0" err="1">
                <a:hlinkClick r:id="rId7" action="ppaction://hlinkfile"/>
              </a:rPr>
              <a:t>scanpaths</a:t>
            </a:r>
            <a:r>
              <a:rPr lang="en-US" i="1" dirty="0">
                <a:hlinkClick r:id="rId7" action="ppaction://hlinkfile"/>
              </a:rPr>
              <a:t> in the recognition of random </a:t>
            </a:r>
            <a:r>
              <a:rPr lang="en-US" i="1" dirty="0" smtClean="0">
                <a:hlinkClick r:id="rId7" action="ppaction://hlinkfile"/>
              </a:rPr>
              <a:t>shapes</a:t>
            </a:r>
            <a:r>
              <a:rPr lang="en-US" i="1" dirty="0" smtClean="0"/>
              <a:t> </a:t>
            </a:r>
          </a:p>
          <a:p>
            <a:r>
              <a:rPr lang="en-US" i="1" dirty="0">
                <a:hlinkClick r:id="rId8" action="ppaction://hlinkfile"/>
              </a:rPr>
              <a:t>Influence of stimulus symmetry on visual scanning </a:t>
            </a:r>
            <a:r>
              <a:rPr lang="en-US" i="1" dirty="0" smtClean="0">
                <a:hlinkClick r:id="rId8" action="ppaction://hlinkfile"/>
              </a:rPr>
              <a:t>patterns</a:t>
            </a:r>
            <a:endParaRPr lang="en-US" i="1" dirty="0" smtClean="0"/>
          </a:p>
          <a:p>
            <a:endParaRPr lang="en-US" i="1" dirty="0" smtClean="0"/>
          </a:p>
          <a:p>
            <a:endParaRPr lang="en-US" i="1" dirty="0"/>
          </a:p>
          <a:p>
            <a:endParaRPr lang="en-US" i="1" dirty="0" smtClean="0"/>
          </a:p>
          <a:p>
            <a:endParaRPr lang="en-US" i="1" dirty="0"/>
          </a:p>
          <a:p>
            <a:endParaRPr lang="en-US" i="1" dirty="0" smtClean="0"/>
          </a:p>
          <a:p>
            <a:endParaRPr lang="en-US" i="1" dirty="0"/>
          </a:p>
          <a:p>
            <a:pPr marL="0" indent="0">
              <a:buNone/>
            </a:pPr>
            <a:endParaRPr lang="en-US" dirty="0"/>
          </a:p>
        </p:txBody>
      </p:sp>
      <p:sp>
        <p:nvSpPr>
          <p:cNvPr id="4" name="Title 1"/>
          <p:cNvSpPr>
            <a:spLocks noGrp="1"/>
          </p:cNvSpPr>
          <p:nvPr>
            <p:ph type="title"/>
          </p:nvPr>
        </p:nvSpPr>
        <p:spPr/>
        <p:txBody>
          <a:bodyPr/>
          <a:lstStyle/>
          <a:p>
            <a:r>
              <a:rPr lang="en-US" dirty="0" smtClean="0"/>
              <a:t>Art + Psychology</a:t>
            </a:r>
            <a:endParaRPr lang="en-US" dirty="0"/>
          </a:p>
        </p:txBody>
      </p:sp>
    </p:spTree>
    <p:extLst>
      <p:ext uri="{BB962C8B-B14F-4D97-AF65-F5344CB8AC3E}">
        <p14:creationId xmlns:p14="http://schemas.microsoft.com/office/powerpoint/2010/main" val="3387215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a:hlinkClick r:id="rId2" action="ppaction://hlinkfile"/>
              </a:rPr>
              <a:t>New directions in aesthetics, creativity and the arts. Foundations and Frontiers in Aesthetics.</a:t>
            </a:r>
            <a:endParaRPr lang="en-US" i="1" dirty="0"/>
          </a:p>
          <a:p>
            <a:endParaRPr lang="en-US" dirty="0"/>
          </a:p>
        </p:txBody>
      </p:sp>
    </p:spTree>
    <p:extLst>
      <p:ext uri="{BB962C8B-B14F-4D97-AF65-F5344CB8AC3E}">
        <p14:creationId xmlns:p14="http://schemas.microsoft.com/office/powerpoint/2010/main" val="264151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5283099"/>
          </a:xfrm>
        </p:spPr>
        <p:txBody>
          <a:bodyPr>
            <a:normAutofit lnSpcReduction="10000"/>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a:t>
            </a:r>
            <a:r>
              <a:rPr lang="en-US" dirty="0" smtClean="0"/>
              <a:t>note</a:t>
            </a:r>
          </a:p>
          <a:p>
            <a:r>
              <a:rPr lang="en-US" i="1" dirty="0">
                <a:hlinkClick r:id="rId4" action="ppaction://hlinkfile"/>
              </a:rPr>
              <a:t>Do People Prefer Curved Objects? Angularity, Expertise, and Aesthetic Preference</a:t>
            </a:r>
            <a:r>
              <a:rPr lang="en-US" dirty="0"/>
              <a:t>, Paul J Silvia, Christopher M. Barona</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a:t>
            </a:r>
            <a:r>
              <a:rPr lang="en-US" altLang="zh-CN" dirty="0" smtClean="0">
                <a:hlinkClick r:id="rId4"/>
              </a:rPr>
              <a:t>www.science-of-aesthetics.org/journal.html</a:t>
            </a:r>
            <a:endParaRPr lang="en-US" altLang="zh-CN" dirty="0" smtClean="0"/>
          </a:p>
          <a:p>
            <a:r>
              <a:rPr lang="en-US" dirty="0" smtClean="0">
                <a:hlinkClick r:id="rId5"/>
              </a:rPr>
              <a:t>https</a:t>
            </a:r>
            <a:r>
              <a:rPr lang="en-US" dirty="0">
                <a:hlinkClick r:id="rId5"/>
              </a:rPr>
              <a:t>://public.wsu.edu/~</a:t>
            </a:r>
            <a:r>
              <a:rPr lang="en-US" dirty="0" smtClean="0">
                <a:hlinkClick r:id="rId5"/>
              </a:rPr>
              <a:t>kimander/biologyofart.htm</a:t>
            </a:r>
            <a:r>
              <a:rPr lang="en-US" dirty="0" smtClean="0"/>
              <a:t> (Freud)</a:t>
            </a:r>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55766</TotalTime>
  <Words>10597</Words>
  <Application>Microsoft Office PowerPoint</Application>
  <PresentationFormat>Widescreen</PresentationFormat>
  <Paragraphs>965</Paragraphs>
  <Slides>31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宋体</vt:lpstr>
      <vt:lpstr>Arial</vt:lpstr>
      <vt:lpstr>Calibri</vt:lpstr>
      <vt:lpstr>Calibri Light</vt:lpstr>
      <vt:lpstr>Estrangelo Edessa</vt:lpstr>
      <vt:lpstr>Office Theme</vt:lpstr>
      <vt:lpstr>Brief Conclusion</vt:lpstr>
      <vt:lpstr>Outline</vt:lpstr>
      <vt:lpstr>Drawing &amp; Painting</vt:lpstr>
      <vt:lpstr>Elements of Picture</vt:lpstr>
      <vt:lpstr>Organize Principles</vt:lpstr>
      <vt:lpstr>Cognitive Psychology</vt:lpstr>
      <vt:lpstr>Visual Perception</vt:lpstr>
      <vt:lpstr>Gestalt Theory</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Paul J. Locher – Papers &amp; Review</vt:lpstr>
      <vt:lpstr>Caroline, Robert – Experiments  2010 - Visualization and Computer Graphics, IEEE Transactions on (Volume:16, Issue: 6) </vt:lpstr>
      <vt:lpstr>References</vt:lpstr>
      <vt:lpstr>Art</vt:lpstr>
      <vt:lpstr>Cognitive Psychology</vt:lpstr>
      <vt:lpstr>Attention</vt:lpstr>
      <vt:lpstr>Graphics</vt:lpstr>
      <vt:lpstr>Physics</vt:lpstr>
      <vt:lpstr>Art + Psychology</vt:lpstr>
      <vt:lpstr>Art + Psychology</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792</cp:revision>
  <dcterms:created xsi:type="dcterms:W3CDTF">2015-11-06T01:38:25Z</dcterms:created>
  <dcterms:modified xsi:type="dcterms:W3CDTF">2015-12-18T11:40:20Z</dcterms:modified>
</cp:coreProperties>
</file>