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91" r:id="rId15"/>
    <p:sldId id="292" r:id="rId16"/>
    <p:sldId id="286" r:id="rId17"/>
    <p:sldId id="287" r:id="rId18"/>
    <p:sldId id="266" r:id="rId19"/>
    <p:sldId id="267" r:id="rId20"/>
    <p:sldId id="268" r:id="rId21"/>
    <p:sldId id="283" r:id="rId22"/>
    <p:sldId id="284" r:id="rId23"/>
    <p:sldId id="282" r:id="rId24"/>
    <p:sldId id="269" r:id="rId25"/>
    <p:sldId id="288" r:id="rId26"/>
    <p:sldId id="289" r:id="rId27"/>
    <p:sldId id="276" r:id="rId28"/>
    <p:sldId id="274" r:id="rId29"/>
    <p:sldId id="275" r:id="rId30"/>
    <p:sldId id="277"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91"/>
            <p14:sldId id="292"/>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48"/>
      </p:cViewPr>
      <p:guideLst/>
    </p:cSldViewPr>
  </p:slideViewPr>
  <p:notesTextViewPr>
    <p:cViewPr>
      <p:scale>
        <a:sx n="1" d="1"/>
        <a:sy n="1" d="1"/>
      </p:scale>
      <p:origin x="0" y="-144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 Interaction of Color</a:t>
            </a:r>
          </a:p>
          <a:p>
            <a:endParaRPr lang="en-US" dirty="0" smtClean="0"/>
          </a:p>
          <a:p>
            <a:r>
              <a:rPr lang="en-US" sz="1200" kern="1200" dirty="0" smtClean="0">
                <a:solidFill>
                  <a:schemeClr val="tx1"/>
                </a:solidFill>
                <a:effectLst/>
                <a:latin typeface="+mn-lt"/>
                <a:ea typeface="+mn-ea"/>
                <a:cs typeface="+mn-cs"/>
              </a:rPr>
              <a:t>John Ruskin warned the painter: "Every hue throughout your work is altered by every touch that you add in other places; so that what was warm a minute ago, becomes cold when you have put a hotter color in another place, and what was in harmony when you left it, becomes discordant as you set other colors beside it." </a:t>
            </a:r>
          </a:p>
          <a:p>
            <a:r>
              <a:rPr lang="en-US" sz="1200" kern="1200" dirty="0" smtClean="0">
                <a:solidFill>
                  <a:schemeClr val="tx1"/>
                </a:solidFill>
                <a:effectLst/>
                <a:latin typeface="+mn-lt"/>
                <a:ea typeface="+mn-ea"/>
                <a:cs typeface="+mn-cs"/>
              </a:rPr>
              <a:t>Because of this extreme </a:t>
            </a:r>
            <a:r>
              <a:rPr lang="en-US" sz="1200" b="1" kern="1200" dirty="0" smtClean="0">
                <a:solidFill>
                  <a:schemeClr val="tx1"/>
                </a:solidFill>
                <a:effectLst/>
                <a:latin typeface="+mn-lt"/>
                <a:ea typeface="+mn-ea"/>
                <a:cs typeface="+mn-cs"/>
              </a:rPr>
              <a:t>instability</a:t>
            </a:r>
            <a:r>
              <a:rPr lang="en-US" sz="1200" kern="1200" dirty="0" smtClean="0">
                <a:solidFill>
                  <a:schemeClr val="tx1"/>
                </a:solidFill>
                <a:effectLst/>
                <a:latin typeface="+mn-lt"/>
                <a:ea typeface="+mn-ea"/>
                <a:cs typeface="+mn-cs"/>
              </a:rPr>
              <a:t> and reciprocal dependence, it is not surprising that psychological experiments in which </a:t>
            </a:r>
            <a:r>
              <a:rPr lang="en-US" sz="1200" b="1" kern="1200" dirty="0" smtClean="0">
                <a:solidFill>
                  <a:schemeClr val="tx1"/>
                </a:solidFill>
                <a:effectLst/>
                <a:latin typeface="+mn-lt"/>
                <a:ea typeface="+mn-ea"/>
                <a:cs typeface="+mn-cs"/>
              </a:rPr>
              <a:t>random</a:t>
            </a:r>
            <a:r>
              <a:rPr lang="en-US" sz="1200" kern="1200" dirty="0" smtClean="0">
                <a:solidFill>
                  <a:schemeClr val="tx1"/>
                </a:solidFill>
                <a:effectLst/>
                <a:latin typeface="+mn-lt"/>
                <a:ea typeface="+mn-ea"/>
                <a:cs typeface="+mn-cs"/>
              </a:rPr>
              <a:t> series of isolated colors or pairs of colors were presented to observers led to </a:t>
            </a:r>
            <a:r>
              <a:rPr lang="en-US" sz="1200" b="1" kern="1200" dirty="0" smtClean="0">
                <a:solidFill>
                  <a:schemeClr val="tx1"/>
                </a:solidFill>
                <a:effectLst/>
                <a:latin typeface="+mn-lt"/>
                <a:ea typeface="+mn-ea"/>
                <a:cs typeface="+mn-cs"/>
              </a:rPr>
              <a:t>chaotic</a:t>
            </a:r>
            <a:r>
              <a:rPr lang="en-US" sz="1200" kern="1200" dirty="0" smtClean="0">
                <a:solidFill>
                  <a:schemeClr val="tx1"/>
                </a:solidFill>
                <a:effectLst/>
                <a:latin typeface="+mn-lt"/>
                <a:ea typeface="+mn-ea"/>
                <a:cs typeface="+mn-cs"/>
              </a:rPr>
              <a:t> results.</a:t>
            </a:r>
          </a:p>
          <a:p>
            <a:r>
              <a:rPr lang="en-US" sz="1200" b="1" kern="1200" dirty="0" smtClean="0">
                <a:solidFill>
                  <a:schemeClr val="tx1"/>
                </a:solidFill>
                <a:effectLst/>
                <a:latin typeface="+mn-lt"/>
                <a:ea typeface="+mn-ea"/>
                <a:cs typeface="+mn-cs"/>
              </a:rPr>
              <a:t>the pregnancy or variability of any color is reduced when it is put in a context. </a:t>
            </a:r>
          </a:p>
          <a:p>
            <a:r>
              <a:rPr lang="en-US" sz="1200" kern="1200" dirty="0" smtClean="0">
                <a:solidFill>
                  <a:schemeClr val="tx1"/>
                </a:solidFill>
                <a:effectLst/>
                <a:latin typeface="+mn-lt"/>
                <a:ea typeface="+mn-ea"/>
                <a:cs typeface="+mn-cs"/>
              </a:rPr>
              <a:t>the order of a pictorial </a:t>
            </a:r>
            <a:r>
              <a:rPr lang="en-US" sz="1200" b="1" kern="1200" dirty="0" smtClean="0">
                <a:solidFill>
                  <a:schemeClr val="tx1"/>
                </a:solidFill>
                <a:effectLst/>
                <a:latin typeface="+mn-lt"/>
                <a:ea typeface="+mn-ea"/>
                <a:cs typeface="+mn-cs"/>
              </a:rPr>
              <a:t>composition</a:t>
            </a:r>
            <a:r>
              <a:rPr lang="en-US" sz="1200" kern="1200" dirty="0" smtClean="0">
                <a:solidFill>
                  <a:schemeClr val="tx1"/>
                </a:solidFill>
                <a:effectLst/>
                <a:latin typeface="+mn-lt"/>
                <a:ea typeface="+mn-ea"/>
                <a:cs typeface="+mn-cs"/>
              </a:rPr>
              <a:t> stabilizes the character of each color, making it as unequivocal as is necessary for the artistic statement to be valid.</a:t>
            </a:r>
          </a:p>
          <a:p>
            <a:r>
              <a:rPr lang="en-US" dirty="0" smtClean="0"/>
              <a:t>We are aware of this mutual transfiguration, which makes every color </a:t>
            </a:r>
            <a:r>
              <a:rPr lang="en-US" b="1" dirty="0" smtClean="0"/>
              <a:t>dependent on the support of all the others</a:t>
            </a:r>
          </a:p>
          <a:p>
            <a:endParaRPr lang="en-US" dirty="0" smtClean="0"/>
          </a:p>
          <a:p>
            <a:r>
              <a:rPr lang="en-US" b="1" dirty="0" smtClean="0"/>
              <a:t>The most prominent among the phenomena of interaction is, of course, color contrast. (</a:t>
            </a:r>
            <a:r>
              <a:rPr lang="en-US" dirty="0" smtClean="0"/>
              <a:t>Josef Albers's Interaction of Color</a:t>
            </a:r>
            <a:r>
              <a:rPr lang="en-US" b="1" dirty="0" smtClean="0"/>
              <a:t>)</a:t>
            </a:r>
          </a:p>
          <a:p>
            <a:endParaRPr lang="en-US" dirty="0" smtClean="0"/>
          </a:p>
          <a:p>
            <a:r>
              <a:rPr lang="en-US" dirty="0" smtClean="0"/>
              <a:t>Since the effect of color contrast operates in the direction of physiological complementarity, it serves to heighten it where it already exists, or to modify colors in the direction of such complementarity if they are reasonably close to it. ("Similarity of the Dominant . ")</a:t>
            </a:r>
          </a:p>
          <a:p>
            <a:endParaRPr lang="en-US" dirty="0" smtClean="0"/>
          </a:p>
          <a:p>
            <a:r>
              <a:rPr lang="en-US" dirty="0" smtClean="0"/>
              <a:t>The counter effect (of contrast), namely assimilation, is rather neglected, although the antagonism of the two perceptual mechanisms makes it imperative that the one should not be considered without the other. </a:t>
            </a:r>
          </a:p>
          <a:p>
            <a:endParaRPr lang="en-US" dirty="0" smtClean="0"/>
          </a:p>
          <a:p>
            <a:r>
              <a:rPr lang="en-US" dirty="0" smtClean="0"/>
              <a:t>Since perceptual patterns tend toward the most clear-cut organization available, a configuration of colors will strive either toward contrast or toward assimilation, depending on which is closer to the given stimulus information. We also can apply the concepts of sharpening and leveling, which served us to describe modifications of shapes. </a:t>
            </a:r>
          </a:p>
          <a:p>
            <a:endParaRPr lang="en-US" dirty="0" smtClean="0"/>
          </a:p>
          <a:p>
            <a:r>
              <a:rPr lang="en-US" sz="1200" kern="1200" dirty="0" smtClean="0">
                <a:solidFill>
                  <a:schemeClr val="tx1"/>
                </a:solidFill>
                <a:effectLst/>
                <a:latin typeface="+mn-lt"/>
                <a:ea typeface="+mn-ea"/>
                <a:cs typeface="+mn-cs"/>
              </a:rPr>
              <a:t>Assimilation is closely related to the additive combination of colors. When the hues bordering on each other are sufficiently similar or when the areas carrying the hues are sufficiently small, the colors will approach each other rather than emphasize contrast.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When these receptor fields are relatively small they discriminate sharply between stimulus areas of reasonably large size and emphasize the contrast between them. </a:t>
            </a:r>
          </a:p>
          <a:p>
            <a:r>
              <a:rPr lang="en-US" dirty="0" smtClean="0"/>
              <a:t>In consequence, the narrower fields will be discriminating enough to tell the difference between areas of different colors, whereas the broader ones will encompass the different areas and thus reduce the brightness and color difference between them through additive interaction. </a:t>
            </a:r>
          </a:p>
          <a:p>
            <a:endParaRPr lang="en-US" dirty="0" smtClean="0"/>
          </a:p>
          <a:p>
            <a:r>
              <a:rPr lang="en-US" dirty="0" smtClean="0"/>
              <a:t>Relations between hues cannot be described adequately without reference to saturation and </a:t>
            </a:r>
            <a:r>
              <a:rPr lang="en-US" b="1" dirty="0" smtClean="0"/>
              <a:t>brightness</a:t>
            </a:r>
            <a:r>
              <a:rPr lang="en-US" dirty="0" smtClean="0"/>
              <a:t>. Experiments have shown that the distinctness of color depends more upon brightness than upon hue. </a:t>
            </a:r>
          </a:p>
          <a:p>
            <a:r>
              <a:rPr lang="en-US" dirty="0" smtClean="0"/>
              <a:t>Therefore it is not surprising that painters usually reinforce differing hues by differing brightness. When they do entrust distinction between neighboring areas to hue alone, they rely mostly on clash / mutual repulsion. </a:t>
            </a:r>
          </a:p>
          <a:p>
            <a:endParaRPr lang="en-US" dirty="0" smtClean="0"/>
          </a:p>
          <a:p>
            <a:r>
              <a:rPr lang="en-US" b="1" dirty="0" smtClean="0"/>
              <a:t>G) Reactions to Color</a:t>
            </a:r>
          </a:p>
          <a:p>
            <a:endParaRPr lang="en-US" dirty="0" smtClean="0"/>
          </a:p>
          <a:p>
            <a:r>
              <a:rPr lang="en-US" sz="1200" kern="1200" dirty="0" smtClean="0">
                <a:solidFill>
                  <a:schemeClr val="tx1"/>
                </a:solidFill>
                <a:effectLst/>
                <a:latin typeface="+mn-lt"/>
                <a:ea typeface="+mn-ea"/>
                <a:cs typeface="+mn-cs"/>
              </a:rPr>
              <a:t>The effect of color is much too direct and spontaneous to be only the product of an interpretation attached to the percept by learning. </a:t>
            </a:r>
          </a:p>
          <a:p>
            <a:r>
              <a:rPr lang="en-US" sz="1200" kern="1200" dirty="0" err="1" smtClean="0">
                <a:solidFill>
                  <a:schemeClr val="tx1"/>
                </a:solidFill>
                <a:effectLst/>
                <a:latin typeface="+mn-lt"/>
                <a:ea typeface="+mn-ea"/>
                <a:cs typeface="+mn-cs"/>
              </a:rPr>
              <a:t>Fere</a:t>
            </a:r>
            <a:r>
              <a:rPr lang="en-US" sz="1200" kern="1200" dirty="0" smtClean="0">
                <a:solidFill>
                  <a:schemeClr val="tx1"/>
                </a:solidFill>
                <a:effectLst/>
                <a:latin typeface="+mn-lt"/>
                <a:ea typeface="+mn-ea"/>
                <a:cs typeface="+mn-cs"/>
              </a:rPr>
              <a:t> found that muscular power and blood circulation are increased by colored light "in the sequence from blue (least), through green, yellow, orange, and red."</a:t>
            </a:r>
          </a:p>
          <a:p>
            <a:r>
              <a:rPr lang="en-US" dirty="0" smtClean="0"/>
              <a:t>Goldstein concluded that the colors corresponding to long wavelengths go with an expansive reaction, whereas the short wavelengths make for con­striction. </a:t>
            </a:r>
          </a:p>
          <a:p>
            <a:r>
              <a:rPr lang="en-US" dirty="0" smtClean="0"/>
              <a:t>This physical reaction is paralleled by Kandinsky's remarks on the appearance of colors. </a:t>
            </a:r>
          </a:p>
          <a:p>
            <a:endParaRPr lang="en-US" dirty="0" smtClean="0"/>
          </a:p>
          <a:p>
            <a:r>
              <a:rPr lang="en-US" b="1" dirty="0" smtClean="0"/>
              <a:t>H) Warm and Cold </a:t>
            </a:r>
          </a:p>
          <a:p>
            <a:endParaRPr lang="en-US" dirty="0" smtClean="0"/>
          </a:p>
          <a:p>
            <a:r>
              <a:rPr lang="en-US" dirty="0" smtClean="0"/>
              <a:t>Perhaps it is not so much the dominant hue but its "</a:t>
            </a:r>
            <a:r>
              <a:rPr lang="en-US" dirty="0" err="1" smtClean="0"/>
              <a:t>affiictions</a:t>
            </a:r>
            <a:r>
              <a:rPr lang="en-US" dirty="0" smtClean="0"/>
              <a:t>" that give a color its character. </a:t>
            </a:r>
          </a:p>
          <a:p>
            <a:r>
              <a:rPr lang="en-US" sz="1200" kern="1200" dirty="0" smtClean="0">
                <a:solidFill>
                  <a:schemeClr val="tx1"/>
                </a:solidFill>
                <a:effectLst/>
                <a:latin typeface="+mn-lt"/>
                <a:ea typeface="+mn-ea"/>
                <a:cs typeface="+mn-cs"/>
              </a:rPr>
              <a:t>This would lead to the perhaps unexpected result that a reddish blue looks warm whereas a bluish red looks cold.</a:t>
            </a:r>
          </a:p>
          <a:p>
            <a:endParaRPr lang="en-US" dirty="0" smtClean="0"/>
          </a:p>
          <a:p>
            <a:r>
              <a:rPr lang="en-US" dirty="0" smtClean="0"/>
              <a:t>As a color changes its hue in response to the hues of its neighbors, its temperature may change as well. </a:t>
            </a:r>
          </a:p>
          <a:p>
            <a:endParaRPr lang="en-US" dirty="0" smtClean="0"/>
          </a:p>
          <a:p>
            <a:r>
              <a:rPr lang="en-US" dirty="0" smtClean="0"/>
              <a:t>Brightness and saturation may also have a bearing on the phenomenon. In Albers's color circle the realms of cold and warm coincide roughly with those of dark and bright, and </a:t>
            </a:r>
            <a:r>
              <a:rPr lang="en-US" dirty="0" err="1" smtClean="0"/>
              <a:t>lttcn</a:t>
            </a:r>
            <a:r>
              <a:rPr lang="en-US" dirty="0" smtClean="0"/>
              <a:t> associates cold with shady, warm with sunny. </a:t>
            </a:r>
          </a:p>
          <a:p>
            <a:endParaRPr lang="en-US" dirty="0" smtClean="0"/>
          </a:p>
          <a:p>
            <a:r>
              <a:rPr lang="en-US" dirty="0" smtClean="0"/>
              <a:t>But just as in the chapter on the expression of shape I shall refrain from lengthy speculation on the state of mind that takes to certain shapes, I propose not to rehearse here the facts of color preference. In the case of shape, we can analyze formal characteristics with considerable precision. The analogies between what shapes look like and what they express can therefore be explored with some confidence. [P193]</a:t>
            </a:r>
          </a:p>
          <a:p>
            <a:endParaRPr lang="en-US" dirty="0" smtClean="0"/>
          </a:p>
          <a:p>
            <a:r>
              <a:rPr lang="en-US" dirty="0" smtClean="0"/>
              <a:t>Quantitative studies on the color preferences of various populations have been numerous, partly because passing fashions are of interest to market researchers, partly because reactions to unanalyzed stimuli are easier for the experimenter to handle than studies requiring structural analysis. </a:t>
            </a:r>
          </a:p>
          <a:p>
            <a:r>
              <a:rPr lang="en-US" dirty="0" smtClean="0"/>
              <a:t>"aesthetic pleasure" :</a:t>
            </a:r>
            <a:r>
              <a:rPr lang="en-US" baseline="0" dirty="0" smtClean="0"/>
              <a:t> </a:t>
            </a:r>
            <a:r>
              <a:rPr lang="en-US" dirty="0" smtClean="0"/>
              <a:t>It was thought relevant to find out who was pleased by what colors. The results have been singularly unrewarding. Nothing of general validity emerged. Besides, preference has little bearing on art. </a:t>
            </a:r>
          </a:p>
          <a:p>
            <a:endParaRPr lang="en-US" dirty="0" smtClean="0"/>
          </a:p>
          <a:p>
            <a:endParaRPr lang="en-US" dirty="0" smtClean="0"/>
          </a:p>
          <a:p>
            <a:r>
              <a:rPr lang="en-US" b="1" dirty="0" smtClean="0"/>
              <a:t>Movement</a:t>
            </a:r>
          </a:p>
          <a:p>
            <a:endParaRPr lang="en-US" dirty="0" smtClean="0"/>
          </a:p>
          <a:p>
            <a:r>
              <a:rPr lang="en-US" dirty="0" smtClean="0"/>
              <a:t>Everything that came before is constantly modified by what comes later. </a:t>
            </a:r>
          </a:p>
          <a:p>
            <a:endParaRPr lang="en-US" dirty="0" smtClean="0"/>
          </a:p>
          <a:p>
            <a:r>
              <a:rPr lang="en-US" dirty="0" smtClean="0"/>
              <a:t>distinguishes the perception of happenings from that of objects is not that the former involves the experience of passing time</a:t>
            </a:r>
          </a:p>
          <a:p>
            <a:r>
              <a:rPr lang="en-US" dirty="0" smtClean="0"/>
              <a:t>during a happening we witness an organized sequence in which phases follow one another in a meaningful one-dimensional order</a:t>
            </a:r>
          </a:p>
          <a:p>
            <a:r>
              <a:rPr lang="en-US" dirty="0" smtClean="0"/>
              <a:t>When the event is disorganized or incomprehensible, the sequence breaks down into a mere succession. It loses its main characteristic; and even the succession lasts only as long as its elements are being squeezed through the gorge of immediate presence.</a:t>
            </a:r>
          </a:p>
          <a:p>
            <a:r>
              <a:rPr lang="en-US" dirty="0" smtClean="0"/>
              <a:t>The performance becomes kaleidoscopic: there is constant change but no progression, and there is no reason to remember past phases of the spectacle, except perhaps to admire its variety.</a:t>
            </a:r>
          </a:p>
          <a:p>
            <a:r>
              <a:rPr lang="en-US" dirty="0" smtClean="0"/>
              <a:t>No time bond connects these momentary phases, because time by itself can create succession, but not order.</a:t>
            </a:r>
          </a:p>
          <a:p>
            <a:r>
              <a:rPr lang="en-US" dirty="0" smtClean="0"/>
              <a:t>On the contrary, any experience of time presupposes some kind of order. </a:t>
            </a:r>
          </a:p>
          <a:p>
            <a:endParaRPr lang="en-US" dirty="0" smtClean="0"/>
          </a:p>
          <a:p>
            <a:r>
              <a:rPr lang="en-US" dirty="0" smtClean="0"/>
              <a:t>A)</a:t>
            </a:r>
            <a:r>
              <a:rPr lang="en-US" sz="1200" kern="1200" dirty="0" smtClean="0">
                <a:solidFill>
                  <a:schemeClr val="tx1"/>
                </a:solidFill>
                <a:effectLst/>
                <a:latin typeface="+mn-lt"/>
                <a:ea typeface="+mn-ea"/>
                <a:cs typeface="+mn-cs"/>
              </a:rPr>
              <a:t> Simultaneity and Sequence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are trying to describe the difference between two kinds of media. In one of them the sequence in which the parts of a composition are apprehended is prescribed by the work itself, whereas in the other it is immaterial.</a:t>
            </a:r>
          </a:p>
          <a:p>
            <a:endParaRPr lang="en-US" dirty="0" smtClean="0"/>
          </a:p>
          <a:p>
            <a:r>
              <a:rPr lang="en-US" dirty="0" smtClean="0"/>
              <a:t>The picture contains one or several dominant themes to which all the rest is subordinated.</a:t>
            </a:r>
          </a:p>
          <a:p>
            <a:r>
              <a:rPr lang="en-US" dirty="0" smtClean="0"/>
              <a:t>This hierarchy is valid and comprehensible only when all the relations it involves are grasped as being coexistent. The observer scans the various areas of the picture in succession because neither the eye nor the mind is capable of taking in everything simultaneously, but the order in which the exploration occurs does not matter.</a:t>
            </a:r>
          </a:p>
          <a:p>
            <a:r>
              <a:rPr lang="en-US" dirty="0" smtClean="0"/>
              <a:t>The path of the glance </a:t>
            </a:r>
            <a:r>
              <a:rPr lang="en-US" b="1" dirty="0" smtClean="0"/>
              <a:t>need not adhere to</a:t>
            </a:r>
            <a:r>
              <a:rPr lang="en-US" dirty="0" smtClean="0"/>
              <a:t> the </a:t>
            </a:r>
            <a:r>
              <a:rPr lang="en-US" dirty="0" err="1" smtClean="0"/>
              <a:t>vectorial</a:t>
            </a:r>
            <a:r>
              <a:rPr lang="en-US" dirty="0" smtClean="0"/>
              <a:t> </a:t>
            </a:r>
            <a:r>
              <a:rPr lang="en-US" b="1" dirty="0" smtClean="0"/>
              <a:t>directions</a:t>
            </a:r>
            <a:r>
              <a:rPr lang="en-US" dirty="0" smtClean="0"/>
              <a:t> created by the composition. A compositional "arrow" leading from left to right may be perceived correctly even if the eye moves in the opposite direction, or indeed crosses the tract in an arbitrary zigzag.</a:t>
            </a:r>
          </a:p>
          <a:p>
            <a:r>
              <a:rPr lang="en-US" dirty="0" smtClean="0"/>
              <a:t>Barriers erected in the picture by contours or color conflict </a:t>
            </a:r>
            <a:r>
              <a:rPr lang="en-US" b="1" dirty="0" smtClean="0"/>
              <a:t>do not stop the eye</a:t>
            </a:r>
            <a:r>
              <a:rPr lang="en-US" dirty="0" smtClean="0"/>
              <a:t>. On the contrary, they are noticed and experienced while they are traversed. I have already mentioned the many recent studies of eye movements. They show, not surprisingly, that the viewer spends most of his </a:t>
            </a:r>
            <a:r>
              <a:rPr lang="en-US" b="1" dirty="0" smtClean="0"/>
              <a:t>fixations</a:t>
            </a:r>
            <a:r>
              <a:rPr lang="en-US" dirty="0" smtClean="0"/>
              <a:t> on the items of </a:t>
            </a:r>
            <a:r>
              <a:rPr lang="en-US" b="1" dirty="0" smtClean="0"/>
              <a:t>prime interest</a:t>
            </a:r>
            <a:r>
              <a:rPr lang="en-US" dirty="0" smtClean="0"/>
              <a:t>. But the </a:t>
            </a:r>
            <a:r>
              <a:rPr lang="en-US" b="1" dirty="0" smtClean="0"/>
              <a:t>order</a:t>
            </a:r>
            <a:r>
              <a:rPr lang="en-US" dirty="0" smtClean="0"/>
              <a:t> of the fixations is largely </a:t>
            </a:r>
            <a:r>
              <a:rPr lang="en-US" b="1" dirty="0" smtClean="0"/>
              <a:t>accidental and irrelevant</a:t>
            </a:r>
            <a:r>
              <a:rPr lang="en-US" dirty="0" smtClean="0"/>
              <a:t>. </a:t>
            </a:r>
          </a:p>
          <a:p>
            <a:endParaRPr lang="en-US" dirty="0" smtClean="0"/>
          </a:p>
          <a:p>
            <a:r>
              <a:rPr lang="en-US" dirty="0" smtClean="0"/>
              <a:t>To use the formula offered by Lessing in his </a:t>
            </a:r>
            <a:r>
              <a:rPr lang="en-US" dirty="0" err="1" smtClean="0"/>
              <a:t>Laocoon</a:t>
            </a:r>
            <a:r>
              <a:rPr lang="en-US" dirty="0" smtClean="0"/>
              <a:t>: whereas narrative painting or sculpture presents action by means of objects, the dramatist or novelist uses action to present states of affairs. </a:t>
            </a:r>
          </a:p>
          <a:p>
            <a:endParaRPr lang="en-US" dirty="0" smtClean="0"/>
          </a:p>
          <a:p>
            <a:r>
              <a:rPr lang="en-US" dirty="0" smtClean="0"/>
              <a:t>Together, the sequential and the </a:t>
            </a:r>
            <a:r>
              <a:rPr lang="en-US" dirty="0" err="1" smtClean="0"/>
              <a:t>nonsequential</a:t>
            </a:r>
            <a:r>
              <a:rPr lang="en-US" dirty="0" smtClean="0"/>
              <a:t> media interpret existence in its twofold aspect of permanence and change. </a:t>
            </a:r>
          </a:p>
          <a:p>
            <a:endParaRPr lang="en-US" dirty="0" smtClean="0"/>
          </a:p>
          <a:p>
            <a:r>
              <a:rPr lang="en-US" b="1" dirty="0" smtClean="0"/>
              <a:t>B) When Do We See Motion? </a:t>
            </a:r>
          </a:p>
          <a:p>
            <a:endParaRPr lang="en-US" dirty="0" smtClean="0"/>
          </a:p>
          <a:p>
            <a:r>
              <a:rPr lang="en-US" dirty="0" smtClean="0"/>
              <a:t>We can clarify at least a few elements of this complicated situation by noting that the visual experience of movement can be due to three factors: physical movement, optical movement, perceptual movement. </a:t>
            </a:r>
          </a:p>
          <a:p>
            <a:endParaRPr lang="en-US" dirty="0" smtClean="0"/>
          </a:p>
          <a:p>
            <a:r>
              <a:rPr lang="en-US" dirty="0" smtClean="0"/>
              <a:t>The most powerful factor compensating for such misleading input is kinesthetic perception. </a:t>
            </a:r>
          </a:p>
          <a:p>
            <a:endParaRPr lang="en-US" dirty="0" smtClean="0"/>
          </a:p>
          <a:p>
            <a:r>
              <a:rPr lang="en-US" dirty="0" smtClean="0"/>
              <a:t>Only in extreme cases, e.g., when enough of the entire environment is seen as moving, will the visual input overrule the kinesthetic. </a:t>
            </a:r>
          </a:p>
          <a:p>
            <a:endParaRPr lang="en-US" dirty="0" smtClean="0"/>
          </a:p>
          <a:p>
            <a:r>
              <a:rPr lang="en-US" dirty="0" smtClean="0"/>
              <a:t>Karl </a:t>
            </a:r>
            <a:r>
              <a:rPr lang="en-US" dirty="0" err="1" smtClean="0"/>
              <a:t>Duncker</a:t>
            </a:r>
            <a:r>
              <a:rPr lang="en-US" dirty="0" smtClean="0"/>
              <a:t> has pointed out that in the visual field, </a:t>
            </a:r>
            <a:r>
              <a:rPr lang="en-US" b="1" dirty="0" smtClean="0"/>
              <a:t>objects</a:t>
            </a:r>
            <a:r>
              <a:rPr lang="en-US" dirty="0" smtClean="0"/>
              <a:t> are seen in a hierarchic relation of </a:t>
            </a:r>
            <a:r>
              <a:rPr lang="en-US" b="1" dirty="0" smtClean="0"/>
              <a:t>dependence</a:t>
            </a:r>
            <a:r>
              <a:rPr lang="en-US" dirty="0" smtClean="0"/>
              <a:t>. </a:t>
            </a:r>
          </a:p>
          <a:p>
            <a:r>
              <a:rPr lang="en-US" dirty="0" err="1" smtClean="0"/>
              <a:t>Duncker's</a:t>
            </a:r>
            <a:r>
              <a:rPr lang="en-US" dirty="0" smtClean="0"/>
              <a:t> rule indicates that in motor displacement, the framework tends to be perceived as immobile and the dependent object as moving. When no dependence exists, the two systems may both be seen to move </a:t>
            </a:r>
            <a:r>
              <a:rPr lang="en-US" dirty="0" err="1" smtClean="0"/>
              <a:t>symmemcally</a:t>
            </a:r>
            <a:r>
              <a:rPr lang="en-US" dirty="0" smtClean="0"/>
              <a:t>, approaching or withdrawing from each other. </a:t>
            </a:r>
          </a:p>
          <a:p>
            <a:endParaRPr lang="en-US" dirty="0" smtClean="0"/>
          </a:p>
          <a:p>
            <a:r>
              <a:rPr lang="en-US" dirty="0" err="1" smtClean="0"/>
              <a:t>Duncker</a:t>
            </a:r>
            <a:r>
              <a:rPr lang="en-US" dirty="0" smtClean="0"/>
              <a:t> and later Erika Oppenheimer, established some of the factors that produce dependence. [P198]</a:t>
            </a:r>
          </a:p>
          <a:p>
            <a:r>
              <a:rPr lang="en-US" dirty="0" err="1" smtClean="0"/>
              <a:t>Enclosedness</a:t>
            </a:r>
            <a:r>
              <a:rPr lang="en-US" dirty="0" smtClean="0"/>
              <a:t> is one of them. (figure </a:t>
            </a:r>
            <a:r>
              <a:rPr lang="en-US" dirty="0" err="1" smtClean="0"/>
              <a:t>v.s</a:t>
            </a:r>
            <a:r>
              <a:rPr lang="en-US" dirty="0" smtClean="0"/>
              <a:t>.</a:t>
            </a:r>
            <a:r>
              <a:rPr lang="en-US" baseline="0" dirty="0" smtClean="0"/>
              <a:t> ground</a:t>
            </a:r>
            <a:r>
              <a:rPr lang="en-US" dirty="0" smtClean="0"/>
              <a:t>)</a:t>
            </a:r>
          </a:p>
          <a:p>
            <a:r>
              <a:rPr lang="en-US" dirty="0" smtClean="0"/>
              <a:t>Variability is another. (one object changes in shape and size and the other remains constant)</a:t>
            </a:r>
          </a:p>
          <a:p>
            <a:r>
              <a:rPr lang="en-US" dirty="0" smtClean="0"/>
              <a:t>Size difference is effective in the case of contiguous objects (when two objects lie close to each other, either laterally or in superposition, the smaller object will assume the motion.)</a:t>
            </a:r>
          </a:p>
          <a:p>
            <a:r>
              <a:rPr lang="en-US" dirty="0" smtClean="0"/>
              <a:t>Intensity also plays a role. (the dimmer object is seen as dependent on the brighter, the dimmer one moves when displacement occurs and the brighter one remains still.)</a:t>
            </a:r>
          </a:p>
          <a:p>
            <a:r>
              <a:rPr lang="en-US" dirty="0" smtClean="0"/>
              <a:t>The observer himself acts as a frame of reference. (Since as a rule the "figure" does the </a:t>
            </a:r>
            <a:r>
              <a:rPr lang="en-US" dirty="0" err="1" smtClean="0"/>
              <a:t>movrng</a:t>
            </a:r>
            <a:r>
              <a:rPr lang="en-US" dirty="0" smtClean="0"/>
              <a:t>, fixation makes for motion. )</a:t>
            </a:r>
          </a:p>
          <a:p>
            <a:endParaRPr lang="en-US" dirty="0" smtClean="0"/>
          </a:p>
          <a:p>
            <a:r>
              <a:rPr lang="en-US" dirty="0" smtClean="0"/>
              <a:t>(The experiment by </a:t>
            </a:r>
            <a:r>
              <a:rPr lang="en-US" dirty="0" err="1" smtClean="0"/>
              <a:t>Metelli</a:t>
            </a:r>
            <a:r>
              <a:rPr lang="en-US" dirty="0" smtClean="0"/>
              <a:t> mentioned earlier (Figure 46) showed that the rotating section of the disk is not seen to be moving because optically there is a successive uncovering of segments but no displacement of the disk as a whole. )</a:t>
            </a:r>
          </a:p>
          <a:p>
            <a:endParaRPr lang="en-US" dirty="0" smtClean="0"/>
          </a:p>
          <a:p>
            <a:r>
              <a:rPr lang="en-US" sz="1200" kern="1200" dirty="0" smtClean="0">
                <a:solidFill>
                  <a:schemeClr val="tx1"/>
                </a:solidFill>
                <a:effectLst/>
                <a:latin typeface="+mn-lt"/>
                <a:ea typeface="+mn-ea"/>
                <a:cs typeface="+mn-cs"/>
              </a:rPr>
              <a:t>As long as the dominant framework stands still, any immobile object is perceived as being "outside time," just as the framework itself is. A moving framework, however, imparts action to the whole setting and the objects it contains, and it can translate timelessness into active resistance to motion.</a:t>
            </a:r>
          </a:p>
          <a:p>
            <a:endParaRPr lang="en-US" sz="1200" kern="1200" dirty="0" smtClean="0">
              <a:solidFill>
                <a:schemeClr val="tx1"/>
              </a:solidFill>
              <a:effectLst/>
              <a:latin typeface="+mn-lt"/>
              <a:ea typeface="+mn-ea"/>
              <a:cs typeface="+mn-cs"/>
            </a:endParaRPr>
          </a:p>
          <a:p>
            <a:r>
              <a:rPr lang="en-US" b="1" dirty="0" smtClean="0"/>
              <a:t>C) Direction</a:t>
            </a:r>
          </a:p>
          <a:p>
            <a:endParaRPr lang="en-US" dirty="0" smtClean="0"/>
          </a:p>
          <a:p>
            <a:r>
              <a:rPr lang="en-US" dirty="0" smtClean="0"/>
              <a:t>The more specific aspects of movement, such as direction and speed, arc also perceived according to the conditions prevailing in the visual field. </a:t>
            </a:r>
          </a:p>
          <a:p>
            <a:r>
              <a:rPr lang="en-US" dirty="0" smtClean="0"/>
              <a:t>e.g. Although physically clouds may be moving east, we may see the moon speeding west instead.</a:t>
            </a:r>
          </a:p>
          <a:p>
            <a:r>
              <a:rPr lang="en-US" dirty="0" smtClean="0"/>
              <a:t>e.g.</a:t>
            </a:r>
            <a:r>
              <a:rPr lang="en-US" baseline="0" dirty="0" smtClean="0"/>
              <a:t> </a:t>
            </a:r>
            <a:r>
              <a:rPr lang="en-US" dirty="0" smtClean="0"/>
              <a:t>A movie shot taken through the rear window of the gangster's car may show his pursuer's car moving backward even though it is actually going forward, but more slowly than the car it is chasing. </a:t>
            </a:r>
          </a:p>
          <a:p>
            <a:r>
              <a:rPr lang="en-US" dirty="0" smtClean="0"/>
              <a:t>e.g. [P199] :</a:t>
            </a:r>
          </a:p>
          <a:p>
            <a:r>
              <a:rPr lang="en-US" dirty="0" smtClean="0"/>
              <a:t>Apparently it is structurally simpler for a line under these conditions to be perceived as moving in the direction of its own extension rather than at a right angle to it. </a:t>
            </a:r>
          </a:p>
          <a:p>
            <a:r>
              <a:rPr lang="en-US" dirty="0" smtClean="0"/>
              <a:t>This shows that </a:t>
            </a:r>
            <a:r>
              <a:rPr lang="en-US" b="1" dirty="0" smtClean="0"/>
              <a:t>the rule of simplicity </a:t>
            </a:r>
            <a:r>
              <a:rPr lang="en-US" dirty="0" smtClean="0"/>
              <a:t>governs not only the subdivision of shape, but that of motion as well. </a:t>
            </a:r>
          </a:p>
          <a:p>
            <a:endParaRPr lang="en-US" dirty="0" smtClean="0"/>
          </a:p>
          <a:p>
            <a:r>
              <a:rPr lang="en-US" sz="1200" kern="1200" dirty="0" smtClean="0">
                <a:solidFill>
                  <a:schemeClr val="tx1"/>
                </a:solidFill>
                <a:effectLst/>
                <a:latin typeface="+mn-lt"/>
                <a:ea typeface="+mn-ea"/>
                <a:cs typeface="+mn-cs"/>
              </a:rPr>
              <a:t>Any but the simplest movement is a combination of subsystems, which function independently and add up to a whole.</a:t>
            </a:r>
          </a:p>
          <a:p>
            <a:r>
              <a:rPr lang="en-US" sz="1200" kern="1200" dirty="0" smtClean="0">
                <a:solidFill>
                  <a:schemeClr val="tx1"/>
                </a:solidFill>
                <a:effectLst/>
                <a:latin typeface="+mn-lt"/>
                <a:ea typeface="+mn-ea"/>
                <a:cs typeface="+mn-cs"/>
              </a:rPr>
              <a:t>The partial movements, however, do not seem to be strictly independent all the time.</a:t>
            </a:r>
          </a:p>
          <a:p>
            <a:endParaRPr lang="en-US" dirty="0" smtClean="0"/>
          </a:p>
          <a:p>
            <a:r>
              <a:rPr lang="en-US" b="1" dirty="0" smtClean="0"/>
              <a:t>D) The Revelations of Speed</a:t>
            </a:r>
          </a:p>
          <a:p>
            <a:endParaRPr lang="en-US" dirty="0" smtClean="0"/>
          </a:p>
          <a:p>
            <a:r>
              <a:rPr lang="en-US" dirty="0" smtClean="0"/>
              <a:t>Motion, like any other kind of change, is perceivable only within a limited range of speed. </a:t>
            </a:r>
          </a:p>
          <a:p>
            <a:r>
              <a:rPr lang="en-US" dirty="0" smtClean="0"/>
              <a:t>Evidently the speed of change to which our sense organs respond has been keyed during evolution to that of the kind of event whose observation is vital to us.</a:t>
            </a:r>
          </a:p>
          <a:p>
            <a:r>
              <a:rPr lang="en-US" dirty="0" smtClean="0"/>
              <a:t>the change of speed not only served to adapt visual movement to the range of human perception, but also changed the expressive qualities of an action. </a:t>
            </a:r>
          </a:p>
          <a:p>
            <a:endParaRPr lang="en-US" dirty="0" smtClean="0"/>
          </a:p>
          <a:p>
            <a:r>
              <a:rPr lang="en-US" dirty="0" smtClean="0"/>
              <a:t>In addition to the expressive qualities of the moving object, those of the invisible medium are affected. </a:t>
            </a:r>
          </a:p>
          <a:p>
            <a:r>
              <a:rPr lang="en-US" dirty="0" smtClean="0"/>
              <a:t>This phenomenon is the result of an ambiguity of visual dynamics. The high speed of an object may be perceived as being caused by great motor power in the object, weak resistance of the medium, or both. Slowness is seen as weakness of effort on the part of the object, great resistance of the medium, or both.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777727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73959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30</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31</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lphaUcParenR"/>
              <a:tabLst/>
              <a:defRPr/>
            </a:pPr>
            <a:r>
              <a:rPr lang="en-US" sz="1200" kern="1200" dirty="0" smtClean="0">
                <a:solidFill>
                  <a:schemeClr val="tx1"/>
                </a:solidFill>
                <a:effectLst/>
                <a:latin typeface="+mn-lt"/>
                <a:ea typeface="+mn-ea"/>
                <a:cs typeface="+mn-cs"/>
              </a:rPr>
              <a:t>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realize now that while the physiological mechanism of sight enables every unimpaired human being to distinguish thousands of nuances, the perceptual categories by which we grasp and conceptualize the sensory world develop from the simple to the complex.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 </a:t>
            </a:r>
            <a:r>
              <a:rPr lang="en-US" sz="1200" b="1" kern="1200" dirty="0" smtClean="0">
                <a:solidFill>
                  <a:schemeClr val="tx1"/>
                </a:solidFill>
                <a:effectLst/>
                <a:latin typeface="+mn-lt"/>
                <a:ea typeface="+mn-ea"/>
                <a:cs typeface="+mn-cs"/>
              </a:rPr>
              <a:t>Shape and 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实验：儿童对物体的归类与区别依据：形状（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颜色</a:t>
            </a:r>
            <a:r>
              <a:rPr lang="en-US" altLang="zh-CN" sz="1200" kern="1200" dirty="0" smtClean="0">
                <a:solidFill>
                  <a:schemeClr val="tx1"/>
                </a:solidFill>
                <a:effectLst/>
                <a:latin typeface="+mn-lt"/>
                <a:ea typeface="+mn-ea"/>
                <a:cs typeface="+mn-cs"/>
              </a:rPr>
              <a:t>(3-6)-&gt;</a:t>
            </a:r>
            <a:r>
              <a:rPr lang="zh-CN" altLang="en-US" sz="1200" kern="1200" dirty="0" smtClean="0">
                <a:solidFill>
                  <a:schemeClr val="tx1"/>
                </a:solidFill>
                <a:effectLst/>
                <a:latin typeface="+mn-lt"/>
                <a:ea typeface="+mn-ea"/>
                <a:cs typeface="+mn-cs"/>
              </a:rPr>
              <a:t>两者都考虑，侧重形状</a:t>
            </a:r>
            <a:r>
              <a:rPr lang="en-US" altLang="zh-CN" sz="1200" kern="1200" dirty="0" smtClean="0">
                <a:solidFill>
                  <a:schemeClr val="tx1"/>
                </a:solidFill>
                <a:effectLst/>
                <a:latin typeface="+mn-lt"/>
                <a:ea typeface="+mn-ea"/>
                <a:cs typeface="+mn-cs"/>
              </a:rPr>
              <a:t>(6+)</a:t>
            </a:r>
            <a:r>
              <a:rPr lang="en-US" altLang="zh-CN" sz="1200" kern="1200" baseline="0" dirty="0" smtClean="0">
                <a:solidFill>
                  <a:schemeClr val="tx1"/>
                </a:solidFill>
                <a:effectLst/>
                <a:latin typeface="+mn-lt"/>
                <a:ea typeface="+mn-ea"/>
                <a:cs typeface="+mn-cs"/>
              </a:rPr>
              <a:t> (mentioned in </a:t>
            </a:r>
            <a:r>
              <a:rPr lang="zh-CN" altLang="en-US" sz="1200" kern="1200" baseline="0" dirty="0" smtClean="0">
                <a:solidFill>
                  <a:schemeClr val="tx1"/>
                </a:solidFill>
                <a:effectLst/>
                <a:latin typeface="+mn-lt"/>
                <a:ea typeface="+mn-ea"/>
                <a:cs typeface="+mn-cs"/>
              </a:rPr>
              <a:t>艺术与视知觉：视觉艺术心理学</a:t>
            </a:r>
            <a:r>
              <a:rPr lang="en-US" altLang="zh-CN" sz="1200" kern="1200" baseline="0" dirty="0" smtClean="0">
                <a:solidFill>
                  <a:schemeClr val="tx1"/>
                </a:solidFill>
                <a:effectLst/>
                <a:latin typeface="+mn-lt"/>
                <a:ea typeface="+mn-ea"/>
                <a:cs typeface="+mn-cs"/>
              </a:rPr>
              <a:t>.pdf P483)</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Strictly speaking, all visual appearance owes its existence to brightness and color.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Nevertheless, we can speak of shape and color as separate phenomena.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shape and color can be distinguished from each other, they can also be compared as perceptual media.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of discrimination: shape lets us distinguish an almost infinite number of different individual objects; if we tried to construct an alphabet of twenty-six colors rather than shapes, we would find the system unusable.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number of colors we can recognize reliably and with ease hardly exceeds </a:t>
            </a:r>
            <a:r>
              <a:rPr lang="en-US" b="1" dirty="0" smtClean="0"/>
              <a:t>six</a:t>
            </a:r>
            <a:r>
              <a:rPr lang="en-US" b="1" baseline="0" dirty="0" smtClean="0"/>
              <a:t> </a:t>
            </a:r>
            <a:r>
              <a:rPr lang="en-US" b="0" baseline="0" dirty="0" smtClean="0"/>
              <a:t>(</a:t>
            </a:r>
            <a:r>
              <a:rPr lang="en-US" dirty="0" smtClean="0"/>
              <a:t>namely the three primaries plus the secondaries connecting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quite sensitive in distinguishing subtly different shades from one another, but when it comes to identifying a particular color by memory or at some spatial distance from another, our power of discrimination is severely limited.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so mainly because differences in degree are much harder to keep in mind than differences in kind.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dimensions of color we can distinguish with confidence are redness, blueness, yellowness, and the gray scale.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the secondaries can generate confusion because of their kinship to the primaries, for example, between a green and a blue or yellow; and by the time we try to tell a purple from a violet, only immediate juxtaposition allows assurance.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evident in the color keying used for maps, charts, and other tools of orientation.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 other hand</a:t>
            </a:r>
            <a:r>
              <a:rPr lang="en-US" b="1" dirty="0" smtClean="0"/>
              <a:t>, when added to distinctions of shape</a:t>
            </a:r>
            <a:r>
              <a:rPr lang="en-US" dirty="0" smtClean="0"/>
              <a:t>, even a few crudely applied color dimensions will </a:t>
            </a:r>
            <a:r>
              <a:rPr lang="en-US" b="1" dirty="0" smtClean="0"/>
              <a:t>greatly enrich visual discrimination</a:t>
            </a:r>
            <a:r>
              <a:rPr lang="en-US" dirty="0" smtClean="0"/>
              <a:t>. An audience looking at a black-and-white film is often at a loss to identify the strange food the actors have on their plates. In signals, flags, uniforms, color extends the range of communicable differences.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By itself</a:t>
            </a:r>
            <a:r>
              <a:rPr lang="en-US" dirty="0" smtClean="0"/>
              <a:t>, shape is a better means of identification than color not only because it offers many more kinds of qualitative difference, but also because the distinctive characteristics of shape are much more resistant to environmental variations. Although the so-called </a:t>
            </a:r>
            <a:r>
              <a:rPr lang="en-US" b="1" dirty="0" smtClean="0"/>
              <a:t>constancy </a:t>
            </a:r>
            <a:r>
              <a:rPr lang="en-US" dirty="0" smtClean="0"/>
              <a:t>of shape is by no means as foolproof as is often thought, we have noted that people are remarkably capable of recognizing an object even though the angle from which they perceive it may present quite a different projection of it. We identify a human figure from almost every point of observation. What is more, shape is almost entirely unaffected by changes of brightness or color in the environment, whereas the local color of objects is most vulnerable in this respect.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Constancy of color does exist to some extent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Color constancy is aided by the physiological fact that the retina adapts to the given illumination.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as </a:t>
            </a:r>
            <a:r>
              <a:rPr lang="en-US" sz="1200" b="1" kern="1200" dirty="0" smtClean="0">
                <a:solidFill>
                  <a:schemeClr val="tx1"/>
                </a:solidFill>
                <a:effectLst/>
                <a:latin typeface="+mn-lt"/>
                <a:ea typeface="+mn-ea"/>
                <a:cs typeface="+mn-cs"/>
              </a:rPr>
              <a:t>sensitivity</a:t>
            </a:r>
            <a:r>
              <a:rPr lang="en-US" sz="1200" kern="1200" dirty="0" smtClean="0">
                <a:solidFill>
                  <a:schemeClr val="tx1"/>
                </a:solidFill>
                <a:effectLst/>
                <a:latin typeface="+mn-lt"/>
                <a:ea typeface="+mn-ea"/>
                <a:cs typeface="+mn-cs"/>
              </a:rPr>
              <a:t> to light </a:t>
            </a:r>
            <a:r>
              <a:rPr lang="en-US" sz="1200" b="1" kern="1200" dirty="0" smtClean="0">
                <a:solidFill>
                  <a:schemeClr val="tx1"/>
                </a:solidFill>
                <a:effectLst/>
                <a:latin typeface="+mn-lt"/>
                <a:ea typeface="+mn-ea"/>
                <a:cs typeface="+mn-cs"/>
              </a:rPr>
              <a:t>decreases automatically </a:t>
            </a:r>
            <a:r>
              <a:rPr lang="en-US" sz="1200" kern="1200" dirty="0" smtClean="0">
                <a:solidFill>
                  <a:schemeClr val="tx1"/>
                </a:solidFill>
                <a:effectLst/>
                <a:latin typeface="+mn-lt"/>
                <a:ea typeface="+mn-ea"/>
                <a:cs typeface="+mn-cs"/>
              </a:rPr>
              <a:t>when the eyes are looking at a very bright field, so the different kinds of color receptors adapt their responses selectively when one particular color dominates the visual field. Confronted with a green light, the eyes decrease their response to greenness.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the same token</a:t>
            </a:r>
            <a:r>
              <a:rPr lang="en-US" baseline="0" dirty="0" smtClean="0"/>
              <a:t> </a:t>
            </a:r>
            <a:r>
              <a:rPr lang="en-US" dirty="0" smtClean="0"/>
              <a:t>we also perceive the color of the lighting itself incorrectly. An adaptation effect</a:t>
            </a:r>
            <a:r>
              <a:rPr lang="en-US" baseline="0" dirty="0" smtClean="0"/>
              <a:t> </a:t>
            </a:r>
            <a:r>
              <a:rPr lang="en-US" dirty="0" smtClean="0"/>
              <a:t>makes us perceive the dominant color as "normal," that is, as more nearly colorless, and all the colors in the field as transposed in relation to this norm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effect of light intensity on color : </a:t>
            </a:r>
            <a:r>
              <a:rPr lang="en-US" b="1" dirty="0" smtClean="0"/>
              <a:t>Under strong illumination the reds look particularly bright </a:t>
            </a:r>
            <a:r>
              <a:rPr lang="en-US" dirty="0" smtClean="0"/>
              <a:t>because the cones of the retina do most of the work and are most responsive to the longer wavelengths. </a:t>
            </a:r>
            <a:r>
              <a:rPr lang="en-US" b="1" dirty="0" smtClean="0"/>
              <a:t>Dim light will bring the greens and blues to the fore </a:t>
            </a:r>
            <a:r>
              <a:rPr lang="en-US" dirty="0" smtClean="0"/>
              <a:t>but also make them appear more whitish because now the retinal rods, which are more responsive to light of shorter wavelength, share in the work, although they do not contribute to the perception of hue. (This phenomenon is named after Johannes E. Purkinje, who first described it.)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all these reasons, an artist's colors are very much at the mercy of the </a:t>
            </a:r>
            <a:r>
              <a:rPr lang="en-US" b="1" dirty="0" smtClean="0"/>
              <a:t>prevailing illumination</a:t>
            </a:r>
            <a:r>
              <a:rPr lang="en-US" dirty="0" smtClean="0"/>
              <a:t>, whereas his shapes are little affected by 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conclude that for practical purposes </a:t>
            </a:r>
            <a:r>
              <a:rPr lang="en-US" sz="1200" b="1" kern="1200" dirty="0" smtClean="0">
                <a:solidFill>
                  <a:schemeClr val="tx1"/>
                </a:solidFill>
                <a:effectLst/>
                <a:latin typeface="+mn-lt"/>
                <a:ea typeface="+mn-ea"/>
                <a:cs typeface="+mn-cs"/>
              </a:rPr>
              <a:t>shapes are a more reliable means of identification </a:t>
            </a:r>
            <a:r>
              <a:rPr lang="en-US" sz="1200" kern="1200" dirty="0" smtClean="0">
                <a:solidFill>
                  <a:schemeClr val="tx1"/>
                </a:solidFill>
                <a:effectLst/>
                <a:latin typeface="+mn-lt"/>
                <a:ea typeface="+mn-ea"/>
                <a:cs typeface="+mn-cs"/>
              </a:rPr>
              <a:t>and orientation than color, unless color discrimination is limited to the fundamental primaries.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recent work by Giovanni Vicario has shown that the outcome of such experiments </a:t>
            </a:r>
            <a:r>
              <a:rPr lang="en-US" b="1" dirty="0" smtClean="0"/>
              <a:t>depends partly on which shapes </a:t>
            </a:r>
            <a:r>
              <a:rPr lang="en-US" dirty="0" smtClean="0"/>
              <a:t>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Apparently it is easier to neglect the difference between square and circle than that between triangle and circle.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Rorschach found that a </a:t>
            </a:r>
            <a:r>
              <a:rPr lang="en-US" sz="1200" b="1" kern="1200" dirty="0" smtClean="0">
                <a:solidFill>
                  <a:schemeClr val="tx1"/>
                </a:solidFill>
                <a:effectLst/>
                <a:latin typeface="+mn-lt"/>
                <a:ea typeface="+mn-ea"/>
                <a:cs typeface="+mn-cs"/>
              </a:rPr>
              <a:t>cheerful mood </a:t>
            </a:r>
            <a:r>
              <a:rPr lang="en-US" sz="1200" kern="1200" dirty="0" smtClean="0">
                <a:solidFill>
                  <a:schemeClr val="tx1"/>
                </a:solidFill>
                <a:effectLst/>
                <a:latin typeface="+mn-lt"/>
                <a:ea typeface="+mn-ea"/>
                <a:cs typeface="+mn-cs"/>
              </a:rPr>
              <a:t>makes for </a:t>
            </a:r>
            <a:r>
              <a:rPr lang="en-US" sz="1200" b="1" kern="1200" dirty="0" smtClean="0">
                <a:solidFill>
                  <a:schemeClr val="tx1"/>
                </a:solidFill>
                <a:effectLst/>
                <a:latin typeface="+mn-lt"/>
                <a:ea typeface="+mn-ea"/>
                <a:cs typeface="+mn-cs"/>
              </a:rPr>
              <a:t>color</a:t>
            </a:r>
            <a:r>
              <a:rPr lang="en-US" sz="1200" kern="1200" dirty="0" smtClean="0">
                <a:solidFill>
                  <a:schemeClr val="tx1"/>
                </a:solidFill>
                <a:effectLst/>
                <a:latin typeface="+mn-lt"/>
                <a:ea typeface="+mn-ea"/>
                <a:cs typeface="+mn-cs"/>
              </a:rPr>
              <a:t> responses, whereas </a:t>
            </a:r>
            <a:r>
              <a:rPr lang="en-US" sz="1200" b="1" kern="1200" dirty="0" smtClean="0">
                <a:solidFill>
                  <a:schemeClr val="tx1"/>
                </a:solidFill>
                <a:effectLst/>
                <a:latin typeface="+mn-lt"/>
                <a:ea typeface="+mn-ea"/>
                <a:cs typeface="+mn-cs"/>
              </a:rPr>
              <a:t>depressed people more often react to shape</a:t>
            </a:r>
            <a:r>
              <a:rPr lang="en-US" sz="1200" kern="1200" dirty="0" smtClean="0">
                <a:solidFill>
                  <a:schemeClr val="tx1"/>
                </a:solidFill>
                <a:effectLst/>
                <a:latin typeface="+mn-lt"/>
                <a:ea typeface="+mn-ea"/>
                <a:cs typeface="+mn-cs"/>
              </a:rPr>
              <a:t>. Color dominance indicated an openness to external stimuli.</a:t>
            </a:r>
            <a:endParaRPr lang="en-US" dirty="0" smtClean="0"/>
          </a:p>
          <a:p>
            <a:r>
              <a:rPr lang="en-US" dirty="0" smtClean="0"/>
              <a:t>Rorschach offered </a:t>
            </a:r>
            <a:r>
              <a:rPr lang="en-US" b="1" dirty="0" smtClean="0"/>
              <a:t>no theoretical explanation </a:t>
            </a:r>
            <a:r>
              <a:rPr lang="en-US" dirty="0" smtClean="0"/>
              <a:t>for the relationship he posited between perceptual behavior and personality. Ernest </a:t>
            </a:r>
            <a:r>
              <a:rPr lang="en-US" dirty="0" err="1" smtClean="0"/>
              <a:t>Schachtel</a:t>
            </a:r>
            <a:r>
              <a:rPr lang="en-US" dirty="0" smtClean="0"/>
              <a:t>, however, has suggested that the experience of </a:t>
            </a:r>
            <a:r>
              <a:rPr lang="en-US" b="1" dirty="0" smtClean="0"/>
              <a:t>color </a:t>
            </a:r>
            <a:r>
              <a:rPr lang="en-US" dirty="0" smtClean="0"/>
              <a:t>resembles that of </a:t>
            </a:r>
            <a:r>
              <a:rPr lang="en-US" b="1" dirty="0" smtClean="0"/>
              <a:t>affect or emotion</a:t>
            </a:r>
            <a:r>
              <a:rPr lang="en-US" dirty="0" smtClean="0"/>
              <a:t>. </a:t>
            </a:r>
          </a:p>
          <a:p>
            <a:r>
              <a:rPr lang="en-US" dirty="0" smtClean="0"/>
              <a:t>An emotion is not the product of the actively organizing mind. It merely presupposes a kind of openness, which, for example, a depressed person may not have. </a:t>
            </a:r>
          </a:p>
          <a:p>
            <a:r>
              <a:rPr lang="en-US" dirty="0" smtClean="0"/>
              <a:t>Emotion strikes us as color does. Shape, by contrast, seems to require a more active response. </a:t>
            </a:r>
          </a:p>
          <a:p>
            <a:endParaRPr lang="en-US" dirty="0" smtClean="0"/>
          </a:p>
          <a:p>
            <a:r>
              <a:rPr lang="en-US" dirty="0" smtClean="0"/>
              <a:t>Shape + Color:</a:t>
            </a:r>
          </a:p>
          <a:p>
            <a:r>
              <a:rPr lang="en-US" dirty="0" smtClean="0"/>
              <a:t>Necessary</a:t>
            </a:r>
          </a:p>
          <a:p>
            <a:r>
              <a:rPr lang="en-US" dirty="0" smtClean="0"/>
              <a:t>Shape must maintain its preponderance over color.</a:t>
            </a:r>
          </a:p>
          <a:p>
            <a:endParaRPr lang="en-US" dirty="0" smtClean="0"/>
          </a:p>
          <a:p>
            <a:r>
              <a:rPr lang="en-US" b="1" dirty="0" smtClean="0"/>
              <a:t>C) How</a:t>
            </a:r>
            <a:r>
              <a:rPr lang="en-US" b="1" baseline="0" dirty="0" smtClean="0"/>
              <a:t> Colors Come About:</a:t>
            </a:r>
            <a:endParaRPr lang="en-US" b="1" dirty="0" smtClean="0"/>
          </a:p>
          <a:p>
            <a:endParaRPr lang="en-US" dirty="0" smtClean="0"/>
          </a:p>
          <a:p>
            <a:r>
              <a:rPr lang="en-US" sz="1200" kern="1200" dirty="0" smtClean="0">
                <a:solidFill>
                  <a:schemeClr val="tx1"/>
                </a:solidFill>
                <a:effectLst/>
                <a:latin typeface="+mn-lt"/>
                <a:ea typeface="+mn-ea"/>
                <a:cs typeface="+mn-cs"/>
              </a:rPr>
              <a:t>Schopenhauer proposed that the sensation of white comes about when the </a:t>
            </a:r>
            <a:r>
              <a:rPr lang="en-US" sz="1200" b="1" kern="1200" dirty="0" smtClean="0">
                <a:solidFill>
                  <a:schemeClr val="tx1"/>
                </a:solidFill>
                <a:effectLst/>
                <a:latin typeface="+mn-lt"/>
                <a:ea typeface="+mn-ea"/>
                <a:cs typeface="+mn-cs"/>
              </a:rPr>
              <a:t>retina</a:t>
            </a:r>
            <a:r>
              <a:rPr lang="en-US" sz="1200" kern="1200" dirty="0" smtClean="0">
                <a:solidFill>
                  <a:schemeClr val="tx1"/>
                </a:solidFill>
                <a:effectLst/>
                <a:latin typeface="+mn-lt"/>
                <a:ea typeface="+mn-ea"/>
                <a:cs typeface="+mn-cs"/>
              </a:rPr>
              <a:t> responds with full action, whereas black results from the absence of action.</a:t>
            </a:r>
            <a:endParaRPr lang="en-US" dirty="0" smtClean="0"/>
          </a:p>
          <a:p>
            <a:r>
              <a:rPr lang="en-US" dirty="0" smtClean="0"/>
              <a:t>his scale of quantitative differences is of interest to us even now, and his basic conception of complementary pairs in retinal functioning strikingly anticipates the color theory of </a:t>
            </a:r>
            <a:r>
              <a:rPr lang="en-US" dirty="0" err="1" smtClean="0"/>
              <a:t>Ewald</a:t>
            </a:r>
            <a:r>
              <a:rPr lang="en-US" dirty="0" smtClean="0"/>
              <a:t> </a:t>
            </a:r>
            <a:r>
              <a:rPr lang="en-US" dirty="0" err="1" smtClean="0"/>
              <a:t>Hering</a:t>
            </a:r>
            <a:r>
              <a:rPr lang="en-US" dirty="0" smtClean="0"/>
              <a:t>. </a:t>
            </a:r>
          </a:p>
          <a:p>
            <a:endParaRPr lang="en-US" dirty="0" smtClean="0"/>
          </a:p>
          <a:p>
            <a:r>
              <a:rPr lang="en-US" dirty="0" smtClean="0"/>
              <a:t>D) generative primaries and fundamental primaries</a:t>
            </a:r>
          </a:p>
          <a:p>
            <a:r>
              <a:rPr lang="en-US" dirty="0" smtClean="0"/>
              <a:t>generative primaries: the colors needed to produce a large range of colors physically or physiologically</a:t>
            </a:r>
          </a:p>
          <a:p>
            <a:r>
              <a:rPr lang="en-US" dirty="0" smtClean="0"/>
              <a:t>fundamental primaries:</a:t>
            </a:r>
            <a:r>
              <a:rPr lang="en-US" baseline="0" dirty="0" smtClean="0"/>
              <a:t> </a:t>
            </a:r>
            <a:r>
              <a:rPr lang="en-US" dirty="0" smtClean="0"/>
              <a:t>the basic pure colors on which the sense of sight builds the organization of color patterns perceptually. </a:t>
            </a:r>
          </a:p>
          <a:p>
            <a:endParaRPr lang="en-US" dirty="0" smtClean="0"/>
          </a:p>
          <a:p>
            <a:r>
              <a:rPr lang="en-US" dirty="0" smtClean="0"/>
              <a:t>Chinese</a:t>
            </a:r>
            <a:r>
              <a:rPr lang="en-US" baseline="0" dirty="0" smtClean="0"/>
              <a:t> </a:t>
            </a:r>
            <a:r>
              <a:rPr lang="en-US" baseline="0" dirty="0" err="1" smtClean="0"/>
              <a:t>Ver</a:t>
            </a:r>
            <a:r>
              <a:rPr lang="en-US" baseline="0" dirty="0" smtClean="0"/>
              <a:t> </a:t>
            </a:r>
            <a:r>
              <a:rPr lang="en-US" dirty="0" smtClean="0"/>
              <a:t>[P495]: </a:t>
            </a:r>
            <a:r>
              <a:rPr lang="zh-CN" altLang="en-US" dirty="0" smtClean="0"/>
              <a:t>关于前进</a:t>
            </a:r>
            <a:r>
              <a:rPr lang="en-US" altLang="zh-CN" dirty="0" smtClean="0"/>
              <a:t>/</a:t>
            </a:r>
            <a:r>
              <a:rPr lang="zh-CN" altLang="en-US" dirty="0" smtClean="0"/>
              <a:t>后退</a:t>
            </a:r>
            <a:r>
              <a:rPr lang="en-US" altLang="zh-CN" dirty="0" smtClean="0"/>
              <a:t>/</a:t>
            </a:r>
            <a:r>
              <a:rPr lang="zh-CN" altLang="en-US" dirty="0" smtClean="0"/>
              <a:t>膨胀</a:t>
            </a:r>
            <a:r>
              <a:rPr lang="en-US" altLang="zh-CN" dirty="0" smtClean="0"/>
              <a:t>/</a:t>
            </a:r>
            <a:r>
              <a:rPr lang="zh-CN" altLang="en-US" dirty="0" smtClean="0"/>
              <a:t>收缩之类</a:t>
            </a:r>
            <a:endParaRPr lang="en-US" altLang="zh-CN" dirty="0" smtClean="0"/>
          </a:p>
          <a:p>
            <a:endParaRPr lang="en-US" dirty="0" smtClean="0"/>
          </a:p>
          <a:p>
            <a:r>
              <a:rPr lang="en-US" dirty="0" smtClean="0"/>
              <a:t>Complimentary pairs: </a:t>
            </a:r>
          </a:p>
          <a:p>
            <a:r>
              <a:rPr lang="en-US" altLang="zh-CN" dirty="0" smtClean="0"/>
              <a:t>a) </a:t>
            </a:r>
            <a:r>
              <a:rPr lang="en-US" dirty="0" smtClean="0"/>
              <a:t>Addition (</a:t>
            </a:r>
            <a:r>
              <a:rPr lang="zh-CN" altLang="en-US" dirty="0" smtClean="0"/>
              <a:t>光线</a:t>
            </a:r>
            <a:r>
              <a:rPr lang="en-US" dirty="0" smtClean="0"/>
              <a: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orange and green blue</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yellow green and violet</a:t>
            </a:r>
          </a:p>
          <a:p>
            <a:r>
              <a:rPr lang="en-US" sz="1200" kern="1200" dirty="0" smtClean="0">
                <a:solidFill>
                  <a:schemeClr val="tx1"/>
                </a:solidFill>
                <a:effectLst/>
                <a:latin typeface="+mn-lt"/>
                <a:ea typeface="+mn-ea"/>
                <a:cs typeface="+mn-cs"/>
              </a:rPr>
              <a:t>green and purple.</a:t>
            </a:r>
          </a:p>
          <a:p>
            <a:r>
              <a:rPr lang="en-US" dirty="0" smtClean="0"/>
              <a:t>b) Subtraction (</a:t>
            </a:r>
            <a:r>
              <a:rPr lang="zh-CN" altLang="en-US" dirty="0" smtClean="0"/>
              <a:t>颜料</a:t>
            </a:r>
            <a:r>
              <a:rPr lang="en-US" dirty="0" smtClean="0"/>
              <a:t>)</a:t>
            </a:r>
          </a:p>
          <a:p>
            <a:r>
              <a:rPr lang="en-US" dirty="0" smtClean="0"/>
              <a:t>c) simultaneous contrast</a:t>
            </a:r>
          </a:p>
          <a:p>
            <a:r>
              <a:rPr lang="en-US" sz="1200" kern="1200" dirty="0" smtClean="0">
                <a:solidFill>
                  <a:schemeClr val="tx1"/>
                </a:solidFill>
                <a:effectLst/>
                <a:latin typeface="+mn-lt"/>
                <a:ea typeface="+mn-ea"/>
                <a:cs typeface="+mn-cs"/>
              </a:rPr>
              <a:t>red and blue green</a:t>
            </a:r>
          </a:p>
          <a:p>
            <a:r>
              <a:rPr lang="en-US" sz="1200" kern="1200" dirty="0" smtClean="0">
                <a:solidFill>
                  <a:schemeClr val="tx1"/>
                </a:solidFill>
                <a:effectLst/>
                <a:latin typeface="+mn-lt"/>
                <a:ea typeface="+mn-ea"/>
                <a:cs typeface="+mn-cs"/>
              </a:rPr>
              <a:t>yellow and blue</a:t>
            </a:r>
          </a:p>
          <a:p>
            <a:r>
              <a:rPr lang="en-US" sz="1200" kern="1200" dirty="0" smtClean="0">
                <a:solidFill>
                  <a:schemeClr val="tx1"/>
                </a:solidFill>
                <a:effectLst/>
                <a:latin typeface="+mn-lt"/>
                <a:ea typeface="+mn-ea"/>
                <a:cs typeface="+mn-cs"/>
              </a:rPr>
              <a:t>green and pink red</a:t>
            </a:r>
          </a:p>
          <a:p>
            <a:endParaRPr lang="en-US" dirty="0" smtClean="0"/>
          </a:p>
          <a:p>
            <a:r>
              <a:rPr lang="en-US" dirty="0" smtClean="0"/>
              <a:t>Minor differences may be obscured by the fact that color names point only approximately to the exact hues observed in experiments. </a:t>
            </a:r>
          </a:p>
          <a:p>
            <a:r>
              <a:rPr lang="en-US" dirty="0" smtClean="0"/>
              <a:t>Finally, it must be noted that complementarity holds not only for hue but also for brightness. A black square will produce a white one as its afterimage; and a light green will be contrasted by a dark red. </a:t>
            </a:r>
          </a:p>
          <a:p>
            <a:endParaRPr lang="en-US" dirty="0" smtClean="0"/>
          </a:p>
          <a:p>
            <a:r>
              <a:rPr lang="en-US" dirty="0" smtClean="0"/>
              <a:t>a blue color placed next to a strong red veers toward the green, and two paintings hanging side by side on a wall may profoundly modify each other's colors</a:t>
            </a:r>
          </a:p>
          <a:p>
            <a:endParaRPr lang="en-US" dirty="0" smtClean="0"/>
          </a:p>
          <a:p>
            <a:r>
              <a:rPr lang="en-US" dirty="0" smtClean="0"/>
              <a:t>The </a:t>
            </a:r>
            <a:r>
              <a:rPr lang="en-US" b="1" dirty="0" smtClean="0"/>
              <a:t>color trees and cones </a:t>
            </a:r>
            <a:r>
              <a:rPr lang="en-US" dirty="0" smtClean="0"/>
              <a:t>designed by </a:t>
            </a:r>
            <a:r>
              <a:rPr lang="en-US" dirty="0" err="1" smtClean="0"/>
              <a:t>Munsell</a:t>
            </a:r>
            <a:r>
              <a:rPr lang="en-US" dirty="0" smtClean="0"/>
              <a:t> and Ostwald as systematic presentations of colors according to </a:t>
            </a:r>
            <a:r>
              <a:rPr lang="en-US" b="1" dirty="0" smtClean="0"/>
              <a:t>hue, brightness, and saturation </a:t>
            </a:r>
            <a:r>
              <a:rPr lang="en-US" dirty="0" smtClean="0"/>
              <a:t>serve admirably to make us understand the complex interaction of the three dimensions· but a color seen in the context of its neighbors will change when placed in a different environment. </a:t>
            </a:r>
          </a:p>
          <a:p>
            <a:endParaRPr lang="en-US" dirty="0" smtClean="0"/>
          </a:p>
          <a:p>
            <a:r>
              <a:rPr lang="en-US" dirty="0" smtClean="0"/>
              <a:t>In no reliable sense can we speak of a color "as it really is"; it is always determined by its context. </a:t>
            </a:r>
          </a:p>
          <a:p>
            <a:endParaRPr lang="en-US" dirty="0" smtClean="0"/>
          </a:p>
          <a:p>
            <a:r>
              <a:rPr lang="en-US" dirty="0" smtClean="0"/>
              <a:t>Accordingly, any color name refers to a range of possible hues, so that verbal communication in the absence of direct perception is quite imprecise.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color has a primary in common with each of the other two, so that each of them is pulled in two different directions.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同元素成分（红黄蓝）相吸，异相斥。</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orange is pulled toward the yellow in the green and toward the red m the purple.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both neighbors of orange contain the third fundamental, namely blue, from which orange is excluded but toward which it strives for complementary completion (Figure 234).</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red-yellow scale a red yellow presses toward yellow, and a yellow red towards 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mixtures connect because of their common elements but may repel each other at the same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holds the same structural position in both colors</a:t>
            </a:r>
            <a:r>
              <a:rPr lang="zh-CN" altLang="en-US" dirty="0" smtClean="0"/>
              <a:t>： 不仅是共有色，且应该是地位相同（同为 主要色</a:t>
            </a:r>
            <a:r>
              <a:rPr lang="en-US" altLang="zh-CN" dirty="0" smtClean="0"/>
              <a:t>dominant/</a:t>
            </a:r>
            <a:r>
              <a:rPr lang="zh-CN" altLang="en-US" dirty="0" smtClean="0"/>
              <a:t>次要色</a:t>
            </a:r>
            <a:r>
              <a:rPr lang="en-US" dirty="0" smtClean="0"/>
              <a:t>subordinate</a:t>
            </a:r>
            <a:r>
              <a:rPr lang="zh-CN" altLang="en-US" dirty="0" smtClean="0"/>
              <a:t>）才互相吸引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 </a:t>
            </a:r>
            <a:r>
              <a:rPr lang="en-US" b="1" dirty="0" smtClean="0"/>
              <a:t>The Fundamental Complementaries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most writings on our subject, complementary colors are defined by their capacity to generate an achromatic gray or white. Combined additively or subtractively, certain pairs or groups of colors will produce this effect optically, chemically, or physiologically.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encourages us even now to generalize and to conclude that there is something incomplete about any particular color whatever.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Among all the groups of colors producing completeness the three fundamental primaries are unique. They are the only set of complementaries in which all constituents are pure hues and therefore totally exclude the other two.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particular structural combination of mutual exclusion and attraction is the basis of all color organization-much as the particular structure of the diatonic scale is the basis of traditional Western music.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对比色的作用： 和谐一致</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矛盾冲突 （</a:t>
            </a:r>
            <a:r>
              <a:rPr lang="en-US" altLang="zh-CN" sz="1200" kern="1200" dirty="0" smtClean="0">
                <a:solidFill>
                  <a:schemeClr val="tx1"/>
                </a:solidFill>
                <a:effectLst/>
                <a:latin typeface="+mn-lt"/>
                <a:ea typeface="+mn-ea"/>
                <a:cs typeface="+mn-cs"/>
              </a:rPr>
              <a:t>P186</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contradiction between two such different applications of the same device will seem less puzzling if we remember that the completion attained by complementarity involves not only maximum </a:t>
            </a:r>
            <a:r>
              <a:rPr lang="en-US" b="1" dirty="0" smtClean="0"/>
              <a:t>contrast</a:t>
            </a:r>
            <a:r>
              <a:rPr lang="en-US" dirty="0" smtClean="0"/>
              <a:t> but also mutual </a:t>
            </a:r>
            <a:r>
              <a:rPr lang="en-US" b="1" dirty="0" smtClean="0"/>
              <a:t>neutralization</a:t>
            </a:r>
            <a:r>
              <a:rPr lang="en-US" dirty="0" smtClean="0"/>
              <a:t>. </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the eye spontaneously seeks out and links complementary colors, they are often used to establish </a:t>
            </a:r>
            <a:r>
              <a:rPr lang="en-US" sz="1200" b="1" kern="1200" dirty="0" smtClean="0">
                <a:solidFill>
                  <a:schemeClr val="tx1"/>
                </a:solidFill>
                <a:effectLst/>
                <a:latin typeface="+mn-lt"/>
                <a:ea typeface="+mn-ea"/>
                <a:cs typeface="+mn-cs"/>
              </a:rPr>
              <a:t>connections</a:t>
            </a:r>
            <a:r>
              <a:rPr lang="en-US" sz="1200" kern="1200" dirty="0" smtClean="0">
                <a:solidFill>
                  <a:schemeClr val="tx1"/>
                </a:solidFill>
                <a:effectLst/>
                <a:latin typeface="+mn-lt"/>
                <a:ea typeface="+mn-ea"/>
                <a:cs typeface="+mn-cs"/>
              </a:rPr>
              <a:t> within a painting between areas that lie at some distance from one another. However, a strong complementary duo or triad tends to be so self-contained and self-sufficient that it not only helps to hold a picture together but also poses a </a:t>
            </a:r>
            <a:r>
              <a:rPr lang="en-US" sz="1200" b="1" kern="1200" dirty="0" smtClean="0">
                <a:solidFill>
                  <a:schemeClr val="tx1"/>
                </a:solidFill>
                <a:effectLst/>
                <a:latin typeface="+mn-lt"/>
                <a:ea typeface="+mn-ea"/>
                <a:cs typeface="+mn-cs"/>
              </a:rPr>
              <a:t>compositional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it takes complementary colors to produce maximum contrast, there are </a:t>
            </a:r>
            <a:r>
              <a:rPr lang="en-US" b="1" dirty="0" smtClean="0"/>
              <a:t>other confrontations</a:t>
            </a:r>
            <a:r>
              <a:rPr lang="en-US" dirty="0" smtClean="0"/>
              <a:t>, such as blue and yellow, which also present mutually exclusive hues. There is no yellow in pure blue, no blue in pure yellow, and therefore the two colors articulate their difference neatly, even harshly.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one-sided mood pervades a picture based on a palette that excludes one of the primaries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real polarity in such opposition because it takes place within a limited sector of the color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"Similarity of the Subordinate" (Figure 235): will be found to combine smoothly</a:t>
            </a:r>
          </a:p>
          <a:p>
            <a:r>
              <a:rPr lang="en-US" sz="1200" kern="1200" dirty="0" smtClean="0">
                <a:solidFill>
                  <a:schemeClr val="tx1"/>
                </a:solidFill>
                <a:effectLst/>
                <a:latin typeface="+mn-lt"/>
                <a:ea typeface="+mn-ea"/>
                <a:cs typeface="+mn-cs"/>
              </a:rPr>
              <a:t>"Structural Contradiction in One Common Element" (Figure 236): produce mutual repulsion</a:t>
            </a:r>
          </a:p>
          <a:p>
            <a:r>
              <a:rPr lang="en-US" sz="1200" kern="1200" dirty="0" smtClean="0">
                <a:solidFill>
                  <a:schemeClr val="tx1"/>
                </a:solidFill>
                <a:effectLst/>
                <a:latin typeface="+mn-lt"/>
                <a:ea typeface="+mn-ea"/>
                <a:cs typeface="+mn-cs"/>
              </a:rPr>
              <a:t>"Similarity of the Dominant" (Figure 237): The effect seems to be jarring and to produce some mutual repulsion. </a:t>
            </a:r>
          </a:p>
          <a:p>
            <a:r>
              <a:rPr lang="en-US" dirty="0" smtClean="0"/>
              <a:t>But if a third intermediate hue was placed between the two, the contrast diminished and the total arrangement showed a more unified hue.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"Structural Inversion" (Figure 238): Experiments may show that this leads to a harmonious relationship.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about the juxtaposition of a pure fundamental with a leading tone that contains it? There are two possibilities. </a:t>
            </a:r>
          </a:p>
          <a:p>
            <a:r>
              <a:rPr lang="en-US" sz="1200" kern="1200" dirty="0" smtClean="0">
                <a:solidFill>
                  <a:schemeClr val="tx1"/>
                </a:solidFill>
                <a:effectLst/>
                <a:latin typeface="+mn-lt"/>
                <a:ea typeface="+mn-ea"/>
                <a:cs typeface="+mn-cs"/>
              </a:rPr>
              <a:t>fundamental may -</a:t>
            </a:r>
          </a:p>
          <a:p>
            <a:r>
              <a:rPr lang="en-US" sz="1200" kern="1200" dirty="0" smtClean="0">
                <a:solidFill>
                  <a:schemeClr val="tx1"/>
                </a:solidFill>
                <a:effectLst/>
                <a:latin typeface="+mn-lt"/>
                <a:ea typeface="+mn-ea"/>
                <a:cs typeface="+mn-cs"/>
              </a:rPr>
              <a:t>appear as the dominant in the mixture (Figure 239): They are asymmetrical</a:t>
            </a:r>
          </a:p>
          <a:p>
            <a:r>
              <a:rPr lang="en-US" sz="1200" kern="1200" dirty="0" smtClean="0">
                <a:solidFill>
                  <a:schemeClr val="tx1"/>
                </a:solidFill>
                <a:effectLst/>
                <a:latin typeface="+mn-lt"/>
                <a:ea typeface="+mn-ea"/>
                <a:cs typeface="+mn-cs"/>
              </a:rPr>
              <a:t>appear as the subordinate (Figure 240): there is even greater cause for a clash; produces structural contradiction in addition to asymmetry</a:t>
            </a:r>
          </a:p>
          <a:p>
            <a:endParaRPr lang="en-US" dirty="0" smtClean="0"/>
          </a:p>
          <a:p>
            <a:r>
              <a:rPr lang="en-US" sz="1200" b="1" kern="1200" dirty="0" smtClean="0">
                <a:solidFill>
                  <a:schemeClr val="tx1"/>
                </a:solidFill>
                <a:effectLst/>
                <a:latin typeface="+mn-lt"/>
                <a:ea typeface="+mn-ea"/>
                <a:cs typeface="+mn-cs"/>
              </a:rPr>
              <a:t>effect of clash or mutual repulsion</a:t>
            </a:r>
            <a:r>
              <a:rPr lang="en-US" altLang="zh-CN"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Help </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detach</a:t>
            </a: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keep the eye from traveling a compositionally undesirable road</a:t>
            </a:r>
          </a:p>
          <a:p>
            <a:r>
              <a:rPr lang="en-US" sz="1200" kern="1200" dirty="0" smtClean="0">
                <a:solidFill>
                  <a:schemeClr val="tx1"/>
                </a:solidFill>
                <a:effectLst/>
                <a:latin typeface="+mn-lt"/>
                <a:ea typeface="+mn-ea"/>
                <a:cs typeface="+mn-cs"/>
              </a:rPr>
              <a:t>the discord must fit the overall structure of the work as established by the other perceptual factors and the subject matter. If a discord occurs where a connection is required, or if the juxtaposition seems arbitrary, the result is confusion.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39096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locher%20et%20al%20mondrian%20perception.pdf"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Locher%20new%20SpVis2007.pdf" TargetMode="External"/><Relationship Id="rId4" Type="http://schemas.openxmlformats.org/officeDocument/2006/relationships/hyperlink" Target="Empirical%20Studies%20of%20the%20Arts-2007-Firstov-209-17.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normAutofit/>
          </a:bodyPr>
          <a:lstStyle/>
          <a:p>
            <a:r>
              <a:rPr lang="en-US" dirty="0" smtClean="0"/>
              <a:t>Light</a:t>
            </a:r>
          </a:p>
          <a:p>
            <a:pPr lvl="1"/>
            <a:r>
              <a:rPr lang="en-US" dirty="0" smtClean="0"/>
              <a:t>Depend on the total situation</a:t>
            </a:r>
          </a:p>
          <a:p>
            <a:pPr lvl="1"/>
            <a:r>
              <a:rPr lang="en-US" dirty="0" smtClean="0"/>
              <a:t>Reflect – Glow</a:t>
            </a:r>
          </a:p>
          <a:p>
            <a:pPr lvl="1"/>
            <a:r>
              <a:rPr lang="en-US" dirty="0" smtClean="0"/>
              <a:t>Relative</a:t>
            </a:r>
          </a:p>
          <a:p>
            <a:pPr lvl="1"/>
            <a:r>
              <a:rPr lang="en-US" dirty="0" smtClean="0"/>
              <a:t>Space</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r>
              <a:rPr lang="en-US" dirty="0" smtClean="0"/>
              <a:t>Shape and Color</a:t>
            </a:r>
          </a:p>
          <a:p>
            <a:pPr lvl="2"/>
            <a:r>
              <a:rPr lang="en-US" dirty="0" smtClean="0"/>
              <a:t>Distinction</a:t>
            </a:r>
          </a:p>
          <a:p>
            <a:pPr lvl="2"/>
            <a:r>
              <a:rPr lang="en-US" dirty="0" smtClean="0"/>
              <a:t>Constancy</a:t>
            </a:r>
          </a:p>
          <a:p>
            <a:pPr lvl="2"/>
            <a:r>
              <a:rPr lang="en-US" dirty="0" smtClean="0"/>
              <a:t>Preference – Personality</a:t>
            </a:r>
          </a:p>
          <a:p>
            <a:pPr lvl="2"/>
            <a:r>
              <a:rPr lang="en-US" dirty="0" smtClean="0"/>
              <a:t>Color - Emotion</a:t>
            </a:r>
          </a:p>
          <a:p>
            <a:pPr lvl="2"/>
            <a:endParaRPr lang="en-US" dirty="0" smtClean="0"/>
          </a:p>
          <a:p>
            <a:pPr lvl="2"/>
            <a:endParaRPr lang="en-US"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normAutofit/>
          </a:bodyPr>
          <a:lstStyle/>
          <a:p>
            <a:pPr lvl="2"/>
            <a:r>
              <a:rPr lang="en-US" dirty="0" smtClean="0"/>
              <a:t>Shape + Color (union)</a:t>
            </a:r>
          </a:p>
          <a:p>
            <a:pPr lvl="1"/>
            <a:r>
              <a:rPr lang="en-US" dirty="0" smtClean="0"/>
              <a:t>How Colors Come About</a:t>
            </a:r>
          </a:p>
          <a:p>
            <a:pPr lvl="2"/>
            <a:endParaRPr lang="en-US" dirty="0" smtClean="0"/>
          </a:p>
          <a:p>
            <a:pPr lvl="1"/>
            <a:endParaRPr lang="en-US" dirty="0"/>
          </a:p>
          <a:p>
            <a:pPr lvl="1"/>
            <a:endParaRPr lang="en-US" dirty="0" smtClean="0"/>
          </a:p>
          <a:p>
            <a:pPr lvl="1"/>
            <a:endParaRPr lang="en-US" dirty="0"/>
          </a:p>
          <a:p>
            <a:pPr lvl="1"/>
            <a:r>
              <a:rPr lang="en-US" dirty="0" smtClean="0"/>
              <a:t>Generative / Fundamental Primaries</a:t>
            </a:r>
          </a:p>
          <a:p>
            <a:pPr lvl="2"/>
            <a:r>
              <a:rPr lang="en-US" altLang="zh-CN" dirty="0" smtClean="0"/>
              <a:t>Complimentary Pairs</a:t>
            </a:r>
          </a:p>
          <a:p>
            <a:pPr lvl="2"/>
            <a:r>
              <a:rPr lang="en-US" dirty="0"/>
              <a:t>effect of clash or mutual repulsion</a:t>
            </a:r>
            <a:endParaRPr lang="en-US" altLang="zh-CN" dirty="0" smtClean="0"/>
          </a:p>
          <a:p>
            <a:pPr lvl="1"/>
            <a:r>
              <a:rPr lang="en-US" dirty="0" smtClean="0"/>
              <a:t>Fundamental Complementaries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pic>
        <p:nvPicPr>
          <p:cNvPr id="6" name="Picture 5"/>
          <p:cNvPicPr>
            <a:picLocks noChangeAspect="1"/>
          </p:cNvPicPr>
          <p:nvPr/>
        </p:nvPicPr>
        <p:blipFill>
          <a:blip r:embed="rId4"/>
          <a:stretch>
            <a:fillRect/>
          </a:stretch>
        </p:blipFill>
        <p:spPr>
          <a:xfrm>
            <a:off x="6504039" y="2566221"/>
            <a:ext cx="4228780" cy="1523885"/>
          </a:xfrm>
          <a:prstGeom prst="rect">
            <a:avLst/>
          </a:prstGeom>
        </p:spPr>
      </p:pic>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1061885" y="1690688"/>
            <a:ext cx="4391638" cy="3231770"/>
          </a:xfrm>
          <a:prstGeom prst="rect">
            <a:avLst/>
          </a:prstGeom>
        </p:spPr>
      </p:pic>
      <p:pic>
        <p:nvPicPr>
          <p:cNvPr id="8" name="Content Placeholder 7"/>
          <p:cNvPicPr>
            <a:picLocks noGrp="1" noChangeAspect="1"/>
          </p:cNvPicPr>
          <p:nvPr>
            <p:ph sz="half" idx="2"/>
          </p:nvPr>
        </p:nvPicPr>
        <p:blipFill>
          <a:blip r:embed="rId4"/>
          <a:stretch>
            <a:fillRect/>
          </a:stretch>
        </p:blipFill>
        <p:spPr>
          <a:xfrm>
            <a:off x="6683426" y="1326497"/>
            <a:ext cx="3625697" cy="5396565"/>
          </a:xfrm>
          <a:prstGeom prst="rect">
            <a:avLst/>
          </a:prstGeom>
        </p:spPr>
      </p:pic>
      <p:sp>
        <p:nvSpPr>
          <p:cNvPr id="6" name="Title 1"/>
          <p:cNvSpPr>
            <a:spLocks noGrp="1"/>
          </p:cNvSpPr>
          <p:nvPr>
            <p:ph type="title"/>
          </p:nvPr>
        </p:nvSpPr>
        <p:spPr/>
        <p:txBody>
          <a:bodyPr/>
          <a:lstStyle/>
          <a:p>
            <a:r>
              <a:rPr lang="en-US" dirty="0" smtClean="0"/>
              <a:t>Rudolf Arnheim – Gestalt Psychology of Art</a:t>
            </a:r>
            <a:endParaRPr lang="en-US" dirty="0"/>
          </a:p>
        </p:txBody>
      </p:sp>
      <p:pic>
        <p:nvPicPr>
          <p:cNvPr id="7" name="Picture 6"/>
          <p:cNvPicPr>
            <a:picLocks noChangeAspect="1"/>
          </p:cNvPicPr>
          <p:nvPr/>
        </p:nvPicPr>
        <p:blipFill>
          <a:blip r:embed="rId5"/>
          <a:stretch>
            <a:fillRect/>
          </a:stretch>
        </p:blipFill>
        <p:spPr>
          <a:xfrm>
            <a:off x="1061885" y="4760638"/>
            <a:ext cx="4391638" cy="1962424"/>
          </a:xfrm>
          <a:prstGeom prst="rect">
            <a:avLst/>
          </a:prstGeom>
        </p:spPr>
      </p:pic>
    </p:spTree>
    <p:extLst>
      <p:ext uri="{BB962C8B-B14F-4D97-AF65-F5344CB8AC3E}">
        <p14:creationId xmlns:p14="http://schemas.microsoft.com/office/powerpoint/2010/main" val="3439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474828"/>
          </a:xfrm>
        </p:spPr>
        <p:txBody>
          <a:bodyPr/>
          <a:lstStyle/>
          <a:p>
            <a:pPr lvl="1"/>
            <a:r>
              <a:rPr lang="en-US" dirty="0" smtClean="0"/>
              <a:t>Interaction of Color</a:t>
            </a:r>
          </a:p>
          <a:p>
            <a:pPr lvl="2"/>
            <a:r>
              <a:rPr lang="en-US" dirty="0" smtClean="0"/>
              <a:t>Hue</a:t>
            </a:r>
          </a:p>
          <a:p>
            <a:pPr lvl="3"/>
            <a:r>
              <a:rPr lang="en-US" dirty="0" smtClean="0"/>
              <a:t>Instability</a:t>
            </a:r>
          </a:p>
          <a:p>
            <a:pPr lvl="3"/>
            <a:r>
              <a:rPr lang="en-US" dirty="0" smtClean="0"/>
              <a:t>Contrast</a:t>
            </a:r>
          </a:p>
          <a:p>
            <a:pPr lvl="3"/>
            <a:r>
              <a:rPr lang="en-US" dirty="0" smtClean="0"/>
              <a:t>Assimilation</a:t>
            </a:r>
          </a:p>
          <a:p>
            <a:pPr lvl="2"/>
            <a:r>
              <a:rPr lang="en-US" dirty="0" smtClean="0"/>
              <a:t>Brightness</a:t>
            </a:r>
          </a:p>
          <a:p>
            <a:pPr lvl="1"/>
            <a:r>
              <a:rPr lang="en-US" dirty="0" smtClean="0"/>
              <a:t>Reactions to Color</a:t>
            </a:r>
          </a:p>
          <a:p>
            <a:pPr lvl="2"/>
            <a:r>
              <a:rPr lang="en-US" dirty="0" smtClean="0"/>
              <a:t>wavelength</a:t>
            </a:r>
          </a:p>
          <a:p>
            <a:pPr lvl="1"/>
            <a:r>
              <a:rPr lang="en-US" dirty="0" smtClean="0"/>
              <a:t>Warm and Cold</a:t>
            </a:r>
          </a:p>
          <a:p>
            <a:r>
              <a:rPr lang="en-US" dirty="0" smtClean="0"/>
              <a:t>Movement</a:t>
            </a:r>
          </a:p>
          <a:p>
            <a:pPr lvl="1"/>
            <a:r>
              <a:rPr lang="en-US" dirty="0"/>
              <a:t>When Do We See Motion? </a:t>
            </a:r>
          </a:p>
          <a:p>
            <a:pPr lvl="2"/>
            <a:r>
              <a:rPr lang="en-US" dirty="0" smtClean="0"/>
              <a:t>Object Dependence &amp; Framework</a:t>
            </a:r>
          </a:p>
          <a:p>
            <a:pPr lvl="1"/>
            <a:r>
              <a:rPr lang="en-US" dirty="0" smtClean="0"/>
              <a:t>Direction</a:t>
            </a:r>
            <a:endParaRPr lang="en-US" dirty="0"/>
          </a:p>
          <a:p>
            <a:pPr lvl="2"/>
            <a:r>
              <a:rPr lang="en-US" dirty="0" smtClean="0"/>
              <a:t>The Rule of Simplicity</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5"/>
            <a:ext cx="5181600" cy="5032374"/>
          </a:xfrm>
        </p:spPr>
        <p:txBody>
          <a:bodyPr/>
          <a:lstStyle/>
          <a:p>
            <a:pPr lvl="1"/>
            <a:r>
              <a:rPr lang="en-US" dirty="0"/>
              <a:t>The Revelations of </a:t>
            </a:r>
            <a:r>
              <a:rPr lang="en-US" dirty="0" smtClean="0"/>
              <a:t>Speed</a:t>
            </a:r>
          </a:p>
          <a:p>
            <a:pPr lvl="2"/>
            <a:r>
              <a:rPr lang="en-US" dirty="0" smtClean="0"/>
              <a:t>Range</a:t>
            </a:r>
          </a:p>
          <a:p>
            <a:pPr lvl="2"/>
            <a:r>
              <a:rPr lang="en-US" dirty="0" smtClean="0"/>
              <a:t>Influence</a:t>
            </a:r>
          </a:p>
          <a:p>
            <a:pPr lvl="1"/>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18116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Papers &amp; Review</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i="1" dirty="0">
                <a:hlinkClick r:id="rId3" action="ppaction://hlinkfile"/>
              </a:rPr>
              <a:t>Spatial balance of color triads in the abstract art of Piet </a:t>
            </a:r>
            <a:r>
              <a:rPr lang="en-US" i="1" dirty="0" smtClean="0">
                <a:hlinkClick r:id="rId3" action="ppaction://hlinkfile"/>
              </a:rPr>
              <a:t>Mondrian</a:t>
            </a:r>
            <a:endParaRPr lang="en-US" i="1" dirty="0" smtClean="0"/>
          </a:p>
          <a:p>
            <a:pPr lvl="1"/>
            <a:r>
              <a:rPr lang="en-US" i="1" dirty="0">
                <a:hlinkClick r:id="rId4" action="ppaction://hlinkfile"/>
              </a:rPr>
              <a:t>THE COLORIMETRIC BARYCENTER OF PAINTINGS</a:t>
            </a:r>
            <a:endParaRPr lang="en-US" i="1" dirty="0" smtClean="0"/>
          </a:p>
          <a:p>
            <a:r>
              <a:rPr lang="en-US" dirty="0" smtClean="0"/>
              <a:t>Eye Movement</a:t>
            </a:r>
          </a:p>
          <a:p>
            <a:pPr lvl="1"/>
            <a:r>
              <a:rPr lang="en-US" i="1" dirty="0">
                <a:hlinkClick r:id="rId5" action="ppaction://hlinkfile"/>
              </a:rPr>
              <a:t>Visual interest in pictorial art during an aesthetic </a:t>
            </a:r>
            <a:r>
              <a:rPr lang="en-US" i="1" dirty="0" smtClean="0">
                <a:hlinkClick r:id="rId5" action="ppaction://hlinkfile"/>
              </a:rPr>
              <a:t>experience</a:t>
            </a:r>
            <a:endParaRPr lang="en-US" i="1"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59978</TotalTime>
  <Words>10619</Words>
  <Application>Microsoft Office PowerPoint</Application>
  <PresentationFormat>Widescreen</PresentationFormat>
  <Paragraphs>1054</Paragraphs>
  <Slides>31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Papers &amp; Review</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837</cp:revision>
  <dcterms:created xsi:type="dcterms:W3CDTF">2015-11-06T01:38:25Z</dcterms:created>
  <dcterms:modified xsi:type="dcterms:W3CDTF">2015-12-21T09:53:12Z</dcterms:modified>
</cp:coreProperties>
</file>