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12192000"/>
  <p:notesSz cx="6858000" cy="9144000"/>
  <p:embeddedFontLst>
    <p:embeddedFont>
      <p:font typeface="Quattrocento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72">
          <p15:clr>
            <a:srgbClr val="A4A3A4"/>
          </p15:clr>
        </p15:guide>
        <p15:guide id="2" pos="288">
          <p15:clr>
            <a:srgbClr val="F26B43"/>
          </p15:clr>
        </p15:guide>
        <p15:guide id="3" orient="horz" pos="4056">
          <p15:clr>
            <a:srgbClr val="F26B43"/>
          </p15:clr>
        </p15:guide>
        <p15:guide id="4" orient="horz" pos="1488">
          <p15:clr>
            <a:srgbClr val="A4A3A4"/>
          </p15:clr>
        </p15:guide>
        <p15:guide id="5" pos="3816">
          <p15:clr>
            <a:srgbClr val="A4A3A4"/>
          </p15:clr>
        </p15:guide>
        <p15:guide id="6" pos="7416">
          <p15:clr>
            <a:srgbClr val="F26B43"/>
          </p15:clr>
        </p15:guide>
        <p15:guide id="7" orient="horz" pos="312">
          <p15:clr>
            <a:srgbClr val="F26B43"/>
          </p15:clr>
        </p15:guide>
        <p15:guide id="8" orient="horz" pos="2160">
          <p15:clr>
            <a:srgbClr val="A4A3A4"/>
          </p15:clr>
        </p15:guide>
        <p15:guide id="9" orient="horz" pos="2304">
          <p15:clr>
            <a:srgbClr val="A4A3A4"/>
          </p15:clr>
        </p15:guide>
      </p15:sldGuideLst>
    </p:ext>
    <p:ext uri="GoogleSlidesCustomDataVersion2">
      <go:slidesCustomData xmlns:go="http://customooxmlschemas.google.com/" r:id="rId26" roundtripDataSignature="AMtx7mhi63x6wbRl39vmUtpnLwlJ81i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7555F2-B274-4CEE-8DD2-171E0245FFAC}">
  <a:tblStyle styleId="{4A7555F2-B274-4CEE-8DD2-171E0245FF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D69918A-F413-4740-B50B-4D1A92BC6F18}" styleName="Table_1">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5F1F2"/>
          </a:solidFill>
        </a:fill>
      </a:tcStyle>
    </a:wholeTbl>
    <a:band1H>
      <a:tcTxStyle/>
      <a:tcStyle>
        <a:fill>
          <a:solidFill>
            <a:srgbClr val="EAE2E3"/>
          </a:solidFill>
        </a:fill>
      </a:tcStyle>
    </a:band1H>
    <a:band2H>
      <a:tcTxStyle/>
    </a:band2H>
    <a:band1V>
      <a:tcTxStyle/>
      <a:tcStyle>
        <a:fill>
          <a:solidFill>
            <a:srgbClr val="EAE2E3"/>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72" orient="horz"/>
        <p:guide pos="288"/>
        <p:guide pos="4056" orient="horz"/>
        <p:guide pos="1488" orient="horz"/>
        <p:guide pos="3816"/>
        <p:guide pos="7416"/>
        <p:guide pos="312" orient="horz"/>
        <p:guide pos="2160" orient="horz"/>
        <p:guide pos="23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QuattrocentoSans-regular.fntdata"/><Relationship Id="rId21" Type="http://schemas.openxmlformats.org/officeDocument/2006/relationships/slide" Target="slides/slide14.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customschemas.google.com/relationships/presentationmetadata" Target="metadata"/><Relationship Id="rId25"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cSld name="Título">
    <p:spTree>
      <p:nvGrpSpPr>
        <p:cNvPr id="14" name="Shape 14"/>
        <p:cNvGrpSpPr/>
        <p:nvPr/>
      </p:nvGrpSpPr>
      <p:grpSpPr>
        <a:xfrm>
          <a:off x="0" y="0"/>
          <a:ext cx="0" cy="0"/>
          <a:chOff x="0" y="0"/>
          <a:chExt cx="0" cy="0"/>
        </a:xfrm>
      </p:grpSpPr>
      <p:sp>
        <p:nvSpPr>
          <p:cNvPr id="15" name="Google Shape;15;p17"/>
          <p:cNvSpPr/>
          <p:nvPr>
            <p:ph idx="2" type="pic"/>
          </p:nvPr>
        </p:nvSpPr>
        <p:spPr>
          <a:xfrm>
            <a:off x="0" y="0"/>
            <a:ext cx="12192000" cy="6858000"/>
          </a:xfrm>
          <a:prstGeom prst="rect">
            <a:avLst/>
          </a:prstGeom>
          <a:solidFill>
            <a:srgbClr val="595959"/>
          </a:solidFill>
          <a:ln>
            <a:noFill/>
          </a:ln>
        </p:spPr>
      </p:sp>
      <p:sp>
        <p:nvSpPr>
          <p:cNvPr id="16" name="Google Shape;16;p17"/>
          <p:cNvSpPr txBox="1"/>
          <p:nvPr>
            <p:ph type="title"/>
          </p:nvPr>
        </p:nvSpPr>
        <p:spPr>
          <a:xfrm>
            <a:off x="457200" y="4517136"/>
            <a:ext cx="6581554" cy="1371600"/>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lt1"/>
              </a:buClr>
              <a:buSzPts val="3600"/>
              <a:buFont typeface="Quattrocento Sans"/>
              <a:buNone/>
              <a:defRPr sz="3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ción de equilibrar la paleta envolvente">
  <p:cSld name="Acción de equilibrar la paleta envolvente">
    <p:bg>
      <p:bgPr>
        <a:solidFill>
          <a:schemeClr val="accent5"/>
        </a:solidFill>
      </p:bgPr>
    </p:bg>
    <p:spTree>
      <p:nvGrpSpPr>
        <p:cNvPr id="17" name="Shape 17"/>
        <p:cNvGrpSpPr/>
        <p:nvPr/>
      </p:nvGrpSpPr>
      <p:grpSpPr>
        <a:xfrm>
          <a:off x="0" y="0"/>
          <a:ext cx="0" cy="0"/>
          <a:chOff x="0" y="0"/>
          <a:chExt cx="0" cy="0"/>
        </a:xfrm>
      </p:grpSpPr>
      <p:sp>
        <p:nvSpPr>
          <p:cNvPr id="18" name="Google Shape;18;p20"/>
          <p:cNvSpPr/>
          <p:nvPr/>
        </p:nvSpPr>
        <p:spPr>
          <a:xfrm>
            <a:off x="0" y="2400300"/>
            <a:ext cx="4267200" cy="4457700"/>
          </a:xfrm>
          <a:prstGeom prst="rect">
            <a:avLst/>
          </a:prstGeom>
          <a:solidFill>
            <a:srgbClr val="D293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9" name="Google Shape;19;p20"/>
          <p:cNvSpPr txBox="1"/>
          <p:nvPr>
            <p:ph type="title"/>
          </p:nvPr>
        </p:nvSpPr>
        <p:spPr>
          <a:xfrm>
            <a:off x="457199" y="1399032"/>
            <a:ext cx="3619501" cy="877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0"/>
          <p:cNvSpPr txBox="1"/>
          <p:nvPr>
            <p:ph idx="1" type="body"/>
          </p:nvPr>
        </p:nvSpPr>
        <p:spPr>
          <a:xfrm>
            <a:off x="457200" y="2779776"/>
            <a:ext cx="3465576" cy="3255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1" name="Google Shape;21;p20"/>
          <p:cNvSpPr/>
          <p:nvPr>
            <p:ph idx="2" type="pic"/>
          </p:nvPr>
        </p:nvSpPr>
        <p:spPr>
          <a:xfrm>
            <a:off x="4254500" y="0"/>
            <a:ext cx="7480300" cy="6858000"/>
          </a:xfrm>
          <a:prstGeom prst="rect">
            <a:avLst/>
          </a:prstGeom>
          <a:noFill/>
          <a:ln>
            <a:noFill/>
          </a:ln>
        </p:spPr>
      </p:sp>
      <p:sp>
        <p:nvSpPr>
          <p:cNvPr id="22" name="Google Shape;22;p20"/>
          <p:cNvSpPr/>
          <p:nvPr/>
        </p:nvSpPr>
        <p:spPr>
          <a:xfrm>
            <a:off x="11734800" y="4445000"/>
            <a:ext cx="457200" cy="2413000"/>
          </a:xfrm>
          <a:prstGeom prst="rect">
            <a:avLst/>
          </a:prstGeom>
          <a:solidFill>
            <a:srgbClr val="884C5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 name="Google Shape;23;p20"/>
          <p:cNvSpPr/>
          <p:nvPr/>
        </p:nvSpPr>
        <p:spPr>
          <a:xfrm>
            <a:off x="11734800" y="0"/>
            <a:ext cx="457200" cy="4462272"/>
          </a:xfrm>
          <a:prstGeom prst="rect">
            <a:avLst/>
          </a:prstGeom>
          <a:solidFill>
            <a:srgbClr val="86A2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extLst>
    <p:ext uri="{DCECCB84-F9BA-43D5-87BE-67443E8EF086}">
      <p15:sldGuideLst>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ción">
  <p:cSld name="Introducción">
    <p:spTree>
      <p:nvGrpSpPr>
        <p:cNvPr id="24" name="Shape 24"/>
        <p:cNvGrpSpPr/>
        <p:nvPr/>
      </p:nvGrpSpPr>
      <p:grpSpPr>
        <a:xfrm>
          <a:off x="0" y="0"/>
          <a:ext cx="0" cy="0"/>
          <a:chOff x="0" y="0"/>
          <a:chExt cx="0" cy="0"/>
        </a:xfrm>
      </p:grpSpPr>
      <p:sp>
        <p:nvSpPr>
          <p:cNvPr id="25" name="Google Shape;25;p21"/>
          <p:cNvSpPr/>
          <p:nvPr>
            <p:ph idx="2" type="pic"/>
          </p:nvPr>
        </p:nvSpPr>
        <p:spPr>
          <a:xfrm>
            <a:off x="0" y="0"/>
            <a:ext cx="12192000" cy="6858000"/>
          </a:xfrm>
          <a:prstGeom prst="rect">
            <a:avLst/>
          </a:prstGeom>
          <a:solidFill>
            <a:srgbClr val="7F7F7F"/>
          </a:solidFill>
          <a:ln>
            <a:noFill/>
          </a:ln>
        </p:spPr>
      </p:sp>
      <p:sp>
        <p:nvSpPr>
          <p:cNvPr id="26" name="Google Shape;26;p21"/>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Quattrocento Sans"/>
              <a:buNone/>
              <a:defRPr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3429000" y="2240280"/>
            <a:ext cx="4645152" cy="419709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5555"/>
              </a:lnSpc>
              <a:spcBef>
                <a:spcPts val="0"/>
              </a:spcBef>
              <a:spcAft>
                <a:spcPts val="0"/>
              </a:spcAft>
              <a:buClr>
                <a:schemeClr val="lt1"/>
              </a:buClr>
              <a:buSzPts val="1800"/>
              <a:buFont typeface="Arial"/>
              <a:buNone/>
              <a:defRPr b="0" i="0" sz="1800" u="none" cap="none" strike="noStrike">
                <a:solidFill>
                  <a:schemeClr val="lt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28" name="Google Shape;28;p21"/>
          <p:cNvSpPr txBox="1"/>
          <p:nvPr>
            <p:ph idx="3" type="body"/>
          </p:nvPr>
        </p:nvSpPr>
        <p:spPr>
          <a:xfrm>
            <a:off x="630936" y="4498848"/>
            <a:ext cx="2121408" cy="621792"/>
          </a:xfrm>
          <a:prstGeom prst="rect">
            <a:avLst/>
          </a:prstGeom>
          <a:noFill/>
          <a:ln>
            <a:noFill/>
          </a:ln>
        </p:spPr>
        <p:txBody>
          <a:bodyPr anchorCtr="0" anchor="t" bIns="45700" lIns="0" spcFirstLastPara="1" rIns="91425" wrap="square" tIns="45700">
            <a:noAutofit/>
          </a:bodyPr>
          <a:lstStyle>
            <a:lvl1pPr indent="-228600" lvl="0" marL="4572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150000"/>
              </a:lnSpc>
              <a:spcBef>
                <a:spcPts val="0"/>
              </a:spcBef>
              <a:spcAft>
                <a:spcPts val="0"/>
              </a:spcAft>
              <a:buClr>
                <a:schemeClr val="dk1"/>
              </a:buClr>
              <a:buSzPts val="1200"/>
              <a:buFont typeface="Arial"/>
              <a:buNone/>
              <a:defRPr b="1"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ción de equilibrar la paleta">
  <p:cSld name="Acción de equilibrar la paleta">
    <p:bg>
      <p:bgPr>
        <a:solidFill>
          <a:srgbClr val="D8D8D8"/>
        </a:solidFill>
      </p:bgPr>
    </p:bg>
    <p:spTree>
      <p:nvGrpSpPr>
        <p:cNvPr id="29" name="Shape 29"/>
        <p:cNvGrpSpPr/>
        <p:nvPr/>
      </p:nvGrpSpPr>
      <p:grpSpPr>
        <a:xfrm>
          <a:off x="0" y="0"/>
          <a:ext cx="0" cy="0"/>
          <a:chOff x="0" y="0"/>
          <a:chExt cx="0" cy="0"/>
        </a:xfrm>
      </p:grpSpPr>
      <p:sp>
        <p:nvSpPr>
          <p:cNvPr id="30" name="Google Shape;30;p22"/>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p:nvPr>
            <p:ph idx="2" type="pic"/>
          </p:nvPr>
        </p:nvSpPr>
        <p:spPr>
          <a:xfrm>
            <a:off x="4279392" y="1463040"/>
            <a:ext cx="1499616" cy="2194560"/>
          </a:xfrm>
          <a:prstGeom prst="rect">
            <a:avLst/>
          </a:prstGeom>
          <a:noFill/>
          <a:ln>
            <a:noFill/>
          </a:ln>
        </p:spPr>
      </p:sp>
      <p:sp>
        <p:nvSpPr>
          <p:cNvPr id="32" name="Google Shape;32;p22"/>
          <p:cNvSpPr/>
          <p:nvPr>
            <p:ph idx="3" type="pic"/>
          </p:nvPr>
        </p:nvSpPr>
        <p:spPr>
          <a:xfrm>
            <a:off x="6227064" y="1463040"/>
            <a:ext cx="1499616" cy="2194560"/>
          </a:xfrm>
          <a:prstGeom prst="rect">
            <a:avLst/>
          </a:prstGeom>
          <a:noFill/>
          <a:ln>
            <a:noFill/>
          </a:ln>
        </p:spPr>
      </p:sp>
      <p:sp>
        <p:nvSpPr>
          <p:cNvPr id="33" name="Google Shape;33;p22"/>
          <p:cNvSpPr/>
          <p:nvPr>
            <p:ph idx="4" type="pic"/>
          </p:nvPr>
        </p:nvSpPr>
        <p:spPr>
          <a:xfrm>
            <a:off x="8174736" y="1463040"/>
            <a:ext cx="1499616" cy="2194560"/>
          </a:xfrm>
          <a:prstGeom prst="rect">
            <a:avLst/>
          </a:prstGeom>
          <a:noFill/>
          <a:ln>
            <a:noFill/>
          </a:ln>
        </p:spPr>
      </p:sp>
      <p:sp>
        <p:nvSpPr>
          <p:cNvPr id="34" name="Google Shape;34;p22"/>
          <p:cNvSpPr/>
          <p:nvPr>
            <p:ph idx="5" type="pic"/>
          </p:nvPr>
        </p:nvSpPr>
        <p:spPr>
          <a:xfrm>
            <a:off x="10122408" y="1463040"/>
            <a:ext cx="1499616" cy="2194560"/>
          </a:xfrm>
          <a:prstGeom prst="rect">
            <a:avLst/>
          </a:prstGeom>
          <a:noFill/>
          <a:ln>
            <a:noFill/>
          </a:ln>
        </p:spPr>
      </p:sp>
      <p:sp>
        <p:nvSpPr>
          <p:cNvPr id="35" name="Google Shape;35;p22"/>
          <p:cNvSpPr/>
          <p:nvPr>
            <p:ph idx="6" type="pic"/>
          </p:nvPr>
        </p:nvSpPr>
        <p:spPr>
          <a:xfrm>
            <a:off x="4279392" y="4087368"/>
            <a:ext cx="1499616" cy="2194560"/>
          </a:xfrm>
          <a:prstGeom prst="rect">
            <a:avLst/>
          </a:prstGeom>
          <a:noFill/>
          <a:ln>
            <a:noFill/>
          </a:ln>
        </p:spPr>
      </p:sp>
      <p:sp>
        <p:nvSpPr>
          <p:cNvPr id="36" name="Google Shape;36;p22"/>
          <p:cNvSpPr/>
          <p:nvPr>
            <p:ph idx="7" type="pic"/>
          </p:nvPr>
        </p:nvSpPr>
        <p:spPr>
          <a:xfrm>
            <a:off x="6227064" y="4087368"/>
            <a:ext cx="1499616" cy="2194560"/>
          </a:xfrm>
          <a:prstGeom prst="rect">
            <a:avLst/>
          </a:prstGeom>
          <a:noFill/>
          <a:ln>
            <a:noFill/>
          </a:ln>
        </p:spPr>
      </p:sp>
      <p:sp>
        <p:nvSpPr>
          <p:cNvPr id="37" name="Google Shape;37;p22"/>
          <p:cNvSpPr/>
          <p:nvPr>
            <p:ph idx="8" type="pic"/>
          </p:nvPr>
        </p:nvSpPr>
        <p:spPr>
          <a:xfrm>
            <a:off x="8174736" y="4087368"/>
            <a:ext cx="1499616" cy="2194560"/>
          </a:xfrm>
          <a:prstGeom prst="rect">
            <a:avLst/>
          </a:prstGeom>
          <a:noFill/>
          <a:ln>
            <a:noFill/>
          </a:ln>
        </p:spPr>
      </p:sp>
      <p:sp>
        <p:nvSpPr>
          <p:cNvPr id="38" name="Google Shape;38;p22"/>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ciones">
  <p:cSld name="Instrucciones">
    <p:spTree>
      <p:nvGrpSpPr>
        <p:cNvPr id="39" name="Shape 39"/>
        <p:cNvGrpSpPr/>
        <p:nvPr/>
      </p:nvGrpSpPr>
      <p:grpSpPr>
        <a:xfrm>
          <a:off x="0" y="0"/>
          <a:ext cx="0" cy="0"/>
          <a:chOff x="0" y="0"/>
          <a:chExt cx="0" cy="0"/>
        </a:xfrm>
      </p:grpSpPr>
      <p:sp>
        <p:nvSpPr>
          <p:cNvPr id="40" name="Google Shape;40;p23"/>
          <p:cNvSpPr txBox="1"/>
          <p:nvPr>
            <p:ph type="title"/>
          </p:nvPr>
        </p:nvSpPr>
        <p:spPr>
          <a:xfrm>
            <a:off x="457199" y="914400"/>
            <a:ext cx="7467601" cy="1572768"/>
          </a:xfrm>
          <a:prstGeom prst="rect">
            <a:avLst/>
          </a:prstGeom>
          <a:noFill/>
          <a:ln>
            <a:noFill/>
          </a:ln>
        </p:spPr>
        <p:txBody>
          <a:bodyPr anchorCtr="0" anchor="ctr" bIns="45700" lIns="91425" spcFirstLastPara="1" rIns="91425" wrap="square" tIns="45700">
            <a:normAutofit/>
          </a:bodyPr>
          <a:lstStyle>
            <a:lvl1pPr lvl="0" algn="l">
              <a:lnSpc>
                <a:spcPct val="127777"/>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3"/>
          <p:cNvSpPr txBox="1"/>
          <p:nvPr>
            <p:ph idx="1" type="body"/>
          </p:nvPr>
        </p:nvSpPr>
        <p:spPr>
          <a:xfrm>
            <a:off x="457200" y="2540000"/>
            <a:ext cx="6591300" cy="3403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66666"/>
              </a:lnSpc>
              <a:spcBef>
                <a:spcPts val="0"/>
              </a:spcBef>
              <a:spcAft>
                <a:spcPts val="0"/>
              </a:spcAft>
              <a:buClr>
                <a:schemeClr val="dk1"/>
              </a:buClr>
              <a:buSzPts val="1800"/>
              <a:buFont typeface="Quattrocento Sans"/>
              <a:buAutoNum type="arabicPeriod"/>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42" name="Google Shape;42;p23"/>
          <p:cNvSpPr/>
          <p:nvPr>
            <p:ph idx="2" type="pic"/>
          </p:nvPr>
        </p:nvSpPr>
        <p:spPr>
          <a:xfrm>
            <a:off x="8115300" y="1384300"/>
            <a:ext cx="3410712" cy="4572000"/>
          </a:xfrm>
          <a:prstGeom prst="roundRect">
            <a:avLst>
              <a:gd fmla="val 2543" name="adj"/>
            </a:avLst>
          </a:prstGeom>
          <a:noFill/>
          <a:ln>
            <a:noFill/>
          </a:ln>
        </p:spPr>
      </p:sp>
    </p:spTree>
  </p:cSld>
  <p:clrMapOvr>
    <a:masterClrMapping/>
  </p:clrMapOvr>
  <p:extLst>
    <p:ext uri="{DCECCB84-F9BA-43D5-87BE-67443E8EF086}">
      <p15:sldGuideLst>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a Estrella del programa">
  <p:cSld name="Paleta Estrella del programa">
    <p:bg>
      <p:bgPr>
        <a:solidFill>
          <a:srgbClr val="D8D8D8"/>
        </a:solidFill>
      </p:bgPr>
    </p:bg>
    <p:spTree>
      <p:nvGrpSpPr>
        <p:cNvPr id="48" name="Shape 48"/>
        <p:cNvGrpSpPr/>
        <p:nvPr/>
      </p:nvGrpSpPr>
      <p:grpSpPr>
        <a:xfrm>
          <a:off x="0" y="0"/>
          <a:ext cx="0" cy="0"/>
          <a:chOff x="0" y="0"/>
          <a:chExt cx="0" cy="0"/>
        </a:xfrm>
      </p:grpSpPr>
      <p:sp>
        <p:nvSpPr>
          <p:cNvPr id="49" name="Google Shape;49;p19"/>
          <p:cNvSpPr txBox="1"/>
          <p:nvPr>
            <p:ph type="title"/>
          </p:nvPr>
        </p:nvSpPr>
        <p:spPr>
          <a:xfrm>
            <a:off x="457199" y="2569464"/>
            <a:ext cx="3619501" cy="1179576"/>
          </a:xfrm>
          <a:prstGeom prst="rect">
            <a:avLst/>
          </a:prstGeom>
          <a:noFill/>
          <a:ln>
            <a:noFill/>
          </a:ln>
        </p:spPr>
        <p:txBody>
          <a:bodyPr anchorCtr="0" anchor="t" bIns="45700" lIns="91425" spcFirstLastPara="1" rIns="91425" wrap="square" tIns="45700">
            <a:normAutofit/>
          </a:bodyPr>
          <a:lstStyle>
            <a:lvl1pPr lvl="0" algn="l">
              <a:lnSpc>
                <a:spcPct val="125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p:nvPr>
            <p:ph idx="2" type="pic"/>
          </p:nvPr>
        </p:nvSpPr>
        <p:spPr>
          <a:xfrm>
            <a:off x="4279392" y="1463040"/>
            <a:ext cx="1499616" cy="2194560"/>
          </a:xfrm>
          <a:prstGeom prst="rect">
            <a:avLst/>
          </a:prstGeom>
          <a:noFill/>
          <a:ln>
            <a:noFill/>
          </a:ln>
        </p:spPr>
      </p:sp>
      <p:sp>
        <p:nvSpPr>
          <p:cNvPr id="51" name="Google Shape;51;p19"/>
          <p:cNvSpPr/>
          <p:nvPr>
            <p:ph idx="3" type="pic"/>
          </p:nvPr>
        </p:nvSpPr>
        <p:spPr>
          <a:xfrm>
            <a:off x="6227064" y="1463040"/>
            <a:ext cx="1499616" cy="2194560"/>
          </a:xfrm>
          <a:prstGeom prst="rect">
            <a:avLst/>
          </a:prstGeom>
          <a:noFill/>
          <a:ln>
            <a:noFill/>
          </a:ln>
        </p:spPr>
      </p:sp>
      <p:sp>
        <p:nvSpPr>
          <p:cNvPr id="52" name="Google Shape;52;p19"/>
          <p:cNvSpPr/>
          <p:nvPr>
            <p:ph idx="4" type="pic"/>
          </p:nvPr>
        </p:nvSpPr>
        <p:spPr>
          <a:xfrm>
            <a:off x="8174736" y="1463040"/>
            <a:ext cx="1499616" cy="2194560"/>
          </a:xfrm>
          <a:prstGeom prst="rect">
            <a:avLst/>
          </a:prstGeom>
          <a:noFill/>
          <a:ln>
            <a:noFill/>
          </a:ln>
        </p:spPr>
      </p:sp>
      <p:sp>
        <p:nvSpPr>
          <p:cNvPr id="53" name="Google Shape;53;p19"/>
          <p:cNvSpPr/>
          <p:nvPr>
            <p:ph idx="5" type="pic"/>
          </p:nvPr>
        </p:nvSpPr>
        <p:spPr>
          <a:xfrm>
            <a:off x="10122408" y="1463040"/>
            <a:ext cx="1499616" cy="2194560"/>
          </a:xfrm>
          <a:prstGeom prst="rect">
            <a:avLst/>
          </a:prstGeom>
          <a:noFill/>
          <a:ln>
            <a:noFill/>
          </a:ln>
        </p:spPr>
      </p:sp>
      <p:sp>
        <p:nvSpPr>
          <p:cNvPr id="54" name="Google Shape;54;p19"/>
          <p:cNvSpPr/>
          <p:nvPr>
            <p:ph idx="6" type="pic"/>
          </p:nvPr>
        </p:nvSpPr>
        <p:spPr>
          <a:xfrm>
            <a:off x="4279392" y="4087368"/>
            <a:ext cx="1499616" cy="2194560"/>
          </a:xfrm>
          <a:prstGeom prst="rect">
            <a:avLst/>
          </a:prstGeom>
          <a:noFill/>
          <a:ln>
            <a:noFill/>
          </a:ln>
        </p:spPr>
      </p:sp>
      <p:sp>
        <p:nvSpPr>
          <p:cNvPr id="55" name="Google Shape;55;p19"/>
          <p:cNvSpPr/>
          <p:nvPr>
            <p:ph idx="7" type="pic"/>
          </p:nvPr>
        </p:nvSpPr>
        <p:spPr>
          <a:xfrm>
            <a:off x="6227064" y="4087368"/>
            <a:ext cx="1499616" cy="2194560"/>
          </a:xfrm>
          <a:prstGeom prst="rect">
            <a:avLst/>
          </a:prstGeom>
          <a:noFill/>
          <a:ln>
            <a:noFill/>
          </a:ln>
        </p:spPr>
      </p:sp>
      <p:sp>
        <p:nvSpPr>
          <p:cNvPr id="56" name="Google Shape;56;p19"/>
          <p:cNvSpPr/>
          <p:nvPr>
            <p:ph idx="8" type="pic"/>
          </p:nvPr>
        </p:nvSpPr>
        <p:spPr>
          <a:xfrm>
            <a:off x="8174736" y="4087368"/>
            <a:ext cx="1499616" cy="2194560"/>
          </a:xfrm>
          <a:prstGeom prst="rect">
            <a:avLst/>
          </a:prstGeom>
          <a:noFill/>
          <a:ln>
            <a:noFill/>
          </a:ln>
        </p:spPr>
      </p:sp>
      <p:sp>
        <p:nvSpPr>
          <p:cNvPr id="57" name="Google Shape;57;p19"/>
          <p:cNvSpPr/>
          <p:nvPr>
            <p:ph idx="9" type="pic"/>
          </p:nvPr>
        </p:nvSpPr>
        <p:spPr>
          <a:xfrm>
            <a:off x="10122408" y="4087368"/>
            <a:ext cx="1499616" cy="219456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leta envolvente Estrella del programa">
  <p:cSld name="Paleta envolvente Estrella del programa">
    <p:bg>
      <p:bgPr>
        <a:solidFill>
          <a:schemeClr val="lt1"/>
        </a:solidFill>
      </p:bgPr>
    </p:bg>
    <p:spTree>
      <p:nvGrpSpPr>
        <p:cNvPr id="58" name="Shape 58"/>
        <p:cNvGrpSpPr/>
        <p:nvPr/>
      </p:nvGrpSpPr>
      <p:grpSpPr>
        <a:xfrm>
          <a:off x="0" y="0"/>
          <a:ext cx="0" cy="0"/>
          <a:chOff x="0" y="0"/>
          <a:chExt cx="0" cy="0"/>
        </a:xfrm>
      </p:grpSpPr>
      <p:sp>
        <p:nvSpPr>
          <p:cNvPr id="59" name="Google Shape;59;p24"/>
          <p:cNvSpPr/>
          <p:nvPr/>
        </p:nvSpPr>
        <p:spPr>
          <a:xfrm>
            <a:off x="0" y="495300"/>
            <a:ext cx="6057900" cy="133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0" name="Google Shape;60;p24"/>
          <p:cNvSpPr/>
          <p:nvPr/>
        </p:nvSpPr>
        <p:spPr>
          <a:xfrm>
            <a:off x="6530703" y="495300"/>
            <a:ext cx="2931587" cy="26289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1" name="Google Shape;61;p24"/>
          <p:cNvSpPr/>
          <p:nvPr/>
        </p:nvSpPr>
        <p:spPr>
          <a:xfrm>
            <a:off x="8852618" y="3863713"/>
            <a:ext cx="2921000" cy="2590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2" name="Google Shape;62;p24"/>
          <p:cNvSpPr/>
          <p:nvPr/>
        </p:nvSpPr>
        <p:spPr>
          <a:xfrm>
            <a:off x="228600" y="241300"/>
            <a:ext cx="11772900" cy="6400800"/>
          </a:xfrm>
          <a:prstGeom prst="rect">
            <a:avLst/>
          </a:prstGeom>
          <a:no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3" name="Google Shape;63;p24"/>
          <p:cNvSpPr txBox="1"/>
          <p:nvPr>
            <p:ph type="title"/>
          </p:nvPr>
        </p:nvSpPr>
        <p:spPr>
          <a:xfrm>
            <a:off x="457199" y="914400"/>
            <a:ext cx="5638801" cy="15721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4"/>
          <p:cNvSpPr txBox="1"/>
          <p:nvPr>
            <p:ph idx="1" type="body"/>
          </p:nvPr>
        </p:nvSpPr>
        <p:spPr>
          <a:xfrm>
            <a:off x="457200" y="2489200"/>
            <a:ext cx="5202936" cy="354787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66666"/>
              </a:lnSpc>
              <a:spcBef>
                <a:spcPts val="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65" name="Google Shape;65;p24"/>
          <p:cNvSpPr/>
          <p:nvPr>
            <p:ph idx="2" type="pic"/>
          </p:nvPr>
        </p:nvSpPr>
        <p:spPr>
          <a:xfrm>
            <a:off x="6997700" y="914400"/>
            <a:ext cx="4334256" cy="5093208"/>
          </a:xfrm>
          <a:prstGeom prst="rect">
            <a:avLst/>
          </a:prstGeom>
          <a:solidFill>
            <a:schemeClr val="accent3"/>
          </a:solidFill>
          <a:ln>
            <a:noFill/>
          </a:ln>
        </p:spPr>
      </p:sp>
    </p:spTree>
  </p:cSld>
  <p:clrMapOvr>
    <a:masterClrMapping/>
  </p:clrMapOvr>
  <p:extLst>
    <p:ext uri="{DCECCB84-F9BA-43D5-87BE-67443E8EF086}">
      <p15:sldGuideLst>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18"/>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6" name="Google Shape;4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47" name="Google Shape;4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Quattrocento Sans"/>
                <a:ea typeface="Quattrocento Sans"/>
                <a:cs typeface="Quattrocento Sans"/>
                <a:sym typeface="Quattrocento Sans"/>
              </a:defRPr>
            </a:lvl1pPr>
            <a:lvl2pPr indent="0" lvl="1" marL="0" marR="0" rtl="0" algn="r">
              <a:spcBef>
                <a:spcPts val="0"/>
              </a:spcBef>
              <a:buNone/>
              <a:defRPr sz="1200">
                <a:solidFill>
                  <a:srgbClr val="888888"/>
                </a:solidFill>
                <a:latin typeface="Quattrocento Sans"/>
                <a:ea typeface="Quattrocento Sans"/>
                <a:cs typeface="Quattrocento Sans"/>
                <a:sym typeface="Quattrocento Sans"/>
              </a:defRPr>
            </a:lvl2pPr>
            <a:lvl3pPr indent="0" lvl="2" marL="0" marR="0" rtl="0" algn="r">
              <a:spcBef>
                <a:spcPts val="0"/>
              </a:spcBef>
              <a:buNone/>
              <a:defRPr sz="1200">
                <a:solidFill>
                  <a:srgbClr val="888888"/>
                </a:solidFill>
                <a:latin typeface="Quattrocento Sans"/>
                <a:ea typeface="Quattrocento Sans"/>
                <a:cs typeface="Quattrocento Sans"/>
                <a:sym typeface="Quattrocento Sans"/>
              </a:defRPr>
            </a:lvl3pPr>
            <a:lvl4pPr indent="0" lvl="3" marL="0" marR="0" rtl="0" algn="r">
              <a:spcBef>
                <a:spcPts val="0"/>
              </a:spcBef>
              <a:buNone/>
              <a:defRPr sz="1200">
                <a:solidFill>
                  <a:srgbClr val="888888"/>
                </a:solidFill>
                <a:latin typeface="Quattrocento Sans"/>
                <a:ea typeface="Quattrocento Sans"/>
                <a:cs typeface="Quattrocento Sans"/>
                <a:sym typeface="Quattrocento Sans"/>
              </a:defRPr>
            </a:lvl4pPr>
            <a:lvl5pPr indent="0" lvl="4" marL="0" marR="0" rtl="0" algn="r">
              <a:spcBef>
                <a:spcPts val="0"/>
              </a:spcBef>
              <a:buNone/>
              <a:defRPr sz="1200">
                <a:solidFill>
                  <a:srgbClr val="888888"/>
                </a:solidFill>
                <a:latin typeface="Quattrocento Sans"/>
                <a:ea typeface="Quattrocento Sans"/>
                <a:cs typeface="Quattrocento Sans"/>
                <a:sym typeface="Quattrocento Sans"/>
              </a:defRPr>
            </a:lvl5pPr>
            <a:lvl6pPr indent="0" lvl="5" marL="0" marR="0" rtl="0" algn="r">
              <a:spcBef>
                <a:spcPts val="0"/>
              </a:spcBef>
              <a:buNone/>
              <a:defRPr sz="1200">
                <a:solidFill>
                  <a:srgbClr val="888888"/>
                </a:solidFill>
                <a:latin typeface="Quattrocento Sans"/>
                <a:ea typeface="Quattrocento Sans"/>
                <a:cs typeface="Quattrocento Sans"/>
                <a:sym typeface="Quattrocento Sans"/>
              </a:defRPr>
            </a:lvl6pPr>
            <a:lvl7pPr indent="0" lvl="6" marL="0" marR="0" rtl="0" algn="r">
              <a:spcBef>
                <a:spcPts val="0"/>
              </a:spcBef>
              <a:buNone/>
              <a:defRPr sz="1200">
                <a:solidFill>
                  <a:srgbClr val="888888"/>
                </a:solidFill>
                <a:latin typeface="Quattrocento Sans"/>
                <a:ea typeface="Quattrocento Sans"/>
                <a:cs typeface="Quattrocento Sans"/>
                <a:sym typeface="Quattrocento Sans"/>
              </a:defRPr>
            </a:lvl7pPr>
            <a:lvl8pPr indent="0" lvl="7" marL="0" marR="0" rtl="0" algn="r">
              <a:spcBef>
                <a:spcPts val="0"/>
              </a:spcBef>
              <a:buNone/>
              <a:defRPr sz="1200">
                <a:solidFill>
                  <a:srgbClr val="888888"/>
                </a:solidFill>
                <a:latin typeface="Quattrocento Sans"/>
                <a:ea typeface="Quattrocento Sans"/>
                <a:cs typeface="Quattrocento Sans"/>
                <a:sym typeface="Quattrocento Sans"/>
              </a:defRPr>
            </a:lvl8pPr>
            <a:lvl9pPr indent="0" lvl="8" marL="0" marR="0" rtl="0" algn="r">
              <a:spcBef>
                <a:spcPts val="0"/>
              </a:spcBef>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descr="Imagen abstracta de líneas con curvas" id="71" name="Google Shape;71;p1"/>
          <p:cNvPicPr preferRelativeResize="0"/>
          <p:nvPr>
            <p:ph idx="2" type="pic"/>
          </p:nvPr>
        </p:nvPicPr>
        <p:blipFill rotWithShape="1">
          <a:blip r:embed="rId3">
            <a:alphaModFix/>
          </a:blip>
          <a:srcRect b="0" l="0" r="0" t="0"/>
          <a:stretch/>
        </p:blipFill>
        <p:spPr>
          <a:xfrm>
            <a:off x="225" y="0"/>
            <a:ext cx="12191550" cy="6857999"/>
          </a:xfrm>
          <a:prstGeom prst="rect">
            <a:avLst/>
          </a:prstGeom>
          <a:solidFill>
            <a:srgbClr val="595959"/>
          </a:solidFill>
          <a:ln>
            <a:noFill/>
          </a:ln>
        </p:spPr>
      </p:pic>
      <p:sp>
        <p:nvSpPr>
          <p:cNvPr id="72" name="Google Shape;72;p1"/>
          <p:cNvSpPr txBox="1"/>
          <p:nvPr>
            <p:ph type="title"/>
          </p:nvPr>
        </p:nvSpPr>
        <p:spPr>
          <a:xfrm>
            <a:off x="266872" y="3658823"/>
            <a:ext cx="6581554" cy="1371600"/>
          </a:xfrm>
          <a:prstGeom prst="rect">
            <a:avLst/>
          </a:prstGeom>
          <a:noFill/>
          <a:ln>
            <a:noFill/>
          </a:ln>
        </p:spPr>
        <p:txBody>
          <a:bodyPr anchorCtr="0" anchor="t" bIns="45700" lIns="91425" spcFirstLastPara="1" rIns="91425" wrap="square" tIns="45700">
            <a:normAutofit/>
          </a:bodyPr>
          <a:lstStyle/>
          <a:p>
            <a:pPr indent="0" lvl="0" marL="0" rtl="0" algn="l">
              <a:lnSpc>
                <a:spcPct val="127777"/>
              </a:lnSpc>
              <a:spcBef>
                <a:spcPts val="0"/>
              </a:spcBef>
              <a:spcAft>
                <a:spcPts val="0"/>
              </a:spcAft>
              <a:buClr>
                <a:schemeClr val="lt1"/>
              </a:buClr>
              <a:buSzPts val="3600"/>
              <a:buFont typeface="Quattrocento Sans"/>
              <a:buNone/>
            </a:pPr>
            <a:r>
              <a:rPr b="1" lang="es-CL" sz="3600"/>
              <a:t>PORTAFOLIO </a:t>
            </a:r>
            <a:r>
              <a:rPr b="1" lang="es-CL"/>
              <a:t>TÍTULO</a:t>
            </a:r>
            <a:br>
              <a:rPr b="1" lang="es-CL" sz="3600"/>
            </a:br>
            <a:endParaRPr/>
          </a:p>
        </p:txBody>
      </p:sp>
      <p:sp>
        <p:nvSpPr>
          <p:cNvPr id="73" name="Google Shape;73;p1"/>
          <p:cNvSpPr txBox="1"/>
          <p:nvPr/>
        </p:nvSpPr>
        <p:spPr>
          <a:xfrm>
            <a:off x="266872" y="4602863"/>
            <a:ext cx="618110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chemeClr val="lt1"/>
                </a:solidFill>
                <a:latin typeface="Quattrocento Sans"/>
                <a:ea typeface="Quattrocento Sans"/>
                <a:cs typeface="Quattrocento Sans"/>
                <a:sym typeface="Quattrocento Sans"/>
              </a:rPr>
              <a:t>Cristofer Ibacache</a:t>
            </a:r>
            <a:br>
              <a:rPr b="0" i="0" lang="es-CL" sz="1800" u="none" cap="none" strike="noStrike">
                <a:solidFill>
                  <a:schemeClr val="lt1"/>
                </a:solidFill>
                <a:latin typeface="Quattrocento Sans"/>
                <a:ea typeface="Quattrocento Sans"/>
                <a:cs typeface="Quattrocento Sans"/>
                <a:sym typeface="Quattrocento Sans"/>
              </a:rPr>
            </a:br>
            <a:r>
              <a:rPr b="0" i="0" lang="es-CL" sz="1800" u="none" cap="none" strike="noStrike">
                <a:solidFill>
                  <a:schemeClr val="lt1"/>
                </a:solidFill>
                <a:latin typeface="Quattrocento Sans"/>
                <a:ea typeface="Quattrocento Sans"/>
                <a:cs typeface="Quattrocento Sans"/>
                <a:sym typeface="Quattrocento Sans"/>
              </a:rPr>
              <a:t>Víctor Rivera</a:t>
            </a:r>
            <a:br>
              <a:rPr b="0" i="0" lang="es-CL" sz="1800" u="none" cap="none" strike="noStrike">
                <a:solidFill>
                  <a:schemeClr val="lt1"/>
                </a:solidFill>
                <a:latin typeface="Quattrocento Sans"/>
                <a:ea typeface="Quattrocento Sans"/>
                <a:cs typeface="Quattrocento Sans"/>
                <a:sym typeface="Quattrocento Sans"/>
              </a:rPr>
            </a:br>
            <a:r>
              <a:rPr b="0" i="0" lang="es-CL" sz="1800" u="none" cap="none" strike="noStrike">
                <a:solidFill>
                  <a:schemeClr val="lt1"/>
                </a:solidFill>
                <a:latin typeface="Quattrocento Sans"/>
                <a:ea typeface="Quattrocento Sans"/>
                <a:cs typeface="Quattrocento Sans"/>
                <a:sym typeface="Quattrocento Sans"/>
              </a:rPr>
              <a:t>Patricio Bascuñán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01564" y="3548644"/>
            <a:ext cx="3465576" cy="1600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Arial"/>
              <a:buNone/>
            </a:pPr>
            <a:r>
              <a:rPr b="1" lang="es-CL" sz="2800">
                <a:latin typeface="Arial"/>
                <a:ea typeface="Arial"/>
                <a:cs typeface="Arial"/>
                <a:sym typeface="Arial"/>
              </a:rPr>
              <a:t>OBJETIVOS ESPECIFICOS</a:t>
            </a:r>
            <a:endParaRPr b="1" sz="4800">
              <a:latin typeface="Arial"/>
              <a:ea typeface="Arial"/>
              <a:cs typeface="Arial"/>
              <a:sym typeface="Arial"/>
            </a:endParaRPr>
          </a:p>
        </p:txBody>
      </p:sp>
      <p:sp>
        <p:nvSpPr>
          <p:cNvPr id="146" name="Google Shape;146;p10"/>
          <p:cNvSpPr txBox="1"/>
          <p:nvPr>
            <p:ph idx="1" type="body"/>
          </p:nvPr>
        </p:nvSpPr>
        <p:spPr>
          <a:xfrm>
            <a:off x="4470584" y="846379"/>
            <a:ext cx="6903720" cy="120225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2F2F2"/>
              </a:buClr>
              <a:buSzPts val="1600"/>
              <a:buNone/>
            </a:pPr>
            <a:r>
              <a:rPr lang="es-CL" sz="1600">
                <a:solidFill>
                  <a:srgbClr val="F2F2F2"/>
                </a:solidFill>
              </a:rPr>
              <a:t>Diseñar la arquitectura del sistema: Definiremos la arquitectura del sistema web, asegurando que cumpla con los requisitos de escalabilidad, seguridad y usabilidad.</a:t>
            </a:r>
            <a:endParaRPr/>
          </a:p>
          <a:p>
            <a:pPr indent="0" lvl="0" marL="0" rtl="0" algn="just">
              <a:lnSpc>
                <a:spcPct val="100000"/>
              </a:lnSpc>
              <a:spcBef>
                <a:spcPts val="2400"/>
              </a:spcBef>
              <a:spcAft>
                <a:spcPts val="0"/>
              </a:spcAft>
              <a:buClr>
                <a:srgbClr val="F2F2F2"/>
              </a:buClr>
              <a:buSzPts val="1600"/>
              <a:buNone/>
            </a:pPr>
            <a:r>
              <a:rPr lang="es-CL" sz="1600">
                <a:solidFill>
                  <a:srgbClr val="F2F2F2"/>
                </a:solidFill>
              </a:rPr>
              <a:t>Implementar módulos de gestión y monitoreo: Desarrollaremos módulos específicos para la gestión de flotas y el monitoreo en tiempo real, incluyendo la asignación de rutas y el seguimiento de vehículos.</a:t>
            </a:r>
            <a:endParaRPr/>
          </a:p>
          <a:p>
            <a:pPr indent="0" lvl="0" marL="0" rtl="0" algn="just">
              <a:lnSpc>
                <a:spcPct val="100000"/>
              </a:lnSpc>
              <a:spcBef>
                <a:spcPts val="2400"/>
              </a:spcBef>
              <a:spcAft>
                <a:spcPts val="0"/>
              </a:spcAft>
              <a:buClr>
                <a:srgbClr val="F2F2F2"/>
              </a:buClr>
              <a:buSzPts val="1600"/>
              <a:buNone/>
            </a:pPr>
            <a:r>
              <a:rPr lang="es-CL" sz="1600">
                <a:solidFill>
                  <a:srgbClr val="F2F2F2"/>
                </a:solidFill>
              </a:rPr>
              <a:t>Integrar herramientas de análisis de datos: Utilizaremos Power BI para crear un módulo de análisis de datos que permita a las empresas evaluar la eficiencia de sus rutas y tomar decisiones informadas.</a:t>
            </a:r>
            <a:endParaRPr/>
          </a:p>
          <a:p>
            <a:pPr indent="0" lvl="0" marL="0" rtl="0" algn="just">
              <a:lnSpc>
                <a:spcPct val="100000"/>
              </a:lnSpc>
              <a:spcBef>
                <a:spcPts val="2400"/>
              </a:spcBef>
              <a:spcAft>
                <a:spcPts val="0"/>
              </a:spcAft>
              <a:buClr>
                <a:srgbClr val="F2F2F2"/>
              </a:buClr>
              <a:buSzPts val="1600"/>
              <a:buNone/>
            </a:pPr>
            <a:r>
              <a:rPr lang="es-CL" sz="1600">
                <a:solidFill>
                  <a:srgbClr val="F2F2F2"/>
                </a:solidFill>
              </a:rPr>
              <a:t>Realizar pruebas y validación: El equipo efectuará pruebas exhaustivas del sistema, incluyendo pruebas de usabilidad, seguridad y rendimiento, para asegurar que el sistema cumple con los estándares establecidos antes de su despliegue final.</a:t>
            </a:r>
            <a:endParaRPr/>
          </a:p>
          <a:p>
            <a:pPr indent="0" lvl="0" marL="0" rtl="0" algn="just">
              <a:lnSpc>
                <a:spcPct val="100000"/>
              </a:lnSpc>
              <a:spcBef>
                <a:spcPts val="2400"/>
              </a:spcBef>
              <a:spcAft>
                <a:spcPts val="0"/>
              </a:spcAft>
              <a:buClr>
                <a:srgbClr val="F2F2F2"/>
              </a:buClr>
              <a:buSzPts val="1600"/>
              <a:buNone/>
            </a:pPr>
            <a:r>
              <a:rPr lang="es-CL" sz="1600">
                <a:solidFill>
                  <a:srgbClr val="F2F2F2"/>
                </a:solidFill>
              </a:rPr>
              <a:t>Desplegar y capacitar: Implementaremos el sistema en el entorno de producción y capacitamos a los usuarios finales (empresas y conductores) en el uso efectivo de la plataforma.</a:t>
            </a:r>
            <a:endParaRPr sz="1600">
              <a:solidFill>
                <a:srgbClr val="F2F2F2"/>
              </a:solidFill>
            </a:endParaRPr>
          </a:p>
        </p:txBody>
      </p:sp>
      <p:sp>
        <p:nvSpPr>
          <p:cNvPr id="147" name="Google Shape;147;p10"/>
          <p:cNvSpPr/>
          <p:nvPr/>
        </p:nvSpPr>
        <p:spPr>
          <a:xfrm>
            <a:off x="228600" y="241300"/>
            <a:ext cx="11772900" cy="6400800"/>
          </a:xfrm>
          <a:prstGeom prst="rect">
            <a:avLst/>
          </a:pr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48" name="Google Shape;148;p10"/>
          <p:cNvSpPr txBox="1"/>
          <p:nvPr/>
        </p:nvSpPr>
        <p:spPr>
          <a:xfrm>
            <a:off x="4553712" y="3855974"/>
            <a:ext cx="6903720" cy="120225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600"/>
              <a:buFont typeface="Arial"/>
              <a:buNone/>
            </a:pPr>
            <a:r>
              <a:t/>
            </a:r>
            <a:endParaRPr sz="1600">
              <a:solidFill>
                <a:srgbClr val="F2F2F2"/>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p>
            <a:pPr indent="0" lvl="0" marL="0" rtl="0" algn="l">
              <a:lnSpc>
                <a:spcPct val="125000"/>
              </a:lnSpc>
              <a:spcBef>
                <a:spcPts val="0"/>
              </a:spcBef>
              <a:spcAft>
                <a:spcPts val="0"/>
              </a:spcAft>
              <a:buClr>
                <a:schemeClr val="dk1"/>
              </a:buClr>
              <a:buSzPts val="3200"/>
              <a:buFont typeface="Quattrocento Sans"/>
              <a:buNone/>
            </a:pPr>
            <a:r>
              <a:rPr lang="es-CL"/>
              <a:t>PARTE II</a:t>
            </a:r>
            <a:br>
              <a:rPr lang="es-CL"/>
            </a:br>
            <a:r>
              <a:rPr lang="es-CL"/>
              <a:t>EVIDENCIAS</a:t>
            </a:r>
            <a:endParaRPr/>
          </a:p>
        </p:txBody>
      </p:sp>
      <p:sp>
        <p:nvSpPr>
          <p:cNvPr id="155" name="Google Shape;155;p12"/>
          <p:cNvSpPr/>
          <p:nvPr>
            <p:ph idx="2" type="pic"/>
          </p:nvPr>
        </p:nvSpPr>
        <p:spPr>
          <a:xfrm>
            <a:off x="4279392" y="1463040"/>
            <a:ext cx="1499616" cy="2194560"/>
          </a:xfrm>
          <a:prstGeom prst="rect">
            <a:avLst/>
          </a:prstGeom>
          <a:noFill/>
          <a:ln>
            <a:noFill/>
          </a:ln>
        </p:spPr>
      </p:sp>
      <p:sp>
        <p:nvSpPr>
          <p:cNvPr id="156" name="Google Shape;156;p12"/>
          <p:cNvSpPr/>
          <p:nvPr>
            <p:ph idx="3" type="pic"/>
          </p:nvPr>
        </p:nvSpPr>
        <p:spPr>
          <a:xfrm>
            <a:off x="6227064" y="1463040"/>
            <a:ext cx="1499616" cy="2194560"/>
          </a:xfrm>
          <a:prstGeom prst="rect">
            <a:avLst/>
          </a:prstGeom>
          <a:noFill/>
          <a:ln>
            <a:noFill/>
          </a:ln>
        </p:spPr>
      </p:sp>
      <p:sp>
        <p:nvSpPr>
          <p:cNvPr id="157" name="Google Shape;157;p12"/>
          <p:cNvSpPr/>
          <p:nvPr>
            <p:ph idx="4" type="pic"/>
          </p:nvPr>
        </p:nvSpPr>
        <p:spPr>
          <a:xfrm>
            <a:off x="8174736" y="1463040"/>
            <a:ext cx="1499616" cy="2194560"/>
          </a:xfrm>
          <a:prstGeom prst="rect">
            <a:avLst/>
          </a:prstGeom>
          <a:noFill/>
          <a:ln>
            <a:noFill/>
          </a:ln>
        </p:spPr>
      </p:sp>
      <p:sp>
        <p:nvSpPr>
          <p:cNvPr id="158" name="Google Shape;158;p12"/>
          <p:cNvSpPr/>
          <p:nvPr>
            <p:ph idx="5" type="pic"/>
          </p:nvPr>
        </p:nvSpPr>
        <p:spPr>
          <a:xfrm>
            <a:off x="10122408" y="1463040"/>
            <a:ext cx="1499616" cy="2194560"/>
          </a:xfrm>
          <a:prstGeom prst="rect">
            <a:avLst/>
          </a:prstGeom>
          <a:noFill/>
          <a:ln>
            <a:noFill/>
          </a:ln>
        </p:spPr>
      </p:sp>
      <p:sp>
        <p:nvSpPr>
          <p:cNvPr id="159" name="Google Shape;159;p12"/>
          <p:cNvSpPr/>
          <p:nvPr>
            <p:ph idx="9" type="pic"/>
          </p:nvPr>
        </p:nvSpPr>
        <p:spPr>
          <a:xfrm>
            <a:off x="10122408" y="4087368"/>
            <a:ext cx="1499616" cy="2194560"/>
          </a:xfrm>
          <a:prstGeom prst="rect">
            <a:avLst/>
          </a:prstGeom>
          <a:noFill/>
          <a:ln>
            <a:noFill/>
          </a:ln>
        </p:spPr>
      </p:sp>
      <p:sp>
        <p:nvSpPr>
          <p:cNvPr id="160" name="Google Shape;160;p12"/>
          <p:cNvSpPr/>
          <p:nvPr>
            <p:ph idx="8" type="pic"/>
          </p:nvPr>
        </p:nvSpPr>
        <p:spPr>
          <a:xfrm>
            <a:off x="8174736" y="4087368"/>
            <a:ext cx="1499616" cy="2194560"/>
          </a:xfrm>
          <a:prstGeom prst="rect">
            <a:avLst/>
          </a:prstGeom>
          <a:noFill/>
          <a:ln>
            <a:noFill/>
          </a:ln>
        </p:spPr>
      </p:sp>
      <p:sp>
        <p:nvSpPr>
          <p:cNvPr id="161" name="Google Shape;161;p12"/>
          <p:cNvSpPr/>
          <p:nvPr>
            <p:ph idx="7" type="pic"/>
          </p:nvPr>
        </p:nvSpPr>
        <p:spPr>
          <a:xfrm>
            <a:off x="6227064" y="4087368"/>
            <a:ext cx="1499616" cy="2194560"/>
          </a:xfrm>
          <a:prstGeom prst="rect">
            <a:avLst/>
          </a:prstGeom>
          <a:noFill/>
          <a:ln>
            <a:noFill/>
          </a:ln>
        </p:spPr>
      </p:sp>
      <p:sp>
        <p:nvSpPr>
          <p:cNvPr id="162" name="Google Shape;162;p12"/>
          <p:cNvSpPr/>
          <p:nvPr>
            <p:ph idx="6" type="pic"/>
          </p:nvPr>
        </p:nvSpPr>
        <p:spPr>
          <a:xfrm>
            <a:off x="4279392" y="4087368"/>
            <a:ext cx="1499616" cy="2194560"/>
          </a:xfrm>
          <a:prstGeom prst="rect">
            <a:avLst/>
          </a:prstGeom>
          <a:no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p:nvPr>
            <p:ph idx="2" type="pic"/>
          </p:nvPr>
        </p:nvSpPr>
        <p:spPr>
          <a:xfrm>
            <a:off x="0" y="0"/>
            <a:ext cx="12192000" cy="6858000"/>
          </a:xfrm>
          <a:prstGeom prst="rect">
            <a:avLst/>
          </a:prstGeom>
          <a:solidFill>
            <a:srgbClr val="7F7F7F"/>
          </a:solidFill>
          <a:ln>
            <a:noFill/>
          </a:ln>
        </p:spPr>
      </p:sp>
      <p:sp>
        <p:nvSpPr>
          <p:cNvPr id="168" name="Google Shape;168;p13"/>
          <p:cNvSpPr txBox="1"/>
          <p:nvPr>
            <p:ph idx="1" type="body"/>
          </p:nvPr>
        </p:nvSpPr>
        <p:spPr>
          <a:xfrm>
            <a:off x="3429000" y="2240280"/>
            <a:ext cx="4645152" cy="4197096"/>
          </a:xfrm>
          <a:prstGeom prst="rect">
            <a:avLst/>
          </a:prstGeom>
          <a:noFill/>
          <a:ln>
            <a:noFill/>
          </a:ln>
        </p:spPr>
        <p:txBody>
          <a:bodyPr anchorCtr="0" anchor="t" bIns="45700" lIns="91425" spcFirstLastPara="1" rIns="91425" wrap="square" tIns="45700">
            <a:noAutofit/>
          </a:bodyPr>
          <a:lstStyle/>
          <a:p>
            <a:pPr indent="0" lvl="0" marL="0" rtl="0" algn="l">
              <a:lnSpc>
                <a:spcPct val="155555"/>
              </a:lnSpc>
              <a:spcBef>
                <a:spcPts val="0"/>
              </a:spcBef>
              <a:spcAft>
                <a:spcPts val="0"/>
              </a:spcAft>
              <a:buClr>
                <a:schemeClr val="lt1"/>
              </a:buClr>
              <a:buSzPts val="1800"/>
              <a:buNone/>
            </a:pPr>
            <a:r>
              <a:t/>
            </a:r>
            <a:endParaRPr/>
          </a:p>
        </p:txBody>
      </p:sp>
      <p:graphicFrame>
        <p:nvGraphicFramePr>
          <p:cNvPr id="169" name="Google Shape;169;p13"/>
          <p:cNvGraphicFramePr/>
          <p:nvPr/>
        </p:nvGraphicFramePr>
        <p:xfrm>
          <a:off x="0" y="0"/>
          <a:ext cx="3000000" cy="3000000"/>
        </p:xfrm>
        <a:graphic>
          <a:graphicData uri="http://schemas.openxmlformats.org/drawingml/2006/table">
            <a:tbl>
              <a:tblPr>
                <a:noFill/>
                <a:tableStyleId>{4A7555F2-B274-4CEE-8DD2-171E0245FFAC}</a:tableStyleId>
              </a:tblPr>
              <a:tblGrid>
                <a:gridCol w="1235025"/>
                <a:gridCol w="2054425"/>
                <a:gridCol w="5237025"/>
                <a:gridCol w="3665525"/>
              </a:tblGrid>
              <a:tr h="434650">
                <a:tc>
                  <a:txBody>
                    <a:bodyPr/>
                    <a:lstStyle/>
                    <a:p>
                      <a:pPr indent="0" lvl="0" marL="0" marR="0" rtl="0" algn="ctr">
                        <a:spcBef>
                          <a:spcPts val="0"/>
                        </a:spcBef>
                        <a:spcAft>
                          <a:spcPts val="0"/>
                        </a:spcAft>
                        <a:buNone/>
                      </a:pPr>
                      <a:r>
                        <a:rPr b="1" i="0" lang="es-CL" sz="1100" u="none" cap="none" strike="noStrike">
                          <a:solidFill>
                            <a:srgbClr val="C0C1DD"/>
                          </a:solidFill>
                          <a:latin typeface="Calibri"/>
                          <a:ea typeface="Calibri"/>
                          <a:cs typeface="Calibri"/>
                          <a:sym typeface="Calibri"/>
                        </a:rPr>
                        <a:t>Tipo de evidencia </a:t>
                      </a:r>
                      <a:endParaRPr sz="1100" u="none" cap="none" strike="noStrike">
                        <a:solidFill>
                          <a:srgbClr val="C0C1DD"/>
                        </a:solidFill>
                      </a:endParaRPr>
                    </a:p>
                    <a:p>
                      <a:pPr indent="0" lvl="0" marL="0" marR="0" rtl="0" algn="ctr">
                        <a:spcBef>
                          <a:spcPts val="0"/>
                        </a:spcBef>
                        <a:spcAft>
                          <a:spcPts val="0"/>
                        </a:spcAft>
                        <a:buNone/>
                      </a:pPr>
                      <a:r>
                        <a:rPr b="1" i="0" lang="es-CL" sz="1100" u="none" cap="none" strike="noStrike">
                          <a:solidFill>
                            <a:srgbClr val="C0C1DD"/>
                          </a:solidFill>
                          <a:latin typeface="Calibri"/>
                          <a:ea typeface="Calibri"/>
                          <a:cs typeface="Calibri"/>
                          <a:sym typeface="Calibri"/>
                        </a:rPr>
                        <a:t>(avance o final)</a:t>
                      </a:r>
                      <a:endParaRPr sz="1100" u="none" cap="none" strike="noStrike">
                        <a:solidFill>
                          <a:srgbClr val="C0C1DD"/>
                        </a:solidFill>
                      </a:endParaRPr>
                    </a:p>
                  </a:txBody>
                  <a:tcPr marT="24075" marB="24075" marR="36125" marL="361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i="0" lang="es-CL" sz="1100" u="none" cap="none" strike="noStrike">
                          <a:solidFill>
                            <a:srgbClr val="C0C1DD"/>
                          </a:solidFill>
                          <a:latin typeface="Calibri"/>
                          <a:ea typeface="Calibri"/>
                          <a:cs typeface="Calibri"/>
                          <a:sym typeface="Calibri"/>
                        </a:rPr>
                        <a:t>Nombre de la evidencia</a:t>
                      </a:r>
                      <a:endParaRPr sz="1100" u="none" cap="none" strike="noStrike">
                        <a:solidFill>
                          <a:srgbClr val="C0C1DD"/>
                        </a:solidFill>
                      </a:endParaRPr>
                    </a:p>
                  </a:txBody>
                  <a:tcPr marT="24075" marB="24075" marR="36125" marL="361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i="0" lang="es-CL" sz="1100" u="none" cap="none" strike="noStrike">
                          <a:solidFill>
                            <a:srgbClr val="C0C1DD"/>
                          </a:solidFill>
                          <a:latin typeface="Calibri"/>
                          <a:ea typeface="Calibri"/>
                          <a:cs typeface="Calibri"/>
                          <a:sym typeface="Calibri"/>
                        </a:rPr>
                        <a:t>Descripción</a:t>
                      </a:r>
                      <a:endParaRPr sz="1100" u="none" cap="none" strike="noStrike">
                        <a:solidFill>
                          <a:srgbClr val="C0C1DD"/>
                        </a:solidFill>
                      </a:endParaRPr>
                    </a:p>
                  </a:txBody>
                  <a:tcPr marT="24075" marB="24075" marR="36125" marL="361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spcBef>
                          <a:spcPts val="0"/>
                        </a:spcBef>
                        <a:spcAft>
                          <a:spcPts val="0"/>
                        </a:spcAft>
                        <a:buNone/>
                      </a:pPr>
                      <a:r>
                        <a:rPr b="1" i="0" lang="es-CL" sz="1100" u="none" cap="none" strike="noStrike">
                          <a:solidFill>
                            <a:srgbClr val="C0C1DD"/>
                          </a:solidFill>
                          <a:latin typeface="Calibri"/>
                          <a:ea typeface="Calibri"/>
                          <a:cs typeface="Calibri"/>
                          <a:sym typeface="Calibri"/>
                        </a:rPr>
                        <a:t>Justificación</a:t>
                      </a:r>
                      <a:endParaRPr sz="1100" u="none" cap="none" strike="noStrike">
                        <a:solidFill>
                          <a:srgbClr val="C0C1DD"/>
                        </a:solidFill>
                      </a:endParaRPr>
                    </a:p>
                  </a:txBody>
                  <a:tcPr marT="24075" marB="24075" marR="36125" marL="361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a:t>
                      </a:r>
                      <a:endParaRPr b="1" sz="1100" u="none" cap="none" strike="noStrike">
                        <a:solidFill>
                          <a:srgbClr val="C0C1DD"/>
                        </a:solidFill>
                      </a:endParaRPr>
                    </a:p>
                    <a:p>
                      <a:pPr indent="0" lvl="0" marL="0" marR="0" rtl="0" algn="l">
                        <a:spcBef>
                          <a:spcPts val="0"/>
                        </a:spcBef>
                        <a:spcAft>
                          <a:spcPts val="0"/>
                        </a:spcAft>
                        <a:buNone/>
                      </a:pPr>
                      <a:br>
                        <a:rPr b="1" lang="es-CL" sz="1100" u="none" cap="none" strike="noStrike">
                          <a:solidFill>
                            <a:srgbClr val="C0C1DD"/>
                          </a:solidFill>
                        </a:rPr>
                      </a:b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Acta de Constitución del Proyecto</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Documento que incluye los objetivos, alcance, y el equipo del proyecto, aprobado por los stakeholders.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Establece la base oficial del proyecto, asegurando que todos los involucrados estén alineados.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Acta de Reunión de Kick-Off</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Resumen de la primera reunión oficial del proyecto, donde se discuten los objetivos, roles, y el plan inicial.</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Marca el inicio oficial del proyecto y establece expectativas claras entre los miembros del equipo.</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Documento de Especificación de Requerimientos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Documento detallado que especifica los requisitos funcionales y no funcionales del sistema, aprobado por el cliente.</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Asegura que todos los requerimientos del sistema están claramente definidos y acordados con el cliente.</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Diseño de la Arquitectura del Sistema</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Diagrama y documentación técnica que describe la arquitectura general del sistema, incluyendo bases de datos y APIs.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Facilita la comprensión del sistema, asegurando que el desarrollo se alinee con la visión técnica establecida.</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Diseño Detallado del Sistema</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Documentación que incluye el diseño detallado de cada componente del sistema, interfaces, y lógica de negocio.</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Asegura que todos los aspectos del sistema están completamente definidos antes de la implementación.</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34650">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Plan de Pruebas </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Documento que describe las pruebas unitarias, de integración y de aceptación que se realizarán durante el desarrollo.</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Asegura que se validarán todos los componentes del sistema antes de su entrega.</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 </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Informe de Pruebas Unitarias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Resultado de las pruebas unitarias realizadas en los módulos desarrollados, identificando errores y soluciones.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Garantiza que cada módulo funciona correctamente antes de integrarse al sistema completo.</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34650">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Avance</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Informe de Pruebas de Integración</a:t>
                      </a:r>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Resultados de las pruebas de integración que aseguran que todos los módulos funcionan juntos sin problemas.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Verifica la correcta interacción entre los módulos antes de pasar a la siguiente fase.</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Final</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Manual de Usuario</a:t>
                      </a:r>
                      <a:r>
                        <a:rPr b="1" i="0" lang="es-CL" sz="1100" u="none" cap="none" strike="noStrike">
                          <a:solidFill>
                            <a:schemeClr val="lt1"/>
                          </a:solidFill>
                          <a:latin typeface="Calibri"/>
                          <a:ea typeface="Calibri"/>
                          <a:cs typeface="Calibri"/>
                          <a:sym typeface="Calibri"/>
                        </a:rPr>
                        <a:t> </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Documento que explica cómo utilizar el sistema, dirigido a los usuarios finales.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Facilita al entendimiento del sistema por parte de los usuarios, asegurando un uso correcto y eficiente.</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246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Final</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Informe de Despliegue</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Documento que describe el proceso de implementación del sistema en el entorno de producción, incluyendo configuraciones finales y pasos seguidos.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Asegura que el sistema ha sido desplegado correctamente y que está listo para su uso operativo.</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56575">
                <a:tc>
                  <a:txBody>
                    <a:bodyPr/>
                    <a:lstStyle/>
                    <a:p>
                      <a:pPr indent="0" lvl="0" marL="0" marR="0" rtl="0" algn="just">
                        <a:spcBef>
                          <a:spcPts val="0"/>
                        </a:spcBef>
                        <a:spcAft>
                          <a:spcPts val="0"/>
                        </a:spcAft>
                        <a:buNone/>
                      </a:pPr>
                      <a:r>
                        <a:rPr b="1" i="0" lang="es-CL" sz="1100" u="none" cap="none" strike="noStrike">
                          <a:solidFill>
                            <a:srgbClr val="C0C1DD"/>
                          </a:solidFill>
                          <a:latin typeface="Calibri"/>
                          <a:ea typeface="Calibri"/>
                          <a:cs typeface="Calibri"/>
                          <a:sym typeface="Calibri"/>
                        </a:rPr>
                        <a:t>Final</a:t>
                      </a:r>
                      <a:endParaRPr b="1" sz="1100" u="none" cap="none" strike="noStrike">
                        <a:solidFill>
                          <a:srgbClr val="C0C1DD"/>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Informe de Cierre del Proyecto</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Documento que resume los resultados del proyecto, incluyendo el cumplimiento de objetivos, entregables y lecciones aprendidas.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just">
                        <a:spcBef>
                          <a:spcPts val="0"/>
                        </a:spcBef>
                        <a:spcAft>
                          <a:spcPts val="0"/>
                        </a:spcAft>
                        <a:buNone/>
                      </a:pPr>
                      <a:r>
                        <a:rPr b="0" i="1" lang="es-CL" sz="1100" u="none" cap="none" strike="noStrike">
                          <a:solidFill>
                            <a:schemeClr val="lt1"/>
                          </a:solidFill>
                          <a:latin typeface="Calibri"/>
                          <a:ea typeface="Calibri"/>
                          <a:cs typeface="Calibri"/>
                          <a:sym typeface="Calibri"/>
                        </a:rPr>
                        <a:t>Proporciona una evaluación final del proyecto, asegurando que todos los objetivos fueron alcanzados.</a:t>
                      </a:r>
                      <a:endParaRPr sz="1100" u="none" cap="none" strike="noStrike">
                        <a:solidFill>
                          <a:schemeClr val="lt1"/>
                        </a:solidFill>
                      </a:endParaRPr>
                    </a:p>
                  </a:txBody>
                  <a:tcPr marT="24075" marB="24075" marR="36125" marL="3612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
        <p:nvSpPr>
          <p:cNvPr id="170" name="Google Shape;170;p13"/>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attrocento San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s-CL"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76" name="Google Shape;176;p14"/>
          <p:cNvSpPr/>
          <p:nvPr/>
        </p:nvSpPr>
        <p:spPr>
          <a:xfrm>
            <a:off x="4675187" y="1716088"/>
            <a:ext cx="31562767"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77" name="Google Shape;177;p14"/>
          <p:cNvSpPr/>
          <p:nvPr/>
        </p:nvSpPr>
        <p:spPr>
          <a:xfrm>
            <a:off x="4859338" y="1636713"/>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aphicFrame>
        <p:nvGraphicFramePr>
          <p:cNvPr id="178" name="Google Shape;178;p14"/>
          <p:cNvGraphicFramePr/>
          <p:nvPr/>
        </p:nvGraphicFramePr>
        <p:xfrm>
          <a:off x="11875" y="11875"/>
          <a:ext cx="3000000" cy="3000000"/>
        </p:xfrm>
        <a:graphic>
          <a:graphicData uri="http://schemas.openxmlformats.org/drawingml/2006/table">
            <a:tbl>
              <a:tblPr>
                <a:noFill/>
                <a:tableStyleId>{1D69918A-F413-4740-B50B-4D1A92BC6F18}</a:tableStyleId>
              </a:tblPr>
              <a:tblGrid>
                <a:gridCol w="4926825"/>
                <a:gridCol w="292200"/>
                <a:gridCol w="292200"/>
                <a:gridCol w="292200"/>
                <a:gridCol w="288700"/>
                <a:gridCol w="288700"/>
                <a:gridCol w="288700"/>
                <a:gridCol w="288700"/>
                <a:gridCol w="288700"/>
                <a:gridCol w="288700"/>
                <a:gridCol w="378075"/>
                <a:gridCol w="378075"/>
                <a:gridCol w="378075"/>
                <a:gridCol w="378075"/>
                <a:gridCol w="378075"/>
                <a:gridCol w="378075"/>
                <a:gridCol w="378075"/>
                <a:gridCol w="378075"/>
                <a:gridCol w="1642275"/>
              </a:tblGrid>
              <a:tr h="201575">
                <a:tc rowSpan="2">
                  <a:txBody>
                    <a:bodyPr/>
                    <a:lstStyle/>
                    <a:p>
                      <a:pPr indent="0" lvl="0" marL="0" marR="0" rtl="0" algn="just">
                        <a:spcBef>
                          <a:spcPts val="0"/>
                        </a:spcBef>
                        <a:spcAft>
                          <a:spcPts val="0"/>
                        </a:spcAft>
                        <a:buNone/>
                      </a:pPr>
                      <a:r>
                        <a:rPr lang="es-CL" sz="1400" u="none" cap="none" strike="noStrike"/>
                        <a:t>Actividad</a:t>
                      </a:r>
                      <a:endParaRPr b="1" i="0" sz="1400" u="none" cap="none" strike="noStrike">
                        <a:solidFill>
                          <a:srgbClr val="000000"/>
                        </a:solidFill>
                        <a:latin typeface="Calibri"/>
                        <a:ea typeface="Calibri"/>
                        <a:cs typeface="Calibri"/>
                        <a:sym typeface="Calibri"/>
                      </a:endParaRPr>
                    </a:p>
                  </a:txBody>
                  <a:tcPr marT="6400" marB="0" marR="6400" marL="6400" anchor="ctr"/>
                </a:tc>
                <a:tc gridSpan="4">
                  <a:txBody>
                    <a:bodyPr/>
                    <a:lstStyle/>
                    <a:p>
                      <a:pPr indent="0" lvl="0" marL="0" marR="0" rtl="0" algn="ctr">
                        <a:spcBef>
                          <a:spcPts val="0"/>
                        </a:spcBef>
                        <a:spcAft>
                          <a:spcPts val="0"/>
                        </a:spcAft>
                        <a:buNone/>
                      </a:pPr>
                      <a:r>
                        <a:rPr lang="es-CL" sz="1200" u="none" cap="none" strike="noStrike"/>
                        <a:t>Fase 1</a:t>
                      </a:r>
                      <a:endParaRPr b="1" i="0" sz="1200" u="none" cap="none" strike="noStrike">
                        <a:solidFill>
                          <a:srgbClr val="000000"/>
                        </a:solidFill>
                        <a:latin typeface="Calibri"/>
                        <a:ea typeface="Calibri"/>
                        <a:cs typeface="Calibri"/>
                        <a:sym typeface="Calibri"/>
                      </a:endParaRPr>
                    </a:p>
                  </a:txBody>
                  <a:tcPr marT="6400" marB="0" marR="6400" marL="6400" anchor="ctr"/>
                </a:tc>
                <a:tc hMerge="1"/>
                <a:tc hMerge="1"/>
                <a:tc hMerge="1"/>
                <a:tc gridSpan="11">
                  <a:txBody>
                    <a:bodyPr/>
                    <a:lstStyle/>
                    <a:p>
                      <a:pPr indent="0" lvl="0" marL="0" marR="0" rtl="0" algn="ctr">
                        <a:spcBef>
                          <a:spcPts val="0"/>
                        </a:spcBef>
                        <a:spcAft>
                          <a:spcPts val="0"/>
                        </a:spcAft>
                        <a:buNone/>
                      </a:pPr>
                      <a:r>
                        <a:rPr lang="es-CL" sz="1200" u="none" cap="none" strike="noStrike"/>
                        <a:t>Fase 2</a:t>
                      </a:r>
                      <a:endParaRPr b="1" i="0" sz="1200" u="none" cap="none" strike="noStrike">
                        <a:solidFill>
                          <a:srgbClr val="000000"/>
                        </a:solidFill>
                        <a:latin typeface="Calibri"/>
                        <a:ea typeface="Calibri"/>
                        <a:cs typeface="Calibri"/>
                        <a:sym typeface="Calibri"/>
                      </a:endParaRPr>
                    </a:p>
                  </a:txBody>
                  <a:tcPr marT="6400" marB="0" marR="6400" marL="6400" anchor="ctr"/>
                </a:tc>
                <a:tc hMerge="1"/>
                <a:tc hMerge="1"/>
                <a:tc hMerge="1"/>
                <a:tc hMerge="1"/>
                <a:tc hMerge="1"/>
                <a:tc hMerge="1"/>
                <a:tc hMerge="1"/>
                <a:tc hMerge="1"/>
                <a:tc hMerge="1"/>
                <a:tc hMerge="1"/>
                <a:tc gridSpan="3">
                  <a:txBody>
                    <a:bodyPr/>
                    <a:lstStyle/>
                    <a:p>
                      <a:pPr indent="0" lvl="0" marL="0" marR="0" rtl="0" algn="ctr">
                        <a:spcBef>
                          <a:spcPts val="0"/>
                        </a:spcBef>
                        <a:spcAft>
                          <a:spcPts val="0"/>
                        </a:spcAft>
                        <a:buNone/>
                      </a:pPr>
                      <a:r>
                        <a:rPr lang="es-CL" sz="1200" u="none" cap="none" strike="noStrike"/>
                        <a:t>Fase 3</a:t>
                      </a:r>
                      <a:endParaRPr b="1" i="0" sz="1200" u="none" cap="none" strike="noStrike">
                        <a:solidFill>
                          <a:srgbClr val="000000"/>
                        </a:solidFill>
                        <a:latin typeface="Calibri"/>
                        <a:ea typeface="Calibri"/>
                        <a:cs typeface="Calibri"/>
                        <a:sym typeface="Calibri"/>
                      </a:endParaRPr>
                    </a:p>
                  </a:txBody>
                  <a:tcPr marT="6400" marB="0" marR="6400" marL="6400" anchor="ctr"/>
                </a:tc>
                <a:tc hMerge="1"/>
                <a:tc hMerge="1"/>
              </a:tr>
              <a:tr h="201575">
                <a:tc vMerge="1"/>
                <a:tc>
                  <a:txBody>
                    <a:bodyPr/>
                    <a:lstStyle/>
                    <a:p>
                      <a:pPr indent="0" lvl="0" marL="0" marR="0" rtl="0" algn="ctr">
                        <a:spcBef>
                          <a:spcPts val="0"/>
                        </a:spcBef>
                        <a:spcAft>
                          <a:spcPts val="0"/>
                        </a:spcAft>
                        <a:buNone/>
                      </a:pPr>
                      <a:r>
                        <a:rPr lang="es-CL" sz="1400" u="none" cap="none" strike="noStrike"/>
                        <a:t>1</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2</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3</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4</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5</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6</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7</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8</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9</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10</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11</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12</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13</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14</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15</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16</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17</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18</a:t>
                      </a:r>
                      <a:endParaRPr b="1" i="0" sz="1400" u="none" cap="none" strike="noStrike">
                        <a:solidFill>
                          <a:srgbClr val="000000"/>
                        </a:solidFill>
                        <a:latin typeface="Calibri"/>
                        <a:ea typeface="Calibri"/>
                        <a:cs typeface="Calibri"/>
                        <a:sym typeface="Calibri"/>
                      </a:endParaRPr>
                    </a:p>
                  </a:txBody>
                  <a:tcPr marT="6400" marB="0" marR="6400" marL="6400" anchor="ctr"/>
                </a:tc>
              </a:tr>
              <a:tr h="302375">
                <a:tc>
                  <a:txBody>
                    <a:bodyPr/>
                    <a:lstStyle/>
                    <a:p>
                      <a:pPr indent="0" lvl="0" marL="0" marR="0" rtl="0" algn="just">
                        <a:spcBef>
                          <a:spcPts val="0"/>
                        </a:spcBef>
                        <a:spcAft>
                          <a:spcPts val="0"/>
                        </a:spcAft>
                        <a:buNone/>
                      </a:pPr>
                      <a:r>
                        <a:rPr lang="es-CL" sz="1400" u="none" cap="none" strike="noStrike"/>
                        <a:t>Definición de alcance</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02375">
                <a:tc>
                  <a:txBody>
                    <a:bodyPr/>
                    <a:lstStyle/>
                    <a:p>
                      <a:pPr indent="0" lvl="0" marL="0" marR="0" rtl="0" algn="just">
                        <a:spcBef>
                          <a:spcPts val="0"/>
                        </a:spcBef>
                        <a:spcAft>
                          <a:spcPts val="0"/>
                        </a:spcAft>
                        <a:buNone/>
                      </a:pPr>
                      <a:r>
                        <a:rPr lang="es-CL" sz="1400" u="none" cap="none" strike="noStrike"/>
                        <a:t>Toma de requerimientos</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453575">
                <a:tc>
                  <a:txBody>
                    <a:bodyPr/>
                    <a:lstStyle/>
                    <a:p>
                      <a:pPr indent="0" lvl="0" marL="0" marR="0" rtl="0" algn="just">
                        <a:spcBef>
                          <a:spcPts val="0"/>
                        </a:spcBef>
                        <a:spcAft>
                          <a:spcPts val="0"/>
                        </a:spcAft>
                        <a:buNone/>
                      </a:pPr>
                      <a:r>
                        <a:rPr lang="es-CL" sz="1400" u="none" cap="none" strike="noStrike"/>
                        <a:t>Estudio de Viabilidad técnica</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02375">
                <a:tc>
                  <a:txBody>
                    <a:bodyPr/>
                    <a:lstStyle/>
                    <a:p>
                      <a:pPr indent="0" lvl="0" marL="0" marR="0" rtl="0" algn="just">
                        <a:spcBef>
                          <a:spcPts val="0"/>
                        </a:spcBef>
                        <a:spcAft>
                          <a:spcPts val="0"/>
                        </a:spcAft>
                        <a:buNone/>
                      </a:pPr>
                      <a:r>
                        <a:rPr lang="es-CL" sz="1400" u="none" cap="none" strike="noStrike"/>
                        <a:t>análisis de riesgo</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nchor="b"/>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02375">
                <a:tc>
                  <a:txBody>
                    <a:bodyPr/>
                    <a:lstStyle/>
                    <a:p>
                      <a:pPr indent="0" lvl="0" marL="0" marR="0" rtl="0" algn="just">
                        <a:spcBef>
                          <a:spcPts val="0"/>
                        </a:spcBef>
                        <a:spcAft>
                          <a:spcPts val="0"/>
                        </a:spcAft>
                        <a:buNone/>
                      </a:pPr>
                      <a:r>
                        <a:rPr lang="es-CL" sz="1400" u="none" cap="none" strike="noStrike"/>
                        <a:t>Aprobación del Proyecto</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02375">
                <a:tc>
                  <a:txBody>
                    <a:bodyPr/>
                    <a:lstStyle/>
                    <a:p>
                      <a:pPr indent="0" lvl="0" marL="0" marR="0" rtl="0" algn="just">
                        <a:spcBef>
                          <a:spcPts val="0"/>
                        </a:spcBef>
                        <a:spcAft>
                          <a:spcPts val="0"/>
                        </a:spcAft>
                        <a:buNone/>
                      </a:pPr>
                      <a:r>
                        <a:rPr lang="es-CL" sz="1400" u="none" cap="none" strike="noStrike"/>
                        <a:t>Diseño de la Base de Datos</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604750">
                <a:tc>
                  <a:txBody>
                    <a:bodyPr/>
                    <a:lstStyle/>
                    <a:p>
                      <a:pPr indent="0" lvl="0" marL="0" marR="0" rtl="0" algn="just">
                        <a:spcBef>
                          <a:spcPts val="0"/>
                        </a:spcBef>
                        <a:spcAft>
                          <a:spcPts val="0"/>
                        </a:spcAft>
                        <a:buNone/>
                      </a:pPr>
                      <a:r>
                        <a:rPr lang="es-CL" sz="1400" u="none" cap="none" strike="noStrike"/>
                        <a:t>Desarrollo del Backend para Gestión de Rutas</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604750">
                <a:tc>
                  <a:txBody>
                    <a:bodyPr/>
                    <a:lstStyle/>
                    <a:p>
                      <a:pPr indent="0" lvl="0" marL="0" marR="0" rtl="0" algn="just">
                        <a:spcBef>
                          <a:spcPts val="0"/>
                        </a:spcBef>
                        <a:spcAft>
                          <a:spcPts val="0"/>
                        </a:spcAft>
                        <a:buNone/>
                      </a:pPr>
                      <a:r>
                        <a:rPr lang="es-CL" sz="1400" u="none" cap="none" strike="noStrike"/>
                        <a:t>Desarrollo del Módulo de Reportes POWER BI</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604750">
                <a:tc>
                  <a:txBody>
                    <a:bodyPr/>
                    <a:lstStyle/>
                    <a:p>
                      <a:pPr indent="0" lvl="0" marL="0" marR="0" rtl="0" algn="just">
                        <a:spcBef>
                          <a:spcPts val="0"/>
                        </a:spcBef>
                        <a:spcAft>
                          <a:spcPts val="0"/>
                        </a:spcAft>
                        <a:buNone/>
                      </a:pPr>
                      <a:r>
                        <a:rPr lang="es-CL" sz="1400" u="none" cap="none" strike="noStrike"/>
                        <a:t>Implementación de Notificaciones en Tiempo Real</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453575">
                <a:tc>
                  <a:txBody>
                    <a:bodyPr/>
                    <a:lstStyle/>
                    <a:p>
                      <a:pPr indent="0" lvl="0" marL="0" marR="0" rtl="0" algn="just">
                        <a:spcBef>
                          <a:spcPts val="0"/>
                        </a:spcBef>
                        <a:spcAft>
                          <a:spcPts val="0"/>
                        </a:spcAft>
                        <a:buNone/>
                      </a:pPr>
                      <a:r>
                        <a:rPr lang="es-CL" sz="1400" u="none" cap="none" strike="noStrike"/>
                        <a:t>Implementación de Seguridad y Autorización</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453575">
                <a:tc>
                  <a:txBody>
                    <a:bodyPr/>
                    <a:lstStyle/>
                    <a:p>
                      <a:pPr indent="0" lvl="0" marL="0" marR="0" rtl="0" algn="just">
                        <a:spcBef>
                          <a:spcPts val="0"/>
                        </a:spcBef>
                        <a:spcAft>
                          <a:spcPts val="0"/>
                        </a:spcAft>
                        <a:buNone/>
                      </a:pPr>
                      <a:r>
                        <a:rPr lang="es-CL" sz="1400" u="none" cap="none" strike="noStrike"/>
                        <a:t>Diseño de la interfaz de usuario (UI)</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97125">
                <a:tc>
                  <a:txBody>
                    <a:bodyPr/>
                    <a:lstStyle/>
                    <a:p>
                      <a:pPr indent="0" lvl="0" marL="0" marR="0" rtl="0" algn="just">
                        <a:spcBef>
                          <a:spcPts val="0"/>
                        </a:spcBef>
                        <a:spcAft>
                          <a:spcPts val="0"/>
                        </a:spcAft>
                        <a:buNone/>
                      </a:pPr>
                      <a:r>
                        <a:rPr lang="es-CL" sz="1400" u="none" cap="none" strike="noStrike"/>
                        <a:t>Desarrollo del módulo del cliente:</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453575">
                <a:tc>
                  <a:txBody>
                    <a:bodyPr/>
                    <a:lstStyle/>
                    <a:p>
                      <a:pPr indent="0" lvl="0" marL="0" marR="0" rtl="0" algn="just">
                        <a:spcBef>
                          <a:spcPts val="0"/>
                        </a:spcBef>
                        <a:spcAft>
                          <a:spcPts val="0"/>
                        </a:spcAft>
                        <a:buNone/>
                      </a:pPr>
                      <a:r>
                        <a:rPr lang="es-CL" sz="1400" u="none" cap="none" strike="noStrike"/>
                        <a:t>Desarrollo del Geolocalización en tiempo real</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02375">
                <a:tc>
                  <a:txBody>
                    <a:bodyPr/>
                    <a:lstStyle/>
                    <a:p>
                      <a:pPr indent="0" lvl="0" marL="0" marR="0" rtl="0" algn="just">
                        <a:spcBef>
                          <a:spcPts val="0"/>
                        </a:spcBef>
                        <a:spcAft>
                          <a:spcPts val="0"/>
                        </a:spcAft>
                        <a:buNone/>
                      </a:pPr>
                      <a:r>
                        <a:rPr lang="es-CL" sz="1400" u="none" cap="none" strike="noStrike"/>
                        <a:t>Pruebas Unitarias</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02375">
                <a:tc>
                  <a:txBody>
                    <a:bodyPr/>
                    <a:lstStyle/>
                    <a:p>
                      <a:pPr indent="0" lvl="0" marL="0" marR="0" rtl="0" algn="just">
                        <a:spcBef>
                          <a:spcPts val="0"/>
                        </a:spcBef>
                        <a:spcAft>
                          <a:spcPts val="0"/>
                        </a:spcAft>
                        <a:buNone/>
                      </a:pPr>
                      <a:r>
                        <a:rPr lang="es-CL" sz="1400" u="none" cap="none" strike="noStrike"/>
                        <a:t>Despliegue del sistema</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r>
              <a:tr h="312450">
                <a:tc>
                  <a:txBody>
                    <a:bodyPr/>
                    <a:lstStyle/>
                    <a:p>
                      <a:pPr indent="0" lvl="0" marL="0" marR="0" rtl="0" algn="just">
                        <a:spcBef>
                          <a:spcPts val="0"/>
                        </a:spcBef>
                        <a:spcAft>
                          <a:spcPts val="0"/>
                        </a:spcAft>
                        <a:buNone/>
                      </a:pPr>
                      <a:r>
                        <a:rPr lang="es-CL" sz="1400" u="none" cap="none" strike="noStrike"/>
                        <a:t>Cierre de proyecto</a:t>
                      </a:r>
                      <a:endParaRPr b="1" i="0" sz="1400" u="none" cap="none" strike="noStrike">
                        <a:solidFill>
                          <a:srgbClr val="000000"/>
                        </a:solidFill>
                        <a:latin typeface="Calibri"/>
                        <a:ea typeface="Calibri"/>
                        <a:cs typeface="Calibri"/>
                        <a:sym typeface="Calibri"/>
                      </a:endParaRPr>
                    </a:p>
                  </a:txBody>
                  <a:tcPr marT="6400" marB="0" marR="6400" marL="6400" anchor="ctr"/>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l">
                        <a:spcBef>
                          <a:spcPts val="0"/>
                        </a:spcBef>
                        <a:spcAft>
                          <a:spcPts val="0"/>
                        </a:spcAft>
                        <a:buNone/>
                      </a:pPr>
                      <a:r>
                        <a:rPr lang="es-CL" sz="1400" u="none" cap="none" strike="noStrike"/>
                        <a:t> </a:t>
                      </a:r>
                      <a:endParaRPr b="0" i="0" sz="1400" u="none" cap="none" strike="noStrike">
                        <a:solidFill>
                          <a:srgbClr val="000000"/>
                        </a:solidFill>
                        <a:latin typeface="Calibri"/>
                        <a:ea typeface="Calibri"/>
                        <a:cs typeface="Calibri"/>
                        <a:sym typeface="Calibri"/>
                      </a:endParaRPr>
                    </a:p>
                  </a:txBody>
                  <a:tcPr marT="6400" marB="0" marR="6400" marL="6400"/>
                </a:tc>
                <a:tc>
                  <a:txBody>
                    <a:bodyPr/>
                    <a:lstStyle/>
                    <a:p>
                      <a:pPr indent="0" lvl="0" marL="0" marR="0" rtl="0" algn="ctr">
                        <a:spcBef>
                          <a:spcPts val="0"/>
                        </a:spcBef>
                        <a:spcAft>
                          <a:spcPts val="0"/>
                        </a:spcAft>
                        <a:buNone/>
                      </a:pPr>
                      <a:r>
                        <a:rPr lang="es-CL" sz="1400" u="none" cap="none" strike="noStrike"/>
                        <a:t>x </a:t>
                      </a:r>
                      <a:endParaRPr b="1" i="0" sz="1400" u="none" cap="none" strike="noStrike">
                        <a:solidFill>
                          <a:srgbClr val="000000"/>
                        </a:solidFill>
                        <a:latin typeface="Calibri"/>
                        <a:ea typeface="Calibri"/>
                        <a:cs typeface="Calibri"/>
                        <a:sym typeface="Calibri"/>
                      </a:endParaRPr>
                    </a:p>
                  </a:txBody>
                  <a:tcPr marT="6400" marB="0" marR="6400" marL="640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p>
            <a:pPr indent="0" lvl="0" marL="0" rtl="0" algn="l">
              <a:lnSpc>
                <a:spcPct val="125000"/>
              </a:lnSpc>
              <a:spcBef>
                <a:spcPts val="0"/>
              </a:spcBef>
              <a:spcAft>
                <a:spcPts val="0"/>
              </a:spcAft>
              <a:buClr>
                <a:schemeClr val="dk1"/>
              </a:buClr>
              <a:buSzPts val="3200"/>
              <a:buFont typeface="Quattrocento Sans"/>
              <a:buNone/>
            </a:pPr>
            <a:r>
              <a:rPr lang="es-CL"/>
              <a:t>CONCLUSIÓN</a:t>
            </a:r>
            <a:endParaRPr/>
          </a:p>
        </p:txBody>
      </p:sp>
      <p:sp>
        <p:nvSpPr>
          <p:cNvPr id="185" name="Google Shape;185;p15"/>
          <p:cNvSpPr/>
          <p:nvPr>
            <p:ph idx="2" type="pic"/>
          </p:nvPr>
        </p:nvSpPr>
        <p:spPr>
          <a:xfrm>
            <a:off x="4279392" y="1463040"/>
            <a:ext cx="1499616" cy="2194560"/>
          </a:xfrm>
          <a:prstGeom prst="rect">
            <a:avLst/>
          </a:prstGeom>
          <a:noFill/>
          <a:ln>
            <a:noFill/>
          </a:ln>
        </p:spPr>
      </p:sp>
      <p:sp>
        <p:nvSpPr>
          <p:cNvPr id="186" name="Google Shape;186;p15"/>
          <p:cNvSpPr/>
          <p:nvPr>
            <p:ph idx="3" type="pic"/>
          </p:nvPr>
        </p:nvSpPr>
        <p:spPr>
          <a:xfrm>
            <a:off x="6227064" y="1463040"/>
            <a:ext cx="1499616" cy="2194560"/>
          </a:xfrm>
          <a:prstGeom prst="rect">
            <a:avLst/>
          </a:prstGeom>
          <a:noFill/>
          <a:ln>
            <a:noFill/>
          </a:ln>
        </p:spPr>
      </p:sp>
      <p:sp>
        <p:nvSpPr>
          <p:cNvPr id="187" name="Google Shape;187;p15"/>
          <p:cNvSpPr/>
          <p:nvPr>
            <p:ph idx="4" type="pic"/>
          </p:nvPr>
        </p:nvSpPr>
        <p:spPr>
          <a:xfrm>
            <a:off x="8174736" y="1463040"/>
            <a:ext cx="1499616" cy="2194560"/>
          </a:xfrm>
          <a:prstGeom prst="rect">
            <a:avLst/>
          </a:prstGeom>
          <a:noFill/>
          <a:ln>
            <a:noFill/>
          </a:ln>
        </p:spPr>
      </p:sp>
      <p:sp>
        <p:nvSpPr>
          <p:cNvPr id="188" name="Google Shape;188;p15"/>
          <p:cNvSpPr/>
          <p:nvPr>
            <p:ph idx="5" type="pic"/>
          </p:nvPr>
        </p:nvSpPr>
        <p:spPr>
          <a:xfrm>
            <a:off x="10122408" y="1463040"/>
            <a:ext cx="1499616" cy="2194560"/>
          </a:xfrm>
          <a:prstGeom prst="rect">
            <a:avLst/>
          </a:prstGeom>
          <a:noFill/>
          <a:ln>
            <a:noFill/>
          </a:ln>
        </p:spPr>
      </p:sp>
      <p:sp>
        <p:nvSpPr>
          <p:cNvPr id="189" name="Google Shape;189;p15"/>
          <p:cNvSpPr/>
          <p:nvPr>
            <p:ph idx="9" type="pic"/>
          </p:nvPr>
        </p:nvSpPr>
        <p:spPr>
          <a:xfrm>
            <a:off x="10122408" y="4087368"/>
            <a:ext cx="1499616" cy="2194560"/>
          </a:xfrm>
          <a:prstGeom prst="rect">
            <a:avLst/>
          </a:prstGeom>
          <a:noFill/>
          <a:ln>
            <a:noFill/>
          </a:ln>
        </p:spPr>
      </p:sp>
      <p:sp>
        <p:nvSpPr>
          <p:cNvPr id="190" name="Google Shape;190;p15"/>
          <p:cNvSpPr/>
          <p:nvPr>
            <p:ph idx="8" type="pic"/>
          </p:nvPr>
        </p:nvSpPr>
        <p:spPr>
          <a:xfrm>
            <a:off x="8174736" y="4087368"/>
            <a:ext cx="1499616" cy="2194560"/>
          </a:xfrm>
          <a:prstGeom prst="rect">
            <a:avLst/>
          </a:prstGeom>
          <a:noFill/>
          <a:ln>
            <a:noFill/>
          </a:ln>
        </p:spPr>
      </p:sp>
      <p:sp>
        <p:nvSpPr>
          <p:cNvPr id="191" name="Google Shape;191;p15"/>
          <p:cNvSpPr/>
          <p:nvPr>
            <p:ph idx="7" type="pic"/>
          </p:nvPr>
        </p:nvSpPr>
        <p:spPr>
          <a:xfrm>
            <a:off x="6227064" y="4087368"/>
            <a:ext cx="1499616" cy="2194560"/>
          </a:xfrm>
          <a:prstGeom prst="rect">
            <a:avLst/>
          </a:prstGeom>
          <a:noFill/>
          <a:ln>
            <a:noFill/>
          </a:ln>
        </p:spPr>
      </p:sp>
      <p:sp>
        <p:nvSpPr>
          <p:cNvPr id="192" name="Google Shape;192;p15"/>
          <p:cNvSpPr/>
          <p:nvPr>
            <p:ph idx="6" type="pic"/>
          </p:nvPr>
        </p:nvSpPr>
        <p:spPr>
          <a:xfrm>
            <a:off x="4279392" y="4087368"/>
            <a:ext cx="1499616" cy="2194560"/>
          </a:xfrm>
          <a:prstGeom prst="rect">
            <a:avLst/>
          </a:prstGeom>
          <a:noFill/>
          <a:ln>
            <a:noFill/>
          </a:ln>
        </p:spPr>
      </p:sp>
      <p:sp>
        <p:nvSpPr>
          <p:cNvPr id="193" name="Google Shape;193;p15"/>
          <p:cNvSpPr/>
          <p:nvPr/>
        </p:nvSpPr>
        <p:spPr>
          <a:xfrm>
            <a:off x="4675188" y="1716088"/>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403860" y="2459736"/>
            <a:ext cx="3723132" cy="11064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b="1" lang="es-CL" sz="2800">
                <a:latin typeface="Arial"/>
                <a:ea typeface="Arial"/>
                <a:cs typeface="Arial"/>
                <a:sym typeface="Arial"/>
              </a:rPr>
              <a:t>RELEVANCIA DEL PROYECTO APT</a:t>
            </a:r>
            <a:endParaRPr b="1" sz="4800">
              <a:latin typeface="Arial"/>
              <a:ea typeface="Arial"/>
              <a:cs typeface="Arial"/>
              <a:sym typeface="Arial"/>
            </a:endParaRPr>
          </a:p>
        </p:txBody>
      </p:sp>
      <p:sp>
        <p:nvSpPr>
          <p:cNvPr id="80" name="Google Shape;80;p3"/>
          <p:cNvSpPr txBox="1"/>
          <p:nvPr>
            <p:ph idx="1" type="body"/>
          </p:nvPr>
        </p:nvSpPr>
        <p:spPr>
          <a:xfrm>
            <a:off x="4771644" y="1639062"/>
            <a:ext cx="6448044" cy="3854196"/>
          </a:xfrm>
          <a:prstGeom prst="rect">
            <a:avLst/>
          </a:prstGeom>
          <a:noFill/>
          <a:ln>
            <a:noFill/>
          </a:ln>
        </p:spPr>
        <p:txBody>
          <a:bodyPr anchorCtr="0" anchor="t" bIns="45700" lIns="91425" spcFirstLastPara="1" rIns="91425" wrap="square" tIns="45700">
            <a:noAutofit/>
          </a:bodyPr>
          <a:lstStyle/>
          <a:p>
            <a:pPr indent="0" lvl="0" marL="0" rtl="0" algn="just">
              <a:lnSpc>
                <a:spcPct val="187500"/>
              </a:lnSpc>
              <a:spcBef>
                <a:spcPts val="0"/>
              </a:spcBef>
              <a:spcAft>
                <a:spcPts val="0"/>
              </a:spcAft>
              <a:buClr>
                <a:schemeClr val="lt1"/>
              </a:buClr>
              <a:buSzPts val="1600"/>
              <a:buNone/>
            </a:pPr>
            <a:r>
              <a:rPr lang="es-CL" sz="1600">
                <a:latin typeface="Arial"/>
                <a:ea typeface="Arial"/>
                <a:cs typeface="Arial"/>
                <a:sym typeface="Arial"/>
              </a:rPr>
              <a:t>El Proyecto busca, solucionar problemáticas enfocadas a la situación actual que afecta nuestro país, las altas tasas de robos a camiones o cualquier vehículo de transporte. Se busca dar una solución para el monitoreo o seguimiento en tiempo real   de sus vehículos a la hora de realizar traslados de productos con flotas de cada empresa. También debido a la diferencia de rutas o comunas en relación con su peligrosidad, desarrollar un sistema que busque mapear los viajes de las flotas por lugares seguros en fundamental. De momento solo se desarrollará para la región metropolitana, dependiendo del resultado y la satisfacción del cliente, se verá si se desarrolla para todo el país. </a:t>
            </a:r>
            <a:endParaRPr sz="1600">
              <a:latin typeface="Arial"/>
              <a:ea typeface="Arial"/>
              <a:cs typeface="Arial"/>
              <a:sym typeface="Arial"/>
            </a:endParaRPr>
          </a:p>
        </p:txBody>
      </p:sp>
      <p:sp>
        <p:nvSpPr>
          <p:cNvPr id="81" name="Google Shape;81;p3"/>
          <p:cNvSpPr/>
          <p:nvPr/>
        </p:nvSpPr>
        <p:spPr>
          <a:xfrm>
            <a:off x="228600" y="241300"/>
            <a:ext cx="11772900" cy="6400800"/>
          </a:xfrm>
          <a:prstGeom prst="rect">
            <a:avLst/>
          </a:pr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20040" y="2551176"/>
            <a:ext cx="4186239" cy="8778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r>
              <a:rPr b="1" lang="es-CL" sz="2800">
                <a:latin typeface="Arial"/>
                <a:ea typeface="Arial"/>
                <a:cs typeface="Arial"/>
                <a:sym typeface="Arial"/>
              </a:rPr>
              <a:t>DESCRIPCIÓN DEL PROYECTO APT</a:t>
            </a:r>
            <a:endParaRPr b="1" sz="4800">
              <a:latin typeface="Arial"/>
              <a:ea typeface="Arial"/>
              <a:cs typeface="Arial"/>
              <a:sym typeface="Arial"/>
            </a:endParaRPr>
          </a:p>
        </p:txBody>
      </p:sp>
      <p:sp>
        <p:nvSpPr>
          <p:cNvPr id="88" name="Google Shape;88;p4"/>
          <p:cNvSpPr txBox="1"/>
          <p:nvPr>
            <p:ph idx="1" type="body"/>
          </p:nvPr>
        </p:nvSpPr>
        <p:spPr>
          <a:xfrm>
            <a:off x="5001766" y="1594612"/>
            <a:ext cx="6144769" cy="3996944"/>
          </a:xfrm>
          <a:prstGeom prst="rect">
            <a:avLst/>
          </a:prstGeom>
          <a:noFill/>
          <a:ln>
            <a:noFill/>
          </a:ln>
        </p:spPr>
        <p:txBody>
          <a:bodyPr anchorCtr="0" anchor="t" bIns="45700" lIns="91425" spcFirstLastPara="1" rIns="91425" wrap="square" tIns="45700">
            <a:noAutofit/>
          </a:bodyPr>
          <a:lstStyle/>
          <a:p>
            <a:pPr indent="0" lvl="0" marL="0" rtl="0" algn="just">
              <a:lnSpc>
                <a:spcPct val="166666"/>
              </a:lnSpc>
              <a:spcBef>
                <a:spcPts val="0"/>
              </a:spcBef>
              <a:spcAft>
                <a:spcPts val="0"/>
              </a:spcAft>
              <a:buClr>
                <a:srgbClr val="F2F2F2"/>
              </a:buClr>
              <a:buSzPts val="1800"/>
              <a:buNone/>
            </a:pPr>
            <a:r>
              <a:rPr lang="es-CL">
                <a:solidFill>
                  <a:srgbClr val="F2F2F2"/>
                </a:solidFill>
                <a:latin typeface="Arial"/>
                <a:ea typeface="Arial"/>
                <a:cs typeface="Arial"/>
                <a:sym typeface="Arial"/>
              </a:rPr>
              <a:t>Sistema Web, tanto para la empresa cliente como para los choferes de cada empresa, la aplicación enfocada para el cliente dará información en tiempo real de las rutas que cada chofer realizará, también podrá analizar a cada uno de sus trabajadores, vehículos, flotas y viajes. Por la parte del chofer, podrá ver cada una de sus rutas designadas por el cliente. El sistema consta con módulos para análisis de datos, se implementará un módulo con POWER BI para realizar diferentes estudios de datos.</a:t>
            </a:r>
            <a:endParaRPr>
              <a:solidFill>
                <a:srgbClr val="F2F2F2"/>
              </a:solidFill>
              <a:latin typeface="Arial"/>
              <a:ea typeface="Arial"/>
              <a:cs typeface="Arial"/>
              <a:sym typeface="Arial"/>
            </a:endParaRPr>
          </a:p>
        </p:txBody>
      </p:sp>
      <p:sp>
        <p:nvSpPr>
          <p:cNvPr id="89" name="Google Shape;89;p4"/>
          <p:cNvSpPr/>
          <p:nvPr/>
        </p:nvSpPr>
        <p:spPr>
          <a:xfrm>
            <a:off x="228600" y="241300"/>
            <a:ext cx="11772900" cy="6400800"/>
          </a:xfrm>
          <a:prstGeom prst="rect">
            <a:avLst/>
          </a:pr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310896" y="2510599"/>
            <a:ext cx="3819416" cy="15624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r>
              <a:rPr b="1" lang="es-CL" sz="2800">
                <a:latin typeface="Arial"/>
                <a:ea typeface="Arial"/>
                <a:cs typeface="Arial"/>
                <a:sym typeface="Arial"/>
              </a:rPr>
              <a:t>PERTINENCIA DEL PROYECTO CON EL PERFIL DE EGRESO</a:t>
            </a:r>
            <a:endParaRPr b="1" sz="4800">
              <a:latin typeface="Arial"/>
              <a:ea typeface="Arial"/>
              <a:cs typeface="Arial"/>
              <a:sym typeface="Arial"/>
            </a:endParaRPr>
          </a:p>
        </p:txBody>
      </p:sp>
      <p:sp>
        <p:nvSpPr>
          <p:cNvPr id="96" name="Google Shape;96;p5"/>
          <p:cNvSpPr txBox="1"/>
          <p:nvPr>
            <p:ph idx="1" type="body"/>
          </p:nvPr>
        </p:nvSpPr>
        <p:spPr>
          <a:xfrm>
            <a:off x="4435737" y="855535"/>
            <a:ext cx="7031738" cy="3996944"/>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lt1"/>
              </a:buClr>
              <a:buSzPts val="1600"/>
              <a:buNone/>
            </a:pPr>
            <a:r>
              <a:rPr lang="es-CL" sz="1600">
                <a:latin typeface="Arial"/>
                <a:ea typeface="Arial"/>
                <a:cs typeface="Arial"/>
                <a:sym typeface="Arial"/>
              </a:rPr>
              <a:t>Nuestro Proyecto APT está muy alineado con lo que aprendimos en la carrera de Ingeniería en Informática en Duoc UC. Básicamente, estamos desarrollando un sistema web para que las empresas puedan monitorear en tiempo real las rutas de sus vehículos, algo que encaja perfectamente con las habilidades que adquirimos.</a:t>
            </a:r>
            <a:endParaRPr/>
          </a:p>
          <a:p>
            <a:pPr indent="0" lvl="0" marL="0" rtl="0" algn="just">
              <a:lnSpc>
                <a:spcPct val="100000"/>
              </a:lnSpc>
              <a:spcBef>
                <a:spcPts val="800"/>
              </a:spcBef>
              <a:spcAft>
                <a:spcPts val="0"/>
              </a:spcAft>
              <a:buClr>
                <a:schemeClr val="lt1"/>
              </a:buClr>
              <a:buSzPts val="1600"/>
              <a:buNone/>
            </a:pPr>
            <a:r>
              <a:t/>
            </a:r>
            <a:endParaRPr sz="1600">
              <a:latin typeface="Arial"/>
              <a:ea typeface="Arial"/>
              <a:cs typeface="Arial"/>
              <a:sym typeface="Arial"/>
            </a:endParaRPr>
          </a:p>
          <a:p>
            <a:pPr indent="0" lvl="0" marL="0" rtl="0" algn="just">
              <a:lnSpc>
                <a:spcPct val="100000"/>
              </a:lnSpc>
              <a:spcBef>
                <a:spcPts val="800"/>
              </a:spcBef>
              <a:spcAft>
                <a:spcPts val="0"/>
              </a:spcAft>
              <a:buClr>
                <a:schemeClr val="lt1"/>
              </a:buClr>
              <a:buSzPts val="1600"/>
              <a:buNone/>
            </a:pPr>
            <a:r>
              <a:rPr lang="es-CL" sz="1600">
                <a:latin typeface="Arial"/>
                <a:ea typeface="Arial"/>
                <a:cs typeface="Arial"/>
                <a:sym typeface="Arial"/>
              </a:rPr>
              <a:t>Durante la carrera nos enseñaron a diseñar y desarrollar soluciones tecnológicas para problemas complejos, y eso es justo lo que estamos haciendo. Además, hemos aplicado las metodologías y herramientas correctas, como Power BI para el análisis de datos, y nos aseguramos de que todo sea seguro y cumpla con los estándares.</a:t>
            </a:r>
            <a:endParaRPr/>
          </a:p>
          <a:p>
            <a:pPr indent="0" lvl="0" marL="0" rtl="0" algn="just">
              <a:lnSpc>
                <a:spcPct val="100000"/>
              </a:lnSpc>
              <a:spcBef>
                <a:spcPts val="800"/>
              </a:spcBef>
              <a:spcAft>
                <a:spcPts val="0"/>
              </a:spcAft>
              <a:buClr>
                <a:schemeClr val="lt1"/>
              </a:buClr>
              <a:buSzPts val="1600"/>
              <a:buNone/>
            </a:pPr>
            <a:r>
              <a:t/>
            </a:r>
            <a:endParaRPr sz="1600">
              <a:latin typeface="Arial"/>
              <a:ea typeface="Arial"/>
              <a:cs typeface="Arial"/>
              <a:sym typeface="Arial"/>
            </a:endParaRPr>
          </a:p>
          <a:p>
            <a:pPr indent="0" lvl="0" marL="0" rtl="0" algn="just">
              <a:lnSpc>
                <a:spcPct val="100000"/>
              </a:lnSpc>
              <a:spcBef>
                <a:spcPts val="800"/>
              </a:spcBef>
              <a:spcAft>
                <a:spcPts val="0"/>
              </a:spcAft>
              <a:buClr>
                <a:schemeClr val="lt1"/>
              </a:buClr>
              <a:buSzPts val="1600"/>
              <a:buNone/>
            </a:pPr>
            <a:r>
              <a:rPr lang="es-CL" sz="1600">
                <a:latin typeface="Arial"/>
                <a:ea typeface="Arial"/>
                <a:cs typeface="Arial"/>
                <a:sym typeface="Arial"/>
              </a:rPr>
              <a:t>El trabajo en equipo y la capacidad de innovar han sido fundamentales, ya que este proyecto aborda un problema real, como es la seguridad en el transporte. También hemos tenido en cuenta la ética y el bien común, ya que estamos contribuyendo a mejorar la seguridad para los conductores y las empresas.</a:t>
            </a:r>
            <a:endParaRPr/>
          </a:p>
        </p:txBody>
      </p:sp>
      <p:sp>
        <p:nvSpPr>
          <p:cNvPr id="97" name="Google Shape;97;p5"/>
          <p:cNvSpPr/>
          <p:nvPr/>
        </p:nvSpPr>
        <p:spPr>
          <a:xfrm>
            <a:off x="228600" y="241300"/>
            <a:ext cx="11772900" cy="6400800"/>
          </a:xfrm>
          <a:prstGeom prst="rect">
            <a:avLst/>
          </a:pr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265175" y="2697480"/>
            <a:ext cx="3619501" cy="8778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b="1" lang="es-CL" sz="2800">
                <a:latin typeface="Calibri"/>
                <a:ea typeface="Calibri"/>
                <a:cs typeface="Calibri"/>
                <a:sym typeface="Calibri"/>
              </a:rPr>
              <a:t>RELACIÓN CON LOS INTERESES PROFESIONALES</a:t>
            </a:r>
            <a:endParaRPr b="1" sz="4400"/>
          </a:p>
        </p:txBody>
      </p:sp>
      <p:sp>
        <p:nvSpPr>
          <p:cNvPr id="103" name="Google Shape;103;p6"/>
          <p:cNvSpPr txBox="1"/>
          <p:nvPr>
            <p:ph idx="1" type="body"/>
          </p:nvPr>
        </p:nvSpPr>
        <p:spPr>
          <a:xfrm>
            <a:off x="4690870" y="1755648"/>
            <a:ext cx="6364225" cy="2395728"/>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lt1"/>
              </a:buClr>
              <a:buSzPts val="1600"/>
              <a:buNone/>
            </a:pPr>
            <a:r>
              <a:rPr lang="es-CL" sz="1600">
                <a:latin typeface="Arial"/>
                <a:ea typeface="Arial"/>
                <a:cs typeface="Arial"/>
                <a:sym typeface="Arial"/>
              </a:rPr>
              <a:t>El Proyecto APT está directamente relacionado con nuestros intereses profesionales, que se centran en el desarrollo de software, la seguridad informática y el análisis de datos. Este proyecto nos permite aplicar nuestras habilidades en estas áreas de manera concreta, creando una solución tecnológica que responde a un problema real, como es la seguridad en el transporte.</a:t>
            </a:r>
            <a:endParaRPr/>
          </a:p>
          <a:p>
            <a:pPr indent="0" lvl="0" marL="0" rtl="0" algn="just">
              <a:lnSpc>
                <a:spcPct val="107000"/>
              </a:lnSpc>
              <a:spcBef>
                <a:spcPts val="2400"/>
              </a:spcBef>
              <a:spcAft>
                <a:spcPts val="0"/>
              </a:spcAft>
              <a:buClr>
                <a:schemeClr val="lt1"/>
              </a:buClr>
              <a:buSzPts val="1600"/>
              <a:buNone/>
            </a:pPr>
            <a:r>
              <a:rPr lang="es-CL" sz="1600">
                <a:latin typeface="Arial"/>
                <a:ea typeface="Arial"/>
                <a:cs typeface="Arial"/>
                <a:sym typeface="Arial"/>
              </a:rPr>
              <a:t>Al trabajar en el Proyecto APT, estamos fortaleciendo nuestras competencias técnicas y ganando experiencia en la gestión de proyectos completos, desde la planificación hasta la implementación.</a:t>
            </a:r>
            <a:endParaRPr/>
          </a:p>
          <a:p>
            <a:pPr indent="0" lvl="0" marL="0" rtl="0" algn="just">
              <a:lnSpc>
                <a:spcPct val="107000"/>
              </a:lnSpc>
              <a:spcBef>
                <a:spcPts val="2400"/>
              </a:spcBef>
              <a:spcAft>
                <a:spcPts val="0"/>
              </a:spcAft>
              <a:buClr>
                <a:schemeClr val="lt1"/>
              </a:buClr>
              <a:buSzPts val="1800"/>
              <a:buNone/>
            </a:pPr>
            <a:r>
              <a:t/>
            </a:r>
            <a:endParaRPr sz="1800">
              <a:latin typeface="Calibri"/>
              <a:ea typeface="Calibri"/>
              <a:cs typeface="Calibri"/>
              <a:sym typeface="Calibri"/>
            </a:endParaRPr>
          </a:p>
        </p:txBody>
      </p:sp>
      <p:sp>
        <p:nvSpPr>
          <p:cNvPr id="104" name="Google Shape;104;p6"/>
          <p:cNvSpPr/>
          <p:nvPr/>
        </p:nvSpPr>
        <p:spPr>
          <a:xfrm>
            <a:off x="228600" y="241300"/>
            <a:ext cx="11772900" cy="6400800"/>
          </a:xfrm>
          <a:prstGeom prst="rect">
            <a:avLst/>
          </a:pr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237744" y="2322576"/>
            <a:ext cx="3465576" cy="1600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s-CL" sz="2800">
                <a:latin typeface="Arial"/>
                <a:ea typeface="Arial"/>
                <a:cs typeface="Arial"/>
                <a:sym typeface="Arial"/>
              </a:rPr>
              <a:t>FACTIBILIDAD DE DESARROLLO DEL PROYECTO APT</a:t>
            </a:r>
            <a:endParaRPr b="1" sz="4800">
              <a:latin typeface="Arial"/>
              <a:ea typeface="Arial"/>
              <a:cs typeface="Arial"/>
              <a:sym typeface="Arial"/>
            </a:endParaRPr>
          </a:p>
        </p:txBody>
      </p:sp>
      <p:sp>
        <p:nvSpPr>
          <p:cNvPr id="110" name="Google Shape;110;p7"/>
          <p:cNvSpPr txBox="1"/>
          <p:nvPr>
            <p:ph idx="1" type="body"/>
          </p:nvPr>
        </p:nvSpPr>
        <p:spPr>
          <a:xfrm>
            <a:off x="4553712" y="1069848"/>
            <a:ext cx="6903720" cy="370332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lt1"/>
              </a:buClr>
              <a:buSzPts val="1600"/>
              <a:buNone/>
            </a:pPr>
            <a:r>
              <a:rPr lang="es-CL" sz="1600">
                <a:latin typeface="Calibri"/>
                <a:ea typeface="Calibri"/>
                <a:cs typeface="Calibri"/>
                <a:sym typeface="Calibri"/>
              </a:rPr>
              <a:t>Creemos que es posible desarrollar el Proyecto APT dentro del tiempo y recursos disponibles debido a varios factores. Primero, hemos planificado el proyecto teniendo en cuenta la duración del semestre y las horas asignadas a la asignatura, lo que nos permite organizar el trabajo en etapas manejables y ajustadas a los plazos.</a:t>
            </a:r>
            <a:endParaRPr/>
          </a:p>
          <a:p>
            <a:pPr indent="0" lvl="0" marL="0" rtl="0" algn="just">
              <a:lnSpc>
                <a:spcPct val="100000"/>
              </a:lnSpc>
              <a:spcBef>
                <a:spcPts val="2400"/>
              </a:spcBef>
              <a:spcAft>
                <a:spcPts val="0"/>
              </a:spcAft>
              <a:buClr>
                <a:schemeClr val="lt1"/>
              </a:buClr>
              <a:buSzPts val="1600"/>
              <a:buNone/>
            </a:pPr>
            <a:r>
              <a:rPr lang="es-CL" sz="1600">
                <a:latin typeface="Calibri"/>
                <a:ea typeface="Calibri"/>
                <a:cs typeface="Calibri"/>
                <a:sym typeface="Calibri"/>
              </a:rPr>
              <a:t>En cuanto a los materiales, contamos con las herramientas de desarrollo necesarias, como entornos de programación, bases de datos, y plataformas para el análisis de datos como Power BI.</a:t>
            </a:r>
            <a:endParaRPr/>
          </a:p>
          <a:p>
            <a:pPr indent="0" lvl="0" marL="0" rtl="0" algn="just">
              <a:lnSpc>
                <a:spcPct val="100000"/>
              </a:lnSpc>
              <a:spcBef>
                <a:spcPts val="2400"/>
              </a:spcBef>
              <a:spcAft>
                <a:spcPts val="0"/>
              </a:spcAft>
              <a:buClr>
                <a:schemeClr val="lt1"/>
              </a:buClr>
              <a:buSzPts val="1600"/>
              <a:buNone/>
            </a:pPr>
            <a:r>
              <a:rPr lang="es-CL" sz="1600">
                <a:latin typeface="Calibri"/>
                <a:ea typeface="Calibri"/>
                <a:cs typeface="Calibri"/>
                <a:sym typeface="Calibri"/>
              </a:rPr>
              <a:t>Existen también factores externos que facilitan el desarrollo del proyecto, como el acceso a internet para investigación y recursos educativos en línea.</a:t>
            </a:r>
            <a:endParaRPr/>
          </a:p>
          <a:p>
            <a:pPr indent="0" lvl="0" marL="0" rtl="0" algn="just">
              <a:lnSpc>
                <a:spcPct val="100000"/>
              </a:lnSpc>
              <a:spcBef>
                <a:spcPts val="1200"/>
              </a:spcBef>
              <a:spcAft>
                <a:spcPts val="0"/>
              </a:spcAft>
              <a:buClr>
                <a:schemeClr val="lt1"/>
              </a:buClr>
              <a:buSzPts val="1600"/>
              <a:buNone/>
            </a:pPr>
            <a:r>
              <a:rPr lang="es-CL" sz="1600">
                <a:latin typeface="Calibri"/>
                <a:ea typeface="Calibri"/>
                <a:cs typeface="Calibri"/>
                <a:sym typeface="Calibri"/>
              </a:rPr>
              <a:t>Sin embargo, hay posibles desafíos, como la coordinación entre los miembros del equipo y posibles problemas técnicos o de acceso a ciertos recursos. Para mitigar estos riesgos, hemos establecido una comunicación constante y asignado responsabilidades claras dentro del equipo. Además, estamos preparados para buscar soluciones alternativas si surge algún obstáculo técnico o de recursos.</a:t>
            </a:r>
            <a:endParaRPr sz="1600">
              <a:solidFill>
                <a:srgbClr val="F2F2F2"/>
              </a:solidFill>
            </a:endParaRPr>
          </a:p>
        </p:txBody>
      </p:sp>
      <p:sp>
        <p:nvSpPr>
          <p:cNvPr id="111" name="Google Shape;111;p7"/>
          <p:cNvSpPr/>
          <p:nvPr/>
        </p:nvSpPr>
        <p:spPr>
          <a:xfrm>
            <a:off x="228600" y="241300"/>
            <a:ext cx="11772900" cy="6400800"/>
          </a:xfrm>
          <a:prstGeom prst="rect">
            <a:avLst/>
          </a:pr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p:nvPr>
            <p:ph idx="2" type="pic"/>
          </p:nvPr>
        </p:nvSpPr>
        <p:spPr>
          <a:xfrm>
            <a:off x="0" y="0"/>
            <a:ext cx="12192000" cy="6858000"/>
          </a:xfrm>
          <a:prstGeom prst="rect">
            <a:avLst/>
          </a:prstGeom>
          <a:solidFill>
            <a:srgbClr val="7F7F7F"/>
          </a:solidFill>
          <a:ln>
            <a:noFill/>
          </a:ln>
        </p:spPr>
      </p:sp>
      <p:sp>
        <p:nvSpPr>
          <p:cNvPr id="117" name="Google Shape;117;p11"/>
          <p:cNvSpPr txBox="1"/>
          <p:nvPr>
            <p:ph type="title"/>
          </p:nvPr>
        </p:nvSpPr>
        <p:spPr>
          <a:xfrm>
            <a:off x="457199" y="914400"/>
            <a:ext cx="11174819" cy="9037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Quattrocento Sans"/>
              <a:buNone/>
            </a:pPr>
            <a:r>
              <a:rPr lang="es-CL"/>
              <a:t>METODOLOGÍA</a:t>
            </a:r>
            <a:endParaRPr/>
          </a:p>
        </p:txBody>
      </p:sp>
      <p:sp>
        <p:nvSpPr>
          <p:cNvPr id="118" name="Google Shape;118;p11"/>
          <p:cNvSpPr txBox="1"/>
          <p:nvPr>
            <p:ph idx="1" type="body"/>
          </p:nvPr>
        </p:nvSpPr>
        <p:spPr>
          <a:xfrm>
            <a:off x="2124266" y="2239535"/>
            <a:ext cx="7840683" cy="4197096"/>
          </a:xfrm>
          <a:prstGeom prst="rect">
            <a:avLst/>
          </a:prstGeom>
          <a:noFill/>
          <a:ln>
            <a:noFill/>
          </a:ln>
        </p:spPr>
        <p:txBody>
          <a:bodyPr anchorCtr="0" anchor="t" bIns="45700" lIns="91425" spcFirstLastPara="1" rIns="91425" wrap="square" tIns="45700">
            <a:noAutofit/>
          </a:bodyPr>
          <a:lstStyle/>
          <a:p>
            <a:pPr indent="0" lvl="0" marL="0" rtl="0" algn="l">
              <a:lnSpc>
                <a:spcPct val="155555"/>
              </a:lnSpc>
              <a:spcBef>
                <a:spcPts val="0"/>
              </a:spcBef>
              <a:spcAft>
                <a:spcPts val="0"/>
              </a:spcAft>
              <a:buClr>
                <a:schemeClr val="lt1"/>
              </a:buClr>
              <a:buSzPts val="1800"/>
              <a:buNone/>
            </a:pPr>
            <a:r>
              <a:rPr lang="es-CL"/>
              <a:t>Para abordar el desarrollo del sistema, se utilizará la metodología en cascada. Se comenzará con el Análisis de Requisitos para identificar las necesidades del cliente, seguido del Diseño del Sistema, donde se definirá la arquitectura y las interfaces. Luego, se procederá a la implementación, desarrollando los módulos del cliente, choferes y análisis de datos con Power BI. Posteriormente, se realizará la Verificación mediante pruebas exhaustivas, y finalmente, la Implantación para el despliegue del sistema en producción. Cada fase será llevada a cabo por un equipo especializado, asignando funciones claras y responsabilidades específicas a cada miembro.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457199" y="2569464"/>
            <a:ext cx="3619501" cy="1179576"/>
          </a:xfrm>
          <a:prstGeom prst="rect">
            <a:avLst/>
          </a:prstGeom>
          <a:noFill/>
          <a:ln>
            <a:noFill/>
          </a:ln>
        </p:spPr>
        <p:txBody>
          <a:bodyPr anchorCtr="0" anchor="b" bIns="45700" lIns="91425" spcFirstLastPara="1" rIns="91425" wrap="square" tIns="45700">
            <a:normAutofit/>
          </a:bodyPr>
          <a:lstStyle/>
          <a:p>
            <a:pPr indent="0" lvl="0" marL="0" rtl="0" algn="l">
              <a:lnSpc>
                <a:spcPct val="125000"/>
              </a:lnSpc>
              <a:spcBef>
                <a:spcPts val="0"/>
              </a:spcBef>
              <a:spcAft>
                <a:spcPts val="0"/>
              </a:spcAft>
              <a:buClr>
                <a:schemeClr val="dk1"/>
              </a:buClr>
              <a:buSzPts val="3200"/>
              <a:buFont typeface="Quattrocento Sans"/>
              <a:buNone/>
            </a:pPr>
            <a:r>
              <a:rPr lang="es-CL"/>
              <a:t>PARTE II</a:t>
            </a:r>
            <a:br>
              <a:rPr lang="es-CL"/>
            </a:br>
            <a:r>
              <a:rPr lang="es-CL"/>
              <a:t>OBJETIVOS</a:t>
            </a:r>
            <a:endParaRPr/>
          </a:p>
        </p:txBody>
      </p:sp>
      <p:sp>
        <p:nvSpPr>
          <p:cNvPr id="125" name="Google Shape;125;p8"/>
          <p:cNvSpPr/>
          <p:nvPr>
            <p:ph idx="2" type="pic"/>
          </p:nvPr>
        </p:nvSpPr>
        <p:spPr>
          <a:xfrm>
            <a:off x="4279392" y="1463040"/>
            <a:ext cx="1499616" cy="2194560"/>
          </a:xfrm>
          <a:prstGeom prst="rect">
            <a:avLst/>
          </a:prstGeom>
          <a:noFill/>
          <a:ln>
            <a:noFill/>
          </a:ln>
        </p:spPr>
      </p:sp>
      <p:sp>
        <p:nvSpPr>
          <p:cNvPr id="126" name="Google Shape;126;p8"/>
          <p:cNvSpPr/>
          <p:nvPr>
            <p:ph idx="3" type="pic"/>
          </p:nvPr>
        </p:nvSpPr>
        <p:spPr>
          <a:xfrm>
            <a:off x="6227064" y="1463040"/>
            <a:ext cx="1499616" cy="2194560"/>
          </a:xfrm>
          <a:prstGeom prst="rect">
            <a:avLst/>
          </a:prstGeom>
          <a:noFill/>
          <a:ln>
            <a:noFill/>
          </a:ln>
        </p:spPr>
      </p:sp>
      <p:sp>
        <p:nvSpPr>
          <p:cNvPr id="127" name="Google Shape;127;p8"/>
          <p:cNvSpPr/>
          <p:nvPr>
            <p:ph idx="4" type="pic"/>
          </p:nvPr>
        </p:nvSpPr>
        <p:spPr>
          <a:xfrm>
            <a:off x="8174736" y="1463040"/>
            <a:ext cx="1499616" cy="2194560"/>
          </a:xfrm>
          <a:prstGeom prst="rect">
            <a:avLst/>
          </a:prstGeom>
          <a:noFill/>
          <a:ln>
            <a:noFill/>
          </a:ln>
        </p:spPr>
      </p:sp>
      <p:sp>
        <p:nvSpPr>
          <p:cNvPr id="128" name="Google Shape;128;p8"/>
          <p:cNvSpPr/>
          <p:nvPr>
            <p:ph idx="5" type="pic"/>
          </p:nvPr>
        </p:nvSpPr>
        <p:spPr>
          <a:xfrm>
            <a:off x="10122408" y="1463040"/>
            <a:ext cx="1499616" cy="2194560"/>
          </a:xfrm>
          <a:prstGeom prst="rect">
            <a:avLst/>
          </a:prstGeom>
          <a:noFill/>
          <a:ln>
            <a:noFill/>
          </a:ln>
        </p:spPr>
      </p:sp>
      <p:sp>
        <p:nvSpPr>
          <p:cNvPr id="129" name="Google Shape;129;p8"/>
          <p:cNvSpPr/>
          <p:nvPr>
            <p:ph idx="9" type="pic"/>
          </p:nvPr>
        </p:nvSpPr>
        <p:spPr>
          <a:xfrm>
            <a:off x="10122408" y="4087368"/>
            <a:ext cx="1499616" cy="2194560"/>
          </a:xfrm>
          <a:prstGeom prst="rect">
            <a:avLst/>
          </a:prstGeom>
          <a:noFill/>
          <a:ln>
            <a:noFill/>
          </a:ln>
        </p:spPr>
      </p:sp>
      <p:sp>
        <p:nvSpPr>
          <p:cNvPr id="130" name="Google Shape;130;p8"/>
          <p:cNvSpPr/>
          <p:nvPr>
            <p:ph idx="8" type="pic"/>
          </p:nvPr>
        </p:nvSpPr>
        <p:spPr>
          <a:xfrm>
            <a:off x="8174736" y="4087368"/>
            <a:ext cx="1499616" cy="2194560"/>
          </a:xfrm>
          <a:prstGeom prst="rect">
            <a:avLst/>
          </a:prstGeom>
          <a:noFill/>
          <a:ln>
            <a:noFill/>
          </a:ln>
        </p:spPr>
      </p:sp>
      <p:sp>
        <p:nvSpPr>
          <p:cNvPr id="131" name="Google Shape;131;p8"/>
          <p:cNvSpPr/>
          <p:nvPr>
            <p:ph idx="7" type="pic"/>
          </p:nvPr>
        </p:nvSpPr>
        <p:spPr>
          <a:xfrm>
            <a:off x="6227064" y="4087368"/>
            <a:ext cx="1499616" cy="2194560"/>
          </a:xfrm>
          <a:prstGeom prst="rect">
            <a:avLst/>
          </a:prstGeom>
          <a:noFill/>
          <a:ln>
            <a:noFill/>
          </a:ln>
        </p:spPr>
      </p:sp>
      <p:sp>
        <p:nvSpPr>
          <p:cNvPr id="132" name="Google Shape;132;p8"/>
          <p:cNvSpPr/>
          <p:nvPr>
            <p:ph idx="6" type="pic"/>
          </p:nvPr>
        </p:nvSpPr>
        <p:spPr>
          <a:xfrm>
            <a:off x="4279392" y="4087368"/>
            <a:ext cx="1499616" cy="2194560"/>
          </a:xfrm>
          <a:prstGeom prst="rect">
            <a:avLst/>
          </a:prstGeom>
          <a:no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401564" y="3548644"/>
            <a:ext cx="3465576" cy="1600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Arial"/>
              <a:buNone/>
            </a:pPr>
            <a:r>
              <a:rPr b="1" lang="es-CL" sz="2800">
                <a:latin typeface="Arial"/>
                <a:ea typeface="Arial"/>
                <a:cs typeface="Arial"/>
                <a:sym typeface="Arial"/>
              </a:rPr>
              <a:t>OBJETIVO GENERAL</a:t>
            </a:r>
            <a:endParaRPr b="1" sz="4800">
              <a:latin typeface="Arial"/>
              <a:ea typeface="Arial"/>
              <a:cs typeface="Arial"/>
              <a:sym typeface="Arial"/>
            </a:endParaRPr>
          </a:p>
        </p:txBody>
      </p:sp>
      <p:sp>
        <p:nvSpPr>
          <p:cNvPr id="138" name="Google Shape;138;p9"/>
          <p:cNvSpPr txBox="1"/>
          <p:nvPr>
            <p:ph idx="1" type="body"/>
          </p:nvPr>
        </p:nvSpPr>
        <p:spPr>
          <a:xfrm>
            <a:off x="4636839" y="2400897"/>
            <a:ext cx="6903720" cy="120225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F2F2F2"/>
              </a:buClr>
              <a:buSzPts val="1600"/>
              <a:buNone/>
            </a:pPr>
            <a:r>
              <a:rPr lang="es-CL" sz="1600">
                <a:solidFill>
                  <a:srgbClr val="F2F2F2"/>
                </a:solidFill>
              </a:rPr>
              <a:t>Desarrollar e implementar un sistema web robusto y seguro que permita a las empresas gestionar y monitorear en tiempo real las rutas de sus flotas de vehículos, asegurando la seguridad y optimización de los recursos en la región metropolitana.</a:t>
            </a:r>
            <a:endParaRPr sz="1600">
              <a:solidFill>
                <a:srgbClr val="F2F2F2"/>
              </a:solidFill>
            </a:endParaRPr>
          </a:p>
        </p:txBody>
      </p:sp>
      <p:sp>
        <p:nvSpPr>
          <p:cNvPr id="139" name="Google Shape;139;p9"/>
          <p:cNvSpPr/>
          <p:nvPr/>
        </p:nvSpPr>
        <p:spPr>
          <a:xfrm>
            <a:off x="228600" y="241300"/>
            <a:ext cx="11772900" cy="6400800"/>
          </a:xfrm>
          <a:prstGeom prst="rect">
            <a:avLst/>
          </a:prstGeom>
          <a:noFill/>
          <a:ln cap="flat" cmpd="sng" w="254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40" name="Google Shape;140;p9"/>
          <p:cNvSpPr txBox="1"/>
          <p:nvPr/>
        </p:nvSpPr>
        <p:spPr>
          <a:xfrm>
            <a:off x="4553712" y="3855974"/>
            <a:ext cx="6903720" cy="120225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600"/>
              <a:buFont typeface="Arial"/>
              <a:buNone/>
            </a:pPr>
            <a:r>
              <a:t/>
            </a:r>
            <a:endParaRPr sz="1600">
              <a:solidFill>
                <a:srgbClr val="F2F2F2"/>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trella del programa">
  <a:themeElements>
    <a:clrScheme name="Star of the show">
      <a:dk1>
        <a:srgbClr val="000000"/>
      </a:dk1>
      <a:lt1>
        <a:srgbClr val="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ión de equilibrar">
  <a:themeElements>
    <a:clrScheme name="Balancing Act">
      <a:dk1>
        <a:srgbClr val="000000"/>
      </a:dk1>
      <a:lt1>
        <a:srgbClr val="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2024-06-03T22:40:29Z</dcterms:created>
  <dc:creator>cristofer ibacache guzman</dc:creator>
</cp:coreProperties>
</file>