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  <p14:sldId id="283"/>
            <p14:sldId id="284"/>
            <p14:sldId id="285"/>
            <p14:sldId id="286"/>
          </p14:sldIdLst>
        </p14:section>
        <p14:section name="Diseñar, Transformación, Anotar, Trabajar en colaboración, Información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atricio Pinto" initials="PP" lastIdx="1" clrIdx="6">
    <p:extLst>
      <p:ext uri="{19B8F6BF-5375-455C-9EA6-DF929625EA0E}">
        <p15:presenceInfo xmlns:p15="http://schemas.microsoft.com/office/powerpoint/2012/main" userId="S::Patricio.Pinto@achilles.com::717fe3a7-2d16-405b-ab65-ce5da81a7581" providerId="AD"/>
      </p:ext>
    </p:extLst>
  </p:cmAuthor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C177B-B36A-42FB-963C-4A4062E11465}" type="datetime1">
              <a:rPr lang="es-ES" smtClean="0"/>
              <a:t>16/09/2021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D6E2F-8700-4332-938B-4B711CF8351C}" type="datetime1">
              <a:rPr lang="es-ES" smtClean="0"/>
              <a:pPr/>
              <a:t>16/09/2021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BF53A3-647D-4EB5-8024-AB2FE87A599F}" type="datetime1">
              <a:rPr lang="es-ES" noProof="0" smtClean="0"/>
              <a:t>16/09/2021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5AAFFC4-FA62-427A-8CE9-ACD9FDA24490}" type="datetime1">
              <a:rPr lang="es-ES" noProof="0" smtClean="0"/>
              <a:t>16/09/2021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7284" y="1164324"/>
            <a:ext cx="8546206" cy="791085"/>
          </a:xfrm>
        </p:spPr>
        <p:txBody>
          <a:bodyPr rtlCol="0" anchor="ctr" anchorCtr="0">
            <a:normAutofit fontScale="90000"/>
          </a:bodyPr>
          <a:lstStyle/>
          <a:p>
            <a:pPr algn="ctr" rtl="0"/>
            <a:r>
              <a:rPr lang="es-ES" sz="4800" b="1" i="1" dirty="0">
                <a:solidFill>
                  <a:schemeClr val="bg1"/>
                </a:solidFill>
              </a:rPr>
              <a:t>Tabla FOP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984658" cy="276057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s-E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 descr="Logotipo de PowerPoi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2044250-5239-4180-BC23-AE1D385B9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00059"/>
              </p:ext>
            </p:extLst>
          </p:nvPr>
        </p:nvGraphicFramePr>
        <p:xfrm>
          <a:off x="717452" y="2757268"/>
          <a:ext cx="10283484" cy="327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828">
                  <a:extLst>
                    <a:ext uri="{9D8B030D-6E8A-4147-A177-3AD203B41FA5}">
                      <a16:colId xmlns:a16="http://schemas.microsoft.com/office/drawing/2014/main" val="2895782407"/>
                    </a:ext>
                  </a:extLst>
                </a:gridCol>
                <a:gridCol w="3427828">
                  <a:extLst>
                    <a:ext uri="{9D8B030D-6E8A-4147-A177-3AD203B41FA5}">
                      <a16:colId xmlns:a16="http://schemas.microsoft.com/office/drawing/2014/main" val="233627463"/>
                    </a:ext>
                  </a:extLst>
                </a:gridCol>
                <a:gridCol w="3427828">
                  <a:extLst>
                    <a:ext uri="{9D8B030D-6E8A-4147-A177-3AD203B41FA5}">
                      <a16:colId xmlns:a16="http://schemas.microsoft.com/office/drawing/2014/main" val="3811149031"/>
                    </a:ext>
                  </a:extLst>
                </a:gridCol>
              </a:tblGrid>
              <a:tr h="623867">
                <a:tc>
                  <a:txBody>
                    <a:bodyPr/>
                    <a:lstStyle/>
                    <a:p>
                      <a:r>
                        <a:rPr lang="es-CL" dirty="0"/>
                        <a:t>Objetivos del Negocio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KPIs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Puntos de Contacto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5410"/>
                  </a:ext>
                </a:extLst>
              </a:tr>
              <a:tr h="773314">
                <a:tc>
                  <a:txBody>
                    <a:bodyPr/>
                    <a:lstStyle/>
                    <a:p>
                      <a:r>
                        <a:rPr lang="es-CL" dirty="0"/>
                        <a:t>Generar contacto con los visitantes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Cantidad de visitantes que ingresan sus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Datos ingresados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12922"/>
                  </a:ext>
                </a:extLst>
              </a:tr>
              <a:tr h="773314">
                <a:tc>
                  <a:txBody>
                    <a:bodyPr/>
                    <a:lstStyle/>
                    <a:p>
                      <a:r>
                        <a:rPr lang="es-CL" dirty="0"/>
                        <a:t>Incrementos de visitas vía redes sociales.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Número de visitas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Click</a:t>
                      </a:r>
                      <a:r>
                        <a:rPr lang="es-CL" dirty="0"/>
                        <a:t> en botones de contacto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46542"/>
                  </a:ext>
                </a:extLst>
              </a:tr>
              <a:tr h="1104735">
                <a:tc>
                  <a:txBody>
                    <a:bodyPr/>
                    <a:lstStyle/>
                    <a:p>
                      <a:r>
                        <a:rPr lang="es-CL" dirty="0"/>
                        <a:t>Compromiso del visitante de publicar artículo referente a tema de la web.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Definición de normas y estándares respecto a las ventas.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Difusión clara de link de acceso a la página.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95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08273-8B35-4C04-B2AC-95ED3BC3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Mapa de Navegación.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A32036F-384A-4B98-B07B-9D47900D693D}"/>
              </a:ext>
            </a:extLst>
          </p:cNvPr>
          <p:cNvSpPr/>
          <p:nvPr/>
        </p:nvSpPr>
        <p:spPr>
          <a:xfrm>
            <a:off x="4682835" y="1634836"/>
            <a:ext cx="112221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Inicio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D9FA479-E214-4014-985A-CF65DCF7616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43945" y="2133600"/>
            <a:ext cx="0" cy="54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C2EF414-B295-4BBB-BEE2-53D599E2ACB8}"/>
              </a:ext>
            </a:extLst>
          </p:cNvPr>
          <p:cNvCxnSpPr>
            <a:cxnSpLocks/>
          </p:cNvCxnSpPr>
          <p:nvPr/>
        </p:nvCxnSpPr>
        <p:spPr>
          <a:xfrm>
            <a:off x="3694417" y="2715491"/>
            <a:ext cx="5288221" cy="20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5605F81-60B0-4471-A0C8-D6C55A9871EF}"/>
              </a:ext>
            </a:extLst>
          </p:cNvPr>
          <p:cNvCxnSpPr>
            <a:cxnSpLocks/>
          </p:cNvCxnSpPr>
          <p:nvPr/>
        </p:nvCxnSpPr>
        <p:spPr>
          <a:xfrm>
            <a:off x="3665130" y="2715491"/>
            <a:ext cx="0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741164-1831-47E1-BE1F-0792489B95D0}"/>
              </a:ext>
            </a:extLst>
          </p:cNvPr>
          <p:cNvSpPr/>
          <p:nvPr/>
        </p:nvSpPr>
        <p:spPr>
          <a:xfrm>
            <a:off x="2466108" y="3647345"/>
            <a:ext cx="1880603" cy="69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Seamos emprendedores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43EE640-42AC-49A6-BFA8-BA6B6A245F71}"/>
              </a:ext>
            </a:extLst>
          </p:cNvPr>
          <p:cNvCxnSpPr>
            <a:cxnSpLocks/>
          </p:cNvCxnSpPr>
          <p:nvPr/>
        </p:nvCxnSpPr>
        <p:spPr>
          <a:xfrm>
            <a:off x="8971157" y="2720932"/>
            <a:ext cx="22962" cy="926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DB6B382-6061-4D9E-9E87-344FC8E71D1A}"/>
              </a:ext>
            </a:extLst>
          </p:cNvPr>
          <p:cNvSpPr/>
          <p:nvPr/>
        </p:nvSpPr>
        <p:spPr>
          <a:xfrm>
            <a:off x="8310692" y="3662685"/>
            <a:ext cx="1625199" cy="76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Digitalización en América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C7CC0B4-541C-4779-867C-5CE5273288D1}"/>
              </a:ext>
            </a:extLst>
          </p:cNvPr>
          <p:cNvCxnSpPr/>
          <p:nvPr/>
        </p:nvCxnSpPr>
        <p:spPr>
          <a:xfrm>
            <a:off x="5243945" y="2715491"/>
            <a:ext cx="0" cy="93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8DD9B04-B55A-4BFD-B7F3-AA90049B3D57}"/>
              </a:ext>
            </a:extLst>
          </p:cNvPr>
          <p:cNvSpPr/>
          <p:nvPr/>
        </p:nvSpPr>
        <p:spPr>
          <a:xfrm>
            <a:off x="4682835" y="3647345"/>
            <a:ext cx="1625200" cy="79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Métodos que generan innovación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3F9CD20-D1B2-49A0-AEB0-637A41FDEA30}"/>
              </a:ext>
            </a:extLst>
          </p:cNvPr>
          <p:cNvCxnSpPr/>
          <p:nvPr/>
        </p:nvCxnSpPr>
        <p:spPr>
          <a:xfrm>
            <a:off x="7248939" y="2736272"/>
            <a:ext cx="0" cy="91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96C64F9-FA9F-4A52-A97F-BAB495D06573}"/>
              </a:ext>
            </a:extLst>
          </p:cNvPr>
          <p:cNvSpPr/>
          <p:nvPr/>
        </p:nvSpPr>
        <p:spPr>
          <a:xfrm>
            <a:off x="6644158" y="3668134"/>
            <a:ext cx="1439657" cy="107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Avances que generan impacto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DC06B46-772D-417B-9C52-AF8B2016789E}"/>
              </a:ext>
            </a:extLst>
          </p:cNvPr>
          <p:cNvCxnSpPr>
            <a:stCxn id="16" idx="2"/>
          </p:cNvCxnSpPr>
          <p:nvPr/>
        </p:nvCxnSpPr>
        <p:spPr>
          <a:xfrm flipH="1">
            <a:off x="9123291" y="4424130"/>
            <a:ext cx="1" cy="46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674F710-14CD-47B5-A010-93F1F0336D87}"/>
              </a:ext>
            </a:extLst>
          </p:cNvPr>
          <p:cNvSpPr/>
          <p:nvPr/>
        </p:nvSpPr>
        <p:spPr>
          <a:xfrm>
            <a:off x="8310692" y="4900653"/>
            <a:ext cx="1625198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Quienes somos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14FF90C-A928-4F45-8788-82A8CCE8224B}"/>
              </a:ext>
            </a:extLst>
          </p:cNvPr>
          <p:cNvCxnSpPr>
            <a:stCxn id="23" idx="2"/>
          </p:cNvCxnSpPr>
          <p:nvPr/>
        </p:nvCxnSpPr>
        <p:spPr>
          <a:xfrm>
            <a:off x="9123291" y="5470497"/>
            <a:ext cx="0" cy="24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265B5AD-66CA-4C0D-8116-62D84053E32C}"/>
              </a:ext>
            </a:extLst>
          </p:cNvPr>
          <p:cNvSpPr/>
          <p:nvPr/>
        </p:nvSpPr>
        <p:spPr>
          <a:xfrm>
            <a:off x="8481391" y="5711687"/>
            <a:ext cx="1454486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Contacto</a:t>
            </a:r>
          </a:p>
        </p:txBody>
      </p:sp>
    </p:spTree>
    <p:extLst>
      <p:ext uri="{BB962C8B-B14F-4D97-AF65-F5344CB8AC3E}">
        <p14:creationId xmlns:p14="http://schemas.microsoft.com/office/powerpoint/2010/main" val="144930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4B438-6CEF-48EF-B1FD-D3831745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Evaluación Sitio en términos de </a:t>
            </a:r>
            <a:r>
              <a:rPr lang="es-CL" dirty="0" err="1"/>
              <a:t>usualidad</a:t>
            </a:r>
            <a:r>
              <a:rPr lang="es-CL" dirty="0"/>
              <a:t> con los 10 criterios de Nielsen.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AB55BD-05AB-4FA9-86EE-15C3080B9E2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38225" y="1444487"/>
            <a:ext cx="10862227" cy="4965838"/>
          </a:xfrm>
        </p:spPr>
        <p:txBody>
          <a:bodyPr/>
          <a:lstStyle/>
          <a:p>
            <a:r>
              <a:rPr lang="es-CL" sz="1600" dirty="0"/>
              <a:t>1.- Visibilidad del estado del sistema;</a:t>
            </a:r>
          </a:p>
          <a:p>
            <a:r>
              <a:rPr lang="es-CL" sz="1600" dirty="0"/>
              <a:t>La página se enmarca en una visibilidad de carácter sencilla de tal forma de que todos puedan acceder de manera fácil sus datos y así obtener sus pedidos de la manera más rápida posible.</a:t>
            </a:r>
          </a:p>
          <a:p>
            <a:r>
              <a:rPr lang="es-CL" sz="1600" dirty="0"/>
              <a:t>2.- Relación entre el sistema y el mundo real.</a:t>
            </a:r>
          </a:p>
          <a:p>
            <a:r>
              <a:rPr lang="es-CL" sz="1600" dirty="0"/>
              <a:t>Las imágenes muestran claramente los productos que son ofrecidos a los visitantes.</a:t>
            </a:r>
          </a:p>
          <a:p>
            <a:r>
              <a:rPr lang="es-CL" sz="1600" dirty="0"/>
              <a:t>3.- Control y libertad del usuario.</a:t>
            </a:r>
          </a:p>
          <a:p>
            <a:r>
              <a:rPr lang="es-CL" sz="1600" dirty="0"/>
              <a:t>La página ofrece libertad para el usuario para efectuar su ingreso.</a:t>
            </a:r>
          </a:p>
          <a:p>
            <a:endParaRPr lang="es-CL" sz="1600" dirty="0"/>
          </a:p>
          <a:p>
            <a:endParaRPr lang="es-CL" sz="16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9772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4B438-6CEF-48EF-B1FD-D3831745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Evaluación Sitio en términos de </a:t>
            </a:r>
            <a:r>
              <a:rPr lang="es-CL" dirty="0" err="1"/>
              <a:t>usualidad</a:t>
            </a:r>
            <a:r>
              <a:rPr lang="es-CL" dirty="0"/>
              <a:t> con los 10 criterios de Nielsen.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AB55BD-05AB-4FA9-86EE-15C3080B9E2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38225" y="1435100"/>
            <a:ext cx="11153775" cy="4975225"/>
          </a:xfrm>
        </p:spPr>
        <p:txBody>
          <a:bodyPr>
            <a:normAutofit fontScale="47500" lnSpcReduction="20000"/>
          </a:bodyPr>
          <a:lstStyle/>
          <a:p>
            <a:r>
              <a:rPr lang="es-CL" sz="3500" dirty="0"/>
              <a:t>4.- Consistencia y estándares.</a:t>
            </a:r>
          </a:p>
          <a:p>
            <a:r>
              <a:rPr lang="es-CL" sz="3500" dirty="0"/>
              <a:t>Se aplican colores y tonos de letra suave acorde al sitio de una empresa del rubro.</a:t>
            </a:r>
          </a:p>
          <a:p>
            <a:r>
              <a:rPr lang="es-CL" sz="3500" dirty="0"/>
              <a:t>5.- Prevención de errores.</a:t>
            </a:r>
          </a:p>
          <a:p>
            <a:r>
              <a:rPr lang="es-CL" sz="3500" dirty="0"/>
              <a:t>En este tipo de páginas solo se toman en cuenta las restricciones básicas a toda página web.</a:t>
            </a:r>
          </a:p>
          <a:p>
            <a:r>
              <a:rPr lang="es-CL" sz="3500" dirty="0"/>
              <a:t>6.- Reconocimiento antes que recuerdo.</a:t>
            </a:r>
          </a:p>
          <a:p>
            <a:r>
              <a:rPr lang="es-CL" sz="3500" dirty="0"/>
              <a:t>Menú de fácil uso.</a:t>
            </a:r>
          </a:p>
          <a:p>
            <a:r>
              <a:rPr lang="es-CL" sz="3500" dirty="0"/>
              <a:t>7.- Flexibilidad y eficiencia de uso.</a:t>
            </a:r>
          </a:p>
          <a:p>
            <a:r>
              <a:rPr lang="es-CL" sz="3500" dirty="0"/>
              <a:t>Ruta sencilla y fácil</a:t>
            </a:r>
          </a:p>
          <a:p>
            <a:endParaRPr lang="es-CL" sz="1600" dirty="0"/>
          </a:p>
          <a:p>
            <a:endParaRPr lang="es-CL" sz="16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280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4B438-6CEF-48EF-B1FD-D3831745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Evaluación Sitio en términos de </a:t>
            </a:r>
            <a:r>
              <a:rPr lang="es-CL" dirty="0" err="1"/>
              <a:t>usualidad</a:t>
            </a:r>
            <a:r>
              <a:rPr lang="es-CL" dirty="0"/>
              <a:t> con los 10 criterios de Nielsen.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AB55BD-05AB-4FA9-86EE-15C3080B9E2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38225" y="1435100"/>
            <a:ext cx="11153775" cy="4975225"/>
          </a:xfrm>
        </p:spPr>
        <p:txBody>
          <a:bodyPr>
            <a:normAutofit fontScale="70000" lnSpcReduction="20000"/>
          </a:bodyPr>
          <a:lstStyle/>
          <a:p>
            <a:r>
              <a:rPr lang="es-CL" sz="3500" dirty="0"/>
              <a:t>8.- Estética y diseño.</a:t>
            </a:r>
          </a:p>
          <a:p>
            <a:r>
              <a:rPr lang="es-CL" sz="3500" dirty="0"/>
              <a:t>Relacionado con la consistencia.</a:t>
            </a:r>
          </a:p>
          <a:p>
            <a:r>
              <a:rPr lang="es-CL" sz="3500" dirty="0"/>
              <a:t>9.- Ayudar a los usuarios a reconocer diagnósticos y recuperarse de los errores.</a:t>
            </a:r>
          </a:p>
          <a:p>
            <a:r>
              <a:rPr lang="es-CL" sz="3500" dirty="0"/>
              <a:t>Solicitar a los usuarios sugerencias y/o comentarios de posibles errores en la página.</a:t>
            </a:r>
          </a:p>
          <a:p>
            <a:r>
              <a:rPr lang="es-CL" sz="3500" dirty="0"/>
              <a:t>10.-Ayuda y documentación. N/A</a:t>
            </a:r>
          </a:p>
          <a:p>
            <a:endParaRPr lang="es-CL" sz="1600" dirty="0"/>
          </a:p>
          <a:p>
            <a:endParaRPr lang="es-CL" sz="16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0459142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8_TF10001108.potx" id="{3068D4C4-799F-4D37-B4B4-23B54CC64B2C}" vid="{0428EABF-2A66-4C1D-8919-2064943E47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{DE98F666-126E-4B8A-B1B7-2473B32FD85D}tf10001108_win32</Template>
  <TotalTime>47</TotalTime>
  <Words>341</Words>
  <Application>Microsoft Office PowerPoint</Application>
  <PresentationFormat>Panorámica</PresentationFormat>
  <Paragraphs>47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Tabla FOP</vt:lpstr>
      <vt:lpstr>Mapa de Navegación.</vt:lpstr>
      <vt:lpstr>Evaluación Sitio en términos de usualidad con los 10 criterios de Nielsen.</vt:lpstr>
      <vt:lpstr>Evaluación Sitio en términos de usualidad con los 10 criterios de Nielsen.</vt:lpstr>
      <vt:lpstr>Evaluación Sitio en términos de usualidad con los 10 criterios de Nielsen.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 FOP</dc:title>
  <dc:creator>Patricio Pinto</dc:creator>
  <cp:keywords/>
  <cp:lastModifiedBy>Patricio Pinto</cp:lastModifiedBy>
  <cp:revision>7</cp:revision>
  <dcterms:created xsi:type="dcterms:W3CDTF">2021-09-16T22:57:26Z</dcterms:created>
  <dcterms:modified xsi:type="dcterms:W3CDTF">2021-09-17T00:54:00Z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