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5" r:id="rId7"/>
    <p:sldId id="276" r:id="rId8"/>
    <p:sldId id="271" r:id="rId9"/>
    <p:sldId id="277" r:id="rId10"/>
    <p:sldId id="278" r:id="rId11"/>
    <p:sldId id="272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  <a:srgbClr val="A2CA62"/>
    <a:srgbClr val="FF3300"/>
    <a:srgbClr val="FF5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Avance de Trabajo Logrado</c:v>
                </c:pt>
              </c:strCache>
            </c:strRef>
          </c:tx>
          <c:spPr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66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CB-4EE9-9E30-35AB4CD123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Aplicación Base</c:v>
                </c:pt>
                <c:pt idx="1">
                  <c:v>Reportes Área Servicios</c:v>
                </c:pt>
                <c:pt idx="2">
                  <c:v>Reportes Área Ventas</c:v>
                </c:pt>
                <c:pt idx="3">
                  <c:v>Reportes Área Estratégica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0.75</c:v>
                </c:pt>
                <c:pt idx="2">
                  <c:v>0.25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Avance de Trabajo Faltante</c:v>
                </c:pt>
              </c:strCache>
            </c:strRef>
          </c:tx>
          <c:spPr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77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Aplicación Base</c:v>
                </c:pt>
                <c:pt idx="1">
                  <c:v>Reportes Área Servicios</c:v>
                </c:pt>
                <c:pt idx="2">
                  <c:v>Reportes Área Ventas</c:v>
                </c:pt>
                <c:pt idx="3">
                  <c:v>Reportes Área Estratégica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0.75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11346592"/>
        <c:axId val="611350120"/>
      </c:barChart>
      <c:catAx>
        <c:axId val="61134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1FD187-339A-4169-A405-3634A2E4767A}" type="datetime1">
              <a:rPr lang="es-ES" smtClean="0"/>
              <a:t>09/03/2018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8686FD-4075-4AD9-B8F9-29CA1BFB4603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71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7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87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03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81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93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93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Vista desde abajo a las nubes y al cielo azul rodeada de edificios con paredes de crista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2413DC-7E09-4B22-92E4-DD7EBB58F33E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7752E-D606-4F8B-9E9F-D982F1478DBD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AA74D-3B0C-480E-8EE8-D6B4F06534F8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2D38E-35D9-40B0-9B3D-3E8E9EDFA407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0DFDB-B788-425E-826A-9981788BFC84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D21EB-7BA9-4596-8433-3F9378506832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6722B8-33DA-4E19-8244-813AF4BB1387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A39E48-CC81-4F3E-B38E-78AF9E3DDD19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C03EA-07B4-4B74-A9E4-45DEB2C989AA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 rtl="0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CFBDD-C212-4F07-A9A8-52A49C6B398D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A5B00-09C7-4B7A-8CDF-9B991296B47C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635EF74-302A-4764-BD96-22C7FA77AF5B}" type="datetime1">
              <a:rPr lang="es-ES" noProof="0" smtClean="0"/>
              <a:t>09/03/2018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1.sv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43.svg"/><Relationship Id="rId7" Type="http://schemas.openxmlformats.org/officeDocument/2006/relationships/image" Target="../media/image21.svg"/><Relationship Id="rId12" Type="http://schemas.openxmlformats.org/officeDocument/2006/relationships/image" Target="../media/image40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5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3.png"/><Relationship Id="rId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CL" dirty="0"/>
              <a:t>Presentación 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Aplicación Reportes</a:t>
            </a:r>
          </a:p>
          <a:p>
            <a:pPr rtl="0"/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Patricio Castro Rojas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B30286-D0B8-4CE9-BC22-3464C3ED0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-206726"/>
            <a:ext cx="7318549" cy="72714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C0AD61-1809-4FE3-BD16-D53B08E5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1238250"/>
            <a:ext cx="4476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F4A5F2-EA86-4280-BC87-44A9E891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7" name="Gráfico 6" descr="Teatro">
            <a:extLst>
              <a:ext uri="{FF2B5EF4-FFF2-40B4-BE49-F238E27FC236}">
                <a16:creationId xmlns:a16="http://schemas.microsoft.com/office/drawing/2014/main" id="{8789FFE8-54BC-4CC9-AAC6-E3ACA61B8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212" y="145774"/>
            <a:ext cx="5257800" cy="52578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1E13B5-F82E-4F39-BB09-7C4E1943D832}"/>
              </a:ext>
            </a:extLst>
          </p:cNvPr>
          <p:cNvSpPr/>
          <p:nvPr/>
        </p:nvSpPr>
        <p:spPr>
          <a:xfrm>
            <a:off x="6321896" y="1429071"/>
            <a:ext cx="3888432" cy="18772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8F048A-6933-47D0-AA02-8F642ADDA467}"/>
              </a:ext>
            </a:extLst>
          </p:cNvPr>
          <p:cNvSpPr/>
          <p:nvPr/>
        </p:nvSpPr>
        <p:spPr>
          <a:xfrm>
            <a:off x="6321896" y="2559664"/>
            <a:ext cx="3888432" cy="18772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794B820-0412-4270-8060-0FA4366D75D0}"/>
              </a:ext>
            </a:extLst>
          </p:cNvPr>
          <p:cNvSpPr/>
          <p:nvPr/>
        </p:nvSpPr>
        <p:spPr>
          <a:xfrm>
            <a:off x="6321896" y="1994367"/>
            <a:ext cx="3888432" cy="18772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Título 12">
            <a:extLst>
              <a:ext uri="{FF2B5EF4-FFF2-40B4-BE49-F238E27FC236}">
                <a16:creationId xmlns:a16="http://schemas.microsoft.com/office/drawing/2014/main" id="{6738BCF1-6C5D-4CFD-81E6-397EDEA0BBB0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Índice de Contenidos</a:t>
            </a:r>
          </a:p>
        </p:txBody>
      </p:sp>
      <p:sp>
        <p:nvSpPr>
          <p:cNvPr id="10" name="Marcador de posición de contenido 13">
            <a:extLst>
              <a:ext uri="{FF2B5EF4-FFF2-40B4-BE49-F238E27FC236}">
                <a16:creationId xmlns:a16="http://schemas.microsoft.com/office/drawing/2014/main" id="{84808F05-8D71-4463-8805-6830D483BEE7}"/>
              </a:ext>
            </a:extLst>
          </p:cNvPr>
          <p:cNvSpPr txBox="1">
            <a:spLocks/>
          </p:cNvSpPr>
          <p:nvPr/>
        </p:nvSpPr>
        <p:spPr>
          <a:xfrm>
            <a:off x="881424" y="2404561"/>
            <a:ext cx="5448671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Problemática/Contexto</a:t>
            </a:r>
          </a:p>
          <a:p>
            <a:r>
              <a:rPr lang="es-ES" dirty="0"/>
              <a:t>Propuesta de solución</a:t>
            </a:r>
          </a:p>
          <a:p>
            <a:r>
              <a:rPr lang="es-ES" dirty="0"/>
              <a:t>Planificación</a:t>
            </a:r>
          </a:p>
          <a:p>
            <a:r>
              <a:rPr lang="es-ES" dirty="0"/>
              <a:t>Modelo de Datos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Prueba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F4A5F2-EA86-4280-BC87-44A9E891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8" name="Gráfico 7" descr="Advertencia">
            <a:extLst>
              <a:ext uri="{FF2B5EF4-FFF2-40B4-BE49-F238E27FC236}">
                <a16:creationId xmlns:a16="http://schemas.microsoft.com/office/drawing/2014/main" id="{7B287C36-1695-4277-B741-72E472A8D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772" y="1768016"/>
            <a:ext cx="1344216" cy="1344216"/>
          </a:xfrm>
          <a:prstGeom prst="rect">
            <a:avLst/>
          </a:prstGeom>
        </p:spPr>
      </p:pic>
      <p:pic>
        <p:nvPicPr>
          <p:cNvPr id="6" name="Gráfico 5" descr="Maestro">
            <a:extLst>
              <a:ext uri="{FF2B5EF4-FFF2-40B4-BE49-F238E27FC236}">
                <a16:creationId xmlns:a16="http://schemas.microsoft.com/office/drawing/2014/main" id="{F4F6D753-7CD6-4077-ABD3-136664416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2484" y="428463"/>
            <a:ext cx="4836900" cy="4836900"/>
          </a:xfrm>
          <a:prstGeom prst="rect">
            <a:avLst/>
          </a:prstGeom>
        </p:spPr>
      </p:pic>
      <p:sp>
        <p:nvSpPr>
          <p:cNvPr id="7" name="Título 12">
            <a:extLst>
              <a:ext uri="{FF2B5EF4-FFF2-40B4-BE49-F238E27FC236}">
                <a16:creationId xmlns:a16="http://schemas.microsoft.com/office/drawing/2014/main" id="{CC8D8EC2-BDAF-4F2D-8C19-1ACD41728928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Problemática/Contexto</a:t>
            </a:r>
          </a:p>
        </p:txBody>
      </p:sp>
      <p:sp>
        <p:nvSpPr>
          <p:cNvPr id="9" name="Marcador de posición de contenido 13">
            <a:extLst>
              <a:ext uri="{FF2B5EF4-FFF2-40B4-BE49-F238E27FC236}">
                <a16:creationId xmlns:a16="http://schemas.microsoft.com/office/drawing/2014/main" id="{83E6D5B3-2514-4A4B-AA50-E3AB2217CC29}"/>
              </a:ext>
            </a:extLst>
          </p:cNvPr>
          <p:cNvSpPr txBox="1">
            <a:spLocks/>
          </p:cNvSpPr>
          <p:nvPr/>
        </p:nvSpPr>
        <p:spPr>
          <a:xfrm>
            <a:off x="881424" y="2404561"/>
            <a:ext cx="5448671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Área Comercial Nacional (</a:t>
            </a:r>
            <a:r>
              <a:rPr lang="es-ES" b="1" dirty="0"/>
              <a:t>Área Gestión Ventas Nacional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b="1" dirty="0"/>
              <a:t>Tratamiento</a:t>
            </a:r>
            <a:r>
              <a:rPr lang="es-ES" dirty="0"/>
              <a:t> de Información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dirty="0"/>
              <a:t>Generación de Reportes </a:t>
            </a:r>
            <a:r>
              <a:rPr lang="es-ES" b="1" dirty="0"/>
              <a:t>Engorrosa</a:t>
            </a:r>
          </a:p>
        </p:txBody>
      </p:sp>
    </p:spTree>
    <p:extLst>
      <p:ext uri="{BB962C8B-B14F-4D97-AF65-F5344CB8AC3E}">
        <p14:creationId xmlns:p14="http://schemas.microsoft.com/office/powerpoint/2010/main" val="7290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73826" y="380493"/>
            <a:ext cx="10971372" cy="1066800"/>
          </a:xfrm>
        </p:spPr>
        <p:txBody>
          <a:bodyPr rtlCol="0"/>
          <a:lstStyle/>
          <a:p>
            <a:r>
              <a:rPr lang="es-ES" b="1" dirty="0"/>
              <a:t>Propuesta de Solución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81424" y="2404561"/>
            <a:ext cx="5448671" cy="4190999"/>
          </a:xfrm>
        </p:spPr>
        <p:txBody>
          <a:bodyPr rtlCol="0"/>
          <a:lstStyle/>
          <a:p>
            <a:pPr rtl="0"/>
            <a:r>
              <a:rPr lang="es-ES" dirty="0"/>
              <a:t>Aplicación de </a:t>
            </a:r>
            <a:r>
              <a:rPr lang="es-ES" b="1" dirty="0"/>
              <a:t>generación</a:t>
            </a:r>
            <a:r>
              <a:rPr lang="es-ES" dirty="0"/>
              <a:t> </a:t>
            </a:r>
            <a:r>
              <a:rPr lang="es-ES" b="1" dirty="0"/>
              <a:t>Reportes</a:t>
            </a:r>
          </a:p>
          <a:p>
            <a:pPr marL="0" indent="0" rtl="0">
              <a:buNone/>
            </a:pPr>
            <a:endParaRPr lang="es-ES" sz="1400" dirty="0"/>
          </a:p>
          <a:p>
            <a:pPr rtl="0"/>
            <a:r>
              <a:rPr lang="es-ES" b="1" dirty="0"/>
              <a:t>Base de Datos </a:t>
            </a:r>
            <a:r>
              <a:rPr lang="es-ES" dirty="0"/>
              <a:t>Abstracta</a:t>
            </a:r>
          </a:p>
          <a:p>
            <a:pPr marL="0" indent="0" rtl="0">
              <a:buNone/>
            </a:pPr>
            <a:endParaRPr lang="es-ES" sz="2400" dirty="0"/>
          </a:p>
          <a:p>
            <a:pPr rtl="0"/>
            <a:r>
              <a:rPr lang="es-ES" b="1" dirty="0"/>
              <a:t>Automatización</a:t>
            </a:r>
            <a:r>
              <a:rPr lang="es-ES" dirty="0"/>
              <a:t> de Procesos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F4A5F2-EA86-4280-BC87-44A9E891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7" name="Gráfico 6" descr="Portátil">
            <a:extLst>
              <a:ext uri="{FF2B5EF4-FFF2-40B4-BE49-F238E27FC236}">
                <a16:creationId xmlns:a16="http://schemas.microsoft.com/office/drawing/2014/main" id="{8E9735C7-FA94-4AD5-9331-470E91747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1139" y="564028"/>
            <a:ext cx="4312771" cy="4312771"/>
          </a:xfrm>
          <a:prstGeom prst="rect">
            <a:avLst/>
          </a:prstGeom>
        </p:spPr>
      </p:pic>
      <p:pic>
        <p:nvPicPr>
          <p:cNvPr id="10" name="Gráfico 9" descr="Documento">
            <a:extLst>
              <a:ext uri="{FF2B5EF4-FFF2-40B4-BE49-F238E27FC236}">
                <a16:creationId xmlns:a16="http://schemas.microsoft.com/office/drawing/2014/main" id="{A932B841-563A-4DDC-9799-B2AE0C73C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572" y="1800386"/>
            <a:ext cx="1352365" cy="1352365"/>
          </a:xfrm>
          <a:prstGeom prst="rect">
            <a:avLst/>
          </a:prstGeom>
        </p:spPr>
      </p:pic>
      <p:pic>
        <p:nvPicPr>
          <p:cNvPr id="12" name="Gráfico 11" descr="Descargar">
            <a:extLst>
              <a:ext uri="{FF2B5EF4-FFF2-40B4-BE49-F238E27FC236}">
                <a16:creationId xmlns:a16="http://schemas.microsoft.com/office/drawing/2014/main" id="{601F2CC4-7662-4A07-9996-3697904EF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7524" y="2404561"/>
            <a:ext cx="914400" cy="914400"/>
          </a:xfrm>
          <a:prstGeom prst="rect">
            <a:avLst/>
          </a:prstGeom>
        </p:spPr>
      </p:pic>
      <p:pic>
        <p:nvPicPr>
          <p:cNvPr id="16" name="Gráfico 15" descr="Usuarios">
            <a:extLst>
              <a:ext uri="{FF2B5EF4-FFF2-40B4-BE49-F238E27FC236}">
                <a16:creationId xmlns:a16="http://schemas.microsoft.com/office/drawing/2014/main" id="{AC6A4785-214D-48F2-A05B-87A075006F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2538" y="2720412"/>
            <a:ext cx="3092660" cy="30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posición de contenido 6" descr="Gráfico de columnas agrupadas que muestra&#10;un gráfico combinado de 2 series y 1 línea para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20956"/>
              </p:ext>
            </p:extLst>
          </p:nvPr>
        </p:nvGraphicFramePr>
        <p:xfrm>
          <a:off x="773826" y="1700808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4EC2E6F-ABDB-48B6-ABD1-5C694BC5D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56159642-89BA-4D03-94DC-363D9E76FA8B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Planificación - Gráfica</a:t>
            </a:r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55F4762-1723-461D-8236-A3ABEEB09446}"/>
              </a:ext>
            </a:extLst>
          </p:cNvPr>
          <p:cNvSpPr/>
          <p:nvPr/>
        </p:nvSpPr>
        <p:spPr>
          <a:xfrm>
            <a:off x="4200138" y="2259503"/>
            <a:ext cx="3178586" cy="4214025"/>
          </a:xfrm>
          <a:prstGeom prst="roundRect">
            <a:avLst/>
          </a:prstGeom>
          <a:solidFill>
            <a:srgbClr val="A2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864BE03-022B-4C06-809A-7CDFBB94E47B}"/>
              </a:ext>
            </a:extLst>
          </p:cNvPr>
          <p:cNvSpPr/>
          <p:nvPr/>
        </p:nvSpPr>
        <p:spPr>
          <a:xfrm>
            <a:off x="443627" y="2263483"/>
            <a:ext cx="3178586" cy="4214024"/>
          </a:xfrm>
          <a:prstGeom prst="roundRect">
            <a:avLst/>
          </a:prstGeom>
          <a:solidFill>
            <a:srgbClr val="FFD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DF4B308-7A74-4AA1-9A75-85106C6589DB}"/>
              </a:ext>
            </a:extLst>
          </p:cNvPr>
          <p:cNvSpPr/>
          <p:nvPr/>
        </p:nvSpPr>
        <p:spPr>
          <a:xfrm>
            <a:off x="7956652" y="2259503"/>
            <a:ext cx="3178586" cy="42218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EC2E6F-ABDB-48B6-ABD1-5C694BC5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6" name="Gráfico 5" descr="Documento">
            <a:extLst>
              <a:ext uri="{FF2B5EF4-FFF2-40B4-BE49-F238E27FC236}">
                <a16:creationId xmlns:a16="http://schemas.microsoft.com/office/drawing/2014/main" id="{FC0B4390-7B67-4D3E-8892-351E55182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3177" y="3285746"/>
            <a:ext cx="993859" cy="993859"/>
          </a:xfrm>
          <a:prstGeom prst="rect">
            <a:avLst/>
          </a:prstGeom>
        </p:spPr>
      </p:pic>
      <p:pic>
        <p:nvPicPr>
          <p:cNvPr id="9" name="Gráfico 8" descr="Lupa">
            <a:extLst>
              <a:ext uri="{FF2B5EF4-FFF2-40B4-BE49-F238E27FC236}">
                <a16:creationId xmlns:a16="http://schemas.microsoft.com/office/drawing/2014/main" id="{D6228131-CB15-4D95-818D-B889F50D8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307" y="3625900"/>
            <a:ext cx="884916" cy="884916"/>
          </a:xfrm>
          <a:prstGeom prst="rect">
            <a:avLst/>
          </a:prstGeom>
        </p:spPr>
      </p:pic>
      <p:pic>
        <p:nvPicPr>
          <p:cNvPr id="11" name="Gráfico 10" descr="Equipo">
            <a:extLst>
              <a:ext uri="{FF2B5EF4-FFF2-40B4-BE49-F238E27FC236}">
                <a16:creationId xmlns:a16="http://schemas.microsoft.com/office/drawing/2014/main" id="{31610E45-EDA9-4D91-8801-600EF1923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644" y="1291248"/>
            <a:ext cx="1740711" cy="1740711"/>
          </a:xfrm>
          <a:prstGeom prst="rect">
            <a:avLst/>
          </a:prstGeom>
        </p:spPr>
      </p:pic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B8FEE397-3F58-4AC7-9EEC-5656C142D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5556" y="1389148"/>
            <a:ext cx="1740710" cy="1740710"/>
          </a:xfrm>
          <a:prstGeom prst="rect">
            <a:avLst/>
          </a:prstGeom>
        </p:spPr>
      </p:pic>
      <p:pic>
        <p:nvPicPr>
          <p:cNvPr id="22" name="Gráfico 21" descr="Descargar desde la nube">
            <a:extLst>
              <a:ext uri="{FF2B5EF4-FFF2-40B4-BE49-F238E27FC236}">
                <a16:creationId xmlns:a16="http://schemas.microsoft.com/office/drawing/2014/main" id="{D2F5FFB7-BFD3-48C7-AB11-52CBCCCE01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844" y="4528637"/>
            <a:ext cx="1330240" cy="1330240"/>
          </a:xfrm>
          <a:prstGeom prst="rect">
            <a:avLst/>
          </a:prstGeom>
        </p:spPr>
      </p:pic>
      <p:pic>
        <p:nvPicPr>
          <p:cNvPr id="31" name="Gráfico 30" descr="Usuario">
            <a:extLst>
              <a:ext uri="{FF2B5EF4-FFF2-40B4-BE49-F238E27FC236}">
                <a16:creationId xmlns:a16="http://schemas.microsoft.com/office/drawing/2014/main" id="{AA897957-E352-4EFF-8971-40C5DF1431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080" y="1254720"/>
            <a:ext cx="1740711" cy="1740711"/>
          </a:xfrm>
          <a:prstGeom prst="rect">
            <a:avLst/>
          </a:prstGeom>
        </p:spPr>
      </p:pic>
      <p:pic>
        <p:nvPicPr>
          <p:cNvPr id="34" name="Gráfico 33" descr="Documento">
            <a:extLst>
              <a:ext uri="{FF2B5EF4-FFF2-40B4-BE49-F238E27FC236}">
                <a16:creationId xmlns:a16="http://schemas.microsoft.com/office/drawing/2014/main" id="{08462EC0-E284-4103-B898-C75AC1DA8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09" y="3090981"/>
            <a:ext cx="993859" cy="993859"/>
          </a:xfrm>
          <a:prstGeom prst="rect">
            <a:avLst/>
          </a:prstGeom>
        </p:spPr>
      </p:pic>
      <p:pic>
        <p:nvPicPr>
          <p:cNvPr id="35" name="Gráfico 34" descr="Documento">
            <a:extLst>
              <a:ext uri="{FF2B5EF4-FFF2-40B4-BE49-F238E27FC236}">
                <a16:creationId xmlns:a16="http://schemas.microsoft.com/office/drawing/2014/main" id="{D4C1880C-A6A4-45B6-B949-6F22D9B9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743" y="3341627"/>
            <a:ext cx="993859" cy="993859"/>
          </a:xfrm>
          <a:prstGeom prst="rect">
            <a:avLst/>
          </a:prstGeom>
        </p:spPr>
      </p:pic>
      <p:pic>
        <p:nvPicPr>
          <p:cNvPr id="37" name="Gráfico 36" descr="Lista de comprobación">
            <a:extLst>
              <a:ext uri="{FF2B5EF4-FFF2-40B4-BE49-F238E27FC236}">
                <a16:creationId xmlns:a16="http://schemas.microsoft.com/office/drawing/2014/main" id="{43A44B47-3E8B-44C7-B2DB-DA2A06DDBD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19858" y="3059603"/>
            <a:ext cx="1329801" cy="1329801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9AB15FF-1C7D-4D6D-A33F-21BDEFDA1B34}"/>
              </a:ext>
            </a:extLst>
          </p:cNvPr>
          <p:cNvSpPr txBox="1"/>
          <p:nvPr/>
        </p:nvSpPr>
        <p:spPr>
          <a:xfrm>
            <a:off x="1864477" y="183345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Usuario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19633F-850A-4CF3-8761-B0F433B08971}"/>
              </a:ext>
            </a:extLst>
          </p:cNvPr>
          <p:cNvSpPr txBox="1"/>
          <p:nvPr/>
        </p:nvSpPr>
        <p:spPr>
          <a:xfrm>
            <a:off x="5600031" y="182436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Aplicación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4EFB524-C8F4-414B-AD9F-50FC4D218ABA}"/>
              </a:ext>
            </a:extLst>
          </p:cNvPr>
          <p:cNvSpPr txBox="1"/>
          <p:nvPr/>
        </p:nvSpPr>
        <p:spPr>
          <a:xfrm>
            <a:off x="9129659" y="1824364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Base de Datos</a:t>
            </a:r>
          </a:p>
        </p:txBody>
      </p:sp>
      <p:pic>
        <p:nvPicPr>
          <p:cNvPr id="42" name="Gráfico 41" descr="Lista">
            <a:extLst>
              <a:ext uri="{FF2B5EF4-FFF2-40B4-BE49-F238E27FC236}">
                <a16:creationId xmlns:a16="http://schemas.microsoft.com/office/drawing/2014/main" id="{D3001471-3CCC-42DF-837E-745FEF36A6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49342" y="4672000"/>
            <a:ext cx="1061478" cy="1061478"/>
          </a:xfrm>
          <a:prstGeom prst="rect">
            <a:avLst/>
          </a:prstGeom>
        </p:spPr>
      </p:pic>
      <p:pic>
        <p:nvPicPr>
          <p:cNvPr id="44" name="Gráfico 43" descr="Compartir">
            <a:extLst>
              <a:ext uri="{FF2B5EF4-FFF2-40B4-BE49-F238E27FC236}">
                <a16:creationId xmlns:a16="http://schemas.microsoft.com/office/drawing/2014/main" id="{9805BA24-671C-4592-AAC4-EC19AE558B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29242" y="4590228"/>
            <a:ext cx="1204841" cy="1204841"/>
          </a:xfrm>
          <a:prstGeom prst="rect">
            <a:avLst/>
          </a:prstGeom>
        </p:spPr>
      </p:pic>
      <p:pic>
        <p:nvPicPr>
          <p:cNvPr id="46" name="Gráfico 45" descr="Disco">
            <a:extLst>
              <a:ext uri="{FF2B5EF4-FFF2-40B4-BE49-F238E27FC236}">
                <a16:creationId xmlns:a16="http://schemas.microsoft.com/office/drawing/2014/main" id="{9C29BE2A-6C05-4482-B062-2B71B3E470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18687" y="5151269"/>
            <a:ext cx="914400" cy="914400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535DE838-7E55-484C-856C-A6A000825F24}"/>
              </a:ext>
            </a:extLst>
          </p:cNvPr>
          <p:cNvSpPr txBox="1"/>
          <p:nvPr/>
        </p:nvSpPr>
        <p:spPr>
          <a:xfrm>
            <a:off x="2247102" y="3416133"/>
            <a:ext cx="132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Carga de Archivos (Excel/CSV)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5ED9627-A16A-40C0-9D54-1AF65E73CB2F}"/>
              </a:ext>
            </a:extLst>
          </p:cNvPr>
          <p:cNvSpPr txBox="1"/>
          <p:nvPr/>
        </p:nvSpPr>
        <p:spPr>
          <a:xfrm>
            <a:off x="5829207" y="3327523"/>
            <a:ext cx="146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Preparación y Formato de Información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64243BA-CFD3-4E30-9CA4-A608E3FC9E1E}"/>
              </a:ext>
            </a:extLst>
          </p:cNvPr>
          <p:cNvSpPr txBox="1"/>
          <p:nvPr/>
        </p:nvSpPr>
        <p:spPr>
          <a:xfrm>
            <a:off x="5860977" y="4742617"/>
            <a:ext cx="14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Llamado a herramienta de base de datos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3639113-BFEF-4756-A0A5-2E7C5F2463A1}"/>
              </a:ext>
            </a:extLst>
          </p:cNvPr>
          <p:cNvSpPr txBox="1"/>
          <p:nvPr/>
        </p:nvSpPr>
        <p:spPr>
          <a:xfrm>
            <a:off x="2247102" y="4738117"/>
            <a:ext cx="132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Carga de Archivos (Excel/CSV)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4EFD543-78BC-4502-A544-1DE37686F448}"/>
              </a:ext>
            </a:extLst>
          </p:cNvPr>
          <p:cNvSpPr txBox="1"/>
          <p:nvPr/>
        </p:nvSpPr>
        <p:spPr>
          <a:xfrm>
            <a:off x="9544695" y="3299947"/>
            <a:ext cx="159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Verificar formato y existencia previa de datos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A35BCC0-53E4-4118-883D-49A5808A7945}"/>
              </a:ext>
            </a:extLst>
          </p:cNvPr>
          <p:cNvSpPr txBox="1"/>
          <p:nvPr/>
        </p:nvSpPr>
        <p:spPr>
          <a:xfrm>
            <a:off x="9575201" y="4717851"/>
            <a:ext cx="1590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Almacenar datos descartando información duplicada</a:t>
            </a:r>
          </a:p>
        </p:txBody>
      </p:sp>
      <p:pic>
        <p:nvPicPr>
          <p:cNvPr id="53" name="Gráfico 52" descr="Flecha: recto">
            <a:extLst>
              <a:ext uri="{FF2B5EF4-FFF2-40B4-BE49-F238E27FC236}">
                <a16:creationId xmlns:a16="http://schemas.microsoft.com/office/drawing/2014/main" id="{956DC22B-2084-482F-A775-E493B0AB1F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3353271" y="3812988"/>
            <a:ext cx="1096421" cy="1096421"/>
          </a:xfrm>
          <a:prstGeom prst="rect">
            <a:avLst/>
          </a:prstGeom>
        </p:spPr>
      </p:pic>
      <p:pic>
        <p:nvPicPr>
          <p:cNvPr id="54" name="Gráfico 53" descr="Flecha: recto">
            <a:extLst>
              <a:ext uri="{FF2B5EF4-FFF2-40B4-BE49-F238E27FC236}">
                <a16:creationId xmlns:a16="http://schemas.microsoft.com/office/drawing/2014/main" id="{571E39D0-2AEA-4AAD-8780-DA7E8E021A1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7119478" y="3838556"/>
            <a:ext cx="1096421" cy="1096421"/>
          </a:xfrm>
          <a:prstGeom prst="rect">
            <a:avLst/>
          </a:prstGeom>
        </p:spPr>
      </p:pic>
      <p:sp>
        <p:nvSpPr>
          <p:cNvPr id="30" name="Título 12">
            <a:extLst>
              <a:ext uri="{FF2B5EF4-FFF2-40B4-BE49-F238E27FC236}">
                <a16:creationId xmlns:a16="http://schemas.microsoft.com/office/drawing/2014/main" id="{931C68F1-D331-4130-85B1-2248ADBED799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Modelo de Datos: Carga de Datos 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1726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55F4762-1723-461D-8236-A3ABEEB09446}"/>
              </a:ext>
            </a:extLst>
          </p:cNvPr>
          <p:cNvSpPr/>
          <p:nvPr/>
        </p:nvSpPr>
        <p:spPr>
          <a:xfrm>
            <a:off x="4200138" y="2265888"/>
            <a:ext cx="3178586" cy="4214025"/>
          </a:xfrm>
          <a:prstGeom prst="roundRect">
            <a:avLst/>
          </a:prstGeom>
          <a:solidFill>
            <a:srgbClr val="A2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864BE03-022B-4C06-809A-7CDFBB94E47B}"/>
              </a:ext>
            </a:extLst>
          </p:cNvPr>
          <p:cNvSpPr/>
          <p:nvPr/>
        </p:nvSpPr>
        <p:spPr>
          <a:xfrm>
            <a:off x="443627" y="2269868"/>
            <a:ext cx="3178586" cy="4214024"/>
          </a:xfrm>
          <a:prstGeom prst="roundRect">
            <a:avLst/>
          </a:prstGeom>
          <a:solidFill>
            <a:srgbClr val="FFD03B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DF4B308-7A74-4AA1-9A75-85106C6589DB}"/>
              </a:ext>
            </a:extLst>
          </p:cNvPr>
          <p:cNvSpPr/>
          <p:nvPr/>
        </p:nvSpPr>
        <p:spPr>
          <a:xfrm>
            <a:off x="7956652" y="2265888"/>
            <a:ext cx="3178586" cy="42218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EC2E6F-ABDB-48B6-ABD1-5C694BC5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6" name="Gráfico 5" descr="Documento">
            <a:extLst>
              <a:ext uri="{FF2B5EF4-FFF2-40B4-BE49-F238E27FC236}">
                <a16:creationId xmlns:a16="http://schemas.microsoft.com/office/drawing/2014/main" id="{FC0B4390-7B67-4D3E-8892-351E55182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2212" y="3272459"/>
            <a:ext cx="853858" cy="853858"/>
          </a:xfrm>
          <a:prstGeom prst="rect">
            <a:avLst/>
          </a:prstGeom>
        </p:spPr>
      </p:pic>
      <p:pic>
        <p:nvPicPr>
          <p:cNvPr id="9" name="Gráfico 8" descr="Lupa">
            <a:extLst>
              <a:ext uri="{FF2B5EF4-FFF2-40B4-BE49-F238E27FC236}">
                <a16:creationId xmlns:a16="http://schemas.microsoft.com/office/drawing/2014/main" id="{D6228131-CB15-4D95-818D-B889F50D8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692" y="3817533"/>
            <a:ext cx="760261" cy="760261"/>
          </a:xfrm>
          <a:prstGeom prst="rect">
            <a:avLst/>
          </a:prstGeom>
        </p:spPr>
      </p:pic>
      <p:pic>
        <p:nvPicPr>
          <p:cNvPr id="11" name="Gráfico 10" descr="Equipo">
            <a:extLst>
              <a:ext uri="{FF2B5EF4-FFF2-40B4-BE49-F238E27FC236}">
                <a16:creationId xmlns:a16="http://schemas.microsoft.com/office/drawing/2014/main" id="{31610E45-EDA9-4D91-8801-600EF1923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644" y="1297633"/>
            <a:ext cx="1740711" cy="1740711"/>
          </a:xfrm>
          <a:prstGeom prst="rect">
            <a:avLst/>
          </a:prstGeom>
        </p:spPr>
      </p:pic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B8FEE397-3F58-4AC7-9EEC-5656C142D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5556" y="1395533"/>
            <a:ext cx="1740710" cy="1740710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45984C54-4252-498B-BEF7-FEE9A1ABF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2730" y="3501549"/>
            <a:ext cx="853858" cy="853858"/>
          </a:xfrm>
          <a:prstGeom prst="rect">
            <a:avLst/>
          </a:prstGeom>
        </p:spPr>
      </p:pic>
      <p:pic>
        <p:nvPicPr>
          <p:cNvPr id="24" name="Gráfico 23" descr="Tabla">
            <a:extLst>
              <a:ext uri="{FF2B5EF4-FFF2-40B4-BE49-F238E27FC236}">
                <a16:creationId xmlns:a16="http://schemas.microsoft.com/office/drawing/2014/main" id="{7553A9E8-9A67-4C48-BCEE-0C816AD7E5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5365" y="4535357"/>
            <a:ext cx="1378226" cy="1378226"/>
          </a:xfrm>
          <a:prstGeom prst="rect">
            <a:avLst/>
          </a:prstGeom>
        </p:spPr>
      </p:pic>
      <p:pic>
        <p:nvPicPr>
          <p:cNvPr id="31" name="Gráfico 30" descr="Usuario">
            <a:extLst>
              <a:ext uri="{FF2B5EF4-FFF2-40B4-BE49-F238E27FC236}">
                <a16:creationId xmlns:a16="http://schemas.microsoft.com/office/drawing/2014/main" id="{AA897957-E352-4EFF-8971-40C5DF1431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080" y="1261105"/>
            <a:ext cx="1740711" cy="1740711"/>
          </a:xfrm>
          <a:prstGeom prst="rect">
            <a:avLst/>
          </a:prstGeom>
        </p:spPr>
      </p:pic>
      <p:pic>
        <p:nvPicPr>
          <p:cNvPr id="34" name="Gráfico 33" descr="Documento">
            <a:extLst>
              <a:ext uri="{FF2B5EF4-FFF2-40B4-BE49-F238E27FC236}">
                <a16:creationId xmlns:a16="http://schemas.microsoft.com/office/drawing/2014/main" id="{08462EC0-E284-4103-B898-C75AC1DA8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49" y="4548875"/>
            <a:ext cx="1141696" cy="1141696"/>
          </a:xfrm>
          <a:prstGeom prst="rect">
            <a:avLst/>
          </a:prstGeom>
        </p:spPr>
      </p:pic>
      <p:pic>
        <p:nvPicPr>
          <p:cNvPr id="37" name="Gráfico 36" descr="Lista de comprobación">
            <a:extLst>
              <a:ext uri="{FF2B5EF4-FFF2-40B4-BE49-F238E27FC236}">
                <a16:creationId xmlns:a16="http://schemas.microsoft.com/office/drawing/2014/main" id="{43A44B47-3E8B-44C7-B2DB-DA2A06DDBD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8500" y="3113832"/>
            <a:ext cx="1378226" cy="1378226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9AB15FF-1C7D-4D6D-A33F-21BDEFDA1B34}"/>
              </a:ext>
            </a:extLst>
          </p:cNvPr>
          <p:cNvSpPr txBox="1"/>
          <p:nvPr/>
        </p:nvSpPr>
        <p:spPr>
          <a:xfrm>
            <a:off x="1864477" y="183984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Usuario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19633F-850A-4CF3-8761-B0F433B08971}"/>
              </a:ext>
            </a:extLst>
          </p:cNvPr>
          <p:cNvSpPr txBox="1"/>
          <p:nvPr/>
        </p:nvSpPr>
        <p:spPr>
          <a:xfrm>
            <a:off x="5600031" y="1830749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Aplicación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4EFB524-C8F4-414B-AD9F-50FC4D218ABA}"/>
              </a:ext>
            </a:extLst>
          </p:cNvPr>
          <p:cNvSpPr txBox="1"/>
          <p:nvPr/>
        </p:nvSpPr>
        <p:spPr>
          <a:xfrm>
            <a:off x="9129659" y="1830749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/>
              <a:t>Base de Datos</a:t>
            </a:r>
          </a:p>
        </p:txBody>
      </p:sp>
      <p:pic>
        <p:nvPicPr>
          <p:cNvPr id="42" name="Gráfico 41" descr="Lista">
            <a:extLst>
              <a:ext uri="{FF2B5EF4-FFF2-40B4-BE49-F238E27FC236}">
                <a16:creationId xmlns:a16="http://schemas.microsoft.com/office/drawing/2014/main" id="{D3001471-3CCC-42DF-837E-745FEF36A6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36802" y="4695508"/>
            <a:ext cx="1270405" cy="1270405"/>
          </a:xfrm>
          <a:prstGeom prst="rect">
            <a:avLst/>
          </a:prstGeom>
        </p:spPr>
      </p:pic>
      <p:pic>
        <p:nvPicPr>
          <p:cNvPr id="5" name="Gráfico 4" descr="Marca de verificación">
            <a:extLst>
              <a:ext uri="{FF2B5EF4-FFF2-40B4-BE49-F238E27FC236}">
                <a16:creationId xmlns:a16="http://schemas.microsoft.com/office/drawing/2014/main" id="{7E1E5570-323E-4F9E-8884-13286B281A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7357" y="5122378"/>
            <a:ext cx="914400" cy="914400"/>
          </a:xfrm>
          <a:prstGeom prst="rect">
            <a:avLst/>
          </a:prstGeom>
        </p:spPr>
      </p:pic>
      <p:pic>
        <p:nvPicPr>
          <p:cNvPr id="8" name="Gráfico 7" descr="Compartir">
            <a:extLst>
              <a:ext uri="{FF2B5EF4-FFF2-40B4-BE49-F238E27FC236}">
                <a16:creationId xmlns:a16="http://schemas.microsoft.com/office/drawing/2014/main" id="{3B0F32D9-4709-4363-A666-39DC2DB4E2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8553" y="3181578"/>
            <a:ext cx="1097132" cy="109713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74E78-C28D-4798-A479-6E50B8BC94E9}"/>
              </a:ext>
            </a:extLst>
          </p:cNvPr>
          <p:cNvSpPr txBox="1"/>
          <p:nvPr/>
        </p:nvSpPr>
        <p:spPr>
          <a:xfrm>
            <a:off x="2117853" y="3310272"/>
            <a:ext cx="132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1. Selección de reporte a generar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B1A9C3E-1F4A-4E79-9655-E54BE0B8A6C6}"/>
              </a:ext>
            </a:extLst>
          </p:cNvPr>
          <p:cNvSpPr txBox="1"/>
          <p:nvPr/>
        </p:nvSpPr>
        <p:spPr>
          <a:xfrm>
            <a:off x="2089351" y="4690843"/>
            <a:ext cx="1348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6. Reporte generado como planilla Excel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D1487FC-18EC-4E90-8236-F96625F280CB}"/>
              </a:ext>
            </a:extLst>
          </p:cNvPr>
          <p:cNvSpPr txBox="1"/>
          <p:nvPr/>
        </p:nvSpPr>
        <p:spPr>
          <a:xfrm>
            <a:off x="5804863" y="3310271"/>
            <a:ext cx="1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2. Se genera información base y filtros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CFD3E0B-34AE-4820-941E-D813913097F6}"/>
              </a:ext>
            </a:extLst>
          </p:cNvPr>
          <p:cNvSpPr txBox="1"/>
          <p:nvPr/>
        </p:nvSpPr>
        <p:spPr>
          <a:xfrm>
            <a:off x="5834915" y="4659811"/>
            <a:ext cx="1348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5. Se recibe y procesa la información como planilla Excel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CF58F05-22E8-421C-B177-9F0976BB6409}"/>
              </a:ext>
            </a:extLst>
          </p:cNvPr>
          <p:cNvSpPr txBox="1"/>
          <p:nvPr/>
        </p:nvSpPr>
        <p:spPr>
          <a:xfrm>
            <a:off x="9603998" y="3264336"/>
            <a:ext cx="1486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3. Se ejecuta el procedimiento almacenado adecuado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42FA732-892E-4760-B0B1-67B8F968705D}"/>
              </a:ext>
            </a:extLst>
          </p:cNvPr>
          <p:cNvSpPr txBox="1"/>
          <p:nvPr/>
        </p:nvSpPr>
        <p:spPr>
          <a:xfrm>
            <a:off x="9603997" y="4728300"/>
            <a:ext cx="1486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/>
              <a:t>4. Se retorna a la aplicación un conjunto de datos</a:t>
            </a:r>
          </a:p>
        </p:txBody>
      </p:sp>
      <p:pic>
        <p:nvPicPr>
          <p:cNvPr id="14" name="Gráfico 13" descr="Flecha: recto">
            <a:extLst>
              <a:ext uri="{FF2B5EF4-FFF2-40B4-BE49-F238E27FC236}">
                <a16:creationId xmlns:a16="http://schemas.microsoft.com/office/drawing/2014/main" id="{0D558777-17CA-4468-A62E-34B96464FD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33084" y="4781540"/>
            <a:ext cx="914400" cy="914400"/>
          </a:xfrm>
          <a:prstGeom prst="rect">
            <a:avLst/>
          </a:prstGeom>
        </p:spPr>
      </p:pic>
      <p:pic>
        <p:nvPicPr>
          <p:cNvPr id="43" name="Gráfico 42" descr="Flecha: recto">
            <a:extLst>
              <a:ext uri="{FF2B5EF4-FFF2-40B4-BE49-F238E27FC236}">
                <a16:creationId xmlns:a16="http://schemas.microsoft.com/office/drawing/2014/main" id="{4847575E-7F8B-4B01-B57A-4E4E2CFB13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28339" y="4825463"/>
            <a:ext cx="914400" cy="914400"/>
          </a:xfrm>
          <a:prstGeom prst="rect">
            <a:avLst/>
          </a:prstGeom>
        </p:spPr>
      </p:pic>
      <p:pic>
        <p:nvPicPr>
          <p:cNvPr id="44" name="Gráfico 43" descr="Flecha: recto">
            <a:extLst>
              <a:ext uri="{FF2B5EF4-FFF2-40B4-BE49-F238E27FC236}">
                <a16:creationId xmlns:a16="http://schemas.microsoft.com/office/drawing/2014/main" id="{0F343D21-E987-463F-8B31-40C5A9238A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7227018" y="3427189"/>
            <a:ext cx="914400" cy="914400"/>
          </a:xfrm>
          <a:prstGeom prst="rect">
            <a:avLst/>
          </a:prstGeom>
        </p:spPr>
      </p:pic>
      <p:pic>
        <p:nvPicPr>
          <p:cNvPr id="45" name="Gráfico 44" descr="Flecha: recto">
            <a:extLst>
              <a:ext uri="{FF2B5EF4-FFF2-40B4-BE49-F238E27FC236}">
                <a16:creationId xmlns:a16="http://schemas.microsoft.com/office/drawing/2014/main" id="{AD9FBE85-83B2-416A-B158-910704D0DC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3438188" y="3327012"/>
            <a:ext cx="914400" cy="914400"/>
          </a:xfrm>
          <a:prstGeom prst="rect">
            <a:avLst/>
          </a:prstGeom>
        </p:spPr>
      </p:pic>
      <p:sp>
        <p:nvSpPr>
          <p:cNvPr id="35" name="Título 12">
            <a:extLst>
              <a:ext uri="{FF2B5EF4-FFF2-40B4-BE49-F238E27FC236}">
                <a16:creationId xmlns:a16="http://schemas.microsoft.com/office/drawing/2014/main" id="{9FA10055-65C8-4638-AB2A-A19853C0DF3B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Modelo de Datos: Generación de Reporte</a:t>
            </a:r>
          </a:p>
        </p:txBody>
      </p:sp>
    </p:spTree>
    <p:extLst>
      <p:ext uri="{BB962C8B-B14F-4D97-AF65-F5344CB8AC3E}">
        <p14:creationId xmlns:p14="http://schemas.microsoft.com/office/powerpoint/2010/main" val="23716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Televisión">
            <a:extLst>
              <a:ext uri="{FF2B5EF4-FFF2-40B4-BE49-F238E27FC236}">
                <a16:creationId xmlns:a16="http://schemas.microsoft.com/office/drawing/2014/main" id="{D11A8920-04D2-46C9-A2C8-6C6B50A82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92" y="548680"/>
            <a:ext cx="6905872" cy="69058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556707-15DD-463A-83D3-D79A3CCD9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701748"/>
            <a:ext cx="2179983" cy="1066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792431-8C4C-41ED-B041-D8EBBD417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3" y="2132856"/>
            <a:ext cx="4936849" cy="3053052"/>
          </a:xfrm>
          <a:prstGeom prst="rect">
            <a:avLst/>
          </a:prstGeom>
        </p:spPr>
      </p:pic>
      <p:pic>
        <p:nvPicPr>
          <p:cNvPr id="15" name="Gráfico 14" descr="Usuarios">
            <a:extLst>
              <a:ext uri="{FF2B5EF4-FFF2-40B4-BE49-F238E27FC236}">
                <a16:creationId xmlns:a16="http://schemas.microsoft.com/office/drawing/2014/main" id="{34ACD631-AFA5-4E28-894B-3CBEF3C2C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1920" y="3284984"/>
            <a:ext cx="4273624" cy="4273624"/>
          </a:xfrm>
          <a:prstGeom prst="rect">
            <a:avLst/>
          </a:prstGeom>
        </p:spPr>
      </p:pic>
      <p:sp>
        <p:nvSpPr>
          <p:cNvPr id="8" name="Título 12">
            <a:extLst>
              <a:ext uri="{FF2B5EF4-FFF2-40B4-BE49-F238E27FC236}">
                <a16:creationId xmlns:a16="http://schemas.microsoft.com/office/drawing/2014/main" id="{E0A7AD61-5964-4C08-896B-232B32B721E6}"/>
              </a:ext>
            </a:extLst>
          </p:cNvPr>
          <p:cNvSpPr txBox="1">
            <a:spLocks/>
          </p:cNvSpPr>
          <p:nvPr/>
        </p:nvSpPr>
        <p:spPr>
          <a:xfrm>
            <a:off x="773826" y="380493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Prueba y Uso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47_TF02801084" id="{CD88FFC4-256B-4A8B-A834-3ED1FB95D122}" vid="{8EBA3372-4352-4BB3-92A0-2911D09DA088}"/>
    </a:ext>
  </a:extLst>
</a:theme>
</file>

<file path=ppt/theme/theme2.xml><?xml version="1.0" encoding="utf-8"?>
<a:theme xmlns:a="http://schemas.openxmlformats.org/drawingml/2006/main" name="Tema d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40262f94-9f35-4ac3-9a90-690165a166b7"/>
    <ds:schemaRef ds:uri="a4f35948-e619-41b3-aa29-22878b09cf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o de marketing con un bloque cuadrado de vidrio (pantalla panorámica)</Template>
  <TotalTime>128</TotalTime>
  <Words>193</Words>
  <Application>Microsoft Office PowerPoint</Application>
  <PresentationFormat>Personalizado</PresentationFormat>
  <Paragraphs>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Marketing 16x9</vt:lpstr>
      <vt:lpstr>Presentación Proyecto</vt:lpstr>
      <vt:lpstr>Presentación de PowerPoint</vt:lpstr>
      <vt:lpstr>Presentación de PowerPoint</vt:lpstr>
      <vt:lpstr>Propuesta de Solución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</dc:title>
  <dc:creator>Patricio Esteban Castro Rojas</dc:creator>
  <cp:lastModifiedBy>Patricio Esteban Castro Rojas</cp:lastModifiedBy>
  <cp:revision>54</cp:revision>
  <dcterms:created xsi:type="dcterms:W3CDTF">2018-03-07T00:46:54Z</dcterms:created>
  <dcterms:modified xsi:type="dcterms:W3CDTF">2018-03-09T19:06:46Z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