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56" r:id="rId4"/>
    <p:sldId id="263" r:id="rId5"/>
    <p:sldId id="261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1E7"/>
    <a:srgbClr val="CEB7DB"/>
    <a:srgbClr val="FFBEC8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92943"/>
  </p:normalViewPr>
  <p:slideViewPr>
    <p:cSldViewPr snapToGrid="0" snapToObjects="1" showGuides="1">
      <p:cViewPr varScale="1">
        <p:scale>
          <a:sx n="98" d="100"/>
          <a:sy n="98" d="100"/>
        </p:scale>
        <p:origin x="21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10467-6169-5F49-9997-782CBFF07854}" type="datetimeFigureOut">
              <a:rPr lang="es-AR" smtClean="0"/>
              <a:t>20/9/19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8F667-A029-2548-B465-2DE1AE0ABC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15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8F667-A029-2548-B465-2DE1AE0ABC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92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187BF-364B-F443-9DA8-428F6E00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7149C-E740-7842-8F68-C05D3773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9B2DD-A0C6-9A47-9880-1E015EEB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91075-F11E-3D45-A723-EC671BCE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0B72D-6439-6142-A615-AFED727C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4BF69-F357-344C-8CDA-8CFDC404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1D8671-818D-574C-A4B6-F513F6F0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65ED5-29FF-5C42-B2E9-F617B392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BFF70A-BB9C-D14C-8A20-EABF66F5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5246B-D0B5-344B-9CCD-9381FAF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2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1A78C6-7744-0449-BCDC-657161DE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9E6084-8B0C-3549-9EF3-85DF4DD24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99993-5601-264F-B2EC-7FAF919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62622-86FC-A745-A5CE-369DEA42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F4276-34A6-4E4F-ADFC-D0AF739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96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A46E0-D000-554F-B63B-2F503960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7A35E-7E0C-F648-8F7F-E09E691B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CAFFE-8E84-EC4F-9CF1-9203D2F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98232-00A7-2147-9946-95B88990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784AB-B168-B74F-94E4-E24E550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1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D7F0E-3C7A-884E-AD25-78BBDBAC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4C9F90-9A05-6547-9ABB-2CE12767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4503E-E666-FA40-BE81-8E337B5C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A0063-3B5D-7C45-89B8-F89D7B4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3E1D6-7091-BC4F-8E8E-FFD4A479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A736-5BAA-DA4C-BF11-30830298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0D153-5B63-204A-B8A2-D1C6A09D4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8E5773-8060-4549-A71A-2CCF6F13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E19A72-87EB-3C4B-89E9-304181C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7E60C-F126-5D40-B8D9-598B8B92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E82A9-E601-0B46-A184-9FE3DBD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4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61D5A-8376-7147-AE78-F9852B57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B55B9-39EE-B04C-AD9E-1E0629E7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8DD0A4-BF89-DA45-9B2B-211EE4AC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3E256E-1009-AB4E-8D7D-68736151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D5ABD2-DC6B-034F-8DEE-279A4C05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AA257D-1B9B-5847-9FFB-AAAA4E9E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5FBD5C-DCA8-5C4B-AEEB-9AA5916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395ECC-C5D0-6145-84A7-622299D0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542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0EC21-0FE8-9144-8865-F91B2E52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AAE7C5-6228-6B4F-8820-85B8F5A3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04670-7B7F-8140-AA0F-ADF144E0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7E85D3-989A-E343-A5E3-704A2D0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97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C685E9-3533-B146-AA43-0D93CC6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976E42-5889-8E43-AE3C-75635973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FED42-1390-664B-A6E6-D7D4F97C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87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04943-67F2-134A-A2D3-04C4EE25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E06DB-D197-4D40-9B68-9A73B252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9EF6C-FDEA-EF48-8E09-43F84C842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97D3EA-4308-E447-9517-5B79B148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69CE4D-BB7F-0A4E-8C1E-5C55AFBA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8B1FC-60AC-4645-9EB5-E8B3CD83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203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163F-B73F-AC49-B4CF-E54A5C3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9FEB89-5617-404D-8A2B-F3A5293CB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783DD-FC09-BC43-A5EC-46C706BF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566FA-2DFA-1F43-AE73-8DE56578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CC888-410F-954F-97F4-C9515402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E2D939-D535-9148-8AFB-E7D2ED13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56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C8AD70-9843-D34B-9AC5-8651F986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88B196-ED20-FC4C-8AD1-461A6080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D66B7-01C4-AD47-AF58-C7B1D1B45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1D5-792C-3548-AEF4-F9DB205C7036}" type="datetimeFigureOut">
              <a:rPr lang="es-AR" smtClean="0"/>
              <a:t>20/9/19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033D7-376B-8044-833A-AE07513A1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E43E7-BFD0-414E-9C5F-6B01B3E12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E476-7EA4-AA4A-9D0F-65D21E0A71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39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EE1E-F7FA-7D46-8B04-B89F4A36BA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Introducción a la Programación en Capas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008736-8073-F44D-A4FC-DCB37DF3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7676" y="1987423"/>
            <a:ext cx="4016647" cy="4448756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339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EE1E-F7FA-7D46-8B04-B89F4A36BA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Tres Capas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C27E7-4D99-6641-AE68-4E37E9B936A3}"/>
              </a:ext>
            </a:extLst>
          </p:cNvPr>
          <p:cNvSpPr txBox="1"/>
          <p:nvPr/>
        </p:nvSpPr>
        <p:spPr>
          <a:xfrm>
            <a:off x="417073" y="2586446"/>
            <a:ext cx="11357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VISTA			VL	VIEW LAYER			(GUI, CONTROLADORES DE VISTA)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NEGOCIO		BLL	BUSINNES LOGIC LAYER		(ENTIDADES DE NEGOCIO </a:t>
            </a:r>
          </a:p>
          <a:p>
            <a:r>
              <a:rPr lang="es-AR" sz="2000" dirty="0">
                <a:solidFill>
                  <a:schemeClr val="bg1"/>
                </a:solidFill>
              </a:rPr>
              <a:t>								ESTRUCTURA + COMPORTAMIENTO)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ACCESO A DATOS 		DAL	DATA ACCESS LAYER		(MAPPERS Y ADO.NET)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415EB0C3-DF86-3540-B5F9-82EB12C8F299}"/>
              </a:ext>
            </a:extLst>
          </p:cNvPr>
          <p:cNvSpPr/>
          <p:nvPr/>
        </p:nvSpPr>
        <p:spPr>
          <a:xfrm>
            <a:off x="8319152" y="0"/>
            <a:ext cx="3872848" cy="6857999"/>
          </a:xfrm>
          <a:prstGeom prst="rect">
            <a:avLst/>
          </a:prstGeom>
          <a:solidFill>
            <a:srgbClr val="FFB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DAL</a:t>
            </a:r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DB54D1-E3FA-1041-9722-7F9F9E506086}"/>
              </a:ext>
            </a:extLst>
          </p:cNvPr>
          <p:cNvSpPr/>
          <p:nvPr/>
        </p:nvSpPr>
        <p:spPr>
          <a:xfrm>
            <a:off x="0" y="0"/>
            <a:ext cx="451974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VL</a:t>
            </a:r>
          </a:p>
          <a:p>
            <a:pPr algn="ctr"/>
            <a:r>
              <a:rPr lang="es-AR" sz="4000" dirty="0"/>
              <a:t>(GUI)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3B7749-879B-4649-B979-E3184D0D990D}"/>
              </a:ext>
            </a:extLst>
          </p:cNvPr>
          <p:cNvSpPr/>
          <p:nvPr/>
        </p:nvSpPr>
        <p:spPr>
          <a:xfrm>
            <a:off x="9478175" y="1610526"/>
            <a:ext cx="1098249" cy="1638945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SQL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6042FE-C73C-A546-AC7C-05F56EEAD291}"/>
              </a:ext>
            </a:extLst>
          </p:cNvPr>
          <p:cNvSpPr/>
          <p:nvPr/>
        </p:nvSpPr>
        <p:spPr>
          <a:xfrm>
            <a:off x="4527776" y="0"/>
            <a:ext cx="37994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BLL</a:t>
            </a:r>
          </a:p>
          <a:p>
            <a:pPr algn="ctr"/>
            <a:endParaRPr lang="es-AR" sz="4000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7657F00E-DDB1-7C4C-B322-BB558E3476C1}"/>
              </a:ext>
            </a:extLst>
          </p:cNvPr>
          <p:cNvSpPr/>
          <p:nvPr/>
        </p:nvSpPr>
        <p:spPr>
          <a:xfrm>
            <a:off x="9427331" y="3519585"/>
            <a:ext cx="1170878" cy="1226634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SQL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423451C-F5E8-0240-A3A3-9FE2F4F77B67}"/>
              </a:ext>
            </a:extLst>
          </p:cNvPr>
          <p:cNvCxnSpPr>
            <a:cxnSpLocks/>
          </p:cNvCxnSpPr>
          <p:nvPr/>
        </p:nvCxnSpPr>
        <p:spPr>
          <a:xfrm flipH="1" flipV="1">
            <a:off x="10037567" y="2783781"/>
            <a:ext cx="1" cy="931380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CB9EE5B-F1ED-8B40-AE66-18B3A3722D14}"/>
              </a:ext>
            </a:extLst>
          </p:cNvPr>
          <p:cNvCxnSpPr>
            <a:cxnSpLocks/>
          </p:cNvCxnSpPr>
          <p:nvPr/>
        </p:nvCxnSpPr>
        <p:spPr>
          <a:xfrm flipV="1">
            <a:off x="3902090" y="1658986"/>
            <a:ext cx="1309990" cy="24914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7337472-C2BF-3E4A-9FFE-39A524781346}"/>
              </a:ext>
            </a:extLst>
          </p:cNvPr>
          <p:cNvCxnSpPr>
            <a:cxnSpLocks/>
          </p:cNvCxnSpPr>
          <p:nvPr/>
        </p:nvCxnSpPr>
        <p:spPr>
          <a:xfrm flipH="1">
            <a:off x="6069874" y="1683900"/>
            <a:ext cx="2774612" cy="1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28A603-B7C0-BB47-A803-F3D1EC35743A}"/>
              </a:ext>
            </a:extLst>
          </p:cNvPr>
          <p:cNvCxnSpPr>
            <a:cxnSpLocks/>
          </p:cNvCxnSpPr>
          <p:nvPr/>
        </p:nvCxnSpPr>
        <p:spPr>
          <a:xfrm>
            <a:off x="3902090" y="971755"/>
            <a:ext cx="4942396" cy="22251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87F19D65-9AAA-894A-A0C8-DC873EEFFC33}"/>
              </a:ext>
            </a:extLst>
          </p:cNvPr>
          <p:cNvSpPr/>
          <p:nvPr/>
        </p:nvSpPr>
        <p:spPr>
          <a:xfrm>
            <a:off x="152911" y="3761459"/>
            <a:ext cx="2050869" cy="574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Instancia de Persona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57D980A-1A9C-6A44-882C-1000B2FE369C}"/>
              </a:ext>
            </a:extLst>
          </p:cNvPr>
          <p:cNvSpPr/>
          <p:nvPr/>
        </p:nvSpPr>
        <p:spPr>
          <a:xfrm>
            <a:off x="1227896" y="1285167"/>
            <a:ext cx="2063958" cy="7345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Form1</a:t>
            </a:r>
          </a:p>
          <a:p>
            <a:pPr algn="ctr"/>
            <a:endParaRPr lang="es-AR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CD04531-69AE-5147-BC0E-26A30F8A3B29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flipH="1">
            <a:off x="453254" y="1652421"/>
            <a:ext cx="774642" cy="21932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D05EF36A-1426-9845-95D5-5D3993DB071B}"/>
              </a:ext>
            </a:extLst>
          </p:cNvPr>
          <p:cNvSpPr/>
          <p:nvPr/>
        </p:nvSpPr>
        <p:spPr>
          <a:xfrm>
            <a:off x="1068977" y="2428765"/>
            <a:ext cx="3366325" cy="875212"/>
          </a:xfrm>
          <a:prstGeom prst="diamond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Instancia</a:t>
            </a:r>
          </a:p>
          <a:p>
            <a:pPr algn="ctr"/>
            <a:r>
              <a:rPr lang="es-AR" dirty="0"/>
              <a:t>MapperPersona SQL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DAF5BF-FE2E-3B46-809F-D5E722B37F7A}"/>
              </a:ext>
            </a:extLst>
          </p:cNvPr>
          <p:cNvSpPr txBox="1"/>
          <p:nvPr/>
        </p:nvSpPr>
        <p:spPr>
          <a:xfrm>
            <a:off x="1623531" y="330928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71488D9-5CC8-3347-BF70-7196FBC37965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903437" y="3591360"/>
            <a:ext cx="2211827" cy="2542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4A40B3-8DD6-C64B-8764-1A16E126DD77}"/>
              </a:ext>
            </a:extLst>
          </p:cNvPr>
          <p:cNvSpPr/>
          <p:nvPr/>
        </p:nvSpPr>
        <p:spPr>
          <a:xfrm>
            <a:off x="10783156" y="1610526"/>
            <a:ext cx="1098249" cy="3443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XML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EB132ABA-19C7-1744-9FC5-836867DD0FED}"/>
              </a:ext>
            </a:extLst>
          </p:cNvPr>
          <p:cNvSpPr/>
          <p:nvPr/>
        </p:nvSpPr>
        <p:spPr>
          <a:xfrm>
            <a:off x="10846184" y="5532775"/>
            <a:ext cx="1170878" cy="1226634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XML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6EF0EA-A181-6A46-B96F-6059C63A26E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1344775" y="4752251"/>
            <a:ext cx="86848" cy="1073244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552AD657-B2F1-814E-9891-BEC69D131CD6}"/>
              </a:ext>
            </a:extLst>
          </p:cNvPr>
          <p:cNvSpPr/>
          <p:nvPr/>
        </p:nvSpPr>
        <p:spPr>
          <a:xfrm>
            <a:off x="1140446" y="5198179"/>
            <a:ext cx="3353886" cy="87521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Instancia MapperPersonaXML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4963BB-EBAA-AA45-9008-220DAAC260E5}"/>
              </a:ext>
            </a:extLst>
          </p:cNvPr>
          <p:cNvSpPr txBox="1"/>
          <p:nvPr/>
        </p:nvSpPr>
        <p:spPr>
          <a:xfrm>
            <a:off x="1615764" y="468586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297F347-136B-524D-A29A-6FA30E7603AA}"/>
              </a:ext>
            </a:extLst>
          </p:cNvPr>
          <p:cNvCxnSpPr>
            <a:cxnSpLocks/>
          </p:cNvCxnSpPr>
          <p:nvPr/>
        </p:nvCxnSpPr>
        <p:spPr>
          <a:xfrm>
            <a:off x="1972036" y="4303114"/>
            <a:ext cx="2130314" cy="4431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0941CDC0-A871-9F46-A559-7347952D57CF}"/>
              </a:ext>
            </a:extLst>
          </p:cNvPr>
          <p:cNvCxnSpPr>
            <a:cxnSpLocks/>
          </p:cNvCxnSpPr>
          <p:nvPr/>
        </p:nvCxnSpPr>
        <p:spPr>
          <a:xfrm flipV="1">
            <a:off x="4494332" y="4905134"/>
            <a:ext cx="6546807" cy="7306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64960D7D-BEBB-9649-A310-963D0EFACC0A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4435302" y="2429999"/>
            <a:ext cx="5042873" cy="4363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647637E-6851-1C48-B7DE-3FBDA22CEC64}"/>
              </a:ext>
            </a:extLst>
          </p:cNvPr>
          <p:cNvSpPr/>
          <p:nvPr/>
        </p:nvSpPr>
        <p:spPr>
          <a:xfrm>
            <a:off x="5705302" y="3049511"/>
            <a:ext cx="1098249" cy="1638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</a:t>
            </a:r>
          </a:p>
          <a:p>
            <a:pPr algn="ctr"/>
            <a:endParaRPr lang="es-AR" dirty="0"/>
          </a:p>
          <a:p>
            <a:pPr algn="ctr"/>
            <a:r>
              <a:rPr lang="es-AR" dirty="0"/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1248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EE1E-F7FA-7D46-8B04-B89F4A36BA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Cuatro Capas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C27E7-4D99-6641-AE68-4E37E9B936A3}"/>
              </a:ext>
            </a:extLst>
          </p:cNvPr>
          <p:cNvSpPr txBox="1"/>
          <p:nvPr/>
        </p:nvSpPr>
        <p:spPr>
          <a:xfrm>
            <a:off x="1" y="1972492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VISTA	VL	VIEW LAYER			(GUI, CONTROLADORES DE VISTA)</a:t>
            </a:r>
          </a:p>
          <a:p>
            <a:pPr>
              <a:tabLst>
                <a:tab pos="2085975" algn="l"/>
              </a:tabLst>
            </a:pPr>
            <a:endParaRPr lang="es-AR" sz="20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NEGOCIO	BLL	BUSINNES LOGIC LAYER		(ENTIDADES DE NEGOCIO </a:t>
            </a: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						  ESTRUCTURA + COMPORTAMIENTO)</a:t>
            </a:r>
          </a:p>
          <a:p>
            <a:pPr>
              <a:tabLst>
                <a:tab pos="2085975" algn="l"/>
              </a:tabLst>
            </a:pPr>
            <a:endParaRPr lang="es-AR" sz="20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MAPPERS	ORM	MAPPERS OBJECT - RELATIONAL	(ENTIDADES QUE TRANSFORMAN OBJ DE NEGOCIO </a:t>
            </a: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						  EN OBJ DE ADO.NET NOASOCIADOS A UNA </a:t>
            </a: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						  TECNOLOGÍA. P.E. DataSet, DataTable, DataColumn, </a:t>
            </a: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						  DataRow) </a:t>
            </a:r>
          </a:p>
          <a:p>
            <a:pPr>
              <a:tabLst>
                <a:tab pos="2085975" algn="l"/>
              </a:tabLst>
            </a:pPr>
            <a:endParaRPr lang="es-AR" sz="20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ACCESO A DATOS 		DAL	DATA ACCESS LAYER	(ADO.NET ASOCIDOS A UNA TECNOLOGÍA</a:t>
            </a:r>
          </a:p>
          <a:p>
            <a:pPr>
              <a:tabLst>
                <a:tab pos="2085975" algn="l"/>
              </a:tabLst>
            </a:pPr>
            <a:r>
              <a:rPr lang="es-AR" sz="2000" dirty="0">
                <a:solidFill>
                  <a:schemeClr val="bg1"/>
                </a:solidFill>
              </a:rPr>
              <a:t>						  SQLCONNECTION, SQLCOMMAND, 								  SQLDATAADAPTER, SQLCOMMANDBUILDER)</a:t>
            </a:r>
          </a:p>
          <a:p>
            <a:pPr>
              <a:tabLst>
                <a:tab pos="2085975" algn="l"/>
              </a:tabLst>
            </a:pPr>
            <a:endParaRPr lang="es-AR" sz="2000" dirty="0">
              <a:solidFill>
                <a:schemeClr val="bg1"/>
              </a:solidFill>
            </a:endParaRPr>
          </a:p>
          <a:p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4D4DB51D-F418-374F-B431-D42060AA89F7}"/>
              </a:ext>
            </a:extLst>
          </p:cNvPr>
          <p:cNvSpPr/>
          <p:nvPr/>
        </p:nvSpPr>
        <p:spPr>
          <a:xfrm>
            <a:off x="8327180" y="18242"/>
            <a:ext cx="3872848" cy="3410758"/>
          </a:xfrm>
          <a:prstGeom prst="rect">
            <a:avLst/>
          </a:prstGeom>
          <a:solidFill>
            <a:srgbClr val="CEB7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Mappers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15EB0C3-DF86-3540-B5F9-82EB12C8F299}"/>
              </a:ext>
            </a:extLst>
          </p:cNvPr>
          <p:cNvSpPr/>
          <p:nvPr/>
        </p:nvSpPr>
        <p:spPr>
          <a:xfrm>
            <a:off x="8319152" y="3428999"/>
            <a:ext cx="3872848" cy="3428999"/>
          </a:xfrm>
          <a:prstGeom prst="rect">
            <a:avLst/>
          </a:prstGeom>
          <a:solidFill>
            <a:srgbClr val="FFB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DAL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DB54D1-E3FA-1041-9722-7F9F9E506086}"/>
              </a:ext>
            </a:extLst>
          </p:cNvPr>
          <p:cNvSpPr/>
          <p:nvPr/>
        </p:nvSpPr>
        <p:spPr>
          <a:xfrm>
            <a:off x="0" y="0"/>
            <a:ext cx="451974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VL</a:t>
            </a:r>
          </a:p>
          <a:p>
            <a:pPr algn="ctr"/>
            <a:r>
              <a:rPr lang="es-AR" sz="4000" dirty="0"/>
              <a:t>(GUI)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3B7749-879B-4649-B979-E3184D0D990D}"/>
              </a:ext>
            </a:extLst>
          </p:cNvPr>
          <p:cNvSpPr/>
          <p:nvPr/>
        </p:nvSpPr>
        <p:spPr>
          <a:xfrm>
            <a:off x="8913985" y="4993108"/>
            <a:ext cx="1098249" cy="1118590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SQL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6042FE-C73C-A546-AC7C-05F56EEAD291}"/>
              </a:ext>
            </a:extLst>
          </p:cNvPr>
          <p:cNvSpPr/>
          <p:nvPr/>
        </p:nvSpPr>
        <p:spPr>
          <a:xfrm>
            <a:off x="4519748" y="0"/>
            <a:ext cx="37994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BLL</a:t>
            </a:r>
          </a:p>
          <a:p>
            <a:pPr algn="ctr"/>
            <a:endParaRPr lang="es-AR" sz="3600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7657F00E-DDB1-7C4C-B322-BB558E3476C1}"/>
              </a:ext>
            </a:extLst>
          </p:cNvPr>
          <p:cNvSpPr/>
          <p:nvPr/>
        </p:nvSpPr>
        <p:spPr>
          <a:xfrm>
            <a:off x="8913985" y="6327833"/>
            <a:ext cx="1120034" cy="43157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SQL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423451C-F5E8-0240-A3A3-9FE2F4F77B67}"/>
              </a:ext>
            </a:extLst>
          </p:cNvPr>
          <p:cNvCxnSpPr>
            <a:cxnSpLocks/>
          </p:cNvCxnSpPr>
          <p:nvPr/>
        </p:nvCxnSpPr>
        <p:spPr>
          <a:xfrm flipH="1" flipV="1">
            <a:off x="9498325" y="5746968"/>
            <a:ext cx="1" cy="637016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CB9EE5B-F1ED-8B40-AE66-18B3A3722D14}"/>
              </a:ext>
            </a:extLst>
          </p:cNvPr>
          <p:cNvCxnSpPr>
            <a:cxnSpLocks/>
          </p:cNvCxnSpPr>
          <p:nvPr/>
        </p:nvCxnSpPr>
        <p:spPr>
          <a:xfrm>
            <a:off x="3291854" y="1658986"/>
            <a:ext cx="1920226" cy="0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7337472-C2BF-3E4A-9FFE-39A524781346}"/>
              </a:ext>
            </a:extLst>
          </p:cNvPr>
          <p:cNvCxnSpPr>
            <a:cxnSpLocks/>
          </p:cNvCxnSpPr>
          <p:nvPr/>
        </p:nvCxnSpPr>
        <p:spPr>
          <a:xfrm flipH="1" flipV="1">
            <a:off x="7899159" y="1629227"/>
            <a:ext cx="783773" cy="18720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28A603-B7C0-BB47-A803-F3D1EC35743A}"/>
              </a:ext>
            </a:extLst>
          </p:cNvPr>
          <p:cNvCxnSpPr>
            <a:cxnSpLocks/>
          </p:cNvCxnSpPr>
          <p:nvPr/>
        </p:nvCxnSpPr>
        <p:spPr>
          <a:xfrm>
            <a:off x="4016842" y="901337"/>
            <a:ext cx="4666090" cy="0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87F19D65-9AAA-894A-A0C8-DC873EEFFC33}"/>
              </a:ext>
            </a:extLst>
          </p:cNvPr>
          <p:cNvSpPr/>
          <p:nvPr/>
        </p:nvSpPr>
        <p:spPr>
          <a:xfrm>
            <a:off x="70342" y="4535289"/>
            <a:ext cx="2050869" cy="574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57D980A-1A9C-6A44-882C-1000B2FE369C}"/>
              </a:ext>
            </a:extLst>
          </p:cNvPr>
          <p:cNvSpPr/>
          <p:nvPr/>
        </p:nvSpPr>
        <p:spPr>
          <a:xfrm>
            <a:off x="1227896" y="1285167"/>
            <a:ext cx="2063958" cy="7345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Form1</a:t>
            </a:r>
          </a:p>
          <a:p>
            <a:pPr algn="ctr"/>
            <a:endParaRPr lang="es-AR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CD04531-69AE-5147-BC0E-26A30F8A3B29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flipH="1">
            <a:off x="370685" y="1652421"/>
            <a:ext cx="857211" cy="29670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D05EF36A-1426-9845-95D5-5D3993DB071B}"/>
              </a:ext>
            </a:extLst>
          </p:cNvPr>
          <p:cNvSpPr/>
          <p:nvPr/>
        </p:nvSpPr>
        <p:spPr>
          <a:xfrm>
            <a:off x="968209" y="5692013"/>
            <a:ext cx="3453056" cy="875212"/>
          </a:xfrm>
          <a:prstGeom prst="diamond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MapperPersona SQL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DAF5BF-FE2E-3B46-809F-D5E722B37F7A}"/>
              </a:ext>
            </a:extLst>
          </p:cNvPr>
          <p:cNvSpPr txBox="1"/>
          <p:nvPr/>
        </p:nvSpPr>
        <p:spPr>
          <a:xfrm>
            <a:off x="1327160" y="364156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71488D9-5CC8-3347-BF70-7196FBC37965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2121211" y="3943409"/>
            <a:ext cx="1759073" cy="8792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4A40B3-8DD6-C64B-8764-1A16E126DD77}"/>
              </a:ext>
            </a:extLst>
          </p:cNvPr>
          <p:cNvSpPr/>
          <p:nvPr/>
        </p:nvSpPr>
        <p:spPr>
          <a:xfrm>
            <a:off x="10897028" y="3966842"/>
            <a:ext cx="1098249" cy="21448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XML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EB132ABA-19C7-1744-9FC5-836867DD0FED}"/>
              </a:ext>
            </a:extLst>
          </p:cNvPr>
          <p:cNvSpPr/>
          <p:nvPr/>
        </p:nvSpPr>
        <p:spPr>
          <a:xfrm>
            <a:off x="10897028" y="6327833"/>
            <a:ext cx="1120034" cy="43157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XML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6EF0EA-A181-6A46-B96F-6059C63A26E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1457045" y="5798368"/>
            <a:ext cx="7393" cy="637359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552AD657-B2F1-814E-9891-BEC69D131CD6}"/>
              </a:ext>
            </a:extLst>
          </p:cNvPr>
          <p:cNvSpPr/>
          <p:nvPr/>
        </p:nvSpPr>
        <p:spPr>
          <a:xfrm>
            <a:off x="975368" y="2547227"/>
            <a:ext cx="3453056" cy="87521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MapperPersonaXML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4963BB-EBAA-AA45-9008-220DAAC260E5}"/>
              </a:ext>
            </a:extLst>
          </p:cNvPr>
          <p:cNvSpPr txBox="1"/>
          <p:nvPr/>
        </p:nvSpPr>
        <p:spPr>
          <a:xfrm>
            <a:off x="1327160" y="526511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297F347-136B-524D-A29A-6FA30E7603A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428424" y="2984833"/>
            <a:ext cx="6675005" cy="16346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CB96AD0-EB95-DD42-B7D1-C5CB8904B5FB}"/>
              </a:ext>
            </a:extLst>
          </p:cNvPr>
          <p:cNvCxnSpPr>
            <a:cxnSpLocks/>
          </p:cNvCxnSpPr>
          <p:nvPr/>
        </p:nvCxnSpPr>
        <p:spPr>
          <a:xfrm>
            <a:off x="9330232" y="2733458"/>
            <a:ext cx="4557" cy="1209951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B207767A-19A3-FE45-B94D-D466115E047B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121211" y="4822672"/>
            <a:ext cx="1759073" cy="5105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2EE2119-CAB0-FF40-BD1A-B754F140671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421265" y="5265113"/>
            <a:ext cx="4748861" cy="8645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648D3EA-91AC-5842-9339-E903677228C2}"/>
              </a:ext>
            </a:extLst>
          </p:cNvPr>
          <p:cNvSpPr/>
          <p:nvPr/>
        </p:nvSpPr>
        <p:spPr>
          <a:xfrm>
            <a:off x="5800762" y="1345888"/>
            <a:ext cx="1098249" cy="16389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</a:t>
            </a:r>
          </a:p>
          <a:p>
            <a:pPr algn="ctr"/>
            <a:endParaRPr lang="es-AR" dirty="0"/>
          </a:p>
          <a:p>
            <a:pPr algn="ctr"/>
            <a:r>
              <a:rPr lang="es-AR" dirty="0"/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30405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EE1E-F7FA-7D46-8B04-B89F4A36BA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Cinco Capas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C27E7-4D99-6641-AE68-4E37E9B936A3}"/>
              </a:ext>
            </a:extLst>
          </p:cNvPr>
          <p:cNvSpPr txBox="1"/>
          <p:nvPr/>
        </p:nvSpPr>
        <p:spPr>
          <a:xfrm>
            <a:off x="1" y="1972492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85975" algn="l"/>
                <a:tab pos="3057525" algn="l"/>
                <a:tab pos="5999163" algn="l"/>
              </a:tabLst>
            </a:pPr>
            <a:r>
              <a:rPr lang="es-AR" sz="1600" dirty="0">
                <a:solidFill>
                  <a:schemeClr val="bg1"/>
                </a:solidFill>
              </a:rPr>
              <a:t>VISTA	VL	VIEW LAYER	(GUI, CONTROLADORES DE VISTA)</a:t>
            </a: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r>
              <a:rPr lang="es-AR" sz="1600" dirty="0">
                <a:solidFill>
                  <a:schemeClr val="bg1"/>
                </a:solidFill>
              </a:rPr>
              <a:t>ENTIDADES	ENTITIES 	ENTITIES	(ENTIDADES DE NEGOCIO ESTRUCTURA)</a:t>
            </a: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r>
              <a:rPr lang="es-AR" sz="1600" dirty="0">
                <a:solidFill>
                  <a:schemeClr val="bg1"/>
                </a:solidFill>
              </a:rPr>
              <a:t>NEGOCIO	BLL	BUSINNES LOGIC LAYER	(ENTIDADES DE NEGOCIO COMPORTAMIENTO)</a:t>
            </a: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r>
              <a:rPr lang="es-AR" sz="1600" dirty="0">
                <a:solidFill>
                  <a:schemeClr val="bg1"/>
                </a:solidFill>
              </a:rPr>
              <a:t>MAPPERS	ORM	MAPPERS OBJECT - RELATIONAL	(ENTIDADES QUE TRANSFORMAN OBJ DE NEGOCIO EN OBJ DE 				  ADO.NET NOASOCIADOS A UNA TECNOLOGÍA. P.E. DataSet,</a:t>
            </a: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r>
              <a:rPr lang="es-AR" sz="1600" dirty="0">
                <a:solidFill>
                  <a:schemeClr val="bg1"/>
                </a:solidFill>
              </a:rPr>
              <a:t> 			  DataTable, DataColumn, DataRow) </a:t>
            </a: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057525" algn="l"/>
                <a:tab pos="5999163" algn="l"/>
              </a:tabLst>
            </a:pPr>
            <a:r>
              <a:rPr lang="es-AR" sz="1600" dirty="0">
                <a:solidFill>
                  <a:schemeClr val="bg1"/>
                </a:solidFill>
              </a:rPr>
              <a:t>ACCESO A DATOS 	DAL	DATA ACCESS LAYER	(ADO.NET ASOCIDOS A UNA TECNOLOGÍA SQLCONNECTION, 				  SQLCOMMAND, SQLDATAADAPTER, SQLCOMMANDBUILDER)</a:t>
            </a:r>
          </a:p>
          <a:p>
            <a:pPr>
              <a:tabLst>
                <a:tab pos="208597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endParaRPr lang="es-A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3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4D4DB51D-F418-374F-B431-D42060AA89F7}"/>
              </a:ext>
            </a:extLst>
          </p:cNvPr>
          <p:cNvSpPr/>
          <p:nvPr/>
        </p:nvSpPr>
        <p:spPr>
          <a:xfrm>
            <a:off x="8327180" y="5178"/>
            <a:ext cx="3872848" cy="4921394"/>
          </a:xfrm>
          <a:prstGeom prst="rect">
            <a:avLst/>
          </a:prstGeom>
          <a:solidFill>
            <a:srgbClr val="CEB7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Mappers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15EB0C3-DF86-3540-B5F9-82EB12C8F299}"/>
              </a:ext>
            </a:extLst>
          </p:cNvPr>
          <p:cNvSpPr/>
          <p:nvPr/>
        </p:nvSpPr>
        <p:spPr>
          <a:xfrm>
            <a:off x="8319152" y="4926574"/>
            <a:ext cx="3872848" cy="1931424"/>
          </a:xfrm>
          <a:prstGeom prst="rect">
            <a:avLst/>
          </a:prstGeom>
          <a:solidFill>
            <a:srgbClr val="FFB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    </a:t>
            </a:r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r>
              <a:rPr lang="es-AR" sz="3600" dirty="0"/>
              <a:t>DAL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DB54D1-E3FA-1041-9722-7F9F9E506086}"/>
              </a:ext>
            </a:extLst>
          </p:cNvPr>
          <p:cNvSpPr/>
          <p:nvPr/>
        </p:nvSpPr>
        <p:spPr>
          <a:xfrm>
            <a:off x="0" y="0"/>
            <a:ext cx="451974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VL</a:t>
            </a:r>
          </a:p>
          <a:p>
            <a:pPr algn="ctr"/>
            <a:r>
              <a:rPr lang="es-AR" sz="4000" dirty="0"/>
              <a:t>(GUI)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3B7749-879B-4649-B979-E3184D0D990D}"/>
              </a:ext>
            </a:extLst>
          </p:cNvPr>
          <p:cNvSpPr/>
          <p:nvPr/>
        </p:nvSpPr>
        <p:spPr>
          <a:xfrm>
            <a:off x="8700286" y="3854432"/>
            <a:ext cx="1098249" cy="370077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SQL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6042FE-C73C-A546-AC7C-05F56EEAD291}"/>
              </a:ext>
            </a:extLst>
          </p:cNvPr>
          <p:cNvSpPr/>
          <p:nvPr/>
        </p:nvSpPr>
        <p:spPr>
          <a:xfrm>
            <a:off x="4519748" y="3429000"/>
            <a:ext cx="3799404" cy="342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BLL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7657F00E-DDB1-7C4C-B322-BB558E3476C1}"/>
              </a:ext>
            </a:extLst>
          </p:cNvPr>
          <p:cNvSpPr/>
          <p:nvPr/>
        </p:nvSpPr>
        <p:spPr>
          <a:xfrm>
            <a:off x="8700286" y="5283620"/>
            <a:ext cx="1120034" cy="325942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SQL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423451C-F5E8-0240-A3A3-9FE2F4F77B6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249411" y="4224509"/>
            <a:ext cx="10892" cy="1140597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87F19D65-9AAA-894A-A0C8-DC873EEFFC33}"/>
              </a:ext>
            </a:extLst>
          </p:cNvPr>
          <p:cNvSpPr/>
          <p:nvPr/>
        </p:nvSpPr>
        <p:spPr>
          <a:xfrm>
            <a:off x="84238" y="4510440"/>
            <a:ext cx="2050869" cy="574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57D980A-1A9C-6A44-882C-1000B2FE369C}"/>
              </a:ext>
            </a:extLst>
          </p:cNvPr>
          <p:cNvSpPr/>
          <p:nvPr/>
        </p:nvSpPr>
        <p:spPr>
          <a:xfrm>
            <a:off x="1227896" y="1285167"/>
            <a:ext cx="2063958" cy="7345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Form1</a:t>
            </a:r>
          </a:p>
          <a:p>
            <a:pPr algn="ctr"/>
            <a:endParaRPr lang="es-AR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CD04531-69AE-5147-BC0E-26A30F8A3B29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H="1">
            <a:off x="84238" y="1652421"/>
            <a:ext cx="1143658" cy="31454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D05EF36A-1426-9845-95D5-5D3993DB071B}"/>
              </a:ext>
            </a:extLst>
          </p:cNvPr>
          <p:cNvSpPr/>
          <p:nvPr/>
        </p:nvSpPr>
        <p:spPr>
          <a:xfrm>
            <a:off x="1100522" y="3149097"/>
            <a:ext cx="3366566" cy="875212"/>
          </a:xfrm>
          <a:prstGeom prst="diamond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MapperPersona SQL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DAF5BF-FE2E-3B46-809F-D5E722B37F7A}"/>
              </a:ext>
            </a:extLst>
          </p:cNvPr>
          <p:cNvSpPr txBox="1"/>
          <p:nvPr/>
        </p:nvSpPr>
        <p:spPr>
          <a:xfrm>
            <a:off x="1733806" y="403839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4A40B3-8DD6-C64B-8764-1A16E126DD77}"/>
              </a:ext>
            </a:extLst>
          </p:cNvPr>
          <p:cNvSpPr/>
          <p:nvPr/>
        </p:nvSpPr>
        <p:spPr>
          <a:xfrm>
            <a:off x="10897028" y="4237270"/>
            <a:ext cx="1098249" cy="502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XML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EB132ABA-19C7-1744-9FC5-836867DD0FED}"/>
              </a:ext>
            </a:extLst>
          </p:cNvPr>
          <p:cNvSpPr/>
          <p:nvPr/>
        </p:nvSpPr>
        <p:spPr>
          <a:xfrm>
            <a:off x="10897028" y="6406211"/>
            <a:ext cx="1120034" cy="43157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XML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6EF0EA-A181-6A46-B96F-6059C63A26E1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H="1" flipV="1">
            <a:off x="11446153" y="4739811"/>
            <a:ext cx="10892" cy="1774294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552AD657-B2F1-814E-9891-BEC69D131CD6}"/>
              </a:ext>
            </a:extLst>
          </p:cNvPr>
          <p:cNvSpPr/>
          <p:nvPr/>
        </p:nvSpPr>
        <p:spPr>
          <a:xfrm>
            <a:off x="1066379" y="5915888"/>
            <a:ext cx="3366566" cy="87521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MapperPersonaXML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4963BB-EBAA-AA45-9008-220DAAC260E5}"/>
              </a:ext>
            </a:extLst>
          </p:cNvPr>
          <p:cNvSpPr txBox="1"/>
          <p:nvPr/>
        </p:nvSpPr>
        <p:spPr>
          <a:xfrm>
            <a:off x="1573554" y="547965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297F347-136B-524D-A29A-6FA30E7603AA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4467088" y="3586703"/>
            <a:ext cx="4233198" cy="4527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085763B-439B-1249-B714-A856F07590C1}"/>
              </a:ext>
            </a:extLst>
          </p:cNvPr>
          <p:cNvSpPr/>
          <p:nvPr/>
        </p:nvSpPr>
        <p:spPr>
          <a:xfrm>
            <a:off x="4517667" y="-573"/>
            <a:ext cx="3799404" cy="342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ENTITIES</a:t>
            </a:r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endParaRPr lang="es-AR" sz="36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7337472-C2BF-3E4A-9FFE-39A524781346}"/>
              </a:ext>
            </a:extLst>
          </p:cNvPr>
          <p:cNvCxnSpPr>
            <a:cxnSpLocks/>
          </p:cNvCxnSpPr>
          <p:nvPr/>
        </p:nvCxnSpPr>
        <p:spPr>
          <a:xfrm flipH="1" flipV="1">
            <a:off x="8046720" y="1628878"/>
            <a:ext cx="636213" cy="19069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CB9EE5B-F1ED-8B40-AE66-18B3A3722D14}"/>
              </a:ext>
            </a:extLst>
          </p:cNvPr>
          <p:cNvCxnSpPr>
            <a:cxnSpLocks/>
          </p:cNvCxnSpPr>
          <p:nvPr/>
        </p:nvCxnSpPr>
        <p:spPr>
          <a:xfrm>
            <a:off x="4175774" y="4797823"/>
            <a:ext cx="840363" cy="0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C7EBBD4-11D7-1445-B7EB-EDC473B1DB4D}"/>
              </a:ext>
            </a:extLst>
          </p:cNvPr>
          <p:cNvCxnSpPr>
            <a:cxnSpLocks/>
          </p:cNvCxnSpPr>
          <p:nvPr/>
        </p:nvCxnSpPr>
        <p:spPr>
          <a:xfrm flipV="1">
            <a:off x="5741276" y="2860766"/>
            <a:ext cx="0" cy="719156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46C55F2-2A4F-8C40-B4E4-5CA319F0F96F}"/>
              </a:ext>
            </a:extLst>
          </p:cNvPr>
          <p:cNvCxnSpPr>
            <a:cxnSpLocks/>
          </p:cNvCxnSpPr>
          <p:nvPr/>
        </p:nvCxnSpPr>
        <p:spPr>
          <a:xfrm>
            <a:off x="3559635" y="1281611"/>
            <a:ext cx="1456502" cy="0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28A603-B7C0-BB47-A803-F3D1EC35743A}"/>
              </a:ext>
            </a:extLst>
          </p:cNvPr>
          <p:cNvCxnSpPr>
            <a:cxnSpLocks/>
          </p:cNvCxnSpPr>
          <p:nvPr/>
        </p:nvCxnSpPr>
        <p:spPr>
          <a:xfrm>
            <a:off x="7943854" y="3685986"/>
            <a:ext cx="739078" cy="1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71488D9-5CC8-3347-BF70-7196FBC37965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4432945" y="4488541"/>
            <a:ext cx="6464083" cy="18649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BB8173F-9FAF-5648-800A-337F304071A5}"/>
              </a:ext>
            </a:extLst>
          </p:cNvPr>
          <p:cNvCxnSpPr>
            <a:cxnSpLocks/>
          </p:cNvCxnSpPr>
          <p:nvPr/>
        </p:nvCxnSpPr>
        <p:spPr>
          <a:xfrm>
            <a:off x="10445633" y="4763323"/>
            <a:ext cx="0" cy="760354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A94FEBC-1EB0-FF47-A41A-A69B34826617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834764" y="4382470"/>
            <a:ext cx="2409368" cy="2121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788431C-D355-0948-869A-09D53643ADAC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834764" y="5001033"/>
            <a:ext cx="2264270" cy="5199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45368268-9E35-094D-BF23-D473EE1C7620}"/>
              </a:ext>
            </a:extLst>
          </p:cNvPr>
          <p:cNvSpPr/>
          <p:nvPr/>
        </p:nvSpPr>
        <p:spPr>
          <a:xfrm>
            <a:off x="5236172" y="4057179"/>
            <a:ext cx="2223686" cy="13130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</a:t>
            </a:r>
          </a:p>
          <a:p>
            <a:pPr algn="ctr"/>
            <a:r>
              <a:rPr lang="es-AR" dirty="0"/>
              <a:t>PERSONA</a:t>
            </a:r>
          </a:p>
          <a:p>
            <a:pPr algn="ctr"/>
            <a:r>
              <a:rPr lang="es-AR" dirty="0"/>
              <a:t>COMPORTAMIENTO</a:t>
            </a:r>
          </a:p>
          <a:p>
            <a:pPr algn="ctr"/>
            <a:endParaRPr lang="es-AR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4826DCD-AD6C-D04E-AF59-998C667BA185}"/>
              </a:ext>
            </a:extLst>
          </p:cNvPr>
          <p:cNvSpPr/>
          <p:nvPr/>
        </p:nvSpPr>
        <p:spPr>
          <a:xfrm>
            <a:off x="5166453" y="1043257"/>
            <a:ext cx="2223686" cy="1313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</a:t>
            </a:r>
          </a:p>
          <a:p>
            <a:pPr algn="ctr"/>
            <a:r>
              <a:rPr lang="es-AR" dirty="0"/>
              <a:t>PERSONA</a:t>
            </a:r>
          </a:p>
          <a:p>
            <a:pPr algn="ctr"/>
            <a:r>
              <a:rPr lang="es-AR" dirty="0"/>
              <a:t>ESTRUCTURA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472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FEE1E-F7FA-7D46-8B04-B89F4A36BA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Seis Capas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C27E7-4D99-6641-AE68-4E37E9B936A3}"/>
              </a:ext>
            </a:extLst>
          </p:cNvPr>
          <p:cNvSpPr txBox="1"/>
          <p:nvPr/>
        </p:nvSpPr>
        <p:spPr>
          <a:xfrm>
            <a:off x="1" y="1972492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VISTA	VL	VIEW LAYER	(GUI)</a:t>
            </a: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CONTROLADORES	CONTROLER	CONTROLER	(CONTROLADORES DE VISTA)</a:t>
            </a: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ENTIDADES	ENTITIES 	ENTITIES	(ENTIDADES DE NEGOCIO ESTRUCTURA)</a:t>
            </a: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NEGOCIO	BLL	BUSINNES LOGIC LAYER	(ENTIDADES DE NEGOCIO COMPORTAMIENTO)</a:t>
            </a: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MAPPERS	ORM	MAPPERS OBJECT - RELATIONAL	(ENTIDADES QUE TRANSFORMAN OBJ DE NEGOCIO EN OBJ DE 				  ADO.NET NOASOCIADOS A UNA TECNOLOGÍA. P.E. DataSet,</a:t>
            </a: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 			  DataTable, DataColumn, DataRow) </a:t>
            </a: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pPr>
              <a:tabLst>
                <a:tab pos="2085975" algn="l"/>
                <a:tab pos="3498850" algn="l"/>
                <a:tab pos="6257925" algn="l"/>
              </a:tabLst>
            </a:pPr>
            <a:r>
              <a:rPr lang="es-AR" sz="1600" dirty="0">
                <a:solidFill>
                  <a:schemeClr val="bg1"/>
                </a:solidFill>
              </a:rPr>
              <a:t>ACCESO A DATOS 	DAL	DATA ACCESS LAYER	(ADO.NET ASOCIDOS A UNA TECNOLOGÍA SQLCONNECTION, 				  SQLCOMMAND, SQLDATAADAPTER, SQLCOMMANDBUILDER)</a:t>
            </a:r>
          </a:p>
          <a:p>
            <a:pPr>
              <a:tabLst>
                <a:tab pos="2085975" algn="l"/>
              </a:tabLst>
            </a:pPr>
            <a:endParaRPr lang="es-AR" sz="1600" dirty="0">
              <a:solidFill>
                <a:schemeClr val="bg1"/>
              </a:solidFill>
            </a:endParaRPr>
          </a:p>
          <a:p>
            <a:endParaRPr lang="es-A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181F48A9-003B-A94D-A79F-A1F2A9B8C0AF}"/>
              </a:ext>
            </a:extLst>
          </p:cNvPr>
          <p:cNvSpPr/>
          <p:nvPr/>
        </p:nvSpPr>
        <p:spPr>
          <a:xfrm>
            <a:off x="-5652" y="5562"/>
            <a:ext cx="4519749" cy="4533288"/>
          </a:xfrm>
          <a:prstGeom prst="rect">
            <a:avLst/>
          </a:prstGeom>
          <a:solidFill>
            <a:srgbClr val="C1E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CONTROLER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DB54D1-E3FA-1041-9722-7F9F9E506086}"/>
              </a:ext>
            </a:extLst>
          </p:cNvPr>
          <p:cNvSpPr/>
          <p:nvPr/>
        </p:nvSpPr>
        <p:spPr>
          <a:xfrm>
            <a:off x="0" y="4538850"/>
            <a:ext cx="4519749" cy="2322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VL</a:t>
            </a:r>
          </a:p>
          <a:p>
            <a:pPr algn="ctr"/>
            <a:r>
              <a:rPr lang="es-AR" sz="4000" dirty="0"/>
              <a:t>(GUI)</a:t>
            </a:r>
          </a:p>
          <a:p>
            <a:pPr algn="ctr"/>
            <a:endParaRPr lang="es-AR" sz="4000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46042FE-C73C-A546-AC7C-05F56EEAD291}"/>
              </a:ext>
            </a:extLst>
          </p:cNvPr>
          <p:cNvSpPr/>
          <p:nvPr/>
        </p:nvSpPr>
        <p:spPr>
          <a:xfrm>
            <a:off x="4519748" y="2150585"/>
            <a:ext cx="3799404" cy="47074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BLL</a:t>
            </a:r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7F19D65-9AAA-894A-A0C8-DC873EEFFC33}"/>
              </a:ext>
            </a:extLst>
          </p:cNvPr>
          <p:cNvSpPr/>
          <p:nvPr/>
        </p:nvSpPr>
        <p:spPr>
          <a:xfrm>
            <a:off x="1287625" y="3773872"/>
            <a:ext cx="2050869" cy="574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57D980A-1A9C-6A44-882C-1000B2FE369C}"/>
              </a:ext>
            </a:extLst>
          </p:cNvPr>
          <p:cNvSpPr/>
          <p:nvPr/>
        </p:nvSpPr>
        <p:spPr>
          <a:xfrm>
            <a:off x="1227895" y="5968187"/>
            <a:ext cx="2063958" cy="7345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Form1</a:t>
            </a:r>
          </a:p>
          <a:p>
            <a:pPr algn="ctr"/>
            <a:endParaRPr lang="es-AR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D05EF36A-1426-9845-95D5-5D3993DB071B}"/>
              </a:ext>
            </a:extLst>
          </p:cNvPr>
          <p:cNvSpPr/>
          <p:nvPr/>
        </p:nvSpPr>
        <p:spPr>
          <a:xfrm>
            <a:off x="4577288" y="4338767"/>
            <a:ext cx="3366566" cy="875212"/>
          </a:xfrm>
          <a:prstGeom prst="diamond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MapperPersona SQL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DAF5BF-FE2E-3B46-809F-D5E722B37F7A}"/>
              </a:ext>
            </a:extLst>
          </p:cNvPr>
          <p:cNvSpPr txBox="1"/>
          <p:nvPr/>
        </p:nvSpPr>
        <p:spPr>
          <a:xfrm>
            <a:off x="4581773" y="40656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sp>
        <p:nvSpPr>
          <p:cNvPr id="38" name="Rombo 37">
            <a:extLst>
              <a:ext uri="{FF2B5EF4-FFF2-40B4-BE49-F238E27FC236}">
                <a16:creationId xmlns:a16="http://schemas.microsoft.com/office/drawing/2014/main" id="{552AD657-B2F1-814E-9891-BEC69D131CD6}"/>
              </a:ext>
            </a:extLst>
          </p:cNvPr>
          <p:cNvSpPr/>
          <p:nvPr/>
        </p:nvSpPr>
        <p:spPr>
          <a:xfrm>
            <a:off x="4577288" y="5854343"/>
            <a:ext cx="3366566" cy="87521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MapperPersonaXML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4963BB-EBAA-AA45-9008-220DAAC260E5}"/>
              </a:ext>
            </a:extLst>
          </p:cNvPr>
          <p:cNvSpPr txBox="1"/>
          <p:nvPr/>
        </p:nvSpPr>
        <p:spPr>
          <a:xfrm>
            <a:off x="4712953" y="5582299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MapperPersona.Guardar(  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085763B-439B-1249-B714-A856F07590C1}"/>
              </a:ext>
            </a:extLst>
          </p:cNvPr>
          <p:cNvSpPr/>
          <p:nvPr/>
        </p:nvSpPr>
        <p:spPr>
          <a:xfrm>
            <a:off x="4517667" y="-573"/>
            <a:ext cx="3799404" cy="2151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ENTITIES</a:t>
            </a:r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endParaRPr lang="es-AR" sz="36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CB9EE5B-F1ED-8B40-AE66-18B3A3722D14}"/>
              </a:ext>
            </a:extLst>
          </p:cNvPr>
          <p:cNvCxnSpPr>
            <a:cxnSpLocks/>
          </p:cNvCxnSpPr>
          <p:nvPr/>
        </p:nvCxnSpPr>
        <p:spPr>
          <a:xfrm>
            <a:off x="3924915" y="3631889"/>
            <a:ext cx="1275350" cy="20137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C7EBBD4-11D7-1445-B7EB-EDC473B1DB4D}"/>
              </a:ext>
            </a:extLst>
          </p:cNvPr>
          <p:cNvCxnSpPr>
            <a:cxnSpLocks/>
          </p:cNvCxnSpPr>
          <p:nvPr/>
        </p:nvCxnSpPr>
        <p:spPr>
          <a:xfrm flipV="1">
            <a:off x="5741276" y="1597108"/>
            <a:ext cx="0" cy="1106953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46C55F2-2A4F-8C40-B4E4-5CA319F0F96F}"/>
              </a:ext>
            </a:extLst>
          </p:cNvPr>
          <p:cNvCxnSpPr>
            <a:cxnSpLocks/>
          </p:cNvCxnSpPr>
          <p:nvPr/>
        </p:nvCxnSpPr>
        <p:spPr>
          <a:xfrm>
            <a:off x="3860971" y="1308916"/>
            <a:ext cx="1432634" cy="1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71488D9-5CC8-3347-BF70-7196FBC3796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2313060" y="3773872"/>
            <a:ext cx="4833567" cy="3610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7FB5D4B-AD39-7048-A104-CA723F4FB8E5}"/>
              </a:ext>
            </a:extLst>
          </p:cNvPr>
          <p:cNvCxnSpPr>
            <a:cxnSpLocks/>
          </p:cNvCxnSpPr>
          <p:nvPr/>
        </p:nvCxnSpPr>
        <p:spPr>
          <a:xfrm>
            <a:off x="680516" y="4166218"/>
            <a:ext cx="0" cy="760354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297F347-136B-524D-A29A-6FA30E7603A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338494" y="4061255"/>
            <a:ext cx="3881659" cy="16646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D6B8CF5-6C8D-5B48-8ABB-D86306ABBBFB}"/>
              </a:ext>
            </a:extLst>
          </p:cNvPr>
          <p:cNvSpPr/>
          <p:nvPr/>
        </p:nvSpPr>
        <p:spPr>
          <a:xfrm>
            <a:off x="5466899" y="518552"/>
            <a:ext cx="2223686" cy="9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/>
              <a:t>CLASE</a:t>
            </a:r>
          </a:p>
          <a:p>
            <a:pPr algn="ctr"/>
            <a:r>
              <a:rPr lang="es-AR" sz="1600" dirty="0"/>
              <a:t>PERSONA</a:t>
            </a:r>
          </a:p>
          <a:p>
            <a:pPr algn="ctr"/>
            <a:r>
              <a:rPr lang="es-AR" sz="1600" dirty="0"/>
              <a:t>ESTRUCTURA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9642433-F85E-D04B-BA4C-36CA36BAB85D}"/>
              </a:ext>
            </a:extLst>
          </p:cNvPr>
          <p:cNvSpPr/>
          <p:nvPr/>
        </p:nvSpPr>
        <p:spPr>
          <a:xfrm>
            <a:off x="5538553" y="2827715"/>
            <a:ext cx="2223686" cy="7788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CLASE</a:t>
            </a:r>
          </a:p>
          <a:p>
            <a:pPr algn="ctr"/>
            <a:r>
              <a:rPr lang="es-AR" sz="1400" dirty="0"/>
              <a:t>PERSONA</a:t>
            </a:r>
          </a:p>
          <a:p>
            <a:pPr algn="ctr"/>
            <a:r>
              <a:rPr lang="es-AR" sz="1400" dirty="0"/>
              <a:t>COMPORTAMIENTO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47D9DAC-911A-C445-A7E1-3C445DBD0BC6}"/>
              </a:ext>
            </a:extLst>
          </p:cNvPr>
          <p:cNvSpPr/>
          <p:nvPr/>
        </p:nvSpPr>
        <p:spPr>
          <a:xfrm>
            <a:off x="8314117" y="5178"/>
            <a:ext cx="3872848" cy="4921394"/>
          </a:xfrm>
          <a:prstGeom prst="rect">
            <a:avLst/>
          </a:prstGeom>
          <a:solidFill>
            <a:srgbClr val="CEB7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Mappers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03BD40B-B404-B64B-A53C-675D4C37D145}"/>
              </a:ext>
            </a:extLst>
          </p:cNvPr>
          <p:cNvSpPr/>
          <p:nvPr/>
        </p:nvSpPr>
        <p:spPr>
          <a:xfrm>
            <a:off x="8306089" y="4926574"/>
            <a:ext cx="3872848" cy="1931424"/>
          </a:xfrm>
          <a:prstGeom prst="rect">
            <a:avLst/>
          </a:prstGeom>
          <a:solidFill>
            <a:srgbClr val="FFB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/>
              <a:t>    </a:t>
            </a:r>
          </a:p>
          <a:p>
            <a:pPr algn="ctr"/>
            <a:endParaRPr lang="es-AR" sz="3600" dirty="0"/>
          </a:p>
          <a:p>
            <a:pPr algn="ctr"/>
            <a:endParaRPr lang="es-AR" sz="3600" dirty="0"/>
          </a:p>
          <a:p>
            <a:pPr algn="ctr"/>
            <a:r>
              <a:rPr lang="es-AR" sz="3600" dirty="0"/>
              <a:t>DAL</a:t>
            </a:r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D68A63D-5CE9-5146-B2A7-CBB6C308C617}"/>
              </a:ext>
            </a:extLst>
          </p:cNvPr>
          <p:cNvSpPr/>
          <p:nvPr/>
        </p:nvSpPr>
        <p:spPr>
          <a:xfrm>
            <a:off x="8439026" y="3854432"/>
            <a:ext cx="1098249" cy="370077"/>
          </a:xfrm>
          <a:prstGeom prst="rect">
            <a:avLst/>
          </a:prstGeom>
          <a:solidFill>
            <a:srgbClr val="FF9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SQL</a:t>
            </a:r>
          </a:p>
        </p:txBody>
      </p:sp>
      <p:sp>
        <p:nvSpPr>
          <p:cNvPr id="60" name="Cilindro 59">
            <a:extLst>
              <a:ext uri="{FF2B5EF4-FFF2-40B4-BE49-F238E27FC236}">
                <a16:creationId xmlns:a16="http://schemas.microsoft.com/office/drawing/2014/main" id="{CF328D26-0575-5E4B-BE5F-7161CE464BC9}"/>
              </a:ext>
            </a:extLst>
          </p:cNvPr>
          <p:cNvSpPr/>
          <p:nvPr/>
        </p:nvSpPr>
        <p:spPr>
          <a:xfrm>
            <a:off x="8439026" y="5081718"/>
            <a:ext cx="1120034" cy="325942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SQL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8C8751F-CC8A-C145-A685-B0113C63B4CA}"/>
              </a:ext>
            </a:extLst>
          </p:cNvPr>
          <p:cNvCxnSpPr>
            <a:cxnSpLocks/>
            <a:stCxn id="60" idx="0"/>
            <a:endCxn id="59" idx="2"/>
          </p:cNvCxnSpPr>
          <p:nvPr/>
        </p:nvCxnSpPr>
        <p:spPr>
          <a:xfrm flipH="1" flipV="1">
            <a:off x="8988151" y="4224509"/>
            <a:ext cx="10892" cy="938695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ACAFD1DA-B7E7-9642-BF05-DCABFBBEF4AE}"/>
              </a:ext>
            </a:extLst>
          </p:cNvPr>
          <p:cNvSpPr/>
          <p:nvPr/>
        </p:nvSpPr>
        <p:spPr>
          <a:xfrm>
            <a:off x="10883965" y="4237270"/>
            <a:ext cx="1098249" cy="5025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DAL XML</a:t>
            </a:r>
          </a:p>
        </p:txBody>
      </p:sp>
      <p:sp>
        <p:nvSpPr>
          <p:cNvPr id="63" name="Cilindro 62">
            <a:extLst>
              <a:ext uri="{FF2B5EF4-FFF2-40B4-BE49-F238E27FC236}">
                <a16:creationId xmlns:a16="http://schemas.microsoft.com/office/drawing/2014/main" id="{38C96B51-5F5A-AD45-8CE9-716E1D28BC7E}"/>
              </a:ext>
            </a:extLst>
          </p:cNvPr>
          <p:cNvSpPr/>
          <p:nvPr/>
        </p:nvSpPr>
        <p:spPr>
          <a:xfrm>
            <a:off x="10883965" y="6406211"/>
            <a:ext cx="1120034" cy="431576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XML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19768B0-789C-9A4E-B8CB-58B24D5535D5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H="1" flipV="1">
            <a:off x="11433090" y="4739811"/>
            <a:ext cx="10892" cy="1774294"/>
          </a:xfrm>
          <a:prstGeom prst="straightConnector1">
            <a:avLst/>
          </a:prstGeom>
          <a:ln w="603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476EE6D-B3A9-C549-A823-D54335930ED0}"/>
              </a:ext>
            </a:extLst>
          </p:cNvPr>
          <p:cNvCxnSpPr>
            <a:cxnSpLocks/>
          </p:cNvCxnSpPr>
          <p:nvPr/>
        </p:nvCxnSpPr>
        <p:spPr>
          <a:xfrm>
            <a:off x="9805553" y="4538850"/>
            <a:ext cx="0" cy="760354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828A603-B7C0-BB47-A803-F3D1EC35743A}"/>
              </a:ext>
            </a:extLst>
          </p:cNvPr>
          <p:cNvCxnSpPr>
            <a:cxnSpLocks/>
          </p:cNvCxnSpPr>
          <p:nvPr/>
        </p:nvCxnSpPr>
        <p:spPr>
          <a:xfrm flipV="1">
            <a:off x="8059783" y="3606532"/>
            <a:ext cx="623149" cy="1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7337472-C2BF-3E4A-9FFE-39A524781346}"/>
              </a:ext>
            </a:extLst>
          </p:cNvPr>
          <p:cNvCxnSpPr>
            <a:cxnSpLocks/>
          </p:cNvCxnSpPr>
          <p:nvPr/>
        </p:nvCxnSpPr>
        <p:spPr>
          <a:xfrm flipH="1" flipV="1">
            <a:off x="7899159" y="1629227"/>
            <a:ext cx="783773" cy="18720"/>
          </a:xfrm>
          <a:prstGeom prst="straightConnector1">
            <a:avLst/>
          </a:prstGeom>
          <a:ln w="60325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C42738B-191E-4A4F-9B6F-185FAC79F01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943854" y="4739811"/>
            <a:ext cx="3277140" cy="15521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EBBECFF7-CD56-704F-86D7-AFF97E3AAE86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 flipV="1">
            <a:off x="7943854" y="4039471"/>
            <a:ext cx="495172" cy="7369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21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155</Words>
  <Application>Microsoft Macintosh PowerPoint</Application>
  <PresentationFormat>Panorámica</PresentationFormat>
  <Paragraphs>317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Introducción a la Programación en Capas</vt:lpstr>
      <vt:lpstr>Tres Capas</vt:lpstr>
      <vt:lpstr>Presentación de PowerPoint</vt:lpstr>
      <vt:lpstr>Cuatro Capas</vt:lpstr>
      <vt:lpstr>Presentación de PowerPoint</vt:lpstr>
      <vt:lpstr>Cinco Capas</vt:lpstr>
      <vt:lpstr>Presentación de PowerPoint</vt:lpstr>
      <vt:lpstr>Seis Capas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Cardacci, Dario Guillermo</dc:creator>
  <cp:lastModifiedBy>Cardacci, Dario Guillermo</cp:lastModifiedBy>
  <cp:revision>22</cp:revision>
  <dcterms:created xsi:type="dcterms:W3CDTF">2019-09-20T12:30:04Z</dcterms:created>
  <dcterms:modified xsi:type="dcterms:W3CDTF">2019-09-20T18:25:57Z</dcterms:modified>
</cp:coreProperties>
</file>