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Lst>
  <p:sldSz cx="21602700" cy="32404050"/>
  <p:notesSz cx="6858000" cy="9144000"/>
  <p:defaultTextStyle>
    <a:defPPr>
      <a:defRPr lang="zh-TW"/>
    </a:defPPr>
    <a:lvl1pPr algn="l" rtl="0" fontAlgn="base">
      <a:spcBef>
        <a:spcPct val="0"/>
      </a:spcBef>
      <a:spcAft>
        <a:spcPct val="0"/>
      </a:spcAft>
      <a:defRPr kumimoji="1" sz="6100"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sz="6100"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sz="6100"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sz="6100"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sz="6100" kern="1200">
        <a:solidFill>
          <a:schemeClr val="tx1"/>
        </a:solidFill>
        <a:latin typeface="Arial" charset="0"/>
        <a:ea typeface="新細明體" pitchFamily="18" charset="-120"/>
        <a:cs typeface="+mn-cs"/>
      </a:defRPr>
    </a:lvl5pPr>
    <a:lvl6pPr marL="2286000" algn="l" defTabSz="914400" rtl="0" eaLnBrk="1" latinLnBrk="0" hangingPunct="1">
      <a:defRPr kumimoji="1" sz="6100" kern="1200">
        <a:solidFill>
          <a:schemeClr val="tx1"/>
        </a:solidFill>
        <a:latin typeface="Arial" charset="0"/>
        <a:ea typeface="新細明體" pitchFamily="18" charset="-120"/>
        <a:cs typeface="+mn-cs"/>
      </a:defRPr>
    </a:lvl6pPr>
    <a:lvl7pPr marL="2743200" algn="l" defTabSz="914400" rtl="0" eaLnBrk="1" latinLnBrk="0" hangingPunct="1">
      <a:defRPr kumimoji="1" sz="6100" kern="1200">
        <a:solidFill>
          <a:schemeClr val="tx1"/>
        </a:solidFill>
        <a:latin typeface="Arial" charset="0"/>
        <a:ea typeface="新細明體" pitchFamily="18" charset="-120"/>
        <a:cs typeface="+mn-cs"/>
      </a:defRPr>
    </a:lvl7pPr>
    <a:lvl8pPr marL="3200400" algn="l" defTabSz="914400" rtl="0" eaLnBrk="1" latinLnBrk="0" hangingPunct="1">
      <a:defRPr kumimoji="1" sz="6100" kern="1200">
        <a:solidFill>
          <a:schemeClr val="tx1"/>
        </a:solidFill>
        <a:latin typeface="Arial" charset="0"/>
        <a:ea typeface="新細明體" pitchFamily="18" charset="-120"/>
        <a:cs typeface="+mn-cs"/>
      </a:defRPr>
    </a:lvl8pPr>
    <a:lvl9pPr marL="3657600" algn="l" defTabSz="914400" rtl="0" eaLnBrk="1" latinLnBrk="0" hangingPunct="1">
      <a:defRPr kumimoji="1" sz="6100" kern="1200">
        <a:solidFill>
          <a:schemeClr val="tx1"/>
        </a:solidFill>
        <a:latin typeface="Arial" charset="0"/>
        <a:ea typeface="新細明體" pitchFamily="18" charset="-120"/>
        <a:cs typeface="+mn-cs"/>
      </a:defRPr>
    </a:lvl9pPr>
  </p:defaultTextStyle>
  <p:extLst>
    <p:ext uri="{EFAFB233-063F-42B5-8137-9DF3F51BA10A}">
      <p15:sldGuideLst xmlns:p15="http://schemas.microsoft.com/office/powerpoint/2012/main">
        <p15:guide id="1" orient="horz" pos="10206">
          <p15:clr>
            <a:srgbClr val="A4A3A4"/>
          </p15:clr>
        </p15:guide>
        <p15:guide id="2" pos="68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717" autoAdjust="0"/>
    <p:restoredTop sz="99582" autoAdjust="0"/>
  </p:normalViewPr>
  <p:slideViewPr>
    <p:cSldViewPr snapToObjects="1">
      <p:cViewPr>
        <p:scale>
          <a:sx n="50" d="100"/>
          <a:sy n="50" d="100"/>
        </p:scale>
        <p:origin x="2052" y="-468"/>
      </p:cViewPr>
      <p:guideLst>
        <p:guide orient="horz" pos="10206"/>
        <p:guide pos="680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620838" y="10066338"/>
            <a:ext cx="18361025" cy="6945312"/>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3240088" y="18362613"/>
            <a:ext cx="15122525" cy="82804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endParaRPr lang="en-US" altLang="zh-TW"/>
          </a:p>
        </p:txBody>
      </p:sp>
      <p:sp>
        <p:nvSpPr>
          <p:cNvPr id="6" name="投影片編號版面配置區 5"/>
          <p:cNvSpPr>
            <a:spLocks noGrp="1"/>
          </p:cNvSpPr>
          <p:nvPr>
            <p:ph type="sldNum" sz="quarter" idx="12"/>
          </p:nvPr>
        </p:nvSpPr>
        <p:spPr/>
        <p:txBody>
          <a:bodyPr/>
          <a:lstStyle>
            <a:lvl1pPr>
              <a:defRPr/>
            </a:lvl1pPr>
          </a:lstStyle>
          <a:p>
            <a:fld id="{3D194286-C17C-450F-AB37-A65140DC5838}" type="slidenum">
              <a:rPr lang="en-US" altLang="zh-TW"/>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endParaRPr lang="en-US" altLang="zh-TW"/>
          </a:p>
        </p:txBody>
      </p:sp>
      <p:sp>
        <p:nvSpPr>
          <p:cNvPr id="6" name="投影片編號版面配置區 5"/>
          <p:cNvSpPr>
            <a:spLocks noGrp="1"/>
          </p:cNvSpPr>
          <p:nvPr>
            <p:ph type="sldNum" sz="quarter" idx="12"/>
          </p:nvPr>
        </p:nvSpPr>
        <p:spPr/>
        <p:txBody>
          <a:bodyPr/>
          <a:lstStyle>
            <a:lvl1pPr>
              <a:defRPr/>
            </a:lvl1pPr>
          </a:lstStyle>
          <a:p>
            <a:fld id="{6A3A815E-B32A-4793-89C5-0D3441307C92}" type="slidenum">
              <a:rPr lang="en-US" altLang="zh-TW"/>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15662275" y="1296988"/>
            <a:ext cx="4860925" cy="27649487"/>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079500" y="1296988"/>
            <a:ext cx="14430375" cy="27649487"/>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endParaRPr lang="en-US" altLang="zh-TW"/>
          </a:p>
        </p:txBody>
      </p:sp>
      <p:sp>
        <p:nvSpPr>
          <p:cNvPr id="6" name="投影片編號版面配置區 5"/>
          <p:cNvSpPr>
            <a:spLocks noGrp="1"/>
          </p:cNvSpPr>
          <p:nvPr>
            <p:ph type="sldNum" sz="quarter" idx="12"/>
          </p:nvPr>
        </p:nvSpPr>
        <p:spPr/>
        <p:txBody>
          <a:bodyPr/>
          <a:lstStyle>
            <a:lvl1pPr>
              <a:defRPr/>
            </a:lvl1pPr>
          </a:lstStyle>
          <a:p>
            <a:fld id="{551747F4-E2EA-4F84-BB3F-76124221F84A}" type="slidenum">
              <a:rPr lang="en-US" altLang="zh-TW"/>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endParaRPr lang="en-US" altLang="zh-TW"/>
          </a:p>
        </p:txBody>
      </p:sp>
      <p:sp>
        <p:nvSpPr>
          <p:cNvPr id="6" name="投影片編號版面配置區 5"/>
          <p:cNvSpPr>
            <a:spLocks noGrp="1"/>
          </p:cNvSpPr>
          <p:nvPr>
            <p:ph type="sldNum" sz="quarter" idx="12"/>
          </p:nvPr>
        </p:nvSpPr>
        <p:spPr/>
        <p:txBody>
          <a:bodyPr/>
          <a:lstStyle>
            <a:lvl1pPr>
              <a:defRPr/>
            </a:lvl1pPr>
          </a:lstStyle>
          <a:p>
            <a:fld id="{96FC5652-ECAD-4C21-817C-46BEDA580F20}" type="slidenum">
              <a:rPr lang="en-US" altLang="zh-TW"/>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1706563" y="20823238"/>
            <a:ext cx="18362612" cy="643572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1706563" y="13733463"/>
            <a:ext cx="18362612" cy="70897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endParaRPr lang="en-US" altLang="zh-TW"/>
          </a:p>
        </p:txBody>
      </p:sp>
      <p:sp>
        <p:nvSpPr>
          <p:cNvPr id="6" name="投影片編號版面配置區 5"/>
          <p:cNvSpPr>
            <a:spLocks noGrp="1"/>
          </p:cNvSpPr>
          <p:nvPr>
            <p:ph type="sldNum" sz="quarter" idx="12"/>
          </p:nvPr>
        </p:nvSpPr>
        <p:spPr/>
        <p:txBody>
          <a:bodyPr/>
          <a:lstStyle>
            <a:lvl1pPr>
              <a:defRPr/>
            </a:lvl1pPr>
          </a:lstStyle>
          <a:p>
            <a:fld id="{5DBC54D6-FE5F-4246-906E-FF527A5A43C2}" type="slidenum">
              <a:rPr lang="en-US" altLang="zh-TW"/>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079500" y="7561263"/>
            <a:ext cx="9645650" cy="21385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10877550" y="7561263"/>
            <a:ext cx="9645650" cy="21385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lvl1pPr>
              <a:defRPr/>
            </a:lvl1pPr>
          </a:lstStyle>
          <a:p>
            <a:endParaRPr lang="en-US" altLang="zh-TW"/>
          </a:p>
        </p:txBody>
      </p:sp>
      <p:sp>
        <p:nvSpPr>
          <p:cNvPr id="6" name="頁尾版面配置區 5"/>
          <p:cNvSpPr>
            <a:spLocks noGrp="1"/>
          </p:cNvSpPr>
          <p:nvPr>
            <p:ph type="ftr" sz="quarter" idx="11"/>
          </p:nvPr>
        </p:nvSpPr>
        <p:spPr/>
        <p:txBody>
          <a:bodyPr/>
          <a:lstStyle>
            <a:lvl1pPr>
              <a:defRPr/>
            </a:lvl1pPr>
          </a:lstStyle>
          <a:p>
            <a:endParaRPr lang="en-US" altLang="zh-TW"/>
          </a:p>
        </p:txBody>
      </p:sp>
      <p:sp>
        <p:nvSpPr>
          <p:cNvPr id="7" name="投影片編號版面配置區 6"/>
          <p:cNvSpPr>
            <a:spLocks noGrp="1"/>
          </p:cNvSpPr>
          <p:nvPr>
            <p:ph type="sldNum" sz="quarter" idx="12"/>
          </p:nvPr>
        </p:nvSpPr>
        <p:spPr/>
        <p:txBody>
          <a:bodyPr/>
          <a:lstStyle>
            <a:lvl1pPr>
              <a:defRPr/>
            </a:lvl1pPr>
          </a:lstStyle>
          <a:p>
            <a:fld id="{33EE5B2A-2E06-433F-B2A1-153D12B2CC2B}" type="slidenum">
              <a:rPr lang="en-US" altLang="zh-TW"/>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1079500" y="7253288"/>
            <a:ext cx="9545638" cy="3022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1079500" y="10275888"/>
            <a:ext cx="9545638" cy="186705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10974388" y="7253288"/>
            <a:ext cx="9548812" cy="3022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10974388" y="10275888"/>
            <a:ext cx="9548812" cy="186705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lvl1pPr>
              <a:defRPr/>
            </a:lvl1pPr>
          </a:lstStyle>
          <a:p>
            <a:endParaRPr lang="en-US" altLang="zh-TW"/>
          </a:p>
        </p:txBody>
      </p:sp>
      <p:sp>
        <p:nvSpPr>
          <p:cNvPr id="8" name="頁尾版面配置區 7"/>
          <p:cNvSpPr>
            <a:spLocks noGrp="1"/>
          </p:cNvSpPr>
          <p:nvPr>
            <p:ph type="ftr" sz="quarter" idx="11"/>
          </p:nvPr>
        </p:nvSpPr>
        <p:spPr/>
        <p:txBody>
          <a:bodyPr/>
          <a:lstStyle>
            <a:lvl1pPr>
              <a:defRPr/>
            </a:lvl1pPr>
          </a:lstStyle>
          <a:p>
            <a:endParaRPr lang="en-US" altLang="zh-TW"/>
          </a:p>
        </p:txBody>
      </p:sp>
      <p:sp>
        <p:nvSpPr>
          <p:cNvPr id="9" name="投影片編號版面配置區 8"/>
          <p:cNvSpPr>
            <a:spLocks noGrp="1"/>
          </p:cNvSpPr>
          <p:nvPr>
            <p:ph type="sldNum" sz="quarter" idx="12"/>
          </p:nvPr>
        </p:nvSpPr>
        <p:spPr/>
        <p:txBody>
          <a:bodyPr/>
          <a:lstStyle>
            <a:lvl1pPr>
              <a:defRPr/>
            </a:lvl1pPr>
          </a:lstStyle>
          <a:p>
            <a:fld id="{0C63EC43-75B3-4BB2-B5BB-CDC80FEBBA45}" type="slidenum">
              <a:rPr lang="en-US" altLang="zh-TW"/>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lvl1pPr>
              <a:defRPr/>
            </a:lvl1pPr>
          </a:lstStyle>
          <a:p>
            <a:endParaRPr lang="en-US" altLang="zh-TW"/>
          </a:p>
        </p:txBody>
      </p:sp>
      <p:sp>
        <p:nvSpPr>
          <p:cNvPr id="4" name="頁尾版面配置區 3"/>
          <p:cNvSpPr>
            <a:spLocks noGrp="1"/>
          </p:cNvSpPr>
          <p:nvPr>
            <p:ph type="ftr" sz="quarter" idx="11"/>
          </p:nvPr>
        </p:nvSpPr>
        <p:spPr/>
        <p:txBody>
          <a:bodyPr/>
          <a:lstStyle>
            <a:lvl1pPr>
              <a:defRPr/>
            </a:lvl1pPr>
          </a:lstStyle>
          <a:p>
            <a:endParaRPr lang="en-US" altLang="zh-TW"/>
          </a:p>
        </p:txBody>
      </p:sp>
      <p:sp>
        <p:nvSpPr>
          <p:cNvPr id="5" name="投影片編號版面配置區 4"/>
          <p:cNvSpPr>
            <a:spLocks noGrp="1"/>
          </p:cNvSpPr>
          <p:nvPr>
            <p:ph type="sldNum" sz="quarter" idx="12"/>
          </p:nvPr>
        </p:nvSpPr>
        <p:spPr/>
        <p:txBody>
          <a:bodyPr/>
          <a:lstStyle>
            <a:lvl1pPr>
              <a:defRPr/>
            </a:lvl1pPr>
          </a:lstStyle>
          <a:p>
            <a:fld id="{3B91709A-7648-4CC3-AEDF-3231E36E11B3}" type="slidenum">
              <a:rPr lang="en-US" altLang="zh-TW"/>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a:defRPr/>
            </a:lvl1pPr>
          </a:lstStyle>
          <a:p>
            <a:endParaRPr lang="en-US" altLang="zh-TW"/>
          </a:p>
        </p:txBody>
      </p:sp>
      <p:sp>
        <p:nvSpPr>
          <p:cNvPr id="3" name="頁尾版面配置區 2"/>
          <p:cNvSpPr>
            <a:spLocks noGrp="1"/>
          </p:cNvSpPr>
          <p:nvPr>
            <p:ph type="ftr" sz="quarter" idx="11"/>
          </p:nvPr>
        </p:nvSpPr>
        <p:spPr/>
        <p:txBody>
          <a:bodyPr/>
          <a:lstStyle>
            <a:lvl1pPr>
              <a:defRPr/>
            </a:lvl1pPr>
          </a:lstStyle>
          <a:p>
            <a:endParaRPr lang="en-US" altLang="zh-TW"/>
          </a:p>
        </p:txBody>
      </p:sp>
      <p:sp>
        <p:nvSpPr>
          <p:cNvPr id="4" name="投影片編號版面配置區 3"/>
          <p:cNvSpPr>
            <a:spLocks noGrp="1"/>
          </p:cNvSpPr>
          <p:nvPr>
            <p:ph type="sldNum" sz="quarter" idx="12"/>
          </p:nvPr>
        </p:nvSpPr>
        <p:spPr/>
        <p:txBody>
          <a:bodyPr/>
          <a:lstStyle>
            <a:lvl1pPr>
              <a:defRPr/>
            </a:lvl1pPr>
          </a:lstStyle>
          <a:p>
            <a:fld id="{E2FEEFC7-DABC-4B8E-AF93-3C8F3CF14E89}" type="slidenum">
              <a:rPr lang="en-US" altLang="zh-TW"/>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1079500" y="1290638"/>
            <a:ext cx="7107238" cy="5489575"/>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8445500" y="1290638"/>
            <a:ext cx="12077700" cy="276558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1079500" y="6780213"/>
            <a:ext cx="7107238" cy="221662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endParaRPr lang="en-US" altLang="zh-TW"/>
          </a:p>
        </p:txBody>
      </p:sp>
      <p:sp>
        <p:nvSpPr>
          <p:cNvPr id="6" name="頁尾版面配置區 5"/>
          <p:cNvSpPr>
            <a:spLocks noGrp="1"/>
          </p:cNvSpPr>
          <p:nvPr>
            <p:ph type="ftr" sz="quarter" idx="11"/>
          </p:nvPr>
        </p:nvSpPr>
        <p:spPr/>
        <p:txBody>
          <a:bodyPr/>
          <a:lstStyle>
            <a:lvl1pPr>
              <a:defRPr/>
            </a:lvl1pPr>
          </a:lstStyle>
          <a:p>
            <a:endParaRPr lang="en-US" altLang="zh-TW"/>
          </a:p>
        </p:txBody>
      </p:sp>
      <p:sp>
        <p:nvSpPr>
          <p:cNvPr id="7" name="投影片編號版面配置區 6"/>
          <p:cNvSpPr>
            <a:spLocks noGrp="1"/>
          </p:cNvSpPr>
          <p:nvPr>
            <p:ph type="sldNum" sz="quarter" idx="12"/>
          </p:nvPr>
        </p:nvSpPr>
        <p:spPr/>
        <p:txBody>
          <a:bodyPr/>
          <a:lstStyle>
            <a:lvl1pPr>
              <a:defRPr/>
            </a:lvl1pPr>
          </a:lstStyle>
          <a:p>
            <a:fld id="{066F21C0-5AD3-4CF8-BF05-04ABA1B89042}" type="slidenum">
              <a:rPr lang="en-US" altLang="zh-TW"/>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4233863" y="22682200"/>
            <a:ext cx="12961937" cy="2678113"/>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4233863" y="2895600"/>
            <a:ext cx="12961937" cy="194421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4233863" y="25360313"/>
            <a:ext cx="12961937" cy="38036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endParaRPr lang="en-US" altLang="zh-TW"/>
          </a:p>
        </p:txBody>
      </p:sp>
      <p:sp>
        <p:nvSpPr>
          <p:cNvPr id="6" name="頁尾版面配置區 5"/>
          <p:cNvSpPr>
            <a:spLocks noGrp="1"/>
          </p:cNvSpPr>
          <p:nvPr>
            <p:ph type="ftr" sz="quarter" idx="11"/>
          </p:nvPr>
        </p:nvSpPr>
        <p:spPr/>
        <p:txBody>
          <a:bodyPr/>
          <a:lstStyle>
            <a:lvl1pPr>
              <a:defRPr/>
            </a:lvl1pPr>
          </a:lstStyle>
          <a:p>
            <a:endParaRPr lang="en-US" altLang="zh-TW"/>
          </a:p>
        </p:txBody>
      </p:sp>
      <p:sp>
        <p:nvSpPr>
          <p:cNvPr id="7" name="投影片編號版面配置區 6"/>
          <p:cNvSpPr>
            <a:spLocks noGrp="1"/>
          </p:cNvSpPr>
          <p:nvPr>
            <p:ph type="sldNum" sz="quarter" idx="12"/>
          </p:nvPr>
        </p:nvSpPr>
        <p:spPr/>
        <p:txBody>
          <a:bodyPr/>
          <a:lstStyle>
            <a:lvl1pPr>
              <a:defRPr/>
            </a:lvl1pPr>
          </a:lstStyle>
          <a:p>
            <a:fld id="{AED5F588-A3C8-4BD6-89C6-38D2119B0ED1}" type="slidenum">
              <a:rPr lang="en-US" altLang="zh-TW"/>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79500" y="1296988"/>
            <a:ext cx="19443700" cy="5400675"/>
          </a:xfrm>
          <a:prstGeom prst="rect">
            <a:avLst/>
          </a:prstGeom>
          <a:noFill/>
          <a:ln w="9525">
            <a:noFill/>
            <a:miter lim="800000"/>
            <a:headEnd/>
            <a:tailEnd/>
          </a:ln>
          <a:effectLst/>
        </p:spPr>
        <p:txBody>
          <a:bodyPr vert="horz" wrap="square" lIns="308537" tIns="154269" rIns="308537" bIns="154269" numCol="1" anchor="ctr" anchorCtr="0" compatLnSpc="1">
            <a:prstTxWarp prst="textNoShape">
              <a:avLst/>
            </a:prstTxWarp>
          </a:bodyPr>
          <a:lstStyle/>
          <a:p>
            <a:pPr lvl="0"/>
            <a:r>
              <a:rPr lang="zh-TW" altLang="en-US" smtClean="0"/>
              <a:t>按一下以編輯母片標題樣式</a:t>
            </a:r>
          </a:p>
        </p:txBody>
      </p:sp>
      <p:sp>
        <p:nvSpPr>
          <p:cNvPr id="1027" name="Rectangle 3"/>
          <p:cNvSpPr>
            <a:spLocks noGrp="1" noChangeArrowheads="1"/>
          </p:cNvSpPr>
          <p:nvPr>
            <p:ph type="body" idx="1"/>
          </p:nvPr>
        </p:nvSpPr>
        <p:spPr bwMode="auto">
          <a:xfrm>
            <a:off x="1079500" y="7561263"/>
            <a:ext cx="19443700" cy="21385212"/>
          </a:xfrm>
          <a:prstGeom prst="rect">
            <a:avLst/>
          </a:prstGeom>
          <a:noFill/>
          <a:ln w="9525">
            <a:noFill/>
            <a:miter lim="800000"/>
            <a:headEnd/>
            <a:tailEnd/>
          </a:ln>
          <a:effectLst/>
        </p:spPr>
        <p:txBody>
          <a:bodyPr vert="horz" wrap="square" lIns="308537" tIns="154269" rIns="308537" bIns="154269"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028" name="Rectangle 4"/>
          <p:cNvSpPr>
            <a:spLocks noGrp="1" noChangeArrowheads="1"/>
          </p:cNvSpPr>
          <p:nvPr>
            <p:ph type="dt" sz="half" idx="2"/>
          </p:nvPr>
        </p:nvSpPr>
        <p:spPr bwMode="auto">
          <a:xfrm>
            <a:off x="1079500" y="29510038"/>
            <a:ext cx="5041900" cy="2249487"/>
          </a:xfrm>
          <a:prstGeom prst="rect">
            <a:avLst/>
          </a:prstGeom>
          <a:noFill/>
          <a:ln w="9525">
            <a:noFill/>
            <a:miter lim="800000"/>
            <a:headEnd/>
            <a:tailEnd/>
          </a:ln>
          <a:effectLst/>
        </p:spPr>
        <p:txBody>
          <a:bodyPr vert="horz" wrap="square" lIns="308537" tIns="154269" rIns="308537" bIns="154269" numCol="1" anchor="t" anchorCtr="0" compatLnSpc="1">
            <a:prstTxWarp prst="textNoShape">
              <a:avLst/>
            </a:prstTxWarp>
          </a:bodyPr>
          <a:lstStyle>
            <a:lvl1pPr defTabSz="3086100">
              <a:defRPr sz="4700"/>
            </a:lvl1pPr>
          </a:lstStyle>
          <a:p>
            <a:endParaRPr lang="en-US" altLang="zh-TW"/>
          </a:p>
        </p:txBody>
      </p:sp>
      <p:sp>
        <p:nvSpPr>
          <p:cNvPr id="1029" name="Rectangle 5"/>
          <p:cNvSpPr>
            <a:spLocks noGrp="1" noChangeArrowheads="1"/>
          </p:cNvSpPr>
          <p:nvPr>
            <p:ph type="ftr" sz="quarter" idx="3"/>
          </p:nvPr>
        </p:nvSpPr>
        <p:spPr bwMode="auto">
          <a:xfrm>
            <a:off x="7380288" y="29510038"/>
            <a:ext cx="6842125" cy="2249487"/>
          </a:xfrm>
          <a:prstGeom prst="rect">
            <a:avLst/>
          </a:prstGeom>
          <a:noFill/>
          <a:ln w="9525">
            <a:noFill/>
            <a:miter lim="800000"/>
            <a:headEnd/>
            <a:tailEnd/>
          </a:ln>
          <a:effectLst/>
        </p:spPr>
        <p:txBody>
          <a:bodyPr vert="horz" wrap="square" lIns="308537" tIns="154269" rIns="308537" bIns="154269" numCol="1" anchor="t" anchorCtr="0" compatLnSpc="1">
            <a:prstTxWarp prst="textNoShape">
              <a:avLst/>
            </a:prstTxWarp>
          </a:bodyPr>
          <a:lstStyle>
            <a:lvl1pPr algn="ctr" defTabSz="3086100">
              <a:defRPr sz="4700"/>
            </a:lvl1pPr>
          </a:lstStyle>
          <a:p>
            <a:endParaRPr lang="en-US" altLang="zh-TW"/>
          </a:p>
        </p:txBody>
      </p:sp>
      <p:sp>
        <p:nvSpPr>
          <p:cNvPr id="1030" name="Rectangle 6"/>
          <p:cNvSpPr>
            <a:spLocks noGrp="1" noChangeArrowheads="1"/>
          </p:cNvSpPr>
          <p:nvPr>
            <p:ph type="sldNum" sz="quarter" idx="4"/>
          </p:nvPr>
        </p:nvSpPr>
        <p:spPr bwMode="auto">
          <a:xfrm>
            <a:off x="15481300" y="29510038"/>
            <a:ext cx="5041900" cy="2249487"/>
          </a:xfrm>
          <a:prstGeom prst="rect">
            <a:avLst/>
          </a:prstGeom>
          <a:noFill/>
          <a:ln w="9525">
            <a:noFill/>
            <a:miter lim="800000"/>
            <a:headEnd/>
            <a:tailEnd/>
          </a:ln>
          <a:effectLst/>
        </p:spPr>
        <p:txBody>
          <a:bodyPr vert="horz" wrap="square" lIns="308537" tIns="154269" rIns="308537" bIns="154269" numCol="1" anchor="t" anchorCtr="0" compatLnSpc="1">
            <a:prstTxWarp prst="textNoShape">
              <a:avLst/>
            </a:prstTxWarp>
          </a:bodyPr>
          <a:lstStyle>
            <a:lvl1pPr algn="r" defTabSz="3086100">
              <a:defRPr sz="4700"/>
            </a:lvl1pPr>
          </a:lstStyle>
          <a:p>
            <a:fld id="{7168ABB7-13C1-4510-8D2E-C3E0ABD2E27D}" type="slidenum">
              <a:rPr lang="en-US" altLang="zh-TW"/>
              <a:pPr/>
              <a:t>‹#›</a:t>
            </a:fld>
            <a:endParaRPr lang="en-US" altLang="zh-TW"/>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086100" rtl="0" fontAlgn="base">
        <a:spcBef>
          <a:spcPct val="0"/>
        </a:spcBef>
        <a:spcAft>
          <a:spcPct val="0"/>
        </a:spcAft>
        <a:defRPr kumimoji="1" sz="14800">
          <a:solidFill>
            <a:schemeClr val="tx2"/>
          </a:solidFill>
          <a:latin typeface="+mj-lt"/>
          <a:ea typeface="+mj-ea"/>
          <a:cs typeface="+mj-cs"/>
        </a:defRPr>
      </a:lvl1pPr>
      <a:lvl2pPr algn="ctr" defTabSz="3086100" rtl="0" fontAlgn="base">
        <a:spcBef>
          <a:spcPct val="0"/>
        </a:spcBef>
        <a:spcAft>
          <a:spcPct val="0"/>
        </a:spcAft>
        <a:defRPr kumimoji="1" sz="14800">
          <a:solidFill>
            <a:schemeClr val="tx2"/>
          </a:solidFill>
          <a:latin typeface="Arial" charset="0"/>
          <a:ea typeface="新細明體" pitchFamily="18" charset="-120"/>
        </a:defRPr>
      </a:lvl2pPr>
      <a:lvl3pPr algn="ctr" defTabSz="3086100" rtl="0" fontAlgn="base">
        <a:spcBef>
          <a:spcPct val="0"/>
        </a:spcBef>
        <a:spcAft>
          <a:spcPct val="0"/>
        </a:spcAft>
        <a:defRPr kumimoji="1" sz="14800">
          <a:solidFill>
            <a:schemeClr val="tx2"/>
          </a:solidFill>
          <a:latin typeface="Arial" charset="0"/>
          <a:ea typeface="新細明體" pitchFamily="18" charset="-120"/>
        </a:defRPr>
      </a:lvl3pPr>
      <a:lvl4pPr algn="ctr" defTabSz="3086100" rtl="0" fontAlgn="base">
        <a:spcBef>
          <a:spcPct val="0"/>
        </a:spcBef>
        <a:spcAft>
          <a:spcPct val="0"/>
        </a:spcAft>
        <a:defRPr kumimoji="1" sz="14800">
          <a:solidFill>
            <a:schemeClr val="tx2"/>
          </a:solidFill>
          <a:latin typeface="Arial" charset="0"/>
          <a:ea typeface="新細明體" pitchFamily="18" charset="-120"/>
        </a:defRPr>
      </a:lvl4pPr>
      <a:lvl5pPr algn="ctr" defTabSz="3086100" rtl="0" fontAlgn="base">
        <a:spcBef>
          <a:spcPct val="0"/>
        </a:spcBef>
        <a:spcAft>
          <a:spcPct val="0"/>
        </a:spcAft>
        <a:defRPr kumimoji="1" sz="14800">
          <a:solidFill>
            <a:schemeClr val="tx2"/>
          </a:solidFill>
          <a:latin typeface="Arial" charset="0"/>
          <a:ea typeface="新細明體" pitchFamily="18" charset="-120"/>
        </a:defRPr>
      </a:lvl5pPr>
      <a:lvl6pPr marL="457200" algn="ctr" defTabSz="3086100" rtl="0" fontAlgn="base">
        <a:spcBef>
          <a:spcPct val="0"/>
        </a:spcBef>
        <a:spcAft>
          <a:spcPct val="0"/>
        </a:spcAft>
        <a:defRPr kumimoji="1" sz="14800">
          <a:solidFill>
            <a:schemeClr val="tx2"/>
          </a:solidFill>
          <a:latin typeface="Arial" charset="0"/>
          <a:ea typeface="新細明體" pitchFamily="18" charset="-120"/>
        </a:defRPr>
      </a:lvl6pPr>
      <a:lvl7pPr marL="914400" algn="ctr" defTabSz="3086100" rtl="0" fontAlgn="base">
        <a:spcBef>
          <a:spcPct val="0"/>
        </a:spcBef>
        <a:spcAft>
          <a:spcPct val="0"/>
        </a:spcAft>
        <a:defRPr kumimoji="1" sz="14800">
          <a:solidFill>
            <a:schemeClr val="tx2"/>
          </a:solidFill>
          <a:latin typeface="Arial" charset="0"/>
          <a:ea typeface="新細明體" pitchFamily="18" charset="-120"/>
        </a:defRPr>
      </a:lvl7pPr>
      <a:lvl8pPr marL="1371600" algn="ctr" defTabSz="3086100" rtl="0" fontAlgn="base">
        <a:spcBef>
          <a:spcPct val="0"/>
        </a:spcBef>
        <a:spcAft>
          <a:spcPct val="0"/>
        </a:spcAft>
        <a:defRPr kumimoji="1" sz="14800">
          <a:solidFill>
            <a:schemeClr val="tx2"/>
          </a:solidFill>
          <a:latin typeface="Arial" charset="0"/>
          <a:ea typeface="新細明體" pitchFamily="18" charset="-120"/>
        </a:defRPr>
      </a:lvl8pPr>
      <a:lvl9pPr marL="1828800" algn="ctr" defTabSz="3086100" rtl="0" fontAlgn="base">
        <a:spcBef>
          <a:spcPct val="0"/>
        </a:spcBef>
        <a:spcAft>
          <a:spcPct val="0"/>
        </a:spcAft>
        <a:defRPr kumimoji="1" sz="14800">
          <a:solidFill>
            <a:schemeClr val="tx2"/>
          </a:solidFill>
          <a:latin typeface="Arial" charset="0"/>
          <a:ea typeface="新細明體" pitchFamily="18" charset="-120"/>
        </a:defRPr>
      </a:lvl9pPr>
    </p:titleStyle>
    <p:bodyStyle>
      <a:lvl1pPr marL="1157288" indent="-1157288" algn="l" defTabSz="3086100" rtl="0" fontAlgn="base">
        <a:spcBef>
          <a:spcPct val="20000"/>
        </a:spcBef>
        <a:spcAft>
          <a:spcPct val="0"/>
        </a:spcAft>
        <a:buChar char="•"/>
        <a:defRPr kumimoji="1" sz="10800">
          <a:solidFill>
            <a:schemeClr val="tx1"/>
          </a:solidFill>
          <a:latin typeface="+mn-lt"/>
          <a:ea typeface="+mn-ea"/>
          <a:cs typeface="+mn-cs"/>
        </a:defRPr>
      </a:lvl1pPr>
      <a:lvl2pPr marL="2505075" indent="-962025" algn="l" defTabSz="3086100" rtl="0" fontAlgn="base">
        <a:spcBef>
          <a:spcPct val="20000"/>
        </a:spcBef>
        <a:spcAft>
          <a:spcPct val="0"/>
        </a:spcAft>
        <a:buChar char="–"/>
        <a:defRPr kumimoji="1" sz="9500">
          <a:solidFill>
            <a:schemeClr val="tx1"/>
          </a:solidFill>
          <a:latin typeface="+mn-lt"/>
          <a:ea typeface="+mn-ea"/>
        </a:defRPr>
      </a:lvl2pPr>
      <a:lvl3pPr marL="3857625" indent="-771525" algn="l" defTabSz="3086100" rtl="0" fontAlgn="base">
        <a:spcBef>
          <a:spcPct val="20000"/>
        </a:spcBef>
        <a:spcAft>
          <a:spcPct val="0"/>
        </a:spcAft>
        <a:buChar char="•"/>
        <a:defRPr kumimoji="1" sz="8100">
          <a:solidFill>
            <a:schemeClr val="tx1"/>
          </a:solidFill>
          <a:latin typeface="+mn-lt"/>
          <a:ea typeface="+mn-ea"/>
        </a:defRPr>
      </a:lvl3pPr>
      <a:lvl4pPr marL="5399088" indent="-769938" algn="l" defTabSz="3086100" rtl="0" fontAlgn="base">
        <a:spcBef>
          <a:spcPct val="20000"/>
        </a:spcBef>
        <a:spcAft>
          <a:spcPct val="0"/>
        </a:spcAft>
        <a:buChar char="–"/>
        <a:defRPr kumimoji="1" sz="6800">
          <a:solidFill>
            <a:schemeClr val="tx1"/>
          </a:solidFill>
          <a:latin typeface="+mn-lt"/>
          <a:ea typeface="+mn-ea"/>
        </a:defRPr>
      </a:lvl4pPr>
      <a:lvl5pPr marL="6943725" indent="-773113" algn="l" defTabSz="3086100" rtl="0" fontAlgn="base">
        <a:spcBef>
          <a:spcPct val="20000"/>
        </a:spcBef>
        <a:spcAft>
          <a:spcPct val="0"/>
        </a:spcAft>
        <a:buChar char="»"/>
        <a:defRPr kumimoji="1" sz="6800">
          <a:solidFill>
            <a:schemeClr val="tx1"/>
          </a:solidFill>
          <a:latin typeface="+mn-lt"/>
          <a:ea typeface="+mn-ea"/>
        </a:defRPr>
      </a:lvl5pPr>
      <a:lvl6pPr marL="7400925" indent="-773113" algn="l" defTabSz="3086100" rtl="0" fontAlgn="base">
        <a:spcBef>
          <a:spcPct val="20000"/>
        </a:spcBef>
        <a:spcAft>
          <a:spcPct val="0"/>
        </a:spcAft>
        <a:buChar char="»"/>
        <a:defRPr kumimoji="1" sz="6800">
          <a:solidFill>
            <a:schemeClr val="tx1"/>
          </a:solidFill>
          <a:latin typeface="+mn-lt"/>
          <a:ea typeface="+mn-ea"/>
        </a:defRPr>
      </a:lvl6pPr>
      <a:lvl7pPr marL="7858125" indent="-773113" algn="l" defTabSz="3086100" rtl="0" fontAlgn="base">
        <a:spcBef>
          <a:spcPct val="20000"/>
        </a:spcBef>
        <a:spcAft>
          <a:spcPct val="0"/>
        </a:spcAft>
        <a:buChar char="»"/>
        <a:defRPr kumimoji="1" sz="6800">
          <a:solidFill>
            <a:schemeClr val="tx1"/>
          </a:solidFill>
          <a:latin typeface="+mn-lt"/>
          <a:ea typeface="+mn-ea"/>
        </a:defRPr>
      </a:lvl7pPr>
      <a:lvl8pPr marL="8315325" indent="-773113" algn="l" defTabSz="3086100" rtl="0" fontAlgn="base">
        <a:spcBef>
          <a:spcPct val="20000"/>
        </a:spcBef>
        <a:spcAft>
          <a:spcPct val="0"/>
        </a:spcAft>
        <a:buChar char="»"/>
        <a:defRPr kumimoji="1" sz="6800">
          <a:solidFill>
            <a:schemeClr val="tx1"/>
          </a:solidFill>
          <a:latin typeface="+mn-lt"/>
          <a:ea typeface="+mn-ea"/>
        </a:defRPr>
      </a:lvl8pPr>
      <a:lvl9pPr marL="8772525" indent="-773113" algn="l" defTabSz="3086100" rtl="0" fontAlgn="base">
        <a:spcBef>
          <a:spcPct val="20000"/>
        </a:spcBef>
        <a:spcAft>
          <a:spcPct val="0"/>
        </a:spcAft>
        <a:buChar char="»"/>
        <a:defRPr kumimoji="1" sz="68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02" name="Picture 254" descr="Emblem72"/>
          <p:cNvPicPr>
            <a:picLocks noChangeAspect="1" noChangeArrowheads="1"/>
          </p:cNvPicPr>
          <p:nvPr/>
        </p:nvPicPr>
        <p:blipFill>
          <a:blip r:embed="rId2">
            <a:lum bright="70000" contrast="-70000"/>
          </a:blip>
          <a:srcRect/>
          <a:stretch>
            <a:fillRect/>
          </a:stretch>
        </p:blipFill>
        <p:spPr bwMode="auto">
          <a:xfrm>
            <a:off x="1912166" y="7711647"/>
            <a:ext cx="17994312" cy="17845087"/>
          </a:xfrm>
          <a:prstGeom prst="rect">
            <a:avLst/>
          </a:prstGeom>
          <a:noFill/>
        </p:spPr>
      </p:pic>
      <p:sp>
        <p:nvSpPr>
          <p:cNvPr id="2054" name="Text Box 6"/>
          <p:cNvSpPr txBox="1">
            <a:spLocks noChangeArrowheads="1"/>
          </p:cNvSpPr>
          <p:nvPr/>
        </p:nvSpPr>
        <p:spPr bwMode="auto">
          <a:xfrm>
            <a:off x="304799" y="4596012"/>
            <a:ext cx="4688629" cy="6995981"/>
          </a:xfrm>
          <a:prstGeom prst="rect">
            <a:avLst/>
          </a:prstGeom>
          <a:noFill/>
          <a:ln w="9525">
            <a:noFill/>
            <a:miter lim="800000"/>
            <a:headEnd/>
            <a:tailEnd/>
          </a:ln>
          <a:effectLst/>
        </p:spPr>
        <p:txBody>
          <a:bodyPr wrap="square" lIns="70322" tIns="35161" rIns="70322" bIns="35161">
            <a:spAutoFit/>
          </a:bodyPr>
          <a:lstStyle/>
          <a:p>
            <a:pPr algn="just" defTabSz="3086100"/>
            <a:r>
              <a:rPr lang="zh-TW" altLang="en-US" sz="3000" dirty="0" smtClean="0">
                <a:latin typeface="標楷體" panose="03000509000000000000" pitchFamily="65" charset="-120"/>
                <a:ea typeface="標楷體" panose="03000509000000000000" pitchFamily="65" charset="-120"/>
              </a:rPr>
              <a:t>    在內臟腫瘤穿刺消融手術中，醫生進行穿刺手術前會為病人注射肌肉鬆弛劑，降低病人因為體內軟組織變形所造成的腫瘤位移。但是此方法對於部分病人存在較大風險，並不是用於全部的的病人。因此與醫生交流後，</a:t>
            </a:r>
            <a:r>
              <a:rPr lang="zh-TW" altLang="en-US" sz="3000" dirty="0">
                <a:latin typeface="標楷體" panose="03000509000000000000" pitchFamily="65" charset="-120"/>
                <a:ea typeface="標楷體" panose="03000509000000000000" pitchFamily="65" charset="-120"/>
              </a:rPr>
              <a:t>建立</a:t>
            </a:r>
            <a:r>
              <a:rPr lang="zh-TW" altLang="en-US" sz="3000" dirty="0" smtClean="0">
                <a:latin typeface="標楷體" panose="03000509000000000000" pitchFamily="65" charset="-120"/>
                <a:ea typeface="標楷體" panose="03000509000000000000" pitchFamily="65" charset="-120"/>
              </a:rPr>
              <a:t>一套非剛性演算法之光學標記系統可輔助手術進行。有別於傳統的光學剛體標記，當反光球之間的相對位置改變，光學追蹤器內件</a:t>
            </a:r>
            <a:endParaRPr lang="en-US" altLang="zh-TW" sz="3000" dirty="0">
              <a:latin typeface="標楷體" panose="03000509000000000000" pitchFamily="65" charset="-120"/>
              <a:ea typeface="標楷體" panose="03000509000000000000" pitchFamily="65" charset="-120"/>
            </a:endParaRPr>
          </a:p>
        </p:txBody>
      </p:sp>
      <p:sp>
        <p:nvSpPr>
          <p:cNvPr id="2057" name="Text Box 9"/>
          <p:cNvSpPr txBox="1">
            <a:spLocks noChangeArrowheads="1"/>
          </p:cNvSpPr>
          <p:nvPr/>
        </p:nvSpPr>
        <p:spPr bwMode="auto">
          <a:xfrm>
            <a:off x="104003" y="3684072"/>
            <a:ext cx="10801350" cy="532674"/>
          </a:xfrm>
          <a:prstGeom prst="rect">
            <a:avLst/>
          </a:prstGeom>
          <a:solidFill>
            <a:srgbClr val="FFFF00">
              <a:alpha val="20000"/>
            </a:srgbClr>
          </a:solidFill>
          <a:ln w="9525">
            <a:noFill/>
            <a:miter lim="800000"/>
            <a:headEnd/>
            <a:tailEnd/>
          </a:ln>
          <a:effectLst/>
        </p:spPr>
        <p:txBody>
          <a:bodyPr lIns="70322" tIns="35161" rIns="70322" bIns="35161">
            <a:spAutoFit/>
          </a:bodyPr>
          <a:lstStyle/>
          <a:p>
            <a:pPr marL="263525" indent="-263525" defTabSz="3086100">
              <a:spcBef>
                <a:spcPct val="50000"/>
              </a:spcBef>
            </a:pPr>
            <a:r>
              <a:rPr lang="zh-TW" altLang="en-US" sz="3000" b="1" dirty="0" smtClean="0">
                <a:solidFill>
                  <a:srgbClr val="000099"/>
                </a:solidFill>
                <a:latin typeface="標楷體" panose="03000509000000000000" pitchFamily="65" charset="-120"/>
                <a:ea typeface="標楷體" panose="03000509000000000000" pitchFamily="65" charset="-120"/>
              </a:rPr>
              <a:t>  研究背景</a:t>
            </a:r>
            <a:endParaRPr lang="en-US" altLang="zh-TW" sz="3000" b="1" dirty="0">
              <a:solidFill>
                <a:srgbClr val="000099"/>
              </a:solidFill>
              <a:latin typeface="標楷體" panose="03000509000000000000" pitchFamily="65" charset="-120"/>
              <a:ea typeface="標楷體" panose="03000509000000000000" pitchFamily="65" charset="-120"/>
            </a:endParaRPr>
          </a:p>
        </p:txBody>
      </p:sp>
      <p:sp>
        <p:nvSpPr>
          <p:cNvPr id="2075" name="Rectangle 27"/>
          <p:cNvSpPr>
            <a:spLocks noChangeArrowheads="1"/>
          </p:cNvSpPr>
          <p:nvPr/>
        </p:nvSpPr>
        <p:spPr bwMode="auto">
          <a:xfrm>
            <a:off x="104003" y="16566722"/>
            <a:ext cx="21602700" cy="0"/>
          </a:xfrm>
          <a:prstGeom prst="rect">
            <a:avLst/>
          </a:prstGeom>
          <a:noFill/>
          <a:ln w="9525">
            <a:noFill/>
            <a:miter lim="800000"/>
            <a:headEnd/>
            <a:tailEnd/>
          </a:ln>
          <a:effectLst/>
        </p:spPr>
        <p:txBody>
          <a:bodyPr wrap="none" anchor="ctr">
            <a:spAutoFit/>
          </a:bodyPr>
          <a:lstStyle/>
          <a:p>
            <a:endParaRPr lang="zh-TW" altLang="en-US"/>
          </a:p>
        </p:txBody>
      </p:sp>
      <p:sp>
        <p:nvSpPr>
          <p:cNvPr id="2077" name="Rectangle 29"/>
          <p:cNvSpPr>
            <a:spLocks noChangeArrowheads="1"/>
          </p:cNvSpPr>
          <p:nvPr/>
        </p:nvSpPr>
        <p:spPr bwMode="auto">
          <a:xfrm>
            <a:off x="104003" y="16566722"/>
            <a:ext cx="21602700" cy="0"/>
          </a:xfrm>
          <a:prstGeom prst="rect">
            <a:avLst/>
          </a:prstGeom>
          <a:noFill/>
          <a:ln w="9525">
            <a:noFill/>
            <a:miter lim="800000"/>
            <a:headEnd/>
            <a:tailEnd/>
          </a:ln>
          <a:effectLst/>
        </p:spPr>
        <p:txBody>
          <a:bodyPr wrap="none" anchor="ctr">
            <a:spAutoFit/>
          </a:bodyPr>
          <a:lstStyle/>
          <a:p>
            <a:endParaRPr lang="zh-TW" altLang="en-US"/>
          </a:p>
        </p:txBody>
      </p:sp>
      <p:sp>
        <p:nvSpPr>
          <p:cNvPr id="2079" name="Rectangle 31"/>
          <p:cNvSpPr>
            <a:spLocks noChangeArrowheads="1"/>
          </p:cNvSpPr>
          <p:nvPr/>
        </p:nvSpPr>
        <p:spPr bwMode="auto">
          <a:xfrm>
            <a:off x="104003" y="16566722"/>
            <a:ext cx="21602700" cy="0"/>
          </a:xfrm>
          <a:prstGeom prst="rect">
            <a:avLst/>
          </a:prstGeom>
          <a:noFill/>
          <a:ln w="9525">
            <a:noFill/>
            <a:miter lim="800000"/>
            <a:headEnd/>
            <a:tailEnd/>
          </a:ln>
          <a:effectLst/>
        </p:spPr>
        <p:txBody>
          <a:bodyPr wrap="none" anchor="ctr">
            <a:spAutoFit/>
          </a:bodyPr>
          <a:lstStyle/>
          <a:p>
            <a:endParaRPr lang="zh-TW" altLang="en-US"/>
          </a:p>
        </p:txBody>
      </p:sp>
      <p:sp>
        <p:nvSpPr>
          <p:cNvPr id="2081" name="Rectangle 33"/>
          <p:cNvSpPr>
            <a:spLocks noChangeArrowheads="1"/>
          </p:cNvSpPr>
          <p:nvPr/>
        </p:nvSpPr>
        <p:spPr bwMode="auto">
          <a:xfrm>
            <a:off x="104003" y="16566722"/>
            <a:ext cx="21602700" cy="0"/>
          </a:xfrm>
          <a:prstGeom prst="rect">
            <a:avLst/>
          </a:prstGeom>
          <a:noFill/>
          <a:ln w="9525">
            <a:noFill/>
            <a:miter lim="800000"/>
            <a:headEnd/>
            <a:tailEnd/>
          </a:ln>
          <a:effectLst/>
        </p:spPr>
        <p:txBody>
          <a:bodyPr wrap="none" anchor="ctr">
            <a:spAutoFit/>
          </a:bodyPr>
          <a:lstStyle/>
          <a:p>
            <a:endParaRPr lang="zh-TW" altLang="en-US"/>
          </a:p>
        </p:txBody>
      </p:sp>
      <p:sp>
        <p:nvSpPr>
          <p:cNvPr id="2133" name="Rectangle 85"/>
          <p:cNvSpPr>
            <a:spLocks noChangeArrowheads="1"/>
          </p:cNvSpPr>
          <p:nvPr/>
        </p:nvSpPr>
        <p:spPr bwMode="auto">
          <a:xfrm>
            <a:off x="104003" y="16563547"/>
            <a:ext cx="21602700" cy="0"/>
          </a:xfrm>
          <a:prstGeom prst="rect">
            <a:avLst/>
          </a:prstGeom>
          <a:noFill/>
          <a:ln w="9525">
            <a:noFill/>
            <a:miter lim="800000"/>
            <a:headEnd/>
            <a:tailEnd/>
          </a:ln>
          <a:effectLst/>
        </p:spPr>
        <p:txBody>
          <a:bodyPr wrap="none" anchor="ctr">
            <a:spAutoFit/>
          </a:bodyPr>
          <a:lstStyle/>
          <a:p>
            <a:endParaRPr lang="zh-TW" altLang="en-US"/>
          </a:p>
        </p:txBody>
      </p:sp>
      <p:sp>
        <p:nvSpPr>
          <p:cNvPr id="2140" name="Rectangle 92"/>
          <p:cNvSpPr>
            <a:spLocks noChangeArrowheads="1"/>
          </p:cNvSpPr>
          <p:nvPr/>
        </p:nvSpPr>
        <p:spPr bwMode="auto">
          <a:xfrm>
            <a:off x="104003" y="16541322"/>
            <a:ext cx="21602700" cy="0"/>
          </a:xfrm>
          <a:prstGeom prst="rect">
            <a:avLst/>
          </a:prstGeom>
          <a:noFill/>
          <a:ln w="9525">
            <a:noFill/>
            <a:miter lim="800000"/>
            <a:headEnd/>
            <a:tailEnd/>
          </a:ln>
          <a:effectLst/>
        </p:spPr>
        <p:txBody>
          <a:bodyPr wrap="none" anchor="ctr">
            <a:spAutoFit/>
          </a:bodyPr>
          <a:lstStyle/>
          <a:p>
            <a:endParaRPr lang="zh-TW" altLang="en-US"/>
          </a:p>
        </p:txBody>
      </p:sp>
      <p:sp>
        <p:nvSpPr>
          <p:cNvPr id="2147" name="Text Box 99"/>
          <p:cNvSpPr txBox="1">
            <a:spLocks noChangeArrowheads="1"/>
          </p:cNvSpPr>
          <p:nvPr/>
        </p:nvSpPr>
        <p:spPr bwMode="auto">
          <a:xfrm>
            <a:off x="73764" y="12790806"/>
            <a:ext cx="10801350" cy="532674"/>
          </a:xfrm>
          <a:prstGeom prst="rect">
            <a:avLst/>
          </a:prstGeom>
          <a:solidFill>
            <a:srgbClr val="FFFF00">
              <a:alpha val="20000"/>
            </a:srgbClr>
          </a:solidFill>
          <a:ln w="9525" algn="ctr">
            <a:noFill/>
            <a:miter lim="800000"/>
            <a:headEnd/>
            <a:tailEnd/>
          </a:ln>
          <a:effectLst/>
        </p:spPr>
        <p:txBody>
          <a:bodyPr lIns="70322" tIns="35161" rIns="70322" bIns="35161">
            <a:spAutoFit/>
          </a:bodyPr>
          <a:lstStyle/>
          <a:p>
            <a:pPr marL="263525" indent="-263525" defTabSz="3086100">
              <a:spcBef>
                <a:spcPct val="50000"/>
              </a:spcBef>
            </a:pPr>
            <a:r>
              <a:rPr lang="en-US" altLang="zh-TW" sz="3000" b="1" dirty="0">
                <a:solidFill>
                  <a:srgbClr val="000099"/>
                </a:solidFill>
                <a:latin typeface="Times New Roman" pitchFamily="18" charset="0"/>
              </a:rPr>
              <a:t> </a:t>
            </a:r>
            <a:r>
              <a:rPr lang="en-US" altLang="zh-TW" sz="3000" b="1" dirty="0" smtClean="0">
                <a:solidFill>
                  <a:srgbClr val="000099"/>
                </a:solidFill>
                <a:latin typeface="Times New Roman" pitchFamily="18" charset="0"/>
              </a:rPr>
              <a:t>  </a:t>
            </a:r>
            <a:r>
              <a:rPr lang="zh-TW" altLang="en-US" sz="3000" b="1" dirty="0" smtClean="0">
                <a:solidFill>
                  <a:srgbClr val="000099"/>
                </a:solidFill>
                <a:latin typeface="標楷體" panose="03000509000000000000" pitchFamily="65" charset="-120"/>
                <a:ea typeface="標楷體" panose="03000509000000000000" pitchFamily="65" charset="-120"/>
              </a:rPr>
              <a:t>研究方法</a:t>
            </a:r>
            <a:endParaRPr lang="en-US" altLang="zh-TW" sz="3000" b="1" dirty="0">
              <a:solidFill>
                <a:srgbClr val="000099"/>
              </a:solidFill>
              <a:latin typeface="標楷體" panose="03000509000000000000" pitchFamily="65" charset="-120"/>
              <a:ea typeface="標楷體" panose="03000509000000000000" pitchFamily="65" charset="-120"/>
            </a:endParaRPr>
          </a:p>
        </p:txBody>
      </p:sp>
      <p:sp>
        <p:nvSpPr>
          <p:cNvPr id="2148" name="Text Box 100"/>
          <p:cNvSpPr txBox="1">
            <a:spLocks noChangeArrowheads="1"/>
          </p:cNvSpPr>
          <p:nvPr/>
        </p:nvSpPr>
        <p:spPr bwMode="auto">
          <a:xfrm>
            <a:off x="10883469" y="26512688"/>
            <a:ext cx="10801350" cy="532674"/>
          </a:xfrm>
          <a:prstGeom prst="rect">
            <a:avLst/>
          </a:prstGeom>
          <a:solidFill>
            <a:srgbClr val="FFFF00">
              <a:alpha val="20000"/>
            </a:srgbClr>
          </a:solidFill>
          <a:ln w="9525" algn="ctr">
            <a:noFill/>
            <a:miter lim="800000"/>
            <a:headEnd/>
            <a:tailEnd/>
          </a:ln>
          <a:effectLst/>
        </p:spPr>
        <p:txBody>
          <a:bodyPr lIns="70322" tIns="35161" rIns="70322" bIns="35161">
            <a:spAutoFit/>
          </a:bodyPr>
          <a:lstStyle/>
          <a:p>
            <a:pPr marL="263525" indent="-263525" defTabSz="3086100">
              <a:spcBef>
                <a:spcPct val="50000"/>
              </a:spcBef>
            </a:pPr>
            <a:r>
              <a:rPr lang="en-US" altLang="zh-TW" sz="3000" b="1" dirty="0">
                <a:solidFill>
                  <a:srgbClr val="000099"/>
                </a:solidFill>
                <a:latin typeface="Times New Roman" pitchFamily="18" charset="0"/>
              </a:rPr>
              <a:t>   </a:t>
            </a:r>
            <a:r>
              <a:rPr lang="zh-TW" altLang="en-US" sz="3000" b="1" dirty="0" smtClean="0">
                <a:solidFill>
                  <a:srgbClr val="000099"/>
                </a:solidFill>
                <a:latin typeface="標楷體" panose="03000509000000000000" pitchFamily="65" charset="-120"/>
                <a:ea typeface="標楷體" panose="03000509000000000000" pitchFamily="65" charset="-120"/>
              </a:rPr>
              <a:t>結論</a:t>
            </a:r>
            <a:endParaRPr lang="en-US" altLang="zh-TW" sz="3000" b="1" dirty="0">
              <a:solidFill>
                <a:srgbClr val="000099"/>
              </a:solidFill>
              <a:latin typeface="標楷體" panose="03000509000000000000" pitchFamily="65" charset="-120"/>
              <a:ea typeface="標楷體" panose="03000509000000000000" pitchFamily="65" charset="-120"/>
            </a:endParaRPr>
          </a:p>
        </p:txBody>
      </p:sp>
      <p:sp>
        <p:nvSpPr>
          <p:cNvPr id="2151" name="Text Box 103"/>
          <p:cNvSpPr txBox="1">
            <a:spLocks noChangeArrowheads="1"/>
          </p:cNvSpPr>
          <p:nvPr/>
        </p:nvSpPr>
        <p:spPr bwMode="auto">
          <a:xfrm>
            <a:off x="3093632" y="54696"/>
            <a:ext cx="15193963" cy="2123648"/>
          </a:xfrm>
          <a:prstGeom prst="rect">
            <a:avLst/>
          </a:prstGeom>
          <a:noFill/>
          <a:ln w="9525">
            <a:noFill/>
            <a:miter lim="800000"/>
            <a:headEnd/>
            <a:tailEnd/>
          </a:ln>
          <a:effectLst/>
        </p:spPr>
        <p:txBody>
          <a:bodyPr lIns="91430" tIns="45715" rIns="91430" bIns="45715">
            <a:spAutoFit/>
          </a:bodyPr>
          <a:lstStyle/>
          <a:p>
            <a:pPr algn="ctr" defTabSz="3086100"/>
            <a:r>
              <a:rPr lang="zh-TW" altLang="en-US" sz="6600" b="1" dirty="0" smtClean="0">
                <a:solidFill>
                  <a:srgbClr val="000099"/>
                </a:solidFill>
                <a:latin typeface="標楷體" panose="03000509000000000000" pitchFamily="65" charset="-120"/>
                <a:ea typeface="標楷體" panose="03000509000000000000" pitchFamily="65" charset="-120"/>
              </a:rPr>
              <a:t>基於非剛性演算法之</a:t>
            </a:r>
            <a:r>
              <a:rPr lang="zh-TW" altLang="en-US" sz="6600" b="1" dirty="0">
                <a:solidFill>
                  <a:srgbClr val="000099"/>
                </a:solidFill>
                <a:latin typeface="標楷體" panose="03000509000000000000" pitchFamily="65" charset="-120"/>
                <a:ea typeface="標楷體" panose="03000509000000000000" pitchFamily="65" charset="-120"/>
              </a:rPr>
              <a:t>光學</a:t>
            </a:r>
            <a:r>
              <a:rPr lang="zh-TW" altLang="en-US" sz="6600" b="1" dirty="0" smtClean="0">
                <a:solidFill>
                  <a:srgbClr val="000099"/>
                </a:solidFill>
                <a:latin typeface="標楷體" panose="03000509000000000000" pitchFamily="65" charset="-120"/>
                <a:ea typeface="標楷體" panose="03000509000000000000" pitchFamily="65" charset="-120"/>
              </a:rPr>
              <a:t>標記</a:t>
            </a:r>
            <a:endParaRPr lang="en-US" altLang="zh-TW" sz="6600" b="1" dirty="0" smtClean="0">
              <a:solidFill>
                <a:srgbClr val="000099"/>
              </a:solidFill>
              <a:latin typeface="標楷體" panose="03000509000000000000" pitchFamily="65" charset="-120"/>
              <a:ea typeface="標楷體" panose="03000509000000000000" pitchFamily="65" charset="-120"/>
            </a:endParaRPr>
          </a:p>
          <a:p>
            <a:pPr algn="ctr" defTabSz="3086100"/>
            <a:r>
              <a:rPr lang="zh-TW" altLang="en-US" sz="6600" b="1" dirty="0">
                <a:solidFill>
                  <a:srgbClr val="000099"/>
                </a:solidFill>
                <a:latin typeface="標楷體" panose="03000509000000000000" pitchFamily="65" charset="-120"/>
                <a:ea typeface="標楷體" panose="03000509000000000000" pitchFamily="65" charset="-120"/>
              </a:rPr>
              <a:t>姿態精準度</a:t>
            </a:r>
            <a:r>
              <a:rPr lang="zh-TW" altLang="en-US" sz="6600" b="1" dirty="0" smtClean="0">
                <a:solidFill>
                  <a:srgbClr val="000099"/>
                </a:solidFill>
                <a:latin typeface="標楷體" panose="03000509000000000000" pitchFamily="65" charset="-120"/>
                <a:ea typeface="標楷體" panose="03000509000000000000" pitchFamily="65" charset="-120"/>
              </a:rPr>
              <a:t>分析</a:t>
            </a:r>
            <a:endParaRPr lang="en-US" altLang="zh-TW" sz="6600" b="1" dirty="0">
              <a:solidFill>
                <a:srgbClr val="000099"/>
              </a:solidFill>
              <a:latin typeface="標楷體" panose="03000509000000000000" pitchFamily="65" charset="-120"/>
              <a:ea typeface="標楷體" panose="03000509000000000000" pitchFamily="65" charset="-120"/>
            </a:endParaRPr>
          </a:p>
        </p:txBody>
      </p:sp>
      <p:sp>
        <p:nvSpPr>
          <p:cNvPr id="2158" name="Rectangle 110"/>
          <p:cNvSpPr>
            <a:spLocks noChangeArrowheads="1"/>
          </p:cNvSpPr>
          <p:nvPr/>
        </p:nvSpPr>
        <p:spPr bwMode="auto">
          <a:xfrm>
            <a:off x="104003" y="16579422"/>
            <a:ext cx="21602700" cy="0"/>
          </a:xfrm>
          <a:prstGeom prst="rect">
            <a:avLst/>
          </a:prstGeom>
          <a:noFill/>
          <a:ln w="9525">
            <a:noFill/>
            <a:miter lim="800000"/>
            <a:headEnd/>
            <a:tailEnd/>
          </a:ln>
          <a:effectLst/>
        </p:spPr>
        <p:txBody>
          <a:bodyPr wrap="none" anchor="ctr">
            <a:spAutoFit/>
          </a:bodyPr>
          <a:lstStyle/>
          <a:p>
            <a:endParaRPr lang="zh-TW" altLang="en-US"/>
          </a:p>
        </p:txBody>
      </p:sp>
      <p:sp>
        <p:nvSpPr>
          <p:cNvPr id="2165" name="Rectangle 117"/>
          <p:cNvSpPr>
            <a:spLocks noChangeArrowheads="1"/>
          </p:cNvSpPr>
          <p:nvPr/>
        </p:nvSpPr>
        <p:spPr bwMode="auto">
          <a:xfrm>
            <a:off x="8220142" y="12220590"/>
            <a:ext cx="758825" cy="0"/>
          </a:xfrm>
          <a:prstGeom prst="rect">
            <a:avLst/>
          </a:prstGeom>
          <a:noFill/>
          <a:ln w="9525">
            <a:noFill/>
            <a:miter lim="800000"/>
            <a:headEnd/>
            <a:tailEnd/>
          </a:ln>
          <a:effectLst/>
        </p:spPr>
        <p:txBody>
          <a:bodyPr wrap="none" anchor="ctr">
            <a:spAutoFit/>
          </a:bodyPr>
          <a:lstStyle/>
          <a:p>
            <a:endParaRPr lang="zh-TW" altLang="en-US"/>
          </a:p>
        </p:txBody>
      </p:sp>
      <p:sp>
        <p:nvSpPr>
          <p:cNvPr id="2168" name="Rectangle 120"/>
          <p:cNvSpPr>
            <a:spLocks noChangeArrowheads="1"/>
          </p:cNvSpPr>
          <p:nvPr/>
        </p:nvSpPr>
        <p:spPr bwMode="auto">
          <a:xfrm>
            <a:off x="8220142" y="12220590"/>
            <a:ext cx="758825" cy="0"/>
          </a:xfrm>
          <a:prstGeom prst="rect">
            <a:avLst/>
          </a:prstGeom>
          <a:noFill/>
          <a:ln w="9525">
            <a:noFill/>
            <a:miter lim="800000"/>
            <a:headEnd/>
            <a:tailEnd/>
          </a:ln>
          <a:effectLst/>
        </p:spPr>
        <p:txBody>
          <a:bodyPr wrap="none" anchor="ctr">
            <a:spAutoFit/>
          </a:bodyPr>
          <a:lstStyle/>
          <a:p>
            <a:endParaRPr lang="zh-TW" altLang="en-US"/>
          </a:p>
        </p:txBody>
      </p:sp>
      <p:sp>
        <p:nvSpPr>
          <p:cNvPr id="2171" name="Rectangle 123"/>
          <p:cNvSpPr>
            <a:spLocks noChangeArrowheads="1"/>
          </p:cNvSpPr>
          <p:nvPr/>
        </p:nvSpPr>
        <p:spPr bwMode="auto">
          <a:xfrm>
            <a:off x="8220142" y="12220590"/>
            <a:ext cx="758825" cy="0"/>
          </a:xfrm>
          <a:prstGeom prst="rect">
            <a:avLst/>
          </a:prstGeom>
          <a:noFill/>
          <a:ln w="9525">
            <a:noFill/>
            <a:miter lim="800000"/>
            <a:headEnd/>
            <a:tailEnd/>
          </a:ln>
          <a:effectLst/>
        </p:spPr>
        <p:txBody>
          <a:bodyPr wrap="none" anchor="ctr">
            <a:spAutoFit/>
          </a:bodyPr>
          <a:lstStyle/>
          <a:p>
            <a:endParaRPr lang="zh-TW" altLang="en-US"/>
          </a:p>
        </p:txBody>
      </p:sp>
      <p:sp>
        <p:nvSpPr>
          <p:cNvPr id="2270" name="Rectangle 222"/>
          <p:cNvSpPr>
            <a:spLocks noChangeArrowheads="1"/>
          </p:cNvSpPr>
          <p:nvPr/>
        </p:nvSpPr>
        <p:spPr bwMode="auto">
          <a:xfrm>
            <a:off x="104003" y="16531797"/>
            <a:ext cx="21602700" cy="0"/>
          </a:xfrm>
          <a:prstGeom prst="rect">
            <a:avLst/>
          </a:prstGeom>
          <a:noFill/>
          <a:ln w="9525">
            <a:noFill/>
            <a:miter lim="800000"/>
            <a:headEnd/>
            <a:tailEnd/>
          </a:ln>
          <a:effectLst/>
        </p:spPr>
        <p:txBody>
          <a:bodyPr wrap="none" anchor="ctr">
            <a:spAutoFit/>
          </a:bodyPr>
          <a:lstStyle/>
          <a:p>
            <a:endParaRPr lang="zh-TW" altLang="en-US"/>
          </a:p>
        </p:txBody>
      </p:sp>
      <p:sp>
        <p:nvSpPr>
          <p:cNvPr id="2272" name="Rectangle 224"/>
          <p:cNvSpPr>
            <a:spLocks noChangeArrowheads="1"/>
          </p:cNvSpPr>
          <p:nvPr/>
        </p:nvSpPr>
        <p:spPr bwMode="auto">
          <a:xfrm>
            <a:off x="104003" y="16531797"/>
            <a:ext cx="21602700" cy="0"/>
          </a:xfrm>
          <a:prstGeom prst="rect">
            <a:avLst/>
          </a:prstGeom>
          <a:noFill/>
          <a:ln w="9525">
            <a:noFill/>
            <a:miter lim="800000"/>
            <a:headEnd/>
            <a:tailEnd/>
          </a:ln>
          <a:effectLst/>
        </p:spPr>
        <p:txBody>
          <a:bodyPr wrap="none" anchor="ctr">
            <a:spAutoFit/>
          </a:bodyPr>
          <a:lstStyle/>
          <a:p>
            <a:endParaRPr lang="zh-TW" altLang="en-US"/>
          </a:p>
        </p:txBody>
      </p:sp>
      <p:sp>
        <p:nvSpPr>
          <p:cNvPr id="2274" name="Rectangle 226"/>
          <p:cNvSpPr>
            <a:spLocks noChangeArrowheads="1"/>
          </p:cNvSpPr>
          <p:nvPr/>
        </p:nvSpPr>
        <p:spPr bwMode="auto">
          <a:xfrm>
            <a:off x="104003" y="16531797"/>
            <a:ext cx="21602700" cy="0"/>
          </a:xfrm>
          <a:prstGeom prst="rect">
            <a:avLst/>
          </a:prstGeom>
          <a:noFill/>
          <a:ln w="9525">
            <a:noFill/>
            <a:miter lim="800000"/>
            <a:headEnd/>
            <a:tailEnd/>
          </a:ln>
          <a:effectLst/>
        </p:spPr>
        <p:txBody>
          <a:bodyPr wrap="none" anchor="ctr">
            <a:spAutoFit/>
          </a:bodyPr>
          <a:lstStyle/>
          <a:p>
            <a:endParaRPr lang="zh-TW" altLang="en-US"/>
          </a:p>
        </p:txBody>
      </p:sp>
      <p:sp>
        <p:nvSpPr>
          <p:cNvPr id="2284" name="Text Box 236"/>
          <p:cNvSpPr txBox="1">
            <a:spLocks noChangeArrowheads="1"/>
          </p:cNvSpPr>
          <p:nvPr/>
        </p:nvSpPr>
        <p:spPr bwMode="auto">
          <a:xfrm>
            <a:off x="9093863" y="2012950"/>
            <a:ext cx="3193503" cy="584775"/>
          </a:xfrm>
          <a:prstGeom prst="rect">
            <a:avLst/>
          </a:prstGeom>
          <a:noFill/>
          <a:ln w="9525">
            <a:noFill/>
            <a:miter lim="800000"/>
            <a:headEnd/>
            <a:tailEnd/>
          </a:ln>
          <a:effectLst/>
        </p:spPr>
        <p:txBody>
          <a:bodyPr wrap="none">
            <a:spAutoFit/>
          </a:bodyPr>
          <a:lstStyle/>
          <a:p>
            <a:pPr algn="ctr" defTabSz="3086100"/>
            <a:r>
              <a:rPr lang="zh-TW" altLang="en-US" sz="3200" dirty="0">
                <a:latin typeface="標楷體" panose="03000509000000000000" pitchFamily="65" charset="-120"/>
                <a:ea typeface="標楷體" panose="03000509000000000000" pitchFamily="65" charset="-120"/>
              </a:rPr>
              <a:t>柯筆翔</a:t>
            </a:r>
            <a:r>
              <a:rPr lang="en-US" altLang="zh-TW" sz="3200" dirty="0" smtClean="0">
                <a:latin typeface="標楷體" panose="03000509000000000000" pitchFamily="65" charset="-120"/>
                <a:ea typeface="標楷體" panose="03000509000000000000" pitchFamily="65" charset="-120"/>
              </a:rPr>
              <a:t>, </a:t>
            </a:r>
            <a:r>
              <a:rPr lang="zh-TW" altLang="en-US" sz="3200" dirty="0" smtClean="0">
                <a:latin typeface="標楷體" panose="03000509000000000000" pitchFamily="65" charset="-120"/>
                <a:ea typeface="標楷體" panose="03000509000000000000" pitchFamily="65" charset="-120"/>
              </a:rPr>
              <a:t>顏炳郎</a:t>
            </a:r>
            <a:r>
              <a:rPr lang="en-US" altLang="zh-TW" sz="3200" i="1" baseline="30000" dirty="0" smtClean="0">
                <a:latin typeface="標楷體" panose="03000509000000000000" pitchFamily="65" charset="-120"/>
                <a:ea typeface="標楷體" panose="03000509000000000000" pitchFamily="65" charset="-120"/>
              </a:rPr>
              <a:t>*</a:t>
            </a:r>
            <a:endParaRPr lang="en-US" altLang="zh-TW" sz="3200" i="1" baseline="30000" dirty="0">
              <a:latin typeface="標楷體" panose="03000509000000000000" pitchFamily="65" charset="-120"/>
              <a:ea typeface="標楷體" panose="03000509000000000000" pitchFamily="65" charset="-120"/>
            </a:endParaRPr>
          </a:p>
        </p:txBody>
      </p:sp>
      <p:sp>
        <p:nvSpPr>
          <p:cNvPr id="2286" name="Text Box 238"/>
          <p:cNvSpPr txBox="1">
            <a:spLocks noChangeArrowheads="1"/>
          </p:cNvSpPr>
          <p:nvPr/>
        </p:nvSpPr>
        <p:spPr bwMode="auto">
          <a:xfrm>
            <a:off x="3381346" y="2597725"/>
            <a:ext cx="14840008" cy="584775"/>
          </a:xfrm>
          <a:prstGeom prst="rect">
            <a:avLst/>
          </a:prstGeom>
          <a:noFill/>
          <a:ln w="9525">
            <a:noFill/>
            <a:miter lim="800000"/>
            <a:headEnd/>
            <a:tailEnd/>
          </a:ln>
          <a:effectLst/>
        </p:spPr>
        <p:txBody>
          <a:bodyPr wrap="square">
            <a:spAutoFit/>
          </a:bodyPr>
          <a:lstStyle/>
          <a:p>
            <a:pPr algn="ctr" defTabSz="3085791"/>
            <a:r>
              <a:rPr lang="en-US" altLang="zh-TW" sz="2400" i="1" baseline="30000" dirty="0" smtClean="0">
                <a:latin typeface="Times New Roman" pitchFamily="18" charset="0"/>
              </a:rPr>
              <a:t> </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*生物機電工程學系</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國立臺灣大學</a:t>
            </a:r>
            <a:endParaRPr lang="en-US" altLang="zh-TW"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2291" name="Picture 243" descr="bimelogo_small00"/>
          <p:cNvPicPr>
            <a:picLocks noChangeAspect="1" noChangeArrowheads="1"/>
          </p:cNvPicPr>
          <p:nvPr/>
        </p:nvPicPr>
        <p:blipFill>
          <a:blip r:embed="rId3"/>
          <a:srcRect/>
          <a:stretch>
            <a:fillRect/>
          </a:stretch>
        </p:blipFill>
        <p:spPr bwMode="auto">
          <a:xfrm>
            <a:off x="304800" y="304800"/>
            <a:ext cx="2447925" cy="2125663"/>
          </a:xfrm>
          <a:prstGeom prst="rect">
            <a:avLst/>
          </a:prstGeom>
          <a:noFill/>
        </p:spPr>
      </p:pic>
      <p:pic>
        <p:nvPicPr>
          <p:cNvPr id="54" name="Picture 2"/>
          <p:cNvPicPr>
            <a:picLocks noChangeAspect="1" noChangeArrowheads="1"/>
          </p:cNvPicPr>
          <p:nvPr/>
        </p:nvPicPr>
        <p:blipFill>
          <a:blip r:embed="rId4">
            <a:clrChange>
              <a:clrFrom>
                <a:srgbClr val="FFFFFF"/>
              </a:clrFrom>
              <a:clrTo>
                <a:srgbClr val="FFFFFF">
                  <a:alpha val="0"/>
                </a:srgbClr>
              </a:clrTo>
            </a:clrChange>
            <a:duotone>
              <a:prstClr val="black"/>
              <a:schemeClr val="bg1">
                <a:lumMod val="65000"/>
                <a:tint val="45000"/>
                <a:satMod val="400000"/>
              </a:schemeClr>
            </a:duotone>
            <a:extLst>
              <a:ext uri="{BEBA8EAE-BF5A-486C-A8C5-ECC9F3942E4B}">
                <a14:imgProps xmlns:a14="http://schemas.microsoft.com/office/drawing/2010/main">
                  <a14:imgLayer r:embed="rId5">
                    <a14:imgEffect>
                      <a14:sharpenSoften amount="500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7499162" y="334850"/>
            <a:ext cx="3725851" cy="211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127"/>
          <p:cNvSpPr>
            <a:spLocks noChangeArrowheads="1"/>
          </p:cNvSpPr>
          <p:nvPr/>
        </p:nvSpPr>
        <p:spPr bwMode="auto">
          <a:xfrm>
            <a:off x="0" y="0"/>
            <a:ext cx="21602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5" name="Rectangle 128"/>
          <p:cNvSpPr>
            <a:spLocks noChangeArrowheads="1"/>
          </p:cNvSpPr>
          <p:nvPr/>
        </p:nvSpPr>
        <p:spPr bwMode="auto">
          <a:xfrm>
            <a:off x="104003" y="4020709"/>
            <a:ext cx="21602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83" name="Text Box 99"/>
          <p:cNvSpPr txBox="1">
            <a:spLocks noChangeArrowheads="1"/>
          </p:cNvSpPr>
          <p:nvPr/>
        </p:nvSpPr>
        <p:spPr bwMode="auto">
          <a:xfrm>
            <a:off x="10809382" y="3780115"/>
            <a:ext cx="10801350" cy="532674"/>
          </a:xfrm>
          <a:prstGeom prst="rect">
            <a:avLst/>
          </a:prstGeom>
          <a:solidFill>
            <a:srgbClr val="FFFF00">
              <a:alpha val="20000"/>
            </a:srgbClr>
          </a:solidFill>
          <a:ln w="9525" algn="ctr">
            <a:noFill/>
            <a:miter lim="800000"/>
            <a:headEnd/>
            <a:tailEnd/>
          </a:ln>
          <a:effectLst/>
        </p:spPr>
        <p:txBody>
          <a:bodyPr lIns="70322" tIns="35161" rIns="70322" bIns="35161">
            <a:spAutoFit/>
          </a:bodyPr>
          <a:lstStyle/>
          <a:p>
            <a:pPr marL="263525" indent="-263525" defTabSz="3086100">
              <a:spcBef>
                <a:spcPct val="50000"/>
              </a:spcBef>
            </a:pPr>
            <a:r>
              <a:rPr lang="en-US" altLang="zh-TW" sz="3000" b="1" dirty="0">
                <a:solidFill>
                  <a:srgbClr val="000099"/>
                </a:solidFill>
                <a:latin typeface="Times New Roman" pitchFamily="18" charset="0"/>
              </a:rPr>
              <a:t> </a:t>
            </a:r>
            <a:r>
              <a:rPr lang="en-US" altLang="zh-TW" sz="3000" b="1" dirty="0" smtClean="0">
                <a:solidFill>
                  <a:srgbClr val="000099"/>
                </a:solidFill>
                <a:latin typeface="Times New Roman" pitchFamily="18" charset="0"/>
              </a:rPr>
              <a:t>  </a:t>
            </a:r>
            <a:r>
              <a:rPr lang="zh-TW" altLang="en-US" sz="3000" b="1" dirty="0" smtClean="0">
                <a:solidFill>
                  <a:srgbClr val="000099"/>
                </a:solidFill>
                <a:latin typeface="標楷體" panose="03000509000000000000" pitchFamily="65" charset="-120"/>
                <a:ea typeface="標楷體" panose="03000509000000000000" pitchFamily="65" charset="-120"/>
              </a:rPr>
              <a:t>結果與討論</a:t>
            </a:r>
            <a:endParaRPr lang="en-US" altLang="zh-TW" sz="3000" b="1" dirty="0">
              <a:solidFill>
                <a:srgbClr val="000099"/>
              </a:solidFill>
              <a:latin typeface="標楷體" panose="03000509000000000000" pitchFamily="65" charset="-120"/>
              <a:ea typeface="標楷體" panose="03000509000000000000" pitchFamily="65" charset="-120"/>
            </a:endParaRPr>
          </a:p>
        </p:txBody>
      </p:sp>
      <p:sp>
        <p:nvSpPr>
          <p:cNvPr id="94" name="Text Box 6"/>
          <p:cNvSpPr txBox="1">
            <a:spLocks noChangeArrowheads="1"/>
          </p:cNvSpPr>
          <p:nvPr/>
        </p:nvSpPr>
        <p:spPr bwMode="auto">
          <a:xfrm>
            <a:off x="371489" y="13598977"/>
            <a:ext cx="4810476" cy="7457646"/>
          </a:xfrm>
          <a:prstGeom prst="rect">
            <a:avLst/>
          </a:prstGeom>
          <a:noFill/>
          <a:ln w="9525">
            <a:noFill/>
            <a:miter lim="800000"/>
            <a:headEnd/>
            <a:tailEnd/>
          </a:ln>
          <a:effectLst/>
        </p:spPr>
        <p:txBody>
          <a:bodyPr wrap="square" lIns="70322" tIns="35161" rIns="70322" bIns="35161">
            <a:spAutoFit/>
          </a:bodyPr>
          <a:lstStyle/>
          <a:p>
            <a:pPr algn="just" defTabSz="3086100"/>
            <a:r>
              <a:rPr lang="zh-TW" altLang="en-US" sz="3000" dirty="0" smtClean="0">
                <a:latin typeface="標楷體" panose="03000509000000000000" pitchFamily="65" charset="-120"/>
                <a:ea typeface="標楷體" panose="03000509000000000000" pitchFamily="65" charset="-120"/>
              </a:rPr>
              <a:t>    本研究透過六顆光學反光球開發非剛性表面坐標系演算法。</a:t>
            </a:r>
            <a:endParaRPr lang="en-US" altLang="zh-TW" sz="3000" dirty="0" smtClean="0">
              <a:latin typeface="標楷體" panose="03000509000000000000" pitchFamily="65" charset="-120"/>
              <a:ea typeface="標楷體" panose="03000509000000000000" pitchFamily="65" charset="-120"/>
            </a:endParaRPr>
          </a:p>
          <a:p>
            <a:pPr algn="just" defTabSz="3086100"/>
            <a:r>
              <a:rPr lang="zh-TW" altLang="en-US" sz="3000" b="1" dirty="0" smtClean="0">
                <a:latin typeface="標楷體" panose="03000509000000000000" pitchFamily="65" charset="-120"/>
                <a:ea typeface="標楷體" panose="03000509000000000000" pitchFamily="65" charset="-120"/>
              </a:rPr>
              <a:t>非剛性表面坐標系建立</a:t>
            </a:r>
            <a:endParaRPr lang="en-US" altLang="zh-TW" sz="3000" b="1" dirty="0">
              <a:latin typeface="標楷體" panose="03000509000000000000" pitchFamily="65" charset="-120"/>
              <a:ea typeface="標楷體" panose="03000509000000000000" pitchFamily="65" charset="-120"/>
            </a:endParaRPr>
          </a:p>
          <a:p>
            <a:pPr algn="just" defTabSz="3086100"/>
            <a:r>
              <a:rPr lang="zh-TW" altLang="en-US" sz="3000" dirty="0" smtClean="0">
                <a:latin typeface="標楷體" panose="03000509000000000000" pitchFamily="65" charset="-120"/>
                <a:ea typeface="標楷體" panose="03000509000000000000" pitchFamily="65" charset="-120"/>
              </a:rPr>
              <a:t>    第一步驟為去除幻影標記，當任兩顆反光球</a:t>
            </a:r>
            <a:r>
              <a:rPr lang="zh-TW" altLang="en-US" sz="3000" dirty="0">
                <a:latin typeface="標楷體" panose="03000509000000000000" pitchFamily="65" charset="-120"/>
                <a:ea typeface="標楷體" panose="03000509000000000000" pitchFamily="65" charset="-120"/>
              </a:rPr>
              <a:t>與光學追蹤</a:t>
            </a:r>
            <a:r>
              <a:rPr lang="zh-TW" altLang="en-US" sz="3000" dirty="0" smtClean="0">
                <a:latin typeface="標楷體" panose="03000509000000000000" pitchFamily="65" charset="-120"/>
                <a:ea typeface="標楷體" panose="03000509000000000000" pitchFamily="65" charset="-120"/>
              </a:rPr>
              <a:t>器共平面即會產生幻影標記如圖</a:t>
            </a:r>
            <a:r>
              <a:rPr lang="en-US" altLang="zh-TW" sz="3000" dirty="0" smtClean="0">
                <a:latin typeface="標楷體" panose="03000509000000000000" pitchFamily="65" charset="-120"/>
                <a:ea typeface="標楷體" panose="03000509000000000000" pitchFamily="65" charset="-120"/>
              </a:rPr>
              <a:t>2</a:t>
            </a:r>
            <a:r>
              <a:rPr lang="zh-TW" altLang="en-US" sz="3000" dirty="0" smtClean="0">
                <a:latin typeface="標楷體" panose="03000509000000000000" pitchFamily="65" charset="-120"/>
                <a:ea typeface="標楷體" panose="03000509000000000000" pitchFamily="65" charset="-120"/>
              </a:rPr>
              <a:t>，透過反光球擺放方式避免圖</a:t>
            </a:r>
            <a:r>
              <a:rPr lang="en-US" altLang="zh-TW" sz="3000" dirty="0" smtClean="0">
                <a:latin typeface="標楷體" panose="03000509000000000000" pitchFamily="65" charset="-120"/>
                <a:ea typeface="標楷體" panose="03000509000000000000" pitchFamily="65" charset="-120"/>
              </a:rPr>
              <a:t>2(a)</a:t>
            </a:r>
            <a:r>
              <a:rPr lang="zh-TW" altLang="en-US" sz="3000" dirty="0" smtClean="0">
                <a:latin typeface="標楷體" panose="03000509000000000000" pitchFamily="65" charset="-120"/>
                <a:ea typeface="標楷體" panose="03000509000000000000" pitchFamily="65" charset="-120"/>
              </a:rPr>
              <a:t>的幻影標記，再透過檢測反光球位置的演算法去處圖</a:t>
            </a:r>
            <a:r>
              <a:rPr lang="en-US" altLang="zh-TW" sz="3000" dirty="0" smtClean="0">
                <a:latin typeface="標楷體" panose="03000509000000000000" pitchFamily="65" charset="-120"/>
                <a:ea typeface="標楷體" panose="03000509000000000000" pitchFamily="65" charset="-120"/>
              </a:rPr>
              <a:t>2(b)</a:t>
            </a:r>
            <a:r>
              <a:rPr lang="zh-TW" altLang="en-US" sz="3000" dirty="0" smtClean="0">
                <a:latin typeface="標楷體" panose="03000509000000000000" pitchFamily="65" charset="-120"/>
                <a:ea typeface="標楷體" panose="03000509000000000000" pitchFamily="65" charset="-120"/>
              </a:rPr>
              <a:t>的幻影標記。第二步驟進行六顆反光球的位置初始化</a:t>
            </a:r>
            <a:r>
              <a:rPr lang="zh-TW" altLang="en-US" sz="3000" dirty="0">
                <a:latin typeface="標楷體" panose="03000509000000000000" pitchFamily="65" charset="-120"/>
                <a:ea typeface="標楷體" panose="03000509000000000000" pitchFamily="65" charset="-120"/>
              </a:rPr>
              <a:t>，定義編號第一顆球</a:t>
            </a:r>
            <a:r>
              <a:rPr lang="zh-TW" altLang="en-US" sz="3000" dirty="0" smtClean="0">
                <a:latin typeface="標楷體" panose="03000509000000000000" pitchFamily="65" charset="-120"/>
                <a:ea typeface="標楷體" panose="03000509000000000000" pitchFamily="65" charset="-120"/>
              </a:rPr>
              <a:t>的位置</a:t>
            </a:r>
            <a:r>
              <a:rPr lang="zh-TW" altLang="en-US" sz="3000" dirty="0">
                <a:latin typeface="標楷體" panose="03000509000000000000" pitchFamily="65" charset="-120"/>
                <a:ea typeface="標楷體" panose="03000509000000000000" pitchFamily="65" charset="-120"/>
              </a:rPr>
              <a:t>當作皮膚座標系初始的座標原點，且設定皮膚座標系姿態</a:t>
            </a:r>
            <a:r>
              <a:rPr lang="zh-TW" altLang="en-US" sz="3000" dirty="0" smtClean="0">
                <a:latin typeface="標楷體" panose="03000509000000000000" pitchFamily="65" charset="-120"/>
                <a:ea typeface="標楷體" panose="03000509000000000000" pitchFamily="65" charset="-120"/>
              </a:rPr>
              <a:t>與光學</a:t>
            </a:r>
            <a:endParaRPr lang="en-US" altLang="zh-TW" sz="3000" dirty="0">
              <a:latin typeface="標楷體" panose="03000509000000000000" pitchFamily="65" charset="-120"/>
              <a:ea typeface="標楷體" panose="03000509000000000000" pitchFamily="65" charset="-120"/>
            </a:endParaRPr>
          </a:p>
        </p:txBody>
      </p:sp>
      <p:sp>
        <p:nvSpPr>
          <p:cNvPr id="113" name="Text Box 6"/>
          <p:cNvSpPr txBox="1">
            <a:spLocks noChangeArrowheads="1"/>
          </p:cNvSpPr>
          <p:nvPr/>
        </p:nvSpPr>
        <p:spPr bwMode="auto">
          <a:xfrm>
            <a:off x="310937" y="24672098"/>
            <a:ext cx="10363380" cy="5610987"/>
          </a:xfrm>
          <a:prstGeom prst="rect">
            <a:avLst/>
          </a:prstGeom>
          <a:noFill/>
          <a:ln w="9525">
            <a:noFill/>
            <a:miter lim="800000"/>
            <a:headEnd/>
            <a:tailEnd/>
          </a:ln>
          <a:effectLst/>
        </p:spPr>
        <p:txBody>
          <a:bodyPr wrap="square" lIns="70322" tIns="35161" rIns="70322" bIns="35161">
            <a:spAutoFit/>
          </a:bodyPr>
          <a:lstStyle/>
          <a:p>
            <a:pPr algn="just" defTabSz="3086100"/>
            <a:r>
              <a:rPr lang="zh-TW" altLang="en-US" sz="3000" b="1" dirty="0" smtClean="0">
                <a:latin typeface="標楷體" panose="03000509000000000000" pitchFamily="65" charset="-120"/>
                <a:ea typeface="標楷體" panose="03000509000000000000" pitchFamily="65" charset="-120"/>
              </a:rPr>
              <a:t>實驗驗證</a:t>
            </a:r>
            <a:endParaRPr lang="en-US" altLang="zh-TW" sz="3000" b="1" dirty="0" smtClean="0">
              <a:latin typeface="標楷體" panose="03000509000000000000" pitchFamily="65" charset="-120"/>
              <a:ea typeface="標楷體" panose="03000509000000000000" pitchFamily="65" charset="-120"/>
            </a:endParaRPr>
          </a:p>
          <a:p>
            <a:pPr algn="just" defTabSz="3086100"/>
            <a:r>
              <a:rPr lang="zh-TW" altLang="en-US" sz="3000" dirty="0" smtClean="0">
                <a:latin typeface="標楷體" panose="03000509000000000000" pitchFamily="65" charset="-120"/>
                <a:ea typeface="標楷體" panose="03000509000000000000" pitchFamily="65" charset="-120"/>
              </a:rPr>
              <a:t>    利用光學追蹤器內件演算法建立剛體坐標系驗證自行開發的演算法是否足夠精準。驗證方式針對兩組平移自由度與一組旋轉自由度驗證，</a:t>
            </a:r>
            <a:r>
              <a:rPr lang="zh-TW" altLang="en-US" sz="3000" dirty="0">
                <a:latin typeface="標楷體" panose="03000509000000000000" pitchFamily="65" charset="-120"/>
                <a:ea typeface="標楷體" panose="03000509000000000000" pitchFamily="65" charset="-120"/>
              </a:rPr>
              <a:t>移動與轉動</a:t>
            </a:r>
            <a:r>
              <a:rPr lang="zh-TW" altLang="en-US" sz="3000" dirty="0" smtClean="0">
                <a:latin typeface="標楷體" panose="03000509000000000000" pitchFamily="65" charset="-120"/>
                <a:ea typeface="標楷體" panose="03000509000000000000" pitchFamily="65" charset="-120"/>
              </a:rPr>
              <a:t>限制會藉由直尺與旋轉平台坐粗部控制，避免光學追蹤器的量測誤差過大，且符合場域需求</a:t>
            </a:r>
            <a:r>
              <a:rPr lang="en-US" altLang="zh-TW" sz="3000" dirty="0" smtClean="0">
                <a:latin typeface="標楷體" panose="03000509000000000000" pitchFamily="65" charset="-120"/>
                <a:ea typeface="標楷體" panose="03000509000000000000" pitchFamily="65" charset="-120"/>
              </a:rPr>
              <a:t>80mm</a:t>
            </a:r>
            <a:r>
              <a:rPr lang="zh-TW" altLang="en-US" sz="3000" dirty="0" smtClean="0">
                <a:latin typeface="標楷體" panose="03000509000000000000" pitchFamily="65" charset="-120"/>
                <a:ea typeface="標楷體" panose="03000509000000000000" pitchFamily="65" charset="-120"/>
              </a:rPr>
              <a:t>即可。並且優化反光球的擺放位置，</a:t>
            </a:r>
            <a:r>
              <a:rPr lang="zh-TW" altLang="en-US" sz="3000" dirty="0">
                <a:latin typeface="標楷體" panose="03000509000000000000" pitchFamily="65" charset="-120"/>
                <a:ea typeface="標楷體" panose="03000509000000000000" pitchFamily="65" charset="-120"/>
              </a:rPr>
              <a:t>透過</a:t>
            </a:r>
            <a:r>
              <a:rPr lang="zh-TW" altLang="en-US" sz="3000" dirty="0" smtClean="0">
                <a:latin typeface="標楷體" panose="03000509000000000000" pitchFamily="65" charset="-120"/>
                <a:ea typeface="標楷體" panose="03000509000000000000" pitchFamily="65" charset="-120"/>
              </a:rPr>
              <a:t>擺放位置調整比較不同位置是否會影像演算法建立的皮膚坐標系的精準度，且建立統計學模型去除離群值，比較優化後的演算法結果。最後針對三組自由度進行驗證，並透過</a:t>
            </a:r>
            <a:r>
              <a:rPr lang="en-US" altLang="zh-TW" sz="3000" dirty="0" err="1" smtClean="0">
                <a:latin typeface="標楷體" panose="03000509000000000000" pitchFamily="65" charset="-120"/>
                <a:ea typeface="標楷體" panose="03000509000000000000" pitchFamily="65" charset="-120"/>
              </a:rPr>
              <a:t>matlab</a:t>
            </a:r>
            <a:r>
              <a:rPr lang="zh-TW" altLang="en-US" sz="3000" dirty="0" smtClean="0">
                <a:latin typeface="標楷體" panose="03000509000000000000" pitchFamily="65" charset="-120"/>
                <a:ea typeface="標楷體" panose="03000509000000000000" pitchFamily="65" charset="-120"/>
              </a:rPr>
              <a:t>顯示移動路徑確認是否符合實驗規劃，並且計算不同姿態下的誤差。透過實驗結果比較誤差成因，並且針對不同自由的估測結果進行比對，並針對估測較差的自由度進行演算法優化。</a:t>
            </a:r>
          </a:p>
        </p:txBody>
      </p:sp>
      <p:sp>
        <p:nvSpPr>
          <p:cNvPr id="22" name="Rectangle 2"/>
          <p:cNvSpPr>
            <a:spLocks noChangeArrowheads="1"/>
          </p:cNvSpPr>
          <p:nvPr/>
        </p:nvSpPr>
        <p:spPr bwMode="auto">
          <a:xfrm>
            <a:off x="15886854" y="14551489"/>
            <a:ext cx="21602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28" name="Text Box 6"/>
          <p:cNvSpPr txBox="1">
            <a:spLocks noChangeArrowheads="1"/>
          </p:cNvSpPr>
          <p:nvPr/>
        </p:nvSpPr>
        <p:spPr bwMode="auto">
          <a:xfrm>
            <a:off x="5934313" y="9886811"/>
            <a:ext cx="3696232" cy="532674"/>
          </a:xfrm>
          <a:prstGeom prst="rect">
            <a:avLst/>
          </a:prstGeom>
          <a:noFill/>
          <a:ln w="9525">
            <a:noFill/>
            <a:miter lim="800000"/>
            <a:headEnd/>
            <a:tailEnd/>
          </a:ln>
          <a:effectLst/>
        </p:spPr>
        <p:txBody>
          <a:bodyPr wrap="square" lIns="70322" tIns="35161" rIns="70322" bIns="35161">
            <a:spAutoFit/>
          </a:bodyPr>
          <a:lstStyle/>
          <a:p>
            <a:pPr algn="just" defTabSz="3086100"/>
            <a:r>
              <a:rPr lang="zh-TW" altLang="en-US" sz="3000" dirty="0" smtClean="0">
                <a:latin typeface="標楷體" panose="03000509000000000000" pitchFamily="65" charset="-120"/>
                <a:ea typeface="標楷體" panose="03000509000000000000" pitchFamily="65" charset="-120"/>
              </a:rPr>
              <a:t>圖</a:t>
            </a:r>
            <a:r>
              <a:rPr lang="en-US" altLang="zh-TW" sz="3000" dirty="0" smtClean="0">
                <a:latin typeface="標楷體" panose="03000509000000000000" pitchFamily="65" charset="-120"/>
                <a:ea typeface="標楷體" panose="03000509000000000000" pitchFamily="65" charset="-120"/>
              </a:rPr>
              <a:t>1.</a:t>
            </a:r>
            <a:r>
              <a:rPr lang="zh-TW" altLang="en-US" sz="3000" dirty="0" smtClean="0">
                <a:latin typeface="標楷體" panose="03000509000000000000" pitchFamily="65" charset="-120"/>
                <a:ea typeface="標楷體" panose="03000509000000000000" pitchFamily="65" charset="-120"/>
              </a:rPr>
              <a:t>傳統剛體標記。</a:t>
            </a:r>
            <a:endParaRPr lang="en-US" altLang="zh-TW" sz="3000" dirty="0" smtClean="0">
              <a:latin typeface="標楷體" panose="03000509000000000000" pitchFamily="65" charset="-120"/>
              <a:ea typeface="標楷體" panose="03000509000000000000" pitchFamily="65" charset="-120"/>
            </a:endParaRPr>
          </a:p>
        </p:txBody>
      </p:sp>
      <p:sp>
        <p:nvSpPr>
          <p:cNvPr id="130" name="Text Box 6"/>
          <p:cNvSpPr txBox="1">
            <a:spLocks noChangeArrowheads="1"/>
          </p:cNvSpPr>
          <p:nvPr/>
        </p:nvSpPr>
        <p:spPr bwMode="auto">
          <a:xfrm>
            <a:off x="10970260" y="12179058"/>
            <a:ext cx="4011786" cy="532674"/>
          </a:xfrm>
          <a:prstGeom prst="rect">
            <a:avLst/>
          </a:prstGeom>
          <a:noFill/>
          <a:ln w="9525">
            <a:noFill/>
            <a:miter lim="800000"/>
            <a:headEnd/>
            <a:tailEnd/>
          </a:ln>
          <a:effectLst/>
        </p:spPr>
        <p:txBody>
          <a:bodyPr wrap="square" lIns="70322" tIns="35161" rIns="70322" bIns="35161">
            <a:spAutoFit/>
          </a:bodyPr>
          <a:lstStyle/>
          <a:p>
            <a:pPr algn="just" defTabSz="3086100"/>
            <a:r>
              <a:rPr lang="en-US" altLang="zh-TW" sz="3000" dirty="0" smtClean="0">
                <a:latin typeface="標楷體" panose="03000509000000000000" pitchFamily="65" charset="-120"/>
                <a:ea typeface="標楷體" panose="03000509000000000000" pitchFamily="65" charset="-120"/>
              </a:rPr>
              <a:t>    </a:t>
            </a:r>
            <a:endParaRPr lang="en-US" altLang="zh-TW" sz="3000" dirty="0">
              <a:latin typeface="標楷體" panose="03000509000000000000" pitchFamily="65" charset="-120"/>
              <a:ea typeface="標楷體" panose="03000509000000000000" pitchFamily="65" charset="-120"/>
            </a:endParaRPr>
          </a:p>
        </p:txBody>
      </p:sp>
      <p:sp>
        <p:nvSpPr>
          <p:cNvPr id="131" name="Text Box 6"/>
          <p:cNvSpPr txBox="1">
            <a:spLocks noChangeArrowheads="1"/>
          </p:cNvSpPr>
          <p:nvPr/>
        </p:nvSpPr>
        <p:spPr bwMode="auto">
          <a:xfrm>
            <a:off x="15446271" y="9234634"/>
            <a:ext cx="5803186" cy="1917668"/>
          </a:xfrm>
          <a:prstGeom prst="rect">
            <a:avLst/>
          </a:prstGeom>
          <a:noFill/>
          <a:ln w="9525">
            <a:noFill/>
            <a:miter lim="800000"/>
            <a:headEnd/>
            <a:tailEnd/>
          </a:ln>
          <a:effectLst/>
        </p:spPr>
        <p:txBody>
          <a:bodyPr wrap="square" lIns="70322" tIns="35161" rIns="70322" bIns="35161">
            <a:spAutoFit/>
          </a:bodyPr>
          <a:lstStyle/>
          <a:p>
            <a:pPr algn="just" defTabSz="3086100"/>
            <a:r>
              <a:rPr lang="zh-TW" altLang="en-US" sz="3000" dirty="0" smtClean="0">
                <a:latin typeface="標楷體" panose="03000509000000000000" pitchFamily="65" charset="-120"/>
                <a:ea typeface="標楷體" panose="03000509000000000000" pitchFamily="65" charset="-120"/>
              </a:rPr>
              <a:t>圖</a:t>
            </a:r>
            <a:r>
              <a:rPr lang="en-US" altLang="zh-TW" sz="3000" dirty="0" smtClean="0">
                <a:latin typeface="標楷體" panose="03000509000000000000" pitchFamily="65" charset="-120"/>
                <a:ea typeface="標楷體" panose="03000509000000000000" pitchFamily="65" charset="-120"/>
              </a:rPr>
              <a:t>4.</a:t>
            </a:r>
            <a:r>
              <a:rPr lang="zh-TW" altLang="en-US" sz="3000" dirty="0">
                <a:latin typeface="標楷體" panose="03000509000000000000" pitchFamily="65" charset="-120"/>
                <a:ea typeface="標楷體" panose="03000509000000000000" pitchFamily="65" charset="-120"/>
              </a:rPr>
              <a:t>反光球</a:t>
            </a:r>
            <a:r>
              <a:rPr lang="zh-TW" altLang="en-US" sz="3000" dirty="0" smtClean="0">
                <a:latin typeface="標楷體" panose="03000509000000000000" pitchFamily="65" charset="-120"/>
                <a:ea typeface="標楷體" panose="03000509000000000000" pitchFamily="65" charset="-120"/>
              </a:rPr>
              <a:t>與光學追蹤器相對關係。紅色球為光學標記，藍色線為移動軌跡，黑色方框為光學追蹤器。</a:t>
            </a:r>
            <a:endParaRPr lang="en-US" altLang="zh-TW" sz="3000" dirty="0">
              <a:latin typeface="標楷體" panose="03000509000000000000" pitchFamily="65" charset="-120"/>
              <a:ea typeface="標楷體" panose="03000509000000000000" pitchFamily="65" charset="-120"/>
            </a:endParaRPr>
          </a:p>
        </p:txBody>
      </p:sp>
      <p:sp>
        <p:nvSpPr>
          <p:cNvPr id="132" name="Text Box 6"/>
          <p:cNvSpPr txBox="1">
            <a:spLocks noChangeArrowheads="1"/>
          </p:cNvSpPr>
          <p:nvPr/>
        </p:nvSpPr>
        <p:spPr bwMode="auto">
          <a:xfrm>
            <a:off x="11203106" y="4677212"/>
            <a:ext cx="3953811" cy="6534317"/>
          </a:xfrm>
          <a:prstGeom prst="rect">
            <a:avLst/>
          </a:prstGeom>
          <a:noFill/>
          <a:ln w="9525">
            <a:noFill/>
            <a:miter lim="800000"/>
            <a:headEnd/>
            <a:tailEnd/>
          </a:ln>
          <a:effectLst/>
        </p:spPr>
        <p:txBody>
          <a:bodyPr wrap="square" lIns="70322" tIns="35161" rIns="70322" bIns="35161">
            <a:spAutoFit/>
          </a:bodyPr>
          <a:lstStyle/>
          <a:p>
            <a:pPr algn="just" defTabSz="3086100"/>
            <a:r>
              <a:rPr lang="en-US" altLang="zh-TW" sz="3000" dirty="0" smtClean="0">
                <a:latin typeface="標楷體" panose="03000509000000000000" pitchFamily="65" charset="-120"/>
                <a:ea typeface="標楷體" panose="03000509000000000000" pitchFamily="65" charset="-120"/>
              </a:rPr>
              <a:t>    </a:t>
            </a:r>
            <a:r>
              <a:rPr lang="zh-TW" altLang="en-US" sz="3000" dirty="0" smtClean="0">
                <a:latin typeface="標楷體" panose="03000509000000000000" pitchFamily="65" charset="-120"/>
                <a:ea typeface="標楷體" panose="03000509000000000000" pitchFamily="65" charset="-120"/>
              </a:rPr>
              <a:t>將反光球初始位置顯示紀錄並顯示於</a:t>
            </a:r>
            <a:r>
              <a:rPr lang="en-US" altLang="zh-TW" sz="3000" dirty="0" smtClean="0">
                <a:latin typeface="標楷體" panose="03000509000000000000" pitchFamily="65" charset="-120"/>
                <a:ea typeface="標楷體" panose="03000509000000000000" pitchFamily="65" charset="-120"/>
              </a:rPr>
              <a:t>MATLAB</a:t>
            </a:r>
            <a:r>
              <a:rPr lang="zh-TW" altLang="en-US" sz="3000" dirty="0" smtClean="0">
                <a:latin typeface="標楷體" panose="03000509000000000000" pitchFamily="65" charset="-120"/>
                <a:ea typeface="標楷體" panose="03000509000000000000" pitchFamily="65" charset="-120"/>
              </a:rPr>
              <a:t>如圖</a:t>
            </a:r>
            <a:r>
              <a:rPr lang="en-US" altLang="zh-TW" sz="3000" dirty="0" smtClean="0">
                <a:latin typeface="標楷體" panose="03000509000000000000" pitchFamily="65" charset="-120"/>
                <a:ea typeface="標楷體" panose="03000509000000000000" pitchFamily="65" charset="-120"/>
              </a:rPr>
              <a:t>6</a:t>
            </a:r>
            <a:r>
              <a:rPr lang="zh-TW" altLang="en-US" sz="3000" dirty="0" smtClean="0">
                <a:latin typeface="標楷體" panose="03000509000000000000" pitchFamily="65" charset="-120"/>
                <a:ea typeface="標楷體" panose="03000509000000000000" pitchFamily="65" charset="-120"/>
              </a:rPr>
              <a:t>所示。因光學追蹤器有其掃瞄範圍且，因此兩個平移的實驗範圍限制在</a:t>
            </a:r>
            <a:r>
              <a:rPr lang="en-US" altLang="zh-TW" sz="3000" dirty="0" smtClean="0">
                <a:latin typeface="標楷體" panose="03000509000000000000" pitchFamily="65" charset="-120"/>
                <a:ea typeface="標楷體" panose="03000509000000000000" pitchFamily="65" charset="-120"/>
              </a:rPr>
              <a:t>80mm</a:t>
            </a:r>
            <a:r>
              <a:rPr lang="zh-TW" altLang="en-US" sz="3000" dirty="0" smtClean="0">
                <a:latin typeface="標楷體" panose="03000509000000000000" pitchFamily="65" charset="-120"/>
                <a:ea typeface="標楷體" panose="03000509000000000000" pitchFamily="65" charset="-120"/>
              </a:rPr>
              <a:t>，而旋轉角度線至在</a:t>
            </a:r>
            <a:r>
              <a:rPr lang="en-US" altLang="zh-TW" sz="3000" dirty="0" smtClean="0">
                <a:latin typeface="標楷體" panose="03000509000000000000" pitchFamily="65" charset="-120"/>
                <a:ea typeface="標楷體" panose="03000509000000000000" pitchFamily="65" charset="-120"/>
              </a:rPr>
              <a:t>70</a:t>
            </a:r>
            <a:r>
              <a:rPr lang="zh-TW" altLang="en-US" sz="3000" dirty="0" smtClean="0">
                <a:latin typeface="標楷體" panose="03000509000000000000" pitchFamily="65" charset="-120"/>
                <a:ea typeface="標楷體" panose="03000509000000000000" pitchFamily="65" charset="-120"/>
              </a:rPr>
              <a:t>度。實驗結果如表</a:t>
            </a:r>
            <a:r>
              <a:rPr lang="en-US" altLang="zh-TW" sz="3000" dirty="0" smtClean="0">
                <a:latin typeface="標楷體" panose="03000509000000000000" pitchFamily="65" charset="-120"/>
                <a:ea typeface="標楷體" panose="03000509000000000000" pitchFamily="65" charset="-120"/>
              </a:rPr>
              <a:t>1</a:t>
            </a:r>
            <a:r>
              <a:rPr lang="zh-TW" altLang="en-US" sz="3000" dirty="0" smtClean="0">
                <a:latin typeface="標楷體" panose="03000509000000000000" pitchFamily="65" charset="-120"/>
                <a:ea typeface="標楷體" panose="03000509000000000000" pitchFamily="65" charset="-120"/>
              </a:rPr>
              <a:t>表</a:t>
            </a:r>
            <a:r>
              <a:rPr lang="en-US" altLang="zh-TW" sz="3000" dirty="0" smtClean="0">
                <a:latin typeface="標楷體" panose="03000509000000000000" pitchFamily="65" charset="-120"/>
                <a:ea typeface="標楷體" panose="03000509000000000000" pitchFamily="65" charset="-120"/>
              </a:rPr>
              <a:t>2</a:t>
            </a:r>
            <a:r>
              <a:rPr lang="zh-TW" altLang="en-US" sz="3000" dirty="0" smtClean="0">
                <a:latin typeface="標楷體" panose="03000509000000000000" pitchFamily="65" charset="-120"/>
                <a:ea typeface="標楷體" panose="03000509000000000000" pitchFamily="65" charset="-120"/>
              </a:rPr>
              <a:t>所示，可以知道非剛性表面坐標系之演算法開發與光學追蹤器內件坐標系之姿態誤差比較。在平均誤差內的結果可以知道非剛性表面坐標系算法</a:t>
            </a:r>
            <a:endParaRPr lang="en-US" altLang="zh-TW" sz="3000" dirty="0">
              <a:latin typeface="標楷體" panose="03000509000000000000" pitchFamily="65" charset="-120"/>
              <a:ea typeface="標楷體" panose="03000509000000000000" pitchFamily="65" charset="-120"/>
            </a:endParaRPr>
          </a:p>
        </p:txBody>
      </p:sp>
      <p:sp>
        <p:nvSpPr>
          <p:cNvPr id="133" name="Text Box 6"/>
          <p:cNvSpPr txBox="1">
            <a:spLocks noChangeArrowheads="1"/>
          </p:cNvSpPr>
          <p:nvPr/>
        </p:nvSpPr>
        <p:spPr bwMode="auto">
          <a:xfrm>
            <a:off x="11162695" y="27640658"/>
            <a:ext cx="10319521" cy="532674"/>
          </a:xfrm>
          <a:prstGeom prst="rect">
            <a:avLst/>
          </a:prstGeom>
          <a:noFill/>
          <a:ln w="9525">
            <a:noFill/>
            <a:miter lim="800000"/>
            <a:headEnd/>
            <a:tailEnd/>
          </a:ln>
          <a:effectLst/>
        </p:spPr>
        <p:txBody>
          <a:bodyPr wrap="square" lIns="70322" tIns="35161" rIns="70322" bIns="35161">
            <a:spAutoFit/>
          </a:bodyPr>
          <a:lstStyle/>
          <a:p>
            <a:pPr algn="just" defTabSz="3086100"/>
            <a:r>
              <a:rPr lang="en-US" altLang="zh-TW" sz="3000" dirty="0" smtClean="0">
                <a:latin typeface="標楷體" panose="03000509000000000000" pitchFamily="65" charset="-120"/>
                <a:ea typeface="標楷體" panose="03000509000000000000" pitchFamily="65" charset="-120"/>
              </a:rPr>
              <a:t>    </a:t>
            </a:r>
            <a:endParaRPr lang="en-US" altLang="zh-TW" sz="3000" dirty="0">
              <a:latin typeface="標楷體" panose="03000509000000000000" pitchFamily="65" charset="-120"/>
              <a:ea typeface="標楷體" panose="03000509000000000000" pitchFamily="65" charset="-120"/>
            </a:endParaRPr>
          </a:p>
        </p:txBody>
      </p:sp>
      <p:pic>
        <p:nvPicPr>
          <p:cNvPr id="64" name="內容版面配置區 3"/>
          <p:cNvPicPr>
            <a:picLocks noChangeAspect="1"/>
          </p:cNvPicPr>
          <p:nvPr/>
        </p:nvPicPr>
        <p:blipFill rotWithShape="1">
          <a:blip r:embed="rId6"/>
          <a:srcRect r="45977"/>
          <a:stretch/>
        </p:blipFill>
        <p:spPr bwMode="auto">
          <a:xfrm>
            <a:off x="5267401" y="13724233"/>
            <a:ext cx="5748969" cy="4799370"/>
          </a:xfrm>
          <a:prstGeom prst="rect">
            <a:avLst/>
          </a:prstGeom>
          <a:noFill/>
          <a:ln w="9525">
            <a:noFill/>
            <a:miter lim="800000"/>
            <a:headEnd/>
            <a:tailEnd/>
          </a:ln>
          <a:effectLst/>
        </p:spPr>
      </p:pic>
      <p:sp>
        <p:nvSpPr>
          <p:cNvPr id="65" name="Text Box 6"/>
          <p:cNvSpPr txBox="1">
            <a:spLocks noChangeArrowheads="1"/>
          </p:cNvSpPr>
          <p:nvPr/>
        </p:nvSpPr>
        <p:spPr bwMode="auto">
          <a:xfrm>
            <a:off x="5596843" y="18563916"/>
            <a:ext cx="5195437" cy="1939994"/>
          </a:xfrm>
          <a:prstGeom prst="rect">
            <a:avLst/>
          </a:prstGeom>
          <a:noFill/>
          <a:ln w="9525">
            <a:noFill/>
            <a:miter lim="800000"/>
            <a:headEnd/>
            <a:tailEnd/>
          </a:ln>
          <a:effectLst/>
        </p:spPr>
        <p:txBody>
          <a:bodyPr wrap="square" lIns="70322" tIns="35161" rIns="70322" bIns="35161">
            <a:spAutoFit/>
          </a:bodyPr>
          <a:lstStyle/>
          <a:p>
            <a:pPr algn="just" defTabSz="3086100"/>
            <a:r>
              <a:rPr lang="zh-TW" altLang="en-US" sz="3000" dirty="0" smtClean="0">
                <a:latin typeface="標楷體" panose="03000509000000000000" pitchFamily="65" charset="-120"/>
                <a:ea typeface="標楷體" panose="03000509000000000000" pitchFamily="65" charset="-120"/>
              </a:rPr>
              <a:t>圖</a:t>
            </a:r>
            <a:r>
              <a:rPr lang="en-US" altLang="zh-TW" sz="3000" dirty="0" smtClean="0">
                <a:latin typeface="標楷體" panose="03000509000000000000" pitchFamily="65" charset="-120"/>
                <a:ea typeface="標楷體" panose="03000509000000000000" pitchFamily="65" charset="-120"/>
              </a:rPr>
              <a:t>2.</a:t>
            </a:r>
            <a:r>
              <a:rPr lang="zh-TW" altLang="en-US" sz="3000" dirty="0">
                <a:latin typeface="標楷體" panose="03000509000000000000" pitchFamily="65" charset="-120"/>
                <a:ea typeface="標楷體" panose="03000509000000000000" pitchFamily="65" charset="-120"/>
              </a:rPr>
              <a:t>幻影</a:t>
            </a:r>
            <a:r>
              <a:rPr lang="zh-TW" altLang="en-US" sz="3000" dirty="0" smtClean="0">
                <a:latin typeface="標楷體" panose="03000509000000000000" pitchFamily="65" charset="-120"/>
                <a:ea typeface="標楷體" panose="03000509000000000000" pitchFamily="65" charset="-120"/>
              </a:rPr>
              <a:t>標記成因。當任兩顆光學標記與光學掃描器的相機共平面即會產生幻影標記，如圖所示產生方式有兩種。</a:t>
            </a:r>
            <a:endParaRPr lang="en-US" altLang="zh-TW" sz="3000" dirty="0">
              <a:latin typeface="標楷體" panose="03000509000000000000" pitchFamily="65" charset="-120"/>
              <a:ea typeface="標楷體" panose="03000509000000000000" pitchFamily="65" charset="-120"/>
            </a:endParaRPr>
          </a:p>
        </p:txBody>
      </p:sp>
      <p:pic>
        <p:nvPicPr>
          <p:cNvPr id="75" name="圖片 74"/>
          <p:cNvPicPr>
            <a:picLocks noChangeAspect="1"/>
          </p:cNvPicPr>
          <p:nvPr/>
        </p:nvPicPr>
        <p:blipFill>
          <a:blip r:embed="rId7"/>
          <a:stretch>
            <a:fillRect/>
          </a:stretch>
        </p:blipFill>
        <p:spPr>
          <a:xfrm>
            <a:off x="15217415" y="4578567"/>
            <a:ext cx="6260899" cy="4433833"/>
          </a:xfrm>
          <a:prstGeom prst="rect">
            <a:avLst/>
          </a:prstGeom>
        </p:spPr>
      </p:pic>
      <p:graphicFrame>
        <p:nvGraphicFramePr>
          <p:cNvPr id="76" name="表格 75"/>
          <p:cNvGraphicFramePr>
            <a:graphicFrameLocks noGrp="1"/>
          </p:cNvGraphicFramePr>
          <p:nvPr>
            <p:extLst>
              <p:ext uri="{D42A27DB-BD31-4B8C-83A1-F6EECF244321}">
                <p14:modId xmlns:p14="http://schemas.microsoft.com/office/powerpoint/2010/main" val="2443984410"/>
              </p:ext>
            </p:extLst>
          </p:nvPr>
        </p:nvGraphicFramePr>
        <p:xfrm>
          <a:off x="11273738" y="14210218"/>
          <a:ext cx="10352509" cy="1430655"/>
        </p:xfrm>
        <a:graphic>
          <a:graphicData uri="http://schemas.openxmlformats.org/drawingml/2006/table">
            <a:tbl>
              <a:tblPr/>
              <a:tblGrid>
                <a:gridCol w="1366845">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1390971">
                  <a:extLst>
                    <a:ext uri="{9D8B030D-6E8A-4147-A177-3AD203B41FA5}">
                      <a16:colId xmlns:a16="http://schemas.microsoft.com/office/drawing/2014/main" val="20002"/>
                    </a:ext>
                  </a:extLst>
                </a:gridCol>
                <a:gridCol w="1633365">
                  <a:extLst>
                    <a:ext uri="{9D8B030D-6E8A-4147-A177-3AD203B41FA5}">
                      <a16:colId xmlns:a16="http://schemas.microsoft.com/office/drawing/2014/main" val="2385684779"/>
                    </a:ext>
                  </a:extLst>
                </a:gridCol>
                <a:gridCol w="1443902">
                  <a:extLst>
                    <a:ext uri="{9D8B030D-6E8A-4147-A177-3AD203B41FA5}">
                      <a16:colId xmlns:a16="http://schemas.microsoft.com/office/drawing/2014/main" val="2494934621"/>
                    </a:ext>
                  </a:extLst>
                </a:gridCol>
                <a:gridCol w="1538633">
                  <a:extLst>
                    <a:ext uri="{9D8B030D-6E8A-4147-A177-3AD203B41FA5}">
                      <a16:colId xmlns:a16="http://schemas.microsoft.com/office/drawing/2014/main" val="1735730215"/>
                    </a:ext>
                  </a:extLst>
                </a:gridCol>
                <a:gridCol w="1538633">
                  <a:extLst>
                    <a:ext uri="{9D8B030D-6E8A-4147-A177-3AD203B41FA5}">
                      <a16:colId xmlns:a16="http://schemas.microsoft.com/office/drawing/2014/main" val="3476233653"/>
                    </a:ext>
                  </a:extLst>
                </a:gridCol>
              </a:tblGrid>
              <a:tr h="516255">
                <a:tc>
                  <a:txBody>
                    <a:bodyPr/>
                    <a:lstStyle/>
                    <a:p>
                      <a:pPr algn="ctr">
                        <a:spcAft>
                          <a:spcPts val="0"/>
                        </a:spcAft>
                      </a:pPr>
                      <a:r>
                        <a:rPr lang="zh-TW" altLang="en-US" sz="2000" kern="100" dirty="0" smtClean="0">
                          <a:latin typeface="標楷體" panose="03000509000000000000" pitchFamily="65" charset="-120"/>
                          <a:ea typeface="標楷體" panose="03000509000000000000" pitchFamily="65" charset="-120"/>
                        </a:rPr>
                        <a:t>平均誤差</a:t>
                      </a:r>
                      <a:endParaRPr lang="zh-TW" sz="2000" kern="100" dirty="0">
                        <a:latin typeface="標楷體" panose="03000509000000000000" pitchFamily="65" charset="-120"/>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kern="100" dirty="0" err="1" smtClean="0">
                          <a:latin typeface="Times New Roman" panose="02020603050405020304" pitchFamily="18" charset="0"/>
                          <a:ea typeface="標楷體" panose="03000509000000000000" pitchFamily="65" charset="-120"/>
                          <a:cs typeface="Times New Roman" panose="02020603050405020304" pitchFamily="18" charset="0"/>
                        </a:rPr>
                        <a:t>x_error</a:t>
                      </a:r>
                      <a:r>
                        <a:rPr lang="en-US" altLang="zh-TW" sz="2000" kern="100" dirty="0" smtClean="0">
                          <a:latin typeface="標楷體" panose="03000509000000000000" pitchFamily="65" charset="-120"/>
                          <a:ea typeface="標楷體" panose="03000509000000000000" pitchFamily="65" charset="-120"/>
                        </a:rPr>
                        <a:t>(mm)</a:t>
                      </a:r>
                      <a:endParaRPr lang="zh-TW" altLang="zh-TW" sz="2000" kern="100" dirty="0" smtClean="0">
                        <a:latin typeface="標楷體" panose="03000509000000000000" pitchFamily="65" charset="-120"/>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kern="100" dirty="0" err="1" smtClean="0">
                          <a:latin typeface="Times New Roman" panose="02020603050405020304" pitchFamily="18" charset="0"/>
                          <a:ea typeface="標楷體" panose="03000509000000000000" pitchFamily="65" charset="-120"/>
                          <a:cs typeface="Times New Roman" panose="02020603050405020304" pitchFamily="18" charset="0"/>
                        </a:rPr>
                        <a:t>y_error</a:t>
                      </a:r>
                      <a:r>
                        <a:rPr lang="en-US" altLang="zh-TW" sz="2000" kern="100" dirty="0" smtClean="0">
                          <a:latin typeface="標楷體" panose="03000509000000000000" pitchFamily="65" charset="-120"/>
                          <a:ea typeface="標楷體" panose="03000509000000000000" pitchFamily="65" charset="-120"/>
                        </a:rPr>
                        <a:t>(mm)</a:t>
                      </a:r>
                      <a:endParaRPr lang="zh-TW" altLang="zh-TW" sz="2000" kern="100" dirty="0" smtClean="0">
                        <a:latin typeface="標楷體" panose="03000509000000000000" pitchFamily="65" charset="-120"/>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kern="100" dirty="0" err="1" smtClean="0">
                          <a:latin typeface="Times New Roman" panose="02020603050405020304" pitchFamily="18" charset="0"/>
                          <a:ea typeface="標楷體" panose="03000509000000000000" pitchFamily="65" charset="-120"/>
                          <a:cs typeface="Times New Roman" panose="02020603050405020304" pitchFamily="18" charset="0"/>
                        </a:rPr>
                        <a:t>z_error</a:t>
                      </a:r>
                      <a:r>
                        <a:rPr lang="en-US" altLang="zh-TW" sz="2000" kern="100" dirty="0" smtClean="0">
                          <a:latin typeface="標楷體" panose="03000509000000000000" pitchFamily="65" charset="-120"/>
                          <a:ea typeface="標楷體" panose="03000509000000000000" pitchFamily="65" charset="-120"/>
                        </a:rPr>
                        <a:t>(mm)</a:t>
                      </a:r>
                      <a:endParaRPr lang="zh-TW" altLang="zh-TW" sz="2000" kern="100" dirty="0" smtClean="0">
                        <a:latin typeface="標楷體" panose="03000509000000000000" pitchFamily="65" charset="-120"/>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kern="100" dirty="0" err="1" smtClean="0">
                          <a:latin typeface="Times New Roman" panose="02020603050405020304" pitchFamily="18" charset="0"/>
                          <a:ea typeface="標楷體" panose="03000509000000000000" pitchFamily="65" charset="-120"/>
                          <a:cs typeface="Times New Roman" panose="02020603050405020304" pitchFamily="18" charset="0"/>
                        </a:rPr>
                        <a:t>Rx_error</a:t>
                      </a:r>
                      <a:r>
                        <a:rPr lang="en-US" altLang="zh-TW" sz="2000" kern="1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kern="100" dirty="0" smtClean="0">
                          <a:latin typeface="Times New Roman" panose="02020603050405020304" pitchFamily="18" charset="0"/>
                          <a:ea typeface="標楷體" panose="03000509000000000000" pitchFamily="65" charset="-120"/>
                          <a:cs typeface="Times New Roman" panose="02020603050405020304" pitchFamily="18" charset="0"/>
                        </a:rPr>
                        <a:t>度</a:t>
                      </a:r>
                      <a:r>
                        <a:rPr lang="en-US" altLang="zh-TW" sz="2000" kern="1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2000" kern="100" dirty="0" smtClean="0">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kern="100" dirty="0" err="1" smtClean="0">
                          <a:latin typeface="Times New Roman" panose="02020603050405020304" pitchFamily="18" charset="0"/>
                          <a:ea typeface="標楷體" panose="03000509000000000000" pitchFamily="65" charset="-120"/>
                          <a:cs typeface="Times New Roman" panose="02020603050405020304" pitchFamily="18" charset="0"/>
                        </a:rPr>
                        <a:t>Ry_error</a:t>
                      </a:r>
                      <a:r>
                        <a:rPr lang="en-US" altLang="zh-TW" sz="2000" kern="1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kern="100" dirty="0" smtClean="0">
                          <a:latin typeface="Times New Roman" panose="02020603050405020304" pitchFamily="18" charset="0"/>
                          <a:ea typeface="標楷體" panose="03000509000000000000" pitchFamily="65" charset="-120"/>
                          <a:cs typeface="Times New Roman" panose="02020603050405020304" pitchFamily="18" charset="0"/>
                        </a:rPr>
                        <a:t>度</a:t>
                      </a:r>
                      <a:r>
                        <a:rPr lang="en-US" altLang="zh-TW" sz="2000" kern="1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2000" kern="100" dirty="0" smtClean="0">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kern="100" dirty="0" err="1" smtClean="0">
                          <a:latin typeface="Times New Roman" panose="02020603050405020304" pitchFamily="18" charset="0"/>
                          <a:ea typeface="標楷體" panose="03000509000000000000" pitchFamily="65" charset="-120"/>
                          <a:cs typeface="Times New Roman" panose="02020603050405020304" pitchFamily="18" charset="0"/>
                        </a:rPr>
                        <a:t>Rz_error</a:t>
                      </a:r>
                      <a:r>
                        <a:rPr lang="en-US" altLang="zh-TW" sz="2000" kern="1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kern="100" dirty="0" smtClean="0">
                          <a:latin typeface="Times New Roman" panose="02020603050405020304" pitchFamily="18" charset="0"/>
                          <a:ea typeface="標楷體" panose="03000509000000000000" pitchFamily="65" charset="-120"/>
                          <a:cs typeface="Times New Roman" panose="02020603050405020304" pitchFamily="18" charset="0"/>
                        </a:rPr>
                        <a:t>度</a:t>
                      </a:r>
                      <a:r>
                        <a:rPr lang="en-US" altLang="zh-TW" sz="2000" kern="1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2000" kern="100" dirty="0" smtClean="0">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2659">
                <a:tc>
                  <a:txBody>
                    <a:bodyPr/>
                    <a:lstStyle/>
                    <a:p>
                      <a:pPr marL="304800" algn="ctr">
                        <a:spcAft>
                          <a:spcPts val="0"/>
                        </a:spcAft>
                      </a:pPr>
                      <a:r>
                        <a:rPr lang="zh-TW" altLang="en-US" sz="2000" kern="100" dirty="0" smtClean="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平移</a:t>
                      </a:r>
                      <a:r>
                        <a:rPr lang="en-US" altLang="zh-TW" sz="2000" kern="100" dirty="0" smtClean="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z</a:t>
                      </a:r>
                      <a:endParaRPr lang="zh-TW" sz="2000" kern="10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0.00 </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0.01 </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0.01 </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0.00 </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0.01 </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0.01 </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66700">
                <a:tc>
                  <a:txBody>
                    <a:bodyPr/>
                    <a:lstStyle/>
                    <a:p>
                      <a:pPr marL="304800" algn="ctr">
                        <a:spcAft>
                          <a:spcPts val="0"/>
                        </a:spcAft>
                      </a:pPr>
                      <a:r>
                        <a:rPr lang="zh-TW" altLang="en-US" sz="2000" kern="100" dirty="0" smtClean="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平移</a:t>
                      </a:r>
                      <a:r>
                        <a:rPr lang="en-US" altLang="zh-TW" sz="2000" kern="100" dirty="0" smtClean="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y</a:t>
                      </a:r>
                      <a:endParaRPr lang="zh-TW" sz="2000" kern="10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lnL>
                      <a:noFill/>
                    </a:lnL>
                    <a:lnR>
                      <a:noFill/>
                    </a:lnR>
                    <a:lnT>
                      <a:noFill/>
                    </a:lnT>
                    <a:lnB>
                      <a:noFill/>
                    </a:lnB>
                  </a:tcP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0.00 </a:t>
                      </a:r>
                    </a:p>
                  </a:txBody>
                  <a:tcPr marL="9525" marR="9525" marT="9525" marB="0" anchor="ctr">
                    <a:lnL>
                      <a:noFill/>
                    </a:lnL>
                    <a:lnR>
                      <a:noFill/>
                    </a:lnR>
                    <a:lnT>
                      <a:noFill/>
                    </a:lnT>
                    <a:lnB>
                      <a:noFill/>
                    </a:lnB>
                  </a:tcP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0.03 </a:t>
                      </a:r>
                    </a:p>
                  </a:txBody>
                  <a:tcPr marL="9525" marR="9525" marT="9525" marB="0" anchor="ctr">
                    <a:lnL>
                      <a:noFill/>
                    </a:lnL>
                    <a:lnR>
                      <a:noFill/>
                    </a:lnR>
                    <a:lnT>
                      <a:noFill/>
                    </a:lnT>
                    <a:lnB>
                      <a:noFill/>
                    </a:lnB>
                  </a:tcP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0.03 </a:t>
                      </a:r>
                    </a:p>
                  </a:txBody>
                  <a:tcPr marL="9525" marR="9525" marT="9525" marB="0" anchor="ctr">
                    <a:lnL>
                      <a:noFill/>
                    </a:lnL>
                    <a:lnR>
                      <a:noFill/>
                    </a:lnR>
                    <a:lnT>
                      <a:noFill/>
                    </a:lnT>
                    <a:lnB>
                      <a:noFill/>
                    </a:lnB>
                  </a:tcP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0.02 </a:t>
                      </a:r>
                    </a:p>
                  </a:txBody>
                  <a:tcPr marL="9525" marR="9525" marT="9525" marB="0" anchor="ctr">
                    <a:lnL>
                      <a:noFill/>
                    </a:lnL>
                    <a:lnR>
                      <a:noFill/>
                    </a:lnR>
                    <a:lnT>
                      <a:noFill/>
                    </a:lnT>
                    <a:lnB>
                      <a:noFill/>
                    </a:lnB>
                  </a:tcP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0.03 </a:t>
                      </a:r>
                    </a:p>
                  </a:txBody>
                  <a:tcPr marL="9525" marR="9525" marT="9525" marB="0" anchor="ctr">
                    <a:lnL>
                      <a:noFill/>
                    </a:lnL>
                    <a:lnR>
                      <a:noFill/>
                    </a:lnR>
                    <a:lnT>
                      <a:noFill/>
                    </a:lnT>
                    <a:lnB>
                      <a:noFill/>
                    </a:lnB>
                  </a:tcP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0.01 </a:t>
                      </a:r>
                    </a:p>
                  </a:txBody>
                  <a:tcPr marL="9525" marR="9525" marT="9525" marB="0" anchor="ctr">
                    <a:lnL>
                      <a:noFill/>
                    </a:lnL>
                    <a:lnR>
                      <a:noFill/>
                    </a:lnR>
                    <a:lnT>
                      <a:noFill/>
                    </a:lnT>
                    <a:lnB>
                      <a:noFill/>
                    </a:lnB>
                  </a:tcPr>
                </a:tc>
                <a:extLst>
                  <a:ext uri="{0D108BD9-81ED-4DB2-BD59-A6C34878D82A}">
                    <a16:rowId xmlns:a16="http://schemas.microsoft.com/office/drawing/2014/main" val="10002"/>
                  </a:ext>
                </a:extLst>
              </a:tr>
              <a:tr h="0">
                <a:tc>
                  <a:txBody>
                    <a:bodyPr/>
                    <a:lstStyle/>
                    <a:p>
                      <a:pPr marL="304800" algn="ctr">
                        <a:spcAft>
                          <a:spcPts val="0"/>
                        </a:spcAft>
                      </a:pPr>
                      <a:r>
                        <a:rPr lang="zh-TW" altLang="en-US" sz="2000" kern="100" dirty="0" smtClean="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旋轉</a:t>
                      </a:r>
                      <a:r>
                        <a:rPr lang="en-US" altLang="zh-TW" sz="2000" kern="100" dirty="0" smtClean="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Rx</a:t>
                      </a:r>
                      <a:endParaRPr lang="zh-TW" sz="2000" kern="10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lnL>
                      <a:noFill/>
                    </a:lnL>
                    <a:lnR>
                      <a:noFill/>
                    </a:lnR>
                    <a:lnT>
                      <a:noFill/>
                    </a:lnT>
                    <a:lnB w="12700" cap="flat" cmpd="sng" algn="ctr">
                      <a:noFill/>
                      <a:prstDash val="solid"/>
                      <a:round/>
                      <a:headEnd type="none" w="med" len="med"/>
                      <a:tailEnd type="none" w="med" len="med"/>
                    </a:lnB>
                  </a:tcP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0.01 </a:t>
                      </a:r>
                    </a:p>
                  </a:txBody>
                  <a:tcPr marL="9525" marR="9525" marT="9525" marB="0" anchor="ctr">
                    <a:lnL>
                      <a:noFill/>
                    </a:lnL>
                    <a:lnR>
                      <a:noFill/>
                    </a:lnR>
                    <a:lnT>
                      <a:noFill/>
                    </a:lnT>
                    <a:lnB w="12700" cap="flat" cmpd="sng" algn="ctr">
                      <a:noFill/>
                      <a:prstDash val="solid"/>
                      <a:round/>
                      <a:headEnd type="none" w="med" len="med"/>
                      <a:tailEnd type="none" w="med" len="med"/>
                    </a:lnB>
                  </a:tcP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0.03 </a:t>
                      </a:r>
                    </a:p>
                  </a:txBody>
                  <a:tcPr marL="9525" marR="9525" marT="9525" marB="0" anchor="ctr">
                    <a:lnL>
                      <a:noFill/>
                    </a:lnL>
                    <a:lnR>
                      <a:noFill/>
                    </a:lnR>
                    <a:lnT>
                      <a:noFill/>
                    </a:lnT>
                    <a:lnB w="12700" cap="flat" cmpd="sng" algn="ctr">
                      <a:noFill/>
                      <a:prstDash val="solid"/>
                      <a:round/>
                      <a:headEnd type="none" w="med" len="med"/>
                      <a:tailEnd type="none" w="med" len="med"/>
                    </a:lnB>
                  </a:tcP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0.05 </a:t>
                      </a:r>
                    </a:p>
                  </a:txBody>
                  <a:tcPr marL="9525" marR="9525" marT="9525" marB="0" anchor="ctr">
                    <a:lnL>
                      <a:noFill/>
                    </a:lnL>
                    <a:lnR>
                      <a:noFill/>
                    </a:lnR>
                    <a:lnT>
                      <a:noFill/>
                    </a:lnT>
                    <a:lnB w="12700" cap="flat" cmpd="sng" algn="ctr">
                      <a:noFill/>
                      <a:prstDash val="solid"/>
                      <a:round/>
                      <a:headEnd type="none" w="med" len="med"/>
                      <a:tailEnd type="none" w="med" len="med"/>
                    </a:lnB>
                  </a:tcP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0.11 </a:t>
                      </a:r>
                    </a:p>
                  </a:txBody>
                  <a:tcPr marL="9525" marR="9525" marT="9525" marB="0" anchor="ctr">
                    <a:lnL>
                      <a:noFill/>
                    </a:lnL>
                    <a:lnR>
                      <a:noFill/>
                    </a:lnR>
                    <a:lnT>
                      <a:noFill/>
                    </a:lnT>
                    <a:lnB w="12700" cap="flat" cmpd="sng" algn="ctr">
                      <a:noFill/>
                      <a:prstDash val="solid"/>
                      <a:round/>
                      <a:headEnd type="none" w="med" len="med"/>
                      <a:tailEnd type="none" w="med" len="med"/>
                    </a:lnB>
                  </a:tcP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0.17 </a:t>
                      </a:r>
                    </a:p>
                  </a:txBody>
                  <a:tcPr marL="9525" marR="9525" marT="9525" marB="0" anchor="ctr">
                    <a:lnL>
                      <a:noFill/>
                    </a:lnL>
                    <a:lnR>
                      <a:noFill/>
                    </a:lnR>
                    <a:lnT>
                      <a:noFill/>
                    </a:lnT>
                    <a:lnB w="12700" cap="flat" cmpd="sng" algn="ctr">
                      <a:noFill/>
                      <a:prstDash val="solid"/>
                      <a:round/>
                      <a:headEnd type="none" w="med" len="med"/>
                      <a:tailEnd type="none" w="med" len="med"/>
                    </a:lnB>
                  </a:tcP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0.10 </a:t>
                      </a:r>
                    </a:p>
                  </a:txBody>
                  <a:tcPr marL="9525" marR="9525" marT="9525" marB="0" anchor="ctr">
                    <a:lnL>
                      <a:noFill/>
                    </a:lnL>
                    <a:lnR>
                      <a:noFill/>
                    </a:ln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77" name="表格 76"/>
          <p:cNvGraphicFramePr>
            <a:graphicFrameLocks noGrp="1"/>
          </p:cNvGraphicFramePr>
          <p:nvPr>
            <p:extLst>
              <p:ext uri="{D42A27DB-BD31-4B8C-83A1-F6EECF244321}">
                <p14:modId xmlns:p14="http://schemas.microsoft.com/office/powerpoint/2010/main" val="2330753262"/>
              </p:ext>
            </p:extLst>
          </p:nvPr>
        </p:nvGraphicFramePr>
        <p:xfrm>
          <a:off x="11326070" y="16567251"/>
          <a:ext cx="10352509" cy="1430655"/>
        </p:xfrm>
        <a:graphic>
          <a:graphicData uri="http://schemas.openxmlformats.org/drawingml/2006/table">
            <a:tbl>
              <a:tblPr/>
              <a:tblGrid>
                <a:gridCol w="1366845">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1390971">
                  <a:extLst>
                    <a:ext uri="{9D8B030D-6E8A-4147-A177-3AD203B41FA5}">
                      <a16:colId xmlns:a16="http://schemas.microsoft.com/office/drawing/2014/main" val="20002"/>
                    </a:ext>
                  </a:extLst>
                </a:gridCol>
                <a:gridCol w="1633365">
                  <a:extLst>
                    <a:ext uri="{9D8B030D-6E8A-4147-A177-3AD203B41FA5}">
                      <a16:colId xmlns:a16="http://schemas.microsoft.com/office/drawing/2014/main" val="2385684779"/>
                    </a:ext>
                  </a:extLst>
                </a:gridCol>
                <a:gridCol w="1443902">
                  <a:extLst>
                    <a:ext uri="{9D8B030D-6E8A-4147-A177-3AD203B41FA5}">
                      <a16:colId xmlns:a16="http://schemas.microsoft.com/office/drawing/2014/main" val="2494934621"/>
                    </a:ext>
                  </a:extLst>
                </a:gridCol>
                <a:gridCol w="1538633">
                  <a:extLst>
                    <a:ext uri="{9D8B030D-6E8A-4147-A177-3AD203B41FA5}">
                      <a16:colId xmlns:a16="http://schemas.microsoft.com/office/drawing/2014/main" val="1735730215"/>
                    </a:ext>
                  </a:extLst>
                </a:gridCol>
                <a:gridCol w="1538633">
                  <a:extLst>
                    <a:ext uri="{9D8B030D-6E8A-4147-A177-3AD203B41FA5}">
                      <a16:colId xmlns:a16="http://schemas.microsoft.com/office/drawing/2014/main" val="3476233653"/>
                    </a:ext>
                  </a:extLst>
                </a:gridCol>
              </a:tblGrid>
              <a:tr h="516255">
                <a:tc>
                  <a:txBody>
                    <a:bodyPr/>
                    <a:lstStyle/>
                    <a:p>
                      <a:pPr algn="ctr">
                        <a:spcAft>
                          <a:spcPts val="0"/>
                        </a:spcAft>
                      </a:pPr>
                      <a:r>
                        <a:rPr lang="zh-TW" altLang="en-US" sz="2000" kern="100" dirty="0" smtClean="0">
                          <a:latin typeface="標楷體" panose="03000509000000000000" pitchFamily="65" charset="-120"/>
                          <a:ea typeface="標楷體" panose="03000509000000000000" pitchFamily="65" charset="-120"/>
                        </a:rPr>
                        <a:t>最大誤差</a:t>
                      </a:r>
                      <a:endParaRPr lang="zh-TW" sz="2000" kern="100" dirty="0">
                        <a:latin typeface="標楷體" panose="03000509000000000000" pitchFamily="65" charset="-120"/>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kern="100" dirty="0" err="1" smtClean="0">
                          <a:latin typeface="Times New Roman" panose="02020603050405020304" pitchFamily="18" charset="0"/>
                          <a:ea typeface="標楷體" panose="03000509000000000000" pitchFamily="65" charset="-120"/>
                          <a:cs typeface="Times New Roman" panose="02020603050405020304" pitchFamily="18" charset="0"/>
                        </a:rPr>
                        <a:t>x_error</a:t>
                      </a:r>
                      <a:r>
                        <a:rPr lang="en-US" altLang="zh-TW" sz="2000" kern="100" dirty="0" smtClean="0">
                          <a:latin typeface="標楷體" panose="03000509000000000000" pitchFamily="65" charset="-120"/>
                          <a:ea typeface="標楷體" panose="03000509000000000000" pitchFamily="65" charset="-120"/>
                        </a:rPr>
                        <a:t>(mm)</a:t>
                      </a:r>
                      <a:endParaRPr lang="zh-TW" altLang="zh-TW" sz="2000" kern="100" dirty="0" smtClean="0">
                        <a:latin typeface="標楷體" panose="03000509000000000000" pitchFamily="65" charset="-120"/>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kern="100" dirty="0" err="1" smtClean="0">
                          <a:latin typeface="Times New Roman" panose="02020603050405020304" pitchFamily="18" charset="0"/>
                          <a:ea typeface="標楷體" panose="03000509000000000000" pitchFamily="65" charset="-120"/>
                          <a:cs typeface="Times New Roman" panose="02020603050405020304" pitchFamily="18" charset="0"/>
                        </a:rPr>
                        <a:t>y_error</a:t>
                      </a:r>
                      <a:r>
                        <a:rPr lang="en-US" altLang="zh-TW" sz="2000" kern="100" dirty="0" smtClean="0">
                          <a:latin typeface="標楷體" panose="03000509000000000000" pitchFamily="65" charset="-120"/>
                          <a:ea typeface="標楷體" panose="03000509000000000000" pitchFamily="65" charset="-120"/>
                        </a:rPr>
                        <a:t>(mm)</a:t>
                      </a:r>
                      <a:endParaRPr lang="zh-TW" altLang="zh-TW" sz="2000" kern="100" dirty="0" smtClean="0">
                        <a:latin typeface="標楷體" panose="03000509000000000000" pitchFamily="65" charset="-120"/>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kern="100" dirty="0" err="1" smtClean="0">
                          <a:latin typeface="Times New Roman" panose="02020603050405020304" pitchFamily="18" charset="0"/>
                          <a:ea typeface="標楷體" panose="03000509000000000000" pitchFamily="65" charset="-120"/>
                          <a:cs typeface="Times New Roman" panose="02020603050405020304" pitchFamily="18" charset="0"/>
                        </a:rPr>
                        <a:t>z_error</a:t>
                      </a:r>
                      <a:r>
                        <a:rPr lang="en-US" altLang="zh-TW" sz="2000" kern="100" dirty="0" smtClean="0">
                          <a:latin typeface="標楷體" panose="03000509000000000000" pitchFamily="65" charset="-120"/>
                          <a:ea typeface="標楷體" panose="03000509000000000000" pitchFamily="65" charset="-120"/>
                        </a:rPr>
                        <a:t>(mm)</a:t>
                      </a:r>
                      <a:endParaRPr lang="zh-TW" altLang="zh-TW" sz="2000" kern="100" dirty="0" smtClean="0">
                        <a:latin typeface="標楷體" panose="03000509000000000000" pitchFamily="65" charset="-120"/>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kern="100" dirty="0" err="1" smtClean="0">
                          <a:latin typeface="Times New Roman" panose="02020603050405020304" pitchFamily="18" charset="0"/>
                          <a:ea typeface="標楷體" panose="03000509000000000000" pitchFamily="65" charset="-120"/>
                          <a:cs typeface="Times New Roman" panose="02020603050405020304" pitchFamily="18" charset="0"/>
                        </a:rPr>
                        <a:t>Rx_error</a:t>
                      </a:r>
                      <a:r>
                        <a:rPr lang="en-US" altLang="zh-TW" sz="2000" kern="1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kern="100" dirty="0" smtClean="0">
                          <a:latin typeface="Times New Roman" panose="02020603050405020304" pitchFamily="18" charset="0"/>
                          <a:ea typeface="標楷體" panose="03000509000000000000" pitchFamily="65" charset="-120"/>
                          <a:cs typeface="Times New Roman" panose="02020603050405020304" pitchFamily="18" charset="0"/>
                        </a:rPr>
                        <a:t>度</a:t>
                      </a:r>
                      <a:r>
                        <a:rPr lang="en-US" altLang="zh-TW" sz="2000" kern="1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2000" kern="100" dirty="0" smtClean="0">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kern="100" dirty="0" err="1" smtClean="0">
                          <a:latin typeface="Times New Roman" panose="02020603050405020304" pitchFamily="18" charset="0"/>
                          <a:ea typeface="標楷體" panose="03000509000000000000" pitchFamily="65" charset="-120"/>
                          <a:cs typeface="Times New Roman" panose="02020603050405020304" pitchFamily="18" charset="0"/>
                        </a:rPr>
                        <a:t>Ry_error</a:t>
                      </a:r>
                      <a:r>
                        <a:rPr lang="en-US" altLang="zh-TW" sz="2000" kern="1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kern="100" dirty="0" smtClean="0">
                          <a:latin typeface="Times New Roman" panose="02020603050405020304" pitchFamily="18" charset="0"/>
                          <a:ea typeface="標楷體" panose="03000509000000000000" pitchFamily="65" charset="-120"/>
                          <a:cs typeface="Times New Roman" panose="02020603050405020304" pitchFamily="18" charset="0"/>
                        </a:rPr>
                        <a:t>度</a:t>
                      </a:r>
                      <a:r>
                        <a:rPr lang="en-US" altLang="zh-TW" sz="2000" kern="1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2000" kern="100" dirty="0" smtClean="0">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kern="100" dirty="0" err="1" smtClean="0">
                          <a:latin typeface="Times New Roman" panose="02020603050405020304" pitchFamily="18" charset="0"/>
                          <a:ea typeface="標楷體" panose="03000509000000000000" pitchFamily="65" charset="-120"/>
                          <a:cs typeface="Times New Roman" panose="02020603050405020304" pitchFamily="18" charset="0"/>
                        </a:rPr>
                        <a:t>Rz_error</a:t>
                      </a:r>
                      <a:r>
                        <a:rPr lang="en-US" altLang="zh-TW" sz="2000" kern="1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kern="100" dirty="0" smtClean="0">
                          <a:latin typeface="Times New Roman" panose="02020603050405020304" pitchFamily="18" charset="0"/>
                          <a:ea typeface="標楷體" panose="03000509000000000000" pitchFamily="65" charset="-120"/>
                          <a:cs typeface="Times New Roman" panose="02020603050405020304" pitchFamily="18" charset="0"/>
                        </a:rPr>
                        <a:t>度</a:t>
                      </a:r>
                      <a:r>
                        <a:rPr lang="en-US" altLang="zh-TW" sz="2000" kern="1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2000" kern="100" dirty="0" smtClean="0">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66700">
                <a:tc>
                  <a:txBody>
                    <a:bodyPr/>
                    <a:lstStyle/>
                    <a:p>
                      <a:pPr marL="304800" algn="ctr">
                        <a:spcAft>
                          <a:spcPts val="0"/>
                        </a:spcAft>
                      </a:pPr>
                      <a:r>
                        <a:rPr lang="zh-TW" altLang="en-US" sz="2000" kern="100" dirty="0" smtClean="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平移</a:t>
                      </a:r>
                      <a:r>
                        <a:rPr lang="en-US" altLang="zh-TW" sz="2000" kern="100" dirty="0" smtClean="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z</a:t>
                      </a:r>
                      <a:endParaRPr lang="zh-TW" sz="2000" kern="10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0.01 </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0.03 </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0.06 </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0.01 </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0.05 </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0.03 </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66700">
                <a:tc>
                  <a:txBody>
                    <a:bodyPr/>
                    <a:lstStyle/>
                    <a:p>
                      <a:pPr marL="304800" algn="ctr">
                        <a:spcAft>
                          <a:spcPts val="0"/>
                        </a:spcAft>
                      </a:pPr>
                      <a:r>
                        <a:rPr lang="zh-TW" altLang="en-US" sz="2000" kern="100" dirty="0" smtClean="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平移</a:t>
                      </a:r>
                      <a:r>
                        <a:rPr lang="en-US" altLang="zh-TW" sz="2000" kern="100" dirty="0" smtClean="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y</a:t>
                      </a:r>
                      <a:endParaRPr lang="zh-TW" sz="2000" kern="10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lnL>
                      <a:noFill/>
                    </a:lnL>
                    <a:lnR>
                      <a:noFill/>
                    </a:lnR>
                    <a:lnT>
                      <a:noFill/>
                    </a:lnT>
                    <a:lnB>
                      <a:noFill/>
                    </a:lnB>
                  </a:tcP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0.00 </a:t>
                      </a:r>
                    </a:p>
                  </a:txBody>
                  <a:tcPr marL="9525" marR="9525" marT="9525" marB="0" anchor="ctr">
                    <a:lnL>
                      <a:noFill/>
                    </a:lnL>
                    <a:lnR>
                      <a:noFill/>
                    </a:lnR>
                    <a:lnT>
                      <a:noFill/>
                    </a:lnT>
                    <a:lnB>
                      <a:noFill/>
                    </a:lnB>
                  </a:tcP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0.13 </a:t>
                      </a:r>
                    </a:p>
                  </a:txBody>
                  <a:tcPr marL="9525" marR="9525" marT="9525" marB="0" anchor="ctr">
                    <a:lnL>
                      <a:noFill/>
                    </a:lnL>
                    <a:lnR>
                      <a:noFill/>
                    </a:lnR>
                    <a:lnT>
                      <a:noFill/>
                    </a:lnT>
                    <a:lnB>
                      <a:noFill/>
                    </a:lnB>
                  </a:tcP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0.06 </a:t>
                      </a:r>
                    </a:p>
                  </a:txBody>
                  <a:tcPr marL="9525" marR="9525" marT="9525" marB="0" anchor="ctr">
                    <a:lnL>
                      <a:noFill/>
                    </a:lnL>
                    <a:lnR>
                      <a:noFill/>
                    </a:lnR>
                    <a:lnT>
                      <a:noFill/>
                    </a:lnT>
                    <a:lnB>
                      <a:noFill/>
                    </a:lnB>
                  </a:tcP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0.09 </a:t>
                      </a:r>
                    </a:p>
                  </a:txBody>
                  <a:tcPr marL="9525" marR="9525" marT="9525" marB="0" anchor="ctr">
                    <a:lnL>
                      <a:noFill/>
                    </a:lnL>
                    <a:lnR>
                      <a:noFill/>
                    </a:lnR>
                    <a:lnT>
                      <a:noFill/>
                    </a:lnT>
                    <a:lnB>
                      <a:noFill/>
                    </a:lnB>
                  </a:tcP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0.25 </a:t>
                      </a:r>
                    </a:p>
                  </a:txBody>
                  <a:tcPr marL="9525" marR="9525" marT="9525" marB="0" anchor="ctr">
                    <a:lnL>
                      <a:noFill/>
                    </a:lnL>
                    <a:lnR>
                      <a:noFill/>
                    </a:lnR>
                    <a:lnT>
                      <a:noFill/>
                    </a:lnT>
                    <a:lnB>
                      <a:noFill/>
                    </a:lnB>
                  </a:tcP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0.05 </a:t>
                      </a:r>
                    </a:p>
                  </a:txBody>
                  <a:tcPr marL="9525" marR="9525" marT="9525" marB="0" anchor="ctr">
                    <a:lnL>
                      <a:noFill/>
                    </a:lnL>
                    <a:lnR>
                      <a:noFill/>
                    </a:lnR>
                    <a:lnT>
                      <a:noFill/>
                    </a:lnT>
                    <a:lnB>
                      <a:noFill/>
                    </a:lnB>
                  </a:tcPr>
                </a:tc>
                <a:extLst>
                  <a:ext uri="{0D108BD9-81ED-4DB2-BD59-A6C34878D82A}">
                    <a16:rowId xmlns:a16="http://schemas.microsoft.com/office/drawing/2014/main" val="10002"/>
                  </a:ext>
                </a:extLst>
              </a:tr>
              <a:tr h="0">
                <a:tc>
                  <a:txBody>
                    <a:bodyPr/>
                    <a:lstStyle/>
                    <a:p>
                      <a:pPr marL="304800" algn="ctr">
                        <a:spcAft>
                          <a:spcPts val="0"/>
                        </a:spcAft>
                      </a:pPr>
                      <a:r>
                        <a:rPr lang="zh-TW" altLang="en-US" sz="2000" kern="100" dirty="0" smtClean="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旋轉</a:t>
                      </a:r>
                      <a:r>
                        <a:rPr lang="en-US" altLang="zh-TW" sz="2000" kern="100" dirty="0" smtClean="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Rx</a:t>
                      </a:r>
                      <a:endParaRPr lang="zh-TW" sz="2000" kern="10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lnL>
                      <a:noFill/>
                    </a:lnL>
                    <a:lnR>
                      <a:noFill/>
                    </a:lnR>
                    <a:lnT>
                      <a:noFill/>
                    </a:lnT>
                    <a:lnB w="12700" cap="flat" cmpd="sng" algn="ctr">
                      <a:noFill/>
                      <a:prstDash val="solid"/>
                      <a:round/>
                      <a:headEnd type="none" w="med" len="med"/>
                      <a:tailEnd type="none" w="med" len="med"/>
                    </a:lnB>
                  </a:tcP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0.03 </a:t>
                      </a:r>
                    </a:p>
                  </a:txBody>
                  <a:tcPr marL="9525" marR="9525" marT="9525" marB="0" anchor="ctr">
                    <a:lnL>
                      <a:noFill/>
                    </a:lnL>
                    <a:lnR>
                      <a:noFill/>
                    </a:lnR>
                    <a:lnT>
                      <a:noFill/>
                    </a:lnT>
                    <a:lnB w="12700" cap="flat" cmpd="sng" algn="ctr">
                      <a:noFill/>
                      <a:prstDash val="solid"/>
                      <a:round/>
                      <a:headEnd type="none" w="med" len="med"/>
                      <a:tailEnd type="none" w="med" len="med"/>
                    </a:lnB>
                  </a:tcP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0.10 </a:t>
                      </a:r>
                    </a:p>
                  </a:txBody>
                  <a:tcPr marL="9525" marR="9525" marT="9525" marB="0" anchor="ctr">
                    <a:lnL>
                      <a:noFill/>
                    </a:lnL>
                    <a:lnR>
                      <a:noFill/>
                    </a:lnR>
                    <a:lnT>
                      <a:noFill/>
                    </a:lnT>
                    <a:lnB w="12700" cap="flat" cmpd="sng" algn="ctr">
                      <a:noFill/>
                      <a:prstDash val="solid"/>
                      <a:round/>
                      <a:headEnd type="none" w="med" len="med"/>
                      <a:tailEnd type="none" w="med" len="med"/>
                    </a:lnB>
                  </a:tcP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0.26 </a:t>
                      </a:r>
                    </a:p>
                  </a:txBody>
                  <a:tcPr marL="9525" marR="9525" marT="9525" marB="0" anchor="ctr">
                    <a:lnL>
                      <a:noFill/>
                    </a:lnL>
                    <a:lnR>
                      <a:noFill/>
                    </a:lnR>
                    <a:lnT>
                      <a:noFill/>
                    </a:lnT>
                    <a:lnB w="12700" cap="flat" cmpd="sng" algn="ctr">
                      <a:noFill/>
                      <a:prstDash val="solid"/>
                      <a:round/>
                      <a:headEnd type="none" w="med" len="med"/>
                      <a:tailEnd type="none" w="med" len="med"/>
                    </a:lnB>
                  </a:tcP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0.29 </a:t>
                      </a:r>
                    </a:p>
                  </a:txBody>
                  <a:tcPr marL="9525" marR="9525" marT="9525" marB="0" anchor="ctr">
                    <a:lnL>
                      <a:noFill/>
                    </a:lnL>
                    <a:lnR>
                      <a:noFill/>
                    </a:lnR>
                    <a:lnT>
                      <a:noFill/>
                    </a:lnT>
                    <a:lnB w="12700" cap="flat" cmpd="sng" algn="ctr">
                      <a:noFill/>
                      <a:prstDash val="solid"/>
                      <a:round/>
                      <a:headEnd type="none" w="med" len="med"/>
                      <a:tailEnd type="none" w="med" len="med"/>
                    </a:lnB>
                  </a:tcP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0.55 </a:t>
                      </a:r>
                    </a:p>
                  </a:txBody>
                  <a:tcPr marL="9525" marR="9525" marT="9525" marB="0" anchor="ctr">
                    <a:lnL>
                      <a:noFill/>
                    </a:lnL>
                    <a:lnR>
                      <a:noFill/>
                    </a:lnR>
                    <a:lnT>
                      <a:noFill/>
                    </a:lnT>
                    <a:lnB w="12700" cap="flat" cmpd="sng" algn="ctr">
                      <a:noFill/>
                      <a:prstDash val="solid"/>
                      <a:round/>
                      <a:headEnd type="none" w="med" len="med"/>
                      <a:tailEnd type="none" w="med" len="med"/>
                    </a:lnB>
                  </a:tcP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0.27 </a:t>
                      </a:r>
                    </a:p>
                  </a:txBody>
                  <a:tcPr marL="9525" marR="9525" marT="9525" marB="0" anchor="ctr">
                    <a:lnL>
                      <a:noFill/>
                    </a:lnL>
                    <a:lnR>
                      <a:noFill/>
                    </a:ln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78" name="Text Box 6"/>
          <p:cNvSpPr txBox="1">
            <a:spLocks noChangeArrowheads="1"/>
          </p:cNvSpPr>
          <p:nvPr/>
        </p:nvSpPr>
        <p:spPr bwMode="auto">
          <a:xfrm>
            <a:off x="11572394" y="18153268"/>
            <a:ext cx="8044958" cy="532674"/>
          </a:xfrm>
          <a:prstGeom prst="rect">
            <a:avLst/>
          </a:prstGeom>
          <a:noFill/>
          <a:ln w="9525">
            <a:noFill/>
            <a:miter lim="800000"/>
            <a:headEnd/>
            <a:tailEnd/>
          </a:ln>
          <a:effectLst/>
        </p:spPr>
        <p:txBody>
          <a:bodyPr wrap="square" lIns="70322" tIns="35161" rIns="70322" bIns="35161">
            <a:spAutoFit/>
          </a:bodyPr>
          <a:lstStyle/>
          <a:p>
            <a:pPr algn="just" defTabSz="3086100"/>
            <a:r>
              <a:rPr lang="zh-TW" altLang="en-US" sz="3000" dirty="0" smtClean="0">
                <a:latin typeface="標楷體" panose="03000509000000000000" pitchFamily="65" charset="-120"/>
                <a:ea typeface="標楷體" panose="03000509000000000000" pitchFamily="65" charset="-120"/>
              </a:rPr>
              <a:t>表</a:t>
            </a:r>
            <a:r>
              <a:rPr lang="en-US" altLang="zh-TW" sz="3000" dirty="0" smtClean="0">
                <a:latin typeface="標楷體" panose="03000509000000000000" pitchFamily="65" charset="-120"/>
                <a:ea typeface="標楷體" panose="03000509000000000000" pitchFamily="65" charset="-120"/>
              </a:rPr>
              <a:t>2. </a:t>
            </a:r>
            <a:r>
              <a:rPr lang="zh-TW" altLang="en-US" sz="3000" dirty="0">
                <a:latin typeface="標楷體" panose="03000509000000000000" pitchFamily="65" charset="-120"/>
                <a:ea typeface="標楷體" panose="03000509000000000000" pitchFamily="65" charset="-120"/>
              </a:rPr>
              <a:t>平移</a:t>
            </a:r>
            <a:r>
              <a:rPr lang="zh-TW" altLang="en-US" sz="3000" dirty="0" smtClean="0">
                <a:latin typeface="標楷體" panose="03000509000000000000" pitchFamily="65" charset="-120"/>
                <a:ea typeface="標楷體" panose="03000509000000000000" pitchFamily="65" charset="-120"/>
              </a:rPr>
              <a:t>旋轉對應六個自由的最大誤差。</a:t>
            </a:r>
            <a:endParaRPr lang="en-US" altLang="zh-TW" sz="3000" dirty="0">
              <a:latin typeface="標楷體" panose="03000509000000000000" pitchFamily="65" charset="-120"/>
              <a:ea typeface="標楷體" panose="03000509000000000000" pitchFamily="65" charset="-120"/>
            </a:endParaRPr>
          </a:p>
        </p:txBody>
      </p:sp>
      <p:sp>
        <p:nvSpPr>
          <p:cNvPr id="79" name="Text Box 6"/>
          <p:cNvSpPr txBox="1">
            <a:spLocks noChangeArrowheads="1"/>
          </p:cNvSpPr>
          <p:nvPr/>
        </p:nvSpPr>
        <p:spPr bwMode="auto">
          <a:xfrm>
            <a:off x="11642665" y="15810055"/>
            <a:ext cx="8044958" cy="532674"/>
          </a:xfrm>
          <a:prstGeom prst="rect">
            <a:avLst/>
          </a:prstGeom>
          <a:noFill/>
          <a:ln w="9525">
            <a:noFill/>
            <a:miter lim="800000"/>
            <a:headEnd/>
            <a:tailEnd/>
          </a:ln>
          <a:effectLst/>
        </p:spPr>
        <p:txBody>
          <a:bodyPr wrap="square" lIns="70322" tIns="35161" rIns="70322" bIns="35161">
            <a:spAutoFit/>
          </a:bodyPr>
          <a:lstStyle/>
          <a:p>
            <a:pPr algn="just" defTabSz="3086100"/>
            <a:r>
              <a:rPr lang="zh-TW" altLang="en-US" sz="3000" dirty="0" smtClean="0">
                <a:latin typeface="標楷體" panose="03000509000000000000" pitchFamily="65" charset="-120"/>
                <a:ea typeface="標楷體" panose="03000509000000000000" pitchFamily="65" charset="-120"/>
              </a:rPr>
              <a:t>表</a:t>
            </a:r>
            <a:r>
              <a:rPr lang="en-US" altLang="zh-TW" sz="3000" dirty="0">
                <a:latin typeface="標楷體" panose="03000509000000000000" pitchFamily="65" charset="-120"/>
                <a:ea typeface="標楷體" panose="03000509000000000000" pitchFamily="65" charset="-120"/>
              </a:rPr>
              <a:t>1</a:t>
            </a:r>
            <a:r>
              <a:rPr lang="en-US" altLang="zh-TW" sz="3000" dirty="0" smtClean="0">
                <a:latin typeface="標楷體" panose="03000509000000000000" pitchFamily="65" charset="-120"/>
                <a:ea typeface="標楷體" panose="03000509000000000000" pitchFamily="65" charset="-120"/>
              </a:rPr>
              <a:t>. </a:t>
            </a:r>
            <a:r>
              <a:rPr lang="zh-TW" altLang="en-US" sz="3000" dirty="0">
                <a:latin typeface="標楷體" panose="03000509000000000000" pitchFamily="65" charset="-120"/>
                <a:ea typeface="標楷體" panose="03000509000000000000" pitchFamily="65" charset="-120"/>
              </a:rPr>
              <a:t>平移</a:t>
            </a:r>
            <a:r>
              <a:rPr lang="zh-TW" altLang="en-US" sz="3000" dirty="0" smtClean="0">
                <a:latin typeface="標楷體" panose="03000509000000000000" pitchFamily="65" charset="-120"/>
                <a:ea typeface="標楷體" panose="03000509000000000000" pitchFamily="65" charset="-120"/>
              </a:rPr>
              <a:t>旋轉對應六個自由的</a:t>
            </a:r>
            <a:r>
              <a:rPr lang="zh-TW" altLang="en-US" sz="3000" dirty="0">
                <a:latin typeface="標楷體" panose="03000509000000000000" pitchFamily="65" charset="-120"/>
                <a:ea typeface="標楷體" panose="03000509000000000000" pitchFamily="65" charset="-120"/>
              </a:rPr>
              <a:t>平均</a:t>
            </a:r>
            <a:r>
              <a:rPr lang="zh-TW" altLang="en-US" sz="3000" dirty="0" smtClean="0">
                <a:latin typeface="標楷體" panose="03000509000000000000" pitchFamily="65" charset="-120"/>
                <a:ea typeface="標楷體" panose="03000509000000000000" pitchFamily="65" charset="-120"/>
              </a:rPr>
              <a:t>誤差。</a:t>
            </a:r>
            <a:endParaRPr lang="en-US" altLang="zh-TW" sz="3000" dirty="0">
              <a:latin typeface="標楷體" panose="03000509000000000000" pitchFamily="65" charset="-120"/>
              <a:ea typeface="標楷體" panose="03000509000000000000" pitchFamily="65" charset="-120"/>
            </a:endParaRPr>
          </a:p>
        </p:txBody>
      </p:sp>
      <p:sp>
        <p:nvSpPr>
          <p:cNvPr id="80" name="Text Box 6"/>
          <p:cNvSpPr txBox="1">
            <a:spLocks noChangeArrowheads="1"/>
          </p:cNvSpPr>
          <p:nvPr/>
        </p:nvSpPr>
        <p:spPr bwMode="auto">
          <a:xfrm>
            <a:off x="11178913" y="11036669"/>
            <a:ext cx="10081192" cy="2840998"/>
          </a:xfrm>
          <a:prstGeom prst="rect">
            <a:avLst/>
          </a:prstGeom>
          <a:noFill/>
          <a:ln w="9525">
            <a:noFill/>
            <a:miter lim="800000"/>
            <a:headEnd/>
            <a:tailEnd/>
          </a:ln>
          <a:effectLst/>
        </p:spPr>
        <p:txBody>
          <a:bodyPr wrap="square" lIns="70322" tIns="35161" rIns="70322" bIns="35161">
            <a:spAutoFit/>
          </a:bodyPr>
          <a:lstStyle/>
          <a:p>
            <a:pPr algn="just" defTabSz="3086100"/>
            <a:r>
              <a:rPr lang="zh-TW" altLang="en-US" sz="3000" dirty="0" smtClean="0">
                <a:latin typeface="標楷體" panose="03000509000000000000" pitchFamily="65" charset="-120"/>
                <a:ea typeface="標楷體" panose="03000509000000000000" pitchFamily="65" charset="-120"/>
              </a:rPr>
              <a:t>與</a:t>
            </a:r>
            <a:r>
              <a:rPr lang="zh-TW" altLang="en-US" sz="3000" dirty="0">
                <a:latin typeface="標楷體" panose="03000509000000000000" pitchFamily="65" charset="-120"/>
                <a:ea typeface="標楷體" panose="03000509000000000000" pitchFamily="65" charset="-120"/>
              </a:rPr>
              <a:t>光學追蹤</a:t>
            </a:r>
            <a:r>
              <a:rPr lang="zh-TW" altLang="en-US" sz="3000" dirty="0" smtClean="0">
                <a:latin typeface="標楷體" panose="03000509000000000000" pitchFamily="65" charset="-120"/>
                <a:ea typeface="標楷體" panose="03000509000000000000" pitchFamily="65" charset="-120"/>
              </a:rPr>
              <a:t>器建立的坐</a:t>
            </a:r>
            <a:endParaRPr lang="en-US" altLang="zh-TW" sz="3000" dirty="0" smtClean="0">
              <a:latin typeface="標楷體" panose="03000509000000000000" pitchFamily="65" charset="-120"/>
              <a:ea typeface="標楷體" panose="03000509000000000000" pitchFamily="65" charset="-120"/>
            </a:endParaRPr>
          </a:p>
          <a:p>
            <a:pPr algn="just" defTabSz="3086100"/>
            <a:r>
              <a:rPr lang="zh-TW" altLang="en-US" sz="3000" dirty="0" smtClean="0">
                <a:latin typeface="標楷體" panose="03000509000000000000" pitchFamily="65" charset="-120"/>
                <a:ea typeface="標楷體" panose="03000509000000000000" pitchFamily="65" charset="-120"/>
              </a:rPr>
              <a:t>標系誤差僅在</a:t>
            </a:r>
            <a:r>
              <a:rPr lang="en-US" altLang="zh-TW" sz="3000" dirty="0" smtClean="0">
                <a:latin typeface="標楷體" panose="03000509000000000000" pitchFamily="65" charset="-120"/>
                <a:ea typeface="標楷體" panose="03000509000000000000" pitchFamily="65" charset="-120"/>
              </a:rPr>
              <a:t>0.2mm</a:t>
            </a:r>
            <a:r>
              <a:rPr lang="zh-TW" altLang="en-US" sz="3000" dirty="0" smtClean="0">
                <a:latin typeface="標楷體" panose="03000509000000000000" pitchFamily="65" charset="-120"/>
                <a:ea typeface="標楷體" panose="03000509000000000000" pitchFamily="65" charset="-120"/>
              </a:rPr>
              <a:t>，</a:t>
            </a:r>
            <a:r>
              <a:rPr lang="zh-TW" altLang="en-US" sz="3000" dirty="0">
                <a:latin typeface="標楷體" panose="03000509000000000000" pitchFamily="65" charset="-120"/>
                <a:ea typeface="標楷體" panose="03000509000000000000" pitchFamily="65" charset="-120"/>
              </a:rPr>
              <a:t>但是</a:t>
            </a:r>
            <a:r>
              <a:rPr lang="zh-TW" altLang="en-US" sz="3000" dirty="0" smtClean="0">
                <a:latin typeface="標楷體" panose="03000509000000000000" pitchFamily="65" charset="-120"/>
                <a:ea typeface="標楷體" panose="03000509000000000000" pitchFamily="65" charset="-120"/>
              </a:rPr>
              <a:t>最大誤差如表</a:t>
            </a:r>
            <a:r>
              <a:rPr lang="en-US" altLang="zh-TW" sz="3000" dirty="0" smtClean="0">
                <a:latin typeface="標楷體" panose="03000509000000000000" pitchFamily="65" charset="-120"/>
                <a:ea typeface="標楷體" panose="03000509000000000000" pitchFamily="65" charset="-120"/>
              </a:rPr>
              <a:t>2</a:t>
            </a:r>
            <a:r>
              <a:rPr lang="zh-TW" altLang="en-US" sz="3000" dirty="0">
                <a:latin typeface="標楷體" panose="03000509000000000000" pitchFamily="65" charset="-120"/>
                <a:ea typeface="標楷體" panose="03000509000000000000" pitchFamily="65" charset="-120"/>
              </a:rPr>
              <a:t>發生</a:t>
            </a:r>
            <a:r>
              <a:rPr lang="zh-TW" altLang="en-US" sz="3000" dirty="0" smtClean="0">
                <a:latin typeface="標楷體" panose="03000509000000000000" pitchFamily="65" charset="-120"/>
                <a:ea typeface="標楷體" panose="03000509000000000000" pitchFamily="65" charset="-120"/>
              </a:rPr>
              <a:t>在</a:t>
            </a:r>
            <a:r>
              <a:rPr lang="en-US" altLang="zh-TW" sz="3000" dirty="0" smtClean="0">
                <a:latin typeface="標楷體" panose="03000509000000000000" pitchFamily="65" charset="-120"/>
                <a:ea typeface="標楷體" panose="03000509000000000000" pitchFamily="65" charset="-120"/>
              </a:rPr>
              <a:t>Rx</a:t>
            </a:r>
            <a:r>
              <a:rPr lang="zh-TW" altLang="en-US" sz="3000" dirty="0" smtClean="0">
                <a:latin typeface="標楷體" panose="03000509000000000000" pitchFamily="65" charset="-120"/>
                <a:ea typeface="標楷體" panose="03000509000000000000" pitchFamily="65" charset="-120"/>
              </a:rPr>
              <a:t>旋轉時的</a:t>
            </a:r>
            <a:r>
              <a:rPr lang="en-US" altLang="zh-TW" sz="3000" dirty="0" smtClean="0">
                <a:latin typeface="標楷體" panose="03000509000000000000" pitchFamily="65" charset="-120"/>
                <a:ea typeface="標楷體" panose="03000509000000000000" pitchFamily="65" charset="-120"/>
              </a:rPr>
              <a:t>Rx</a:t>
            </a:r>
            <a:r>
              <a:rPr lang="zh-TW" altLang="en-US" sz="3000" dirty="0" smtClean="0">
                <a:latin typeface="標楷體" panose="03000509000000000000" pitchFamily="65" charset="-120"/>
                <a:ea typeface="標楷體" panose="03000509000000000000" pitchFamily="65" charset="-120"/>
              </a:rPr>
              <a:t>、</a:t>
            </a:r>
            <a:r>
              <a:rPr lang="en-US" altLang="zh-TW" sz="3000" dirty="0" smtClean="0">
                <a:latin typeface="標楷體" panose="03000509000000000000" pitchFamily="65" charset="-120"/>
                <a:ea typeface="標楷體" panose="03000509000000000000" pitchFamily="65" charset="-120"/>
              </a:rPr>
              <a:t>Ry</a:t>
            </a:r>
            <a:r>
              <a:rPr lang="zh-TW" altLang="en-US" sz="3000" dirty="0" smtClean="0">
                <a:latin typeface="標楷體" panose="03000509000000000000" pitchFamily="65" charset="-120"/>
                <a:ea typeface="標楷體" panose="03000509000000000000" pitchFamily="65" charset="-120"/>
              </a:rPr>
              <a:t>、</a:t>
            </a:r>
            <a:r>
              <a:rPr lang="en-US" altLang="zh-TW" sz="3000" dirty="0" err="1" smtClean="0">
                <a:latin typeface="標楷體" panose="03000509000000000000" pitchFamily="65" charset="-120"/>
                <a:ea typeface="標楷體" panose="03000509000000000000" pitchFamily="65" charset="-120"/>
              </a:rPr>
              <a:t>Rz</a:t>
            </a:r>
            <a:r>
              <a:rPr lang="zh-TW" altLang="en-US" sz="3000" dirty="0" smtClean="0">
                <a:latin typeface="標楷體" panose="03000509000000000000" pitchFamily="65" charset="-120"/>
                <a:ea typeface="標楷體" panose="03000509000000000000" pitchFamily="65" charset="-120"/>
              </a:rPr>
              <a:t>，誤差值有</a:t>
            </a:r>
            <a:r>
              <a:rPr lang="en-US" altLang="zh-TW" sz="3000" dirty="0" smtClean="0">
                <a:latin typeface="標楷體" panose="03000509000000000000" pitchFamily="65" charset="-120"/>
                <a:ea typeface="標楷體" panose="03000509000000000000" pitchFamily="65" charset="-120"/>
              </a:rPr>
              <a:t>0.6mm</a:t>
            </a:r>
            <a:r>
              <a:rPr lang="zh-TW" altLang="en-US" sz="3000" dirty="0" smtClean="0">
                <a:latin typeface="標楷體" panose="03000509000000000000" pitchFamily="65" charset="-120"/>
                <a:ea typeface="標楷體" panose="03000509000000000000" pitchFamily="65" charset="-120"/>
              </a:rPr>
              <a:t>，</a:t>
            </a:r>
            <a:r>
              <a:rPr lang="zh-TW" altLang="en-US" sz="3000" dirty="0">
                <a:latin typeface="標楷體" panose="03000509000000000000" pitchFamily="65" charset="-120"/>
                <a:ea typeface="標楷體" panose="03000509000000000000" pitchFamily="65" charset="-120"/>
              </a:rPr>
              <a:t>同樣可以</a:t>
            </a:r>
            <a:r>
              <a:rPr lang="zh-TW" altLang="en-US" sz="3000" dirty="0" smtClean="0">
                <a:latin typeface="標楷體" panose="03000509000000000000" pitchFamily="65" charset="-120"/>
                <a:ea typeface="標楷體" panose="03000509000000000000" pitchFamily="65" charset="-120"/>
              </a:rPr>
              <a:t>觀察在旋轉角度越大，演算法針對</a:t>
            </a:r>
            <a:r>
              <a:rPr lang="en-US" altLang="zh-TW" sz="3000" dirty="0" smtClean="0">
                <a:latin typeface="標楷體" panose="03000509000000000000" pitchFamily="65" charset="-120"/>
                <a:ea typeface="標楷體" panose="03000509000000000000" pitchFamily="65" charset="-120"/>
              </a:rPr>
              <a:t>z</a:t>
            </a:r>
            <a:r>
              <a:rPr lang="zh-TW" altLang="en-US" sz="3000" dirty="0" smtClean="0">
                <a:latin typeface="標楷體" panose="03000509000000000000" pitchFamily="65" charset="-120"/>
                <a:ea typeface="標楷體" panose="03000509000000000000" pitchFamily="65" charset="-120"/>
              </a:rPr>
              <a:t>的估測誤差也變得更大。反之在兩個平移的自由度中，最大誤差也在</a:t>
            </a:r>
            <a:r>
              <a:rPr lang="en-US" altLang="zh-TW" sz="3000" dirty="0" smtClean="0">
                <a:latin typeface="標楷體" panose="03000509000000000000" pitchFamily="65" charset="-120"/>
                <a:ea typeface="標楷體" panose="03000509000000000000" pitchFamily="65" charset="-120"/>
              </a:rPr>
              <a:t>0.2mm</a:t>
            </a:r>
            <a:r>
              <a:rPr lang="zh-TW" altLang="en-US" sz="3000" dirty="0" smtClean="0">
                <a:latin typeface="標楷體" panose="03000509000000000000" pitchFamily="65" charset="-120"/>
                <a:ea typeface="標楷體" panose="03000509000000000000" pitchFamily="65" charset="-120"/>
              </a:rPr>
              <a:t>之內，此數值落在光學追蹤器本身的量測誤差</a:t>
            </a:r>
            <a:r>
              <a:rPr lang="en-US" altLang="zh-TW" sz="3000" dirty="0" smtClean="0">
                <a:latin typeface="標楷體" panose="03000509000000000000" pitchFamily="65" charset="-120"/>
                <a:ea typeface="標楷體" panose="03000509000000000000" pitchFamily="65" charset="-120"/>
              </a:rPr>
              <a:t>0.25mm</a:t>
            </a:r>
            <a:r>
              <a:rPr lang="zh-TW" altLang="en-US" sz="3000" dirty="0" smtClean="0">
                <a:latin typeface="標楷體" panose="03000509000000000000" pitchFamily="65" charset="-120"/>
                <a:ea typeface="標楷體" panose="03000509000000000000" pitchFamily="65" charset="-120"/>
              </a:rPr>
              <a:t>之內。</a:t>
            </a:r>
            <a:endParaRPr lang="en-US" altLang="zh-TW" sz="3000" dirty="0" smtClean="0">
              <a:latin typeface="標楷體" panose="03000509000000000000" pitchFamily="65" charset="-120"/>
              <a:ea typeface="標楷體" panose="03000509000000000000" pitchFamily="65" charset="-120"/>
            </a:endParaRPr>
          </a:p>
        </p:txBody>
      </p:sp>
      <p:sp>
        <p:nvSpPr>
          <p:cNvPr id="81" name="Text Box 6"/>
          <p:cNvSpPr txBox="1">
            <a:spLocks noChangeArrowheads="1"/>
          </p:cNvSpPr>
          <p:nvPr/>
        </p:nvSpPr>
        <p:spPr bwMode="auto">
          <a:xfrm>
            <a:off x="11238646" y="27132660"/>
            <a:ext cx="10081192" cy="3764327"/>
          </a:xfrm>
          <a:prstGeom prst="rect">
            <a:avLst/>
          </a:prstGeom>
          <a:noFill/>
          <a:ln w="9525">
            <a:noFill/>
            <a:miter lim="800000"/>
            <a:headEnd/>
            <a:tailEnd/>
          </a:ln>
          <a:effectLst/>
        </p:spPr>
        <p:txBody>
          <a:bodyPr wrap="square" lIns="70322" tIns="35161" rIns="70322" bIns="35161">
            <a:spAutoFit/>
          </a:bodyPr>
          <a:lstStyle/>
          <a:p>
            <a:pPr algn="just" defTabSz="3086100"/>
            <a:r>
              <a:rPr lang="zh-TW" altLang="en-US" sz="3000" dirty="0" smtClean="0">
                <a:latin typeface="標楷體" panose="03000509000000000000" pitchFamily="65" charset="-120"/>
                <a:ea typeface="標楷體" panose="03000509000000000000" pitchFamily="65" charset="-120"/>
              </a:rPr>
              <a:t>    </a:t>
            </a:r>
            <a:r>
              <a:rPr lang="zh-TW" altLang="en-US" sz="3000" dirty="0">
                <a:latin typeface="標楷體" panose="03000509000000000000" pitchFamily="65" charset="-120"/>
                <a:ea typeface="標楷體" panose="03000509000000000000" pitchFamily="65" charset="-120"/>
              </a:rPr>
              <a:t>非剛性表面坐標系</a:t>
            </a:r>
            <a:r>
              <a:rPr lang="zh-TW" altLang="en-US" sz="3000" dirty="0" smtClean="0">
                <a:latin typeface="標楷體" panose="03000509000000000000" pitchFamily="65" charset="-120"/>
                <a:ea typeface="標楷體" panose="03000509000000000000" pitchFamily="65" charset="-120"/>
              </a:rPr>
              <a:t>演算法建立結果在旋轉自由度估測效果較差，根據光學追蹤器說明書，其量測誤差會隨著光學反光球的法向量與光學相機夾角越大，量測誤差值也會越</a:t>
            </a:r>
            <a:r>
              <a:rPr lang="zh-TW" altLang="en-US" sz="3000" smtClean="0">
                <a:latin typeface="標楷體" panose="03000509000000000000" pitchFamily="65" charset="-120"/>
                <a:ea typeface="標楷體" panose="03000509000000000000" pitchFamily="65" charset="-120"/>
              </a:rPr>
              <a:t>大。本</a:t>
            </a:r>
            <a:r>
              <a:rPr lang="zh-TW" altLang="en-US" sz="3000" dirty="0" smtClean="0">
                <a:latin typeface="標楷體" panose="03000509000000000000" pitchFamily="65" charset="-120"/>
                <a:ea typeface="標楷體" panose="03000509000000000000" pitchFamily="65" charset="-120"/>
              </a:rPr>
              <a:t>演法法後續優化必須針對反光球法向量過大的數值作最佳化篩選，</a:t>
            </a:r>
            <a:r>
              <a:rPr lang="zh-TW" altLang="en-US" sz="3000" dirty="0">
                <a:latin typeface="標楷體" panose="03000509000000000000" pitchFamily="65" charset="-120"/>
                <a:ea typeface="標楷體" panose="03000509000000000000" pitchFamily="65" charset="-120"/>
              </a:rPr>
              <a:t>以</a:t>
            </a:r>
            <a:r>
              <a:rPr lang="zh-TW" altLang="en-US" sz="3000" smtClean="0">
                <a:latin typeface="標楷體" panose="03000509000000000000" pitchFamily="65" charset="-120"/>
                <a:ea typeface="標楷體" panose="03000509000000000000" pitchFamily="65" charset="-120"/>
              </a:rPr>
              <a:t>提高演算法計算姿態的精</a:t>
            </a:r>
            <a:r>
              <a:rPr lang="zh-TW" altLang="en-US" sz="3000" dirty="0" smtClean="0">
                <a:latin typeface="標楷體" panose="03000509000000000000" pitchFamily="65" charset="-120"/>
                <a:ea typeface="標楷體" panose="03000509000000000000" pitchFamily="65" charset="-120"/>
              </a:rPr>
              <a:t>準度。且後續也可針對非剛性表面反光球數目</a:t>
            </a:r>
            <a:r>
              <a:rPr lang="zh-TW" altLang="en-US" sz="3000" dirty="0">
                <a:latin typeface="標楷體" panose="03000509000000000000" pitchFamily="65" charset="-120"/>
                <a:ea typeface="標楷體" panose="03000509000000000000" pitchFamily="65" charset="-120"/>
              </a:rPr>
              <a:t>作</a:t>
            </a:r>
            <a:r>
              <a:rPr lang="zh-TW" altLang="en-US" sz="3000" dirty="0" smtClean="0">
                <a:latin typeface="標楷體" panose="03000509000000000000" pitchFamily="65" charset="-120"/>
                <a:ea typeface="標楷體" panose="03000509000000000000" pitchFamily="65" charset="-120"/>
              </a:rPr>
              <a:t>最佳化設計，避免旋轉角度過大而造成剔除的反光球數過多，使演算法可用的反光球過少同樣造成誤差過大。</a:t>
            </a:r>
            <a:endParaRPr lang="en-US" altLang="zh-TW" sz="3000" dirty="0" smtClean="0">
              <a:latin typeface="標楷體" panose="03000509000000000000" pitchFamily="65" charset="-120"/>
              <a:ea typeface="標楷體" panose="03000509000000000000" pitchFamily="65" charset="-120"/>
            </a:endParaRPr>
          </a:p>
        </p:txBody>
      </p:sp>
      <p:pic>
        <p:nvPicPr>
          <p:cNvPr id="1026" name="Picture 2" descr="未提供說明。"/>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53927" y="4718318"/>
            <a:ext cx="5449518" cy="495685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310937" y="20886446"/>
            <a:ext cx="10382520" cy="3785652"/>
          </a:xfrm>
          <a:prstGeom prst="rect">
            <a:avLst/>
          </a:prstGeom>
        </p:spPr>
        <p:txBody>
          <a:bodyPr wrap="square">
            <a:spAutoFit/>
          </a:bodyPr>
          <a:lstStyle/>
          <a:p>
            <a:pPr algn="just" defTabSz="3086100"/>
            <a:r>
              <a:rPr lang="zh-TW" altLang="en-US" sz="3000" dirty="0">
                <a:latin typeface="標楷體" panose="03000509000000000000" pitchFamily="65" charset="-120"/>
                <a:ea typeface="標楷體" panose="03000509000000000000" pitchFamily="65" charset="-120"/>
              </a:rPr>
              <a:t>追蹤</a:t>
            </a:r>
            <a:r>
              <a:rPr lang="zh-TW" altLang="en-US" sz="3000" dirty="0" smtClean="0">
                <a:latin typeface="標楷體" panose="03000509000000000000" pitchFamily="65" charset="-120"/>
                <a:ea typeface="標楷體" panose="03000509000000000000" pitchFamily="65" charset="-120"/>
              </a:rPr>
              <a:t>器姿態相同</a:t>
            </a:r>
            <a:r>
              <a:rPr lang="zh-TW" altLang="en-US" sz="3000" dirty="0">
                <a:latin typeface="標楷體" panose="03000509000000000000" pitchFamily="65" charset="-120"/>
                <a:ea typeface="標楷體" panose="03000509000000000000" pitchFamily="65" charset="-120"/>
              </a:rPr>
              <a:t>。第三步驟標記每顆反光球的編號，因為光學追蹤器每次輸出的順序不同，透過與上一時刻的反光球編號比對，找到當前反光球對應的編號。第四步驟建立非剛體演算法開發，將初始的六顆球任取三顆產生</a:t>
            </a:r>
            <a:r>
              <a:rPr lang="en-US" altLang="zh-TW" sz="3000" dirty="0">
                <a:latin typeface="標楷體" panose="03000509000000000000" pitchFamily="65" charset="-120"/>
                <a:ea typeface="標楷體" panose="03000509000000000000" pitchFamily="65" charset="-120"/>
              </a:rPr>
              <a:t>20</a:t>
            </a:r>
            <a:r>
              <a:rPr lang="zh-TW" altLang="en-US" sz="3000" dirty="0">
                <a:latin typeface="標楷體" panose="03000509000000000000" pitchFamily="65" charset="-120"/>
                <a:ea typeface="標楷體" panose="03000509000000000000" pitchFamily="65" charset="-120"/>
              </a:rPr>
              <a:t>組初始的局部座標</a:t>
            </a:r>
            <a:r>
              <a:rPr lang="zh-TW" altLang="en-US" sz="3000" dirty="0" smtClean="0">
                <a:latin typeface="標楷體" panose="03000509000000000000" pitchFamily="65" charset="-120"/>
                <a:ea typeface="標楷體" panose="03000509000000000000" pitchFamily="65" charset="-120"/>
              </a:rPr>
              <a:t>系，</a:t>
            </a:r>
            <a:r>
              <a:rPr lang="zh-TW" altLang="en-US" sz="3000" dirty="0">
                <a:latin typeface="標楷體" panose="03000509000000000000" pitchFamily="65" charset="-120"/>
                <a:ea typeface="標楷體" panose="03000509000000000000" pitchFamily="65" charset="-120"/>
              </a:rPr>
              <a:t>且建立這</a:t>
            </a:r>
            <a:r>
              <a:rPr lang="en-US" altLang="zh-TW" sz="3000" dirty="0">
                <a:latin typeface="標楷體" panose="03000509000000000000" pitchFamily="65" charset="-120"/>
                <a:ea typeface="標楷體" panose="03000509000000000000" pitchFamily="65" charset="-120"/>
              </a:rPr>
              <a:t>20</a:t>
            </a:r>
            <a:r>
              <a:rPr lang="zh-TW" altLang="en-US" sz="3000" dirty="0">
                <a:latin typeface="標楷體" panose="03000509000000000000" pitchFamily="65" charset="-120"/>
                <a:ea typeface="標楷體" panose="03000509000000000000" pitchFamily="65" charset="-120"/>
              </a:rPr>
              <a:t>組局部座標與整體座標系的座標轉換關係；第五步驟隨著仿體的姿態變化，計算每顆反光球的位置變化回推仿體的位置與旋轉關係即完成非剛性演算法之光學標記系統開發。</a:t>
            </a:r>
            <a:endParaRPr lang="en-US" altLang="zh-TW" sz="3000" dirty="0">
              <a:latin typeface="標楷體" panose="03000509000000000000" pitchFamily="65" charset="-120"/>
              <a:ea typeface="標楷體" panose="03000509000000000000" pitchFamily="65" charset="-120"/>
            </a:endParaRPr>
          </a:p>
        </p:txBody>
      </p:sp>
      <p:sp>
        <p:nvSpPr>
          <p:cNvPr id="7" name="矩形 6"/>
          <p:cNvSpPr/>
          <p:nvPr/>
        </p:nvSpPr>
        <p:spPr>
          <a:xfrm>
            <a:off x="271586" y="10978576"/>
            <a:ext cx="10801350" cy="1477328"/>
          </a:xfrm>
          <a:prstGeom prst="rect">
            <a:avLst/>
          </a:prstGeom>
        </p:spPr>
        <p:txBody>
          <a:bodyPr>
            <a:spAutoFit/>
          </a:bodyPr>
          <a:lstStyle/>
          <a:p>
            <a:pPr algn="just" defTabSz="3086100"/>
            <a:r>
              <a:rPr lang="zh-TW" altLang="en-US" sz="3000" dirty="0">
                <a:latin typeface="標楷體" panose="03000509000000000000" pitchFamily="65" charset="-120"/>
                <a:ea typeface="標楷體" panose="03000509000000000000" pitchFamily="65" charset="-120"/>
              </a:rPr>
              <a:t>件的演算法將無法計算，本研究計畫開發一套黏貼於非剛性仿體表面的光學標記系統，能夠計算組織整體姿態，並且能透過演算法取得比傳統標記更精準的姿態。</a:t>
            </a:r>
            <a:endParaRPr lang="en-US" altLang="zh-TW" sz="3000" dirty="0">
              <a:latin typeface="標楷體" panose="03000509000000000000" pitchFamily="65" charset="-120"/>
              <a:ea typeface="標楷體" panose="03000509000000000000" pitchFamily="65" charset="-120"/>
            </a:endParaRPr>
          </a:p>
        </p:txBody>
      </p:sp>
      <p:sp>
        <p:nvSpPr>
          <p:cNvPr id="90" name="Text Box 6"/>
          <p:cNvSpPr txBox="1">
            <a:spLocks noChangeArrowheads="1"/>
          </p:cNvSpPr>
          <p:nvPr/>
        </p:nvSpPr>
        <p:spPr bwMode="auto">
          <a:xfrm>
            <a:off x="11331313" y="18916548"/>
            <a:ext cx="10081192" cy="2840998"/>
          </a:xfrm>
          <a:prstGeom prst="rect">
            <a:avLst/>
          </a:prstGeom>
          <a:noFill/>
          <a:ln w="9525">
            <a:noFill/>
            <a:miter lim="800000"/>
            <a:headEnd/>
            <a:tailEnd/>
          </a:ln>
          <a:effectLst/>
        </p:spPr>
        <p:txBody>
          <a:bodyPr wrap="square" lIns="70322" tIns="35161" rIns="70322" bIns="35161">
            <a:spAutoFit/>
          </a:bodyPr>
          <a:lstStyle/>
          <a:p>
            <a:pPr algn="just" defTabSz="3086100"/>
            <a:r>
              <a:rPr lang="zh-TW" altLang="en-US" sz="3000" dirty="0">
                <a:latin typeface="標楷體" panose="03000509000000000000" pitchFamily="65" charset="-120"/>
                <a:ea typeface="標楷體" panose="03000509000000000000" pitchFamily="65" charset="-120"/>
              </a:rPr>
              <a:t>擺放</a:t>
            </a:r>
            <a:r>
              <a:rPr lang="zh-TW" altLang="en-US" sz="3000" dirty="0" smtClean="0">
                <a:latin typeface="標楷體" panose="03000509000000000000" pitchFamily="65" charset="-120"/>
                <a:ea typeface="標楷體" panose="03000509000000000000" pitchFamily="65" charset="-120"/>
              </a:rPr>
              <a:t>位置的實驗結果如表</a:t>
            </a:r>
            <a:r>
              <a:rPr lang="en-US" altLang="zh-TW" sz="3000" dirty="0" smtClean="0">
                <a:latin typeface="標楷體" panose="03000509000000000000" pitchFamily="65" charset="-120"/>
                <a:ea typeface="標楷體" panose="03000509000000000000" pitchFamily="65" charset="-120"/>
              </a:rPr>
              <a:t>3</a:t>
            </a:r>
            <a:r>
              <a:rPr lang="zh-TW" altLang="en-US" sz="3000" dirty="0" smtClean="0">
                <a:latin typeface="標楷體" panose="03000509000000000000" pitchFamily="65" charset="-120"/>
                <a:ea typeface="標楷體" panose="03000509000000000000" pitchFamily="65" charset="-120"/>
              </a:rPr>
              <a:t>表</a:t>
            </a:r>
            <a:r>
              <a:rPr lang="en-US" altLang="zh-TW" sz="3000" dirty="0" smtClean="0">
                <a:latin typeface="標楷體" panose="03000509000000000000" pitchFamily="65" charset="-120"/>
                <a:ea typeface="標楷體" panose="03000509000000000000" pitchFamily="65" charset="-120"/>
              </a:rPr>
              <a:t>4</a:t>
            </a:r>
            <a:r>
              <a:rPr lang="zh-TW" altLang="en-US" sz="3000" dirty="0" smtClean="0">
                <a:latin typeface="標楷體" panose="03000509000000000000" pitchFamily="65" charset="-120"/>
                <a:ea typeface="標楷體" panose="03000509000000000000" pitchFamily="65" charset="-120"/>
              </a:rPr>
              <a:t>，並且比較去除離群值對於坐標系的姿態估測是否有更好的效果。其結果顯示不同的擺放結果尤其會影響光學追蹤器對於深度資訊</a:t>
            </a:r>
            <a:r>
              <a:rPr lang="en-US" altLang="zh-TW" sz="3000" dirty="0" smtClean="0">
                <a:latin typeface="標楷體" panose="03000509000000000000" pitchFamily="65" charset="-120"/>
                <a:ea typeface="標楷體" panose="03000509000000000000" pitchFamily="65" charset="-120"/>
              </a:rPr>
              <a:t>(z</a:t>
            </a:r>
            <a:r>
              <a:rPr lang="zh-TW" altLang="en-US" sz="3000" dirty="0" smtClean="0">
                <a:latin typeface="標楷體" panose="03000509000000000000" pitchFamily="65" charset="-120"/>
                <a:ea typeface="標楷體" panose="03000509000000000000" pitchFamily="65" charset="-120"/>
              </a:rPr>
              <a:t>軸</a:t>
            </a:r>
            <a:r>
              <a:rPr lang="en-US" altLang="zh-TW" sz="3000" dirty="0" smtClean="0">
                <a:latin typeface="標楷體" panose="03000509000000000000" pitchFamily="65" charset="-120"/>
                <a:ea typeface="標楷體" panose="03000509000000000000" pitchFamily="65" charset="-120"/>
              </a:rPr>
              <a:t>)</a:t>
            </a:r>
            <a:r>
              <a:rPr lang="zh-TW" altLang="en-US" sz="3000" dirty="0" smtClean="0">
                <a:latin typeface="標楷體" panose="03000509000000000000" pitchFamily="65" charset="-120"/>
                <a:ea typeface="標楷體" panose="03000509000000000000" pitchFamily="65" charset="-120"/>
              </a:rPr>
              <a:t>的估測。且去除離群值可以優化部分的數值，且尤其是深度資訊，優化後精度提升</a:t>
            </a:r>
            <a:r>
              <a:rPr lang="en-US" altLang="zh-TW" sz="3000" dirty="0" smtClean="0">
                <a:latin typeface="標楷體" panose="03000509000000000000" pitchFamily="65" charset="-120"/>
                <a:ea typeface="標楷體" panose="03000509000000000000" pitchFamily="65" charset="-120"/>
              </a:rPr>
              <a:t>0.1mm</a:t>
            </a:r>
            <a:r>
              <a:rPr lang="zh-TW" altLang="en-US" sz="3000" dirty="0" smtClean="0">
                <a:latin typeface="標楷體" panose="03000509000000000000" pitchFamily="65" charset="-120"/>
                <a:ea typeface="標楷體" panose="03000509000000000000" pitchFamily="65" charset="-120"/>
              </a:rPr>
              <a:t>，</a:t>
            </a:r>
            <a:r>
              <a:rPr lang="zh-TW" altLang="en-US" sz="3000" dirty="0">
                <a:latin typeface="標楷體" panose="03000509000000000000" pitchFamily="65" charset="-120"/>
                <a:ea typeface="標楷體" panose="03000509000000000000" pitchFamily="65" charset="-120"/>
              </a:rPr>
              <a:t>但是</a:t>
            </a:r>
            <a:r>
              <a:rPr lang="zh-TW" altLang="en-US" sz="3000" dirty="0" smtClean="0">
                <a:latin typeface="標楷體" panose="03000509000000000000" pitchFamily="65" charset="-120"/>
                <a:ea typeface="標楷體" panose="03000509000000000000" pitchFamily="65" charset="-120"/>
              </a:rPr>
              <a:t>對於</a:t>
            </a:r>
            <a:r>
              <a:rPr lang="en-US" altLang="zh-TW" sz="3000" dirty="0" smtClean="0">
                <a:latin typeface="標楷體" panose="03000509000000000000" pitchFamily="65" charset="-120"/>
                <a:ea typeface="標楷體" panose="03000509000000000000" pitchFamily="65" charset="-120"/>
              </a:rPr>
              <a:t>x</a:t>
            </a:r>
            <a:r>
              <a:rPr lang="zh-TW" altLang="en-US" sz="3000" dirty="0" smtClean="0">
                <a:latin typeface="標楷體" panose="03000509000000000000" pitchFamily="65" charset="-120"/>
                <a:ea typeface="標楷體" panose="03000509000000000000" pitchFamily="65" charset="-120"/>
              </a:rPr>
              <a:t>與</a:t>
            </a:r>
            <a:r>
              <a:rPr lang="en-US" altLang="zh-TW" sz="3000" dirty="0" smtClean="0">
                <a:latin typeface="標楷體" panose="03000509000000000000" pitchFamily="65" charset="-120"/>
                <a:ea typeface="標楷體" panose="03000509000000000000" pitchFamily="65" charset="-120"/>
              </a:rPr>
              <a:t>y</a:t>
            </a:r>
            <a:r>
              <a:rPr lang="zh-TW" altLang="en-US" sz="3000" dirty="0" smtClean="0">
                <a:latin typeface="標楷體" panose="03000509000000000000" pitchFamily="65" charset="-120"/>
                <a:ea typeface="標楷體" panose="03000509000000000000" pitchFamily="65" charset="-120"/>
              </a:rPr>
              <a:t>軸的結果並未有優化的現象，而旋轉角度都小於</a:t>
            </a:r>
            <a:r>
              <a:rPr lang="en-US" altLang="zh-TW" sz="3000" dirty="0" smtClean="0">
                <a:latin typeface="標楷體" panose="03000509000000000000" pitchFamily="65" charset="-120"/>
                <a:ea typeface="標楷體" panose="03000509000000000000" pitchFamily="65" charset="-120"/>
              </a:rPr>
              <a:t>0.5</a:t>
            </a:r>
            <a:r>
              <a:rPr lang="zh-TW" altLang="en-US" sz="3000" dirty="0" smtClean="0">
                <a:latin typeface="標楷體" panose="03000509000000000000" pitchFamily="65" charset="-120"/>
                <a:ea typeface="標楷體" panose="03000509000000000000" pitchFamily="65" charset="-120"/>
              </a:rPr>
              <a:t>度以內</a:t>
            </a:r>
            <a:r>
              <a:rPr lang="zh-TW" altLang="en-US" sz="3000" dirty="0">
                <a:latin typeface="標楷體" panose="03000509000000000000" pitchFamily="65" charset="-120"/>
                <a:ea typeface="標楷體" panose="03000509000000000000" pitchFamily="65" charset="-120"/>
              </a:rPr>
              <a:t>。</a:t>
            </a:r>
            <a:endParaRPr lang="en-US" altLang="zh-TW" sz="3000" dirty="0" smtClean="0">
              <a:latin typeface="標楷體" panose="03000509000000000000" pitchFamily="65" charset="-120"/>
              <a:ea typeface="標楷體" panose="03000509000000000000" pitchFamily="65" charset="-120"/>
            </a:endParaRPr>
          </a:p>
        </p:txBody>
      </p:sp>
      <p:graphicFrame>
        <p:nvGraphicFramePr>
          <p:cNvPr id="91" name="表格 90"/>
          <p:cNvGraphicFramePr>
            <a:graphicFrameLocks noGrp="1"/>
          </p:cNvGraphicFramePr>
          <p:nvPr>
            <p:extLst>
              <p:ext uri="{D42A27DB-BD31-4B8C-83A1-F6EECF244321}">
                <p14:modId xmlns:p14="http://schemas.microsoft.com/office/powerpoint/2010/main" val="1944094752"/>
              </p:ext>
            </p:extLst>
          </p:nvPr>
        </p:nvGraphicFramePr>
        <p:xfrm>
          <a:off x="10922275" y="22202958"/>
          <a:ext cx="10416050" cy="1125855"/>
        </p:xfrm>
        <a:graphic>
          <a:graphicData uri="http://schemas.openxmlformats.org/drawingml/2006/table">
            <a:tbl>
              <a:tblPr/>
              <a:tblGrid>
                <a:gridCol w="1463251">
                  <a:extLst>
                    <a:ext uri="{9D8B030D-6E8A-4147-A177-3AD203B41FA5}">
                      <a16:colId xmlns:a16="http://schemas.microsoft.com/office/drawing/2014/main" val="20000"/>
                    </a:ext>
                  </a:extLst>
                </a:gridCol>
                <a:gridCol w="1464182">
                  <a:extLst>
                    <a:ext uri="{9D8B030D-6E8A-4147-A177-3AD203B41FA5}">
                      <a16:colId xmlns:a16="http://schemas.microsoft.com/office/drawing/2014/main" val="20001"/>
                    </a:ext>
                  </a:extLst>
                </a:gridCol>
                <a:gridCol w="1512168">
                  <a:extLst>
                    <a:ext uri="{9D8B030D-6E8A-4147-A177-3AD203B41FA5}">
                      <a16:colId xmlns:a16="http://schemas.microsoft.com/office/drawing/2014/main" val="20002"/>
                    </a:ext>
                  </a:extLst>
                </a:gridCol>
                <a:gridCol w="1512168">
                  <a:extLst>
                    <a:ext uri="{9D8B030D-6E8A-4147-A177-3AD203B41FA5}">
                      <a16:colId xmlns:a16="http://schemas.microsoft.com/office/drawing/2014/main" val="2385684779"/>
                    </a:ext>
                  </a:extLst>
                </a:gridCol>
                <a:gridCol w="1584176">
                  <a:extLst>
                    <a:ext uri="{9D8B030D-6E8A-4147-A177-3AD203B41FA5}">
                      <a16:colId xmlns:a16="http://schemas.microsoft.com/office/drawing/2014/main" val="2494934621"/>
                    </a:ext>
                  </a:extLst>
                </a:gridCol>
                <a:gridCol w="1440160">
                  <a:extLst>
                    <a:ext uri="{9D8B030D-6E8A-4147-A177-3AD203B41FA5}">
                      <a16:colId xmlns:a16="http://schemas.microsoft.com/office/drawing/2014/main" val="1735730215"/>
                    </a:ext>
                  </a:extLst>
                </a:gridCol>
                <a:gridCol w="1439945">
                  <a:extLst>
                    <a:ext uri="{9D8B030D-6E8A-4147-A177-3AD203B41FA5}">
                      <a16:colId xmlns:a16="http://schemas.microsoft.com/office/drawing/2014/main" val="3476233653"/>
                    </a:ext>
                  </a:extLst>
                </a:gridCol>
              </a:tblGrid>
              <a:tr h="516255">
                <a:tc>
                  <a:txBody>
                    <a:bodyPr/>
                    <a:lstStyle/>
                    <a:p>
                      <a:pPr algn="ctr">
                        <a:spcAft>
                          <a:spcPts val="0"/>
                        </a:spcAft>
                      </a:pPr>
                      <a:r>
                        <a:rPr lang="zh-TW" altLang="en-US" sz="2000" kern="100" dirty="0" smtClean="0">
                          <a:latin typeface="標楷體" panose="03000509000000000000" pitchFamily="65" charset="-120"/>
                          <a:ea typeface="標楷體" panose="03000509000000000000" pitchFamily="65" charset="-120"/>
                        </a:rPr>
                        <a:t>第一種</a:t>
                      </a:r>
                      <a:endParaRPr lang="zh-TW" sz="2000" kern="100" dirty="0">
                        <a:latin typeface="標楷體" panose="03000509000000000000" pitchFamily="65" charset="-120"/>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2000" kern="100" dirty="0" err="1" smtClean="0">
                          <a:latin typeface="Times New Roman" panose="02020603050405020304" pitchFamily="18" charset="0"/>
                          <a:ea typeface="標楷體" panose="03000509000000000000" pitchFamily="65" charset="-120"/>
                          <a:cs typeface="Times New Roman" panose="02020603050405020304" pitchFamily="18" charset="0"/>
                        </a:rPr>
                        <a:t>x_error</a:t>
                      </a:r>
                      <a:r>
                        <a:rPr lang="en-US" altLang="zh-TW" sz="2000" kern="100" dirty="0" smtClean="0">
                          <a:latin typeface="Times New Roman" panose="02020603050405020304" pitchFamily="18" charset="0"/>
                          <a:ea typeface="標楷體" panose="03000509000000000000" pitchFamily="65" charset="-120"/>
                          <a:cs typeface="Times New Roman" panose="02020603050405020304" pitchFamily="18" charset="0"/>
                        </a:rPr>
                        <a:t>(mm)</a:t>
                      </a:r>
                      <a:endParaRPr 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kern="100" dirty="0" err="1" smtClean="0">
                          <a:latin typeface="Times New Roman" panose="02020603050405020304" pitchFamily="18" charset="0"/>
                          <a:ea typeface="標楷體" panose="03000509000000000000" pitchFamily="65" charset="-120"/>
                          <a:cs typeface="Times New Roman" panose="02020603050405020304" pitchFamily="18" charset="0"/>
                        </a:rPr>
                        <a:t>y_error</a:t>
                      </a:r>
                      <a:r>
                        <a:rPr lang="en-US" altLang="zh-TW" sz="2000" kern="100" dirty="0" smtClean="0">
                          <a:latin typeface="Times New Roman" panose="02020603050405020304" pitchFamily="18" charset="0"/>
                          <a:ea typeface="標楷體" panose="03000509000000000000" pitchFamily="65" charset="-120"/>
                          <a:cs typeface="Times New Roman" panose="02020603050405020304" pitchFamily="18" charset="0"/>
                        </a:rPr>
                        <a:t>(mm)</a:t>
                      </a:r>
                      <a:endParaRPr lang="zh-TW" altLang="zh-TW" sz="2000" kern="100" dirty="0" smtClean="0">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kern="100" dirty="0" err="1" smtClean="0">
                          <a:latin typeface="Times New Roman" panose="02020603050405020304" pitchFamily="18" charset="0"/>
                          <a:ea typeface="標楷體" panose="03000509000000000000" pitchFamily="65" charset="-120"/>
                          <a:cs typeface="Times New Roman" panose="02020603050405020304" pitchFamily="18" charset="0"/>
                        </a:rPr>
                        <a:t>z_error</a:t>
                      </a:r>
                      <a:r>
                        <a:rPr lang="en-US" altLang="zh-TW" sz="2000" kern="100" dirty="0" smtClean="0">
                          <a:latin typeface="Times New Roman" panose="02020603050405020304" pitchFamily="18" charset="0"/>
                          <a:ea typeface="標楷體" panose="03000509000000000000" pitchFamily="65" charset="-120"/>
                          <a:cs typeface="Times New Roman" panose="02020603050405020304" pitchFamily="18" charset="0"/>
                        </a:rPr>
                        <a:t>(mm)</a:t>
                      </a:r>
                      <a:endParaRPr lang="zh-TW" altLang="zh-TW" sz="2000" kern="100" dirty="0" smtClean="0">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kern="100" dirty="0" err="1" smtClean="0">
                          <a:latin typeface="Times New Roman" panose="02020603050405020304" pitchFamily="18" charset="0"/>
                          <a:ea typeface="標楷體" panose="03000509000000000000" pitchFamily="65" charset="-120"/>
                          <a:cs typeface="Times New Roman" panose="02020603050405020304" pitchFamily="18" charset="0"/>
                        </a:rPr>
                        <a:t>Rx_error</a:t>
                      </a:r>
                      <a:r>
                        <a:rPr lang="en-US" altLang="zh-TW" sz="2000" kern="1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kern="100" dirty="0" smtClean="0">
                          <a:latin typeface="Times New Roman" panose="02020603050405020304" pitchFamily="18" charset="0"/>
                          <a:ea typeface="標楷體" panose="03000509000000000000" pitchFamily="65" charset="-120"/>
                          <a:cs typeface="Times New Roman" panose="02020603050405020304" pitchFamily="18" charset="0"/>
                        </a:rPr>
                        <a:t>度</a:t>
                      </a:r>
                      <a:r>
                        <a:rPr lang="en-US" altLang="zh-TW" sz="2000" kern="1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2000" kern="100" dirty="0" smtClean="0">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kern="100" dirty="0" err="1" smtClean="0">
                          <a:latin typeface="Times New Roman" panose="02020603050405020304" pitchFamily="18" charset="0"/>
                          <a:ea typeface="標楷體" panose="03000509000000000000" pitchFamily="65" charset="-120"/>
                          <a:cs typeface="Times New Roman" panose="02020603050405020304" pitchFamily="18" charset="0"/>
                        </a:rPr>
                        <a:t>Ry_error</a:t>
                      </a:r>
                      <a:r>
                        <a:rPr lang="en-US" altLang="zh-TW" sz="2000" kern="1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kern="100" dirty="0" smtClean="0">
                          <a:latin typeface="Times New Roman" panose="02020603050405020304" pitchFamily="18" charset="0"/>
                          <a:ea typeface="標楷體" panose="03000509000000000000" pitchFamily="65" charset="-120"/>
                          <a:cs typeface="Times New Roman" panose="02020603050405020304" pitchFamily="18" charset="0"/>
                        </a:rPr>
                        <a:t>度</a:t>
                      </a:r>
                      <a:r>
                        <a:rPr lang="en-US" altLang="zh-TW" sz="2000" kern="1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2000" kern="100" dirty="0" smtClean="0">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kern="100" dirty="0" err="1" smtClean="0">
                          <a:latin typeface="Times New Roman" panose="02020603050405020304" pitchFamily="18" charset="0"/>
                          <a:ea typeface="標楷體" panose="03000509000000000000" pitchFamily="65" charset="-120"/>
                          <a:cs typeface="Times New Roman" panose="02020603050405020304" pitchFamily="18" charset="0"/>
                        </a:rPr>
                        <a:t>Rz_error</a:t>
                      </a:r>
                      <a:r>
                        <a:rPr lang="en-US" altLang="zh-TW" sz="2000" kern="1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kern="100" dirty="0" smtClean="0">
                          <a:latin typeface="Times New Roman" panose="02020603050405020304" pitchFamily="18" charset="0"/>
                          <a:ea typeface="標楷體" panose="03000509000000000000" pitchFamily="65" charset="-120"/>
                          <a:cs typeface="Times New Roman" panose="02020603050405020304" pitchFamily="18" charset="0"/>
                        </a:rPr>
                        <a:t>度</a:t>
                      </a:r>
                      <a:r>
                        <a:rPr lang="en-US" altLang="zh-TW" sz="2000" kern="1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2000" kern="100" dirty="0" smtClean="0">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2659">
                <a:tc>
                  <a:txBody>
                    <a:bodyPr/>
                    <a:lstStyle/>
                    <a:p>
                      <a:pPr marL="304800" algn="ctr">
                        <a:spcAft>
                          <a:spcPts val="0"/>
                        </a:spcAft>
                      </a:pPr>
                      <a:r>
                        <a:rPr lang="zh-TW" altLang="en-US" sz="2000" kern="100" dirty="0" smtClean="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原始</a:t>
                      </a:r>
                      <a:endParaRPr lang="zh-TW" sz="2000" kern="10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TW" sz="1800" b="0"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0.112 </a:t>
                      </a:r>
                      <a:endParaRPr lang="en-US" altLang="zh-TW" sz="18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TW" sz="1800" b="0"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0.157 </a:t>
                      </a:r>
                      <a:endParaRPr lang="en-US" altLang="zh-TW" sz="18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TW" sz="1800" b="0"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0.591 </a:t>
                      </a:r>
                      <a:endParaRPr lang="en-US" altLang="zh-TW" sz="18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TW" sz="1800" b="0"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0.239 </a:t>
                      </a:r>
                      <a:endParaRPr lang="en-US" altLang="zh-TW" sz="18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TW" sz="1800" b="0"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0.558 </a:t>
                      </a:r>
                      <a:endParaRPr lang="en-US" altLang="zh-TW" sz="18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TW" sz="1800" b="0"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0.226 </a:t>
                      </a:r>
                      <a:endParaRPr lang="en-US" altLang="zh-TW" sz="18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66700">
                <a:tc>
                  <a:txBody>
                    <a:bodyPr/>
                    <a:lstStyle/>
                    <a:p>
                      <a:pPr marL="304800" algn="ctr">
                        <a:spcAft>
                          <a:spcPts val="0"/>
                        </a:spcAft>
                      </a:pPr>
                      <a:r>
                        <a:rPr lang="zh-TW" altLang="en-US" sz="2000" kern="100" dirty="0" smtClean="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去離群值</a:t>
                      </a:r>
                      <a:endParaRPr lang="zh-TW" sz="2000" kern="10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lnL>
                      <a:noFill/>
                    </a:lnL>
                    <a:lnR>
                      <a:noFill/>
                    </a:lnR>
                    <a:lnT>
                      <a:noFill/>
                    </a:lnT>
                    <a:lnB>
                      <a:noFill/>
                    </a:lnB>
                  </a:tcPr>
                </a:tc>
                <a:tc>
                  <a:txBody>
                    <a:bodyPr/>
                    <a:lstStyle/>
                    <a:p>
                      <a:pPr algn="ctr" fontAlgn="ctr"/>
                      <a:r>
                        <a:rPr lang="en-US" altLang="zh-TW" sz="1800" b="0"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0.056 </a:t>
                      </a:r>
                      <a:endParaRPr lang="en-US" altLang="zh-TW" sz="18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lnL>
                      <a:noFill/>
                    </a:lnL>
                    <a:lnR>
                      <a:noFill/>
                    </a:lnR>
                    <a:lnT>
                      <a:noFill/>
                    </a:lnT>
                    <a:lnB>
                      <a:noFill/>
                    </a:lnB>
                  </a:tcPr>
                </a:tc>
                <a:tc>
                  <a:txBody>
                    <a:bodyPr/>
                    <a:lstStyle/>
                    <a:p>
                      <a:pPr algn="ctr" fontAlgn="ctr"/>
                      <a:r>
                        <a:rPr lang="en-US" altLang="zh-TW" sz="1800" b="0"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0.125 </a:t>
                      </a:r>
                      <a:endParaRPr lang="en-US" altLang="zh-TW" sz="18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lnL>
                      <a:noFill/>
                    </a:lnL>
                    <a:lnR>
                      <a:noFill/>
                    </a:lnR>
                    <a:lnT>
                      <a:noFill/>
                    </a:lnT>
                    <a:lnB>
                      <a:noFill/>
                    </a:lnB>
                  </a:tcPr>
                </a:tc>
                <a:tc>
                  <a:txBody>
                    <a:bodyPr/>
                    <a:lstStyle/>
                    <a:p>
                      <a:pPr algn="ctr" fontAlgn="ctr"/>
                      <a:r>
                        <a:rPr lang="en-US" altLang="zh-TW" sz="1800" b="0"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0.401 </a:t>
                      </a:r>
                      <a:endParaRPr lang="en-US" altLang="zh-TW" sz="18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lnL>
                      <a:noFill/>
                    </a:lnL>
                    <a:lnR>
                      <a:noFill/>
                    </a:lnR>
                    <a:lnT>
                      <a:noFill/>
                    </a:lnT>
                    <a:lnB>
                      <a:noFill/>
                    </a:lnB>
                  </a:tcPr>
                </a:tc>
                <a:tc>
                  <a:txBody>
                    <a:bodyPr/>
                    <a:lstStyle/>
                    <a:p>
                      <a:pPr algn="ctr" fontAlgn="ctr"/>
                      <a:r>
                        <a:rPr lang="en-US" altLang="zh-TW" sz="1800" b="0"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0.291 </a:t>
                      </a:r>
                      <a:endParaRPr lang="en-US" altLang="zh-TW" sz="18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lnL>
                      <a:noFill/>
                    </a:lnL>
                    <a:lnR>
                      <a:noFill/>
                    </a:lnR>
                    <a:lnT>
                      <a:noFill/>
                    </a:lnT>
                    <a:lnB>
                      <a:noFill/>
                    </a:lnB>
                  </a:tcPr>
                </a:tc>
                <a:tc>
                  <a:txBody>
                    <a:bodyPr/>
                    <a:lstStyle/>
                    <a:p>
                      <a:pPr algn="ctr" fontAlgn="ctr"/>
                      <a:r>
                        <a:rPr lang="en-US" altLang="zh-TW" sz="1800" b="0"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0.547 </a:t>
                      </a:r>
                      <a:endParaRPr lang="en-US" altLang="zh-TW" sz="18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lnL>
                      <a:noFill/>
                    </a:lnL>
                    <a:lnR>
                      <a:noFill/>
                    </a:lnR>
                    <a:lnT>
                      <a:noFill/>
                    </a:lnT>
                    <a:lnB>
                      <a:noFill/>
                    </a:lnB>
                  </a:tcPr>
                </a:tc>
                <a:tc>
                  <a:txBody>
                    <a:bodyPr/>
                    <a:lstStyle/>
                    <a:p>
                      <a:pPr algn="ctr" fontAlgn="ctr"/>
                      <a:r>
                        <a:rPr lang="en-US" altLang="zh-TW" sz="1800" b="0"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0.270 </a:t>
                      </a:r>
                      <a:endParaRPr lang="en-US" altLang="zh-TW" sz="18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lnL>
                      <a:noFill/>
                    </a:lnL>
                    <a:lnR>
                      <a:noFill/>
                    </a:lnR>
                    <a:lnT>
                      <a:noFill/>
                    </a:lnT>
                    <a:lnB>
                      <a:noFill/>
                    </a:lnB>
                  </a:tcPr>
                </a:tc>
                <a:extLst>
                  <a:ext uri="{0D108BD9-81ED-4DB2-BD59-A6C34878D82A}">
                    <a16:rowId xmlns:a16="http://schemas.microsoft.com/office/drawing/2014/main" val="10002"/>
                  </a:ext>
                </a:extLst>
              </a:tr>
            </a:tbl>
          </a:graphicData>
        </a:graphic>
      </p:graphicFrame>
      <p:sp>
        <p:nvSpPr>
          <p:cNvPr id="93" name="Text Box 6"/>
          <p:cNvSpPr txBox="1">
            <a:spLocks noChangeArrowheads="1"/>
          </p:cNvSpPr>
          <p:nvPr/>
        </p:nvSpPr>
        <p:spPr bwMode="auto">
          <a:xfrm>
            <a:off x="11412495" y="25699890"/>
            <a:ext cx="8044958" cy="532674"/>
          </a:xfrm>
          <a:prstGeom prst="rect">
            <a:avLst/>
          </a:prstGeom>
          <a:noFill/>
          <a:ln w="9525">
            <a:noFill/>
            <a:miter lim="800000"/>
            <a:headEnd/>
            <a:tailEnd/>
          </a:ln>
          <a:effectLst/>
        </p:spPr>
        <p:txBody>
          <a:bodyPr wrap="square" lIns="70322" tIns="35161" rIns="70322" bIns="35161">
            <a:spAutoFit/>
          </a:bodyPr>
          <a:lstStyle/>
          <a:p>
            <a:pPr algn="just" defTabSz="3086100"/>
            <a:r>
              <a:rPr lang="zh-TW" altLang="en-US" sz="3000" dirty="0" smtClean="0">
                <a:latin typeface="標楷體" panose="03000509000000000000" pitchFamily="65" charset="-120"/>
                <a:ea typeface="標楷體" panose="03000509000000000000" pitchFamily="65" charset="-120"/>
              </a:rPr>
              <a:t>表</a:t>
            </a:r>
            <a:r>
              <a:rPr lang="en-US" altLang="zh-TW" sz="3000" dirty="0">
                <a:latin typeface="標楷體" panose="03000509000000000000" pitchFamily="65" charset="-120"/>
                <a:ea typeface="標楷體" panose="03000509000000000000" pitchFamily="65" charset="-120"/>
              </a:rPr>
              <a:t>4</a:t>
            </a:r>
            <a:r>
              <a:rPr lang="en-US" altLang="zh-TW" sz="3000" dirty="0" smtClean="0">
                <a:latin typeface="標楷體" panose="03000509000000000000" pitchFamily="65" charset="-120"/>
                <a:ea typeface="標楷體" panose="03000509000000000000" pitchFamily="65" charset="-120"/>
              </a:rPr>
              <a:t>. </a:t>
            </a:r>
            <a:r>
              <a:rPr lang="zh-TW" altLang="en-US" sz="3000" dirty="0" smtClean="0">
                <a:latin typeface="標楷體" panose="03000509000000000000" pitchFamily="65" charset="-120"/>
                <a:ea typeface="標楷體" panose="03000509000000000000" pitchFamily="65" charset="-120"/>
              </a:rPr>
              <a:t>第二種擺放方式誤差。</a:t>
            </a:r>
            <a:endParaRPr lang="en-US" altLang="zh-TW" sz="3000" dirty="0">
              <a:latin typeface="標楷體" panose="03000509000000000000" pitchFamily="65" charset="-120"/>
              <a:ea typeface="標楷體" panose="03000509000000000000" pitchFamily="65" charset="-120"/>
            </a:endParaRPr>
          </a:p>
        </p:txBody>
      </p:sp>
      <p:sp>
        <p:nvSpPr>
          <p:cNvPr id="96" name="Text Box 6"/>
          <p:cNvSpPr txBox="1">
            <a:spLocks noChangeArrowheads="1"/>
          </p:cNvSpPr>
          <p:nvPr/>
        </p:nvSpPr>
        <p:spPr bwMode="auto">
          <a:xfrm>
            <a:off x="11442385" y="23551067"/>
            <a:ext cx="8044958" cy="532674"/>
          </a:xfrm>
          <a:prstGeom prst="rect">
            <a:avLst/>
          </a:prstGeom>
          <a:noFill/>
          <a:ln w="9525">
            <a:noFill/>
            <a:miter lim="800000"/>
            <a:headEnd/>
            <a:tailEnd/>
          </a:ln>
          <a:effectLst/>
        </p:spPr>
        <p:txBody>
          <a:bodyPr wrap="square" lIns="70322" tIns="35161" rIns="70322" bIns="35161">
            <a:spAutoFit/>
          </a:bodyPr>
          <a:lstStyle/>
          <a:p>
            <a:pPr algn="just" defTabSz="3086100"/>
            <a:r>
              <a:rPr lang="zh-TW" altLang="en-US" sz="3000" dirty="0" smtClean="0">
                <a:latin typeface="標楷體" panose="03000509000000000000" pitchFamily="65" charset="-120"/>
                <a:ea typeface="標楷體" panose="03000509000000000000" pitchFamily="65" charset="-120"/>
              </a:rPr>
              <a:t>表</a:t>
            </a:r>
            <a:r>
              <a:rPr lang="en-US" altLang="zh-TW" sz="3000" dirty="0">
                <a:latin typeface="標楷體" panose="03000509000000000000" pitchFamily="65" charset="-120"/>
                <a:ea typeface="標楷體" panose="03000509000000000000" pitchFamily="65" charset="-120"/>
              </a:rPr>
              <a:t>3</a:t>
            </a:r>
            <a:r>
              <a:rPr lang="en-US" altLang="zh-TW" sz="3000" dirty="0" smtClean="0">
                <a:latin typeface="標楷體" panose="03000509000000000000" pitchFamily="65" charset="-120"/>
                <a:ea typeface="標楷體" panose="03000509000000000000" pitchFamily="65" charset="-120"/>
              </a:rPr>
              <a:t>. </a:t>
            </a:r>
            <a:r>
              <a:rPr lang="zh-TW" altLang="en-US" sz="3000" dirty="0" smtClean="0">
                <a:latin typeface="標楷體" panose="03000509000000000000" pitchFamily="65" charset="-120"/>
                <a:ea typeface="標楷體" panose="03000509000000000000" pitchFamily="65" charset="-120"/>
              </a:rPr>
              <a:t>第一種擺放方式誤差。</a:t>
            </a:r>
            <a:endParaRPr lang="en-US" altLang="zh-TW" sz="3000" dirty="0">
              <a:latin typeface="標楷體" panose="03000509000000000000" pitchFamily="65" charset="-120"/>
              <a:ea typeface="標楷體" panose="03000509000000000000" pitchFamily="65" charset="-120"/>
            </a:endParaRPr>
          </a:p>
        </p:txBody>
      </p:sp>
      <p:graphicFrame>
        <p:nvGraphicFramePr>
          <p:cNvPr id="97" name="表格 96"/>
          <p:cNvGraphicFramePr>
            <a:graphicFrameLocks noGrp="1"/>
          </p:cNvGraphicFramePr>
          <p:nvPr>
            <p:extLst>
              <p:ext uri="{D42A27DB-BD31-4B8C-83A1-F6EECF244321}">
                <p14:modId xmlns:p14="http://schemas.microsoft.com/office/powerpoint/2010/main" val="2715823331"/>
              </p:ext>
            </p:extLst>
          </p:nvPr>
        </p:nvGraphicFramePr>
        <p:xfrm>
          <a:off x="10932191" y="24415561"/>
          <a:ext cx="10416050" cy="1125855"/>
        </p:xfrm>
        <a:graphic>
          <a:graphicData uri="http://schemas.openxmlformats.org/drawingml/2006/table">
            <a:tbl>
              <a:tblPr/>
              <a:tblGrid>
                <a:gridCol w="163128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1512168">
                  <a:extLst>
                    <a:ext uri="{9D8B030D-6E8A-4147-A177-3AD203B41FA5}">
                      <a16:colId xmlns:a16="http://schemas.microsoft.com/office/drawing/2014/main" val="20002"/>
                    </a:ext>
                  </a:extLst>
                </a:gridCol>
                <a:gridCol w="1512168">
                  <a:extLst>
                    <a:ext uri="{9D8B030D-6E8A-4147-A177-3AD203B41FA5}">
                      <a16:colId xmlns:a16="http://schemas.microsoft.com/office/drawing/2014/main" val="2385684779"/>
                    </a:ext>
                  </a:extLst>
                </a:gridCol>
                <a:gridCol w="1584176">
                  <a:extLst>
                    <a:ext uri="{9D8B030D-6E8A-4147-A177-3AD203B41FA5}">
                      <a16:colId xmlns:a16="http://schemas.microsoft.com/office/drawing/2014/main" val="2494934621"/>
                    </a:ext>
                  </a:extLst>
                </a:gridCol>
                <a:gridCol w="1440160">
                  <a:extLst>
                    <a:ext uri="{9D8B030D-6E8A-4147-A177-3AD203B41FA5}">
                      <a16:colId xmlns:a16="http://schemas.microsoft.com/office/drawing/2014/main" val="1735730215"/>
                    </a:ext>
                  </a:extLst>
                </a:gridCol>
                <a:gridCol w="1439945">
                  <a:extLst>
                    <a:ext uri="{9D8B030D-6E8A-4147-A177-3AD203B41FA5}">
                      <a16:colId xmlns:a16="http://schemas.microsoft.com/office/drawing/2014/main" val="3476233653"/>
                    </a:ext>
                  </a:extLst>
                </a:gridCol>
              </a:tblGrid>
              <a:tr h="516255">
                <a:tc>
                  <a:txBody>
                    <a:bodyPr/>
                    <a:lstStyle/>
                    <a:p>
                      <a:pPr algn="ctr">
                        <a:spcAft>
                          <a:spcPts val="0"/>
                        </a:spcAft>
                      </a:pPr>
                      <a:r>
                        <a:rPr lang="zh-TW" altLang="en-US" sz="2000" kern="100" dirty="0" smtClean="0">
                          <a:latin typeface="標楷體" panose="03000509000000000000" pitchFamily="65" charset="-120"/>
                          <a:ea typeface="標楷體" panose="03000509000000000000" pitchFamily="65" charset="-120"/>
                        </a:rPr>
                        <a:t>第二種</a:t>
                      </a:r>
                      <a:endParaRPr lang="zh-TW" sz="2000" kern="100" dirty="0">
                        <a:latin typeface="標楷體" panose="03000509000000000000" pitchFamily="65" charset="-120"/>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2000" kern="100" dirty="0" err="1" smtClean="0">
                          <a:latin typeface="Times New Roman" panose="02020603050405020304" pitchFamily="18" charset="0"/>
                          <a:ea typeface="標楷體" panose="03000509000000000000" pitchFamily="65" charset="-120"/>
                          <a:cs typeface="Times New Roman" panose="02020603050405020304" pitchFamily="18" charset="0"/>
                        </a:rPr>
                        <a:t>x_error</a:t>
                      </a:r>
                      <a:r>
                        <a:rPr lang="en-US" altLang="zh-TW" sz="2000" kern="100" dirty="0" smtClean="0">
                          <a:latin typeface="標楷體" panose="03000509000000000000" pitchFamily="65" charset="-120"/>
                          <a:ea typeface="標楷體" panose="03000509000000000000" pitchFamily="65" charset="-120"/>
                        </a:rPr>
                        <a:t>(mm)</a:t>
                      </a:r>
                      <a:endParaRPr 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kern="100" dirty="0" err="1" smtClean="0">
                          <a:latin typeface="Times New Roman" panose="02020603050405020304" pitchFamily="18" charset="0"/>
                          <a:ea typeface="標楷體" panose="03000509000000000000" pitchFamily="65" charset="-120"/>
                          <a:cs typeface="Times New Roman" panose="02020603050405020304" pitchFamily="18" charset="0"/>
                        </a:rPr>
                        <a:t>y_error</a:t>
                      </a:r>
                      <a:r>
                        <a:rPr lang="en-US" altLang="zh-TW" sz="2000" kern="100" dirty="0" smtClean="0">
                          <a:latin typeface="標楷體" panose="03000509000000000000" pitchFamily="65" charset="-120"/>
                          <a:ea typeface="標楷體" panose="03000509000000000000" pitchFamily="65" charset="-120"/>
                        </a:rPr>
                        <a:t>(mm)</a:t>
                      </a:r>
                      <a:endParaRPr lang="zh-TW" altLang="zh-TW" sz="2000" kern="100" dirty="0" smtClean="0">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kern="100" dirty="0" err="1" smtClean="0">
                          <a:latin typeface="Times New Roman" panose="02020603050405020304" pitchFamily="18" charset="0"/>
                          <a:ea typeface="標楷體" panose="03000509000000000000" pitchFamily="65" charset="-120"/>
                          <a:cs typeface="Times New Roman" panose="02020603050405020304" pitchFamily="18" charset="0"/>
                        </a:rPr>
                        <a:t>z_error</a:t>
                      </a:r>
                      <a:r>
                        <a:rPr lang="en-US" altLang="zh-TW" sz="2000" kern="100" dirty="0" smtClean="0">
                          <a:latin typeface="標楷體" panose="03000509000000000000" pitchFamily="65" charset="-120"/>
                          <a:ea typeface="標楷體" panose="03000509000000000000" pitchFamily="65" charset="-120"/>
                        </a:rPr>
                        <a:t>(mm)</a:t>
                      </a:r>
                      <a:endParaRPr lang="zh-TW" altLang="zh-TW" sz="2000" kern="100" dirty="0" smtClean="0">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kern="100" dirty="0" err="1" smtClean="0">
                          <a:latin typeface="Times New Roman" panose="02020603050405020304" pitchFamily="18" charset="0"/>
                          <a:ea typeface="標楷體" panose="03000509000000000000" pitchFamily="65" charset="-120"/>
                          <a:cs typeface="Times New Roman" panose="02020603050405020304" pitchFamily="18" charset="0"/>
                        </a:rPr>
                        <a:t>Rx_error</a:t>
                      </a:r>
                      <a:r>
                        <a:rPr lang="en-US" altLang="zh-TW" sz="2000" kern="1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kern="100" dirty="0" smtClean="0">
                          <a:latin typeface="Times New Roman" panose="02020603050405020304" pitchFamily="18" charset="0"/>
                          <a:ea typeface="標楷體" panose="03000509000000000000" pitchFamily="65" charset="-120"/>
                          <a:cs typeface="Times New Roman" panose="02020603050405020304" pitchFamily="18" charset="0"/>
                        </a:rPr>
                        <a:t>度</a:t>
                      </a:r>
                      <a:r>
                        <a:rPr lang="en-US" altLang="zh-TW" sz="2000" kern="1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2000" kern="100" dirty="0" smtClean="0">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kern="100" dirty="0" err="1" smtClean="0">
                          <a:latin typeface="Times New Roman" panose="02020603050405020304" pitchFamily="18" charset="0"/>
                          <a:ea typeface="標楷體" panose="03000509000000000000" pitchFamily="65" charset="-120"/>
                          <a:cs typeface="Times New Roman" panose="02020603050405020304" pitchFamily="18" charset="0"/>
                        </a:rPr>
                        <a:t>Ry_error</a:t>
                      </a:r>
                      <a:r>
                        <a:rPr lang="en-US" altLang="zh-TW" sz="2000" kern="1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kern="100" dirty="0" smtClean="0">
                          <a:latin typeface="Times New Roman" panose="02020603050405020304" pitchFamily="18" charset="0"/>
                          <a:ea typeface="標楷體" panose="03000509000000000000" pitchFamily="65" charset="-120"/>
                          <a:cs typeface="Times New Roman" panose="02020603050405020304" pitchFamily="18" charset="0"/>
                        </a:rPr>
                        <a:t>度</a:t>
                      </a:r>
                      <a:r>
                        <a:rPr lang="en-US" altLang="zh-TW" sz="2000" kern="100" dirty="0" smtClean="0">
                          <a:latin typeface="Times New Roman" panose="02020603050405020304" pitchFamily="18" charset="0"/>
                          <a:ea typeface="標楷體" panose="03000509000000000000" pitchFamily="65" charset="-120"/>
                          <a:cs typeface="Times New Roman" panose="02020603050405020304" pitchFamily="18" charset="0"/>
                        </a:rPr>
                        <a:t>)</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kern="100" dirty="0" err="1" smtClean="0">
                          <a:latin typeface="Times New Roman" panose="02020603050405020304" pitchFamily="18" charset="0"/>
                          <a:ea typeface="標楷體" panose="03000509000000000000" pitchFamily="65" charset="-120"/>
                          <a:cs typeface="Times New Roman" panose="02020603050405020304" pitchFamily="18" charset="0"/>
                        </a:rPr>
                        <a:t>Rz_error</a:t>
                      </a:r>
                      <a:r>
                        <a:rPr lang="en-US" altLang="zh-TW" sz="2000" kern="1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kern="100" dirty="0" smtClean="0">
                          <a:latin typeface="Times New Roman" panose="02020603050405020304" pitchFamily="18" charset="0"/>
                          <a:ea typeface="標楷體" panose="03000509000000000000" pitchFamily="65" charset="-120"/>
                          <a:cs typeface="Times New Roman" panose="02020603050405020304" pitchFamily="18" charset="0"/>
                        </a:rPr>
                        <a:t>度</a:t>
                      </a:r>
                      <a:r>
                        <a:rPr lang="en-US" altLang="zh-TW" sz="2000" kern="1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2000" kern="100" dirty="0" smtClean="0">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2659">
                <a:tc>
                  <a:txBody>
                    <a:bodyPr/>
                    <a:lstStyle/>
                    <a:p>
                      <a:pPr marL="304800" algn="ctr">
                        <a:spcAft>
                          <a:spcPts val="0"/>
                        </a:spcAft>
                      </a:pPr>
                      <a:r>
                        <a:rPr lang="zh-TW" altLang="en-US" sz="2000" kern="100" dirty="0" smtClean="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原始</a:t>
                      </a:r>
                      <a:endParaRPr lang="zh-TW" sz="2000" kern="10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TW" sz="1800" b="0"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0.128</a:t>
                      </a:r>
                      <a:endParaRPr lang="en-US" altLang="zh-TW" sz="18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TW" sz="1800" b="0"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0.165</a:t>
                      </a:r>
                      <a:endParaRPr lang="en-US" altLang="zh-TW" sz="18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TW" sz="1800" b="0"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0.135</a:t>
                      </a:r>
                      <a:endParaRPr lang="en-US" altLang="zh-TW" sz="18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TW" sz="1800" b="0"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0.179</a:t>
                      </a:r>
                      <a:endParaRPr lang="en-US" altLang="zh-TW" sz="18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TW" sz="1800" b="0"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0.507</a:t>
                      </a:r>
                      <a:endParaRPr lang="en-US" altLang="zh-TW" sz="18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TW" sz="1800" b="0"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0.210</a:t>
                      </a:r>
                      <a:endParaRPr lang="en-US" altLang="zh-TW" sz="18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66700">
                <a:tc>
                  <a:txBody>
                    <a:bodyPr/>
                    <a:lstStyle/>
                    <a:p>
                      <a:pPr marL="304800" algn="ctr">
                        <a:spcAft>
                          <a:spcPts val="0"/>
                        </a:spcAft>
                      </a:pPr>
                      <a:r>
                        <a:rPr lang="zh-TW" altLang="en-US" sz="2000" kern="100" dirty="0" smtClean="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去離群值</a:t>
                      </a:r>
                      <a:endParaRPr lang="zh-TW" sz="2000" kern="10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lnL>
                      <a:noFill/>
                    </a:lnL>
                    <a:lnR>
                      <a:noFill/>
                    </a:lnR>
                    <a:lnT>
                      <a:noFill/>
                    </a:lnT>
                    <a:lnB>
                      <a:noFill/>
                    </a:lnB>
                  </a:tcPr>
                </a:tc>
                <a:tc>
                  <a:txBody>
                    <a:bodyPr/>
                    <a:lstStyle/>
                    <a:p>
                      <a:pPr algn="ctr" fontAlgn="ctr"/>
                      <a:r>
                        <a:rPr lang="en-US" altLang="zh-TW" sz="1800" b="0"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0.128 </a:t>
                      </a:r>
                      <a:endParaRPr lang="en-US" altLang="zh-TW" sz="18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lnL>
                      <a:noFill/>
                    </a:lnL>
                    <a:lnR>
                      <a:noFill/>
                    </a:lnR>
                    <a:lnT>
                      <a:noFill/>
                    </a:lnT>
                    <a:lnB>
                      <a:noFill/>
                    </a:lnB>
                  </a:tcPr>
                </a:tc>
                <a:tc>
                  <a:txBody>
                    <a:bodyPr/>
                    <a:lstStyle/>
                    <a:p>
                      <a:pPr algn="ctr" fontAlgn="ctr"/>
                      <a:r>
                        <a:rPr lang="en-US" altLang="zh-TW" sz="1800" b="0"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0.162 </a:t>
                      </a:r>
                      <a:endParaRPr lang="en-US" altLang="zh-TW" sz="18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lnL>
                      <a:noFill/>
                    </a:lnL>
                    <a:lnR>
                      <a:noFill/>
                    </a:lnR>
                    <a:lnT>
                      <a:noFill/>
                    </a:lnT>
                    <a:lnB>
                      <a:noFill/>
                    </a:lnB>
                  </a:tcPr>
                </a:tc>
                <a:tc>
                  <a:txBody>
                    <a:bodyPr/>
                    <a:lstStyle/>
                    <a:p>
                      <a:pPr algn="ctr" fontAlgn="ctr"/>
                      <a:r>
                        <a:rPr lang="en-US" altLang="zh-TW" sz="1800" b="0"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0.116 </a:t>
                      </a:r>
                      <a:endParaRPr lang="en-US" altLang="zh-TW" sz="18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lnL>
                      <a:noFill/>
                    </a:lnL>
                    <a:lnR>
                      <a:noFill/>
                    </a:lnR>
                    <a:lnT>
                      <a:noFill/>
                    </a:lnT>
                    <a:lnB>
                      <a:noFill/>
                    </a:lnB>
                  </a:tcPr>
                </a:tc>
                <a:tc>
                  <a:txBody>
                    <a:bodyPr/>
                    <a:lstStyle/>
                    <a:p>
                      <a:pPr algn="ctr" fontAlgn="ctr"/>
                      <a:r>
                        <a:rPr lang="en-US" altLang="zh-TW" sz="1800" b="0"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0.179 </a:t>
                      </a:r>
                      <a:endParaRPr lang="en-US" altLang="zh-TW" sz="18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lnL>
                      <a:noFill/>
                    </a:lnL>
                    <a:lnR>
                      <a:noFill/>
                    </a:lnR>
                    <a:lnT>
                      <a:noFill/>
                    </a:lnT>
                    <a:lnB>
                      <a:noFill/>
                    </a:lnB>
                  </a:tcPr>
                </a:tc>
                <a:tc>
                  <a:txBody>
                    <a:bodyPr/>
                    <a:lstStyle/>
                    <a:p>
                      <a:pPr algn="ctr" fontAlgn="ctr"/>
                      <a:r>
                        <a:rPr lang="en-US" altLang="zh-TW" sz="1800" b="0"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0.446 </a:t>
                      </a:r>
                      <a:endParaRPr lang="en-US" altLang="zh-TW" sz="18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lnL>
                      <a:noFill/>
                    </a:lnL>
                    <a:lnR>
                      <a:noFill/>
                    </a:lnR>
                    <a:lnT>
                      <a:noFill/>
                    </a:lnT>
                    <a:lnB>
                      <a:noFill/>
                    </a:lnB>
                  </a:tcPr>
                </a:tc>
                <a:tc>
                  <a:txBody>
                    <a:bodyPr/>
                    <a:lstStyle/>
                    <a:p>
                      <a:pPr algn="ctr" fontAlgn="ctr"/>
                      <a:r>
                        <a:rPr lang="en-US" altLang="zh-TW" sz="1800" b="0"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0.088 </a:t>
                      </a:r>
                      <a:endParaRPr lang="en-US" altLang="zh-TW" sz="18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lnL>
                      <a:noFill/>
                    </a:lnL>
                    <a:lnR>
                      <a:noFill/>
                    </a:lnR>
                    <a:lnT>
                      <a:noFill/>
                    </a:lnT>
                    <a:lnB>
                      <a:noFill/>
                    </a:lnB>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預設簡報設計">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086100" rtl="0" eaLnBrk="1" fontAlgn="base" latinLnBrk="0" hangingPunct="1">
          <a:lnSpc>
            <a:spcPct val="100000"/>
          </a:lnSpc>
          <a:spcBef>
            <a:spcPct val="0"/>
          </a:spcBef>
          <a:spcAft>
            <a:spcPct val="0"/>
          </a:spcAft>
          <a:buClrTx/>
          <a:buSzTx/>
          <a:buFontTx/>
          <a:buNone/>
          <a:tabLst/>
          <a:defRPr kumimoji="1" lang="zh-TW" altLang="en-US" sz="61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086100" rtl="0" eaLnBrk="1" fontAlgn="base" latinLnBrk="0" hangingPunct="1">
          <a:lnSpc>
            <a:spcPct val="100000"/>
          </a:lnSpc>
          <a:spcBef>
            <a:spcPct val="0"/>
          </a:spcBef>
          <a:spcAft>
            <a:spcPct val="0"/>
          </a:spcAft>
          <a:buClrTx/>
          <a:buSzTx/>
          <a:buFontTx/>
          <a:buNone/>
          <a:tabLst/>
          <a:defRPr kumimoji="1" lang="zh-TW" altLang="en-US" sz="61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4460</TotalTime>
  <Words>1285</Words>
  <Application>Microsoft Office PowerPoint</Application>
  <PresentationFormat>自訂</PresentationFormat>
  <Paragraphs>128</Paragraphs>
  <Slides>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vt:i4>
      </vt:variant>
    </vt:vector>
  </HeadingPairs>
  <TitlesOfParts>
    <vt:vector size="6" baseType="lpstr">
      <vt:lpstr>新細明體</vt:lpstr>
      <vt:lpstr>標楷體</vt:lpstr>
      <vt:lpstr>Arial</vt:lpstr>
      <vt:lpstr>Times New Roman</vt:lpstr>
      <vt:lpstr>預設簡報設計</vt:lpstr>
      <vt:lpstr>PowerPoint 簡報</vt:lpstr>
    </vt:vector>
  </TitlesOfParts>
  <Company>ntu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user</dc:creator>
  <cp:lastModifiedBy>rmml202</cp:lastModifiedBy>
  <cp:revision>184</cp:revision>
  <dcterms:created xsi:type="dcterms:W3CDTF">2009-06-01T06:04:08Z</dcterms:created>
  <dcterms:modified xsi:type="dcterms:W3CDTF">2022-05-19T10:19:20Z</dcterms:modified>
</cp:coreProperties>
</file>