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5652" autoAdjust="0"/>
  </p:normalViewPr>
  <p:slideViewPr>
    <p:cSldViewPr snapToGrid="0">
      <p:cViewPr varScale="1">
        <p:scale>
          <a:sx n="172" d="100"/>
          <a:sy n="172" d="100"/>
        </p:scale>
        <p:origin x="2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28.09.23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747" y="3216528"/>
            <a:ext cx="5694779" cy="433138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NLP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1746" y="3888000"/>
            <a:ext cx="5694779" cy="359569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Topic Modeling </a:t>
            </a:r>
            <a:r>
              <a:rPr lang="de-AT" noProof="0" dirty="0" err="1"/>
              <a:t>of</a:t>
            </a:r>
            <a:r>
              <a:rPr lang="de-AT" noProof="0" dirty="0"/>
              <a:t> Amazon Reviews </a:t>
            </a:r>
            <a:r>
              <a:rPr lang="de-AT" noProof="0" dirty="0" err="1"/>
              <a:t>for</a:t>
            </a:r>
            <a:r>
              <a:rPr lang="de-AT" noProof="0" dirty="0"/>
              <a:t> Software Products</a:t>
            </a:r>
          </a:p>
        </p:txBody>
      </p:sp>
    </p:spTree>
    <p:extLst>
      <p:ext uri="{BB962C8B-B14F-4D97-AF65-F5344CB8AC3E}">
        <p14:creationId xmlns:p14="http://schemas.microsoft.com/office/powerpoint/2010/main" val="266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Research Question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Google Shape;1901;p37">
            <a:extLst>
              <a:ext uri="{FF2B5EF4-FFF2-40B4-BE49-F238E27FC236}">
                <a16:creationId xmlns:a16="http://schemas.microsoft.com/office/drawing/2014/main" id="{6655609A-64BF-51EB-64C5-E2E0F5F70601}"/>
              </a:ext>
            </a:extLst>
          </p:cNvPr>
          <p:cNvSpPr txBox="1">
            <a:spLocks/>
          </p:cNvSpPr>
          <p:nvPr/>
        </p:nvSpPr>
        <p:spPr>
          <a:xfrm>
            <a:off x="820849" y="1933050"/>
            <a:ext cx="7493622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400" dirty="0"/>
              <a:t>Can topic </a:t>
            </a:r>
            <a:r>
              <a:rPr lang="en-GB" sz="1400" dirty="0" err="1"/>
              <a:t>modeling</a:t>
            </a:r>
            <a:r>
              <a:rPr lang="en-GB" sz="1400" dirty="0"/>
              <a:t> techniques such as LDA (Latent Dirichlet Allocation), NMF (Non-Negative Matrix Factorization), and </a:t>
            </a:r>
            <a:r>
              <a:rPr lang="en-GB" sz="1400" dirty="0" err="1"/>
              <a:t>BERTopic</a:t>
            </a:r>
            <a:r>
              <a:rPr lang="en-GB" sz="1400" dirty="0"/>
              <a:t> be effectively applied to Amazon reviews for software products data to identify and categorize the prevalent themes of consumer feedback?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97638-914F-7F6D-7C22-0D6F0516D8B3}"/>
              </a:ext>
            </a:extLst>
          </p:cNvPr>
          <p:cNvSpPr txBox="1"/>
          <p:nvPr/>
        </p:nvSpPr>
        <p:spPr>
          <a:xfrm>
            <a:off x="-1375317" y="3612995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Data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BAE86A1-0B8C-4986-AFFC-4929DABEEA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/>
            <a:endParaRPr lang="en-GB" sz="1600" dirty="0"/>
          </a:p>
          <a:p>
            <a:pPr marL="0" indent="0"/>
            <a:endParaRPr lang="en-GB" sz="1600" dirty="0"/>
          </a:p>
          <a:p>
            <a:pPr marL="0" indent="0"/>
            <a:endParaRPr lang="en-GB" sz="1600" dirty="0"/>
          </a:p>
          <a:p>
            <a:pPr marL="0" indent="0"/>
            <a:r>
              <a:rPr lang="en-GB" sz="1600" dirty="0"/>
              <a:t>Amazon Review Data (2018)</a:t>
            </a:r>
          </a:p>
          <a:p>
            <a:pPr marL="0" indent="0">
              <a:buNone/>
            </a:pPr>
            <a:endParaRPr lang="en-GB" sz="1600" dirty="0"/>
          </a:p>
          <a:p>
            <a:pPr marL="0" indent="0"/>
            <a:r>
              <a:rPr lang="en-GB" sz="1600" dirty="0"/>
              <a:t>Raw review data (34 Gb) - all 233.1 million reviews</a:t>
            </a:r>
          </a:p>
          <a:p>
            <a:pPr marL="0" indent="0">
              <a:buNone/>
            </a:pPr>
            <a:endParaRPr lang="en-GB" sz="1600" dirty="0"/>
          </a:p>
          <a:p>
            <a:pPr marL="0" indent="0"/>
            <a:r>
              <a:rPr lang="en-GB" sz="1600" dirty="0"/>
              <a:t>Per-category data with the chosen category “Software” includes 459,436 reviews</a:t>
            </a:r>
          </a:p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6DBC7E4-A9CC-4E3C-A7E8-EC26CA34F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reviewerID</a:t>
            </a:r>
            <a:r>
              <a:rPr lang="en-GB" dirty="0"/>
              <a:t> - </a:t>
            </a:r>
            <a:r>
              <a:rPr lang="en-GB" sz="1500" dirty="0"/>
              <a:t>ID of the reviewer, e.g. A2SUAM1J3GNN3B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asin</a:t>
            </a:r>
            <a:r>
              <a:rPr lang="en-GB" dirty="0"/>
              <a:t> - </a:t>
            </a:r>
            <a:r>
              <a:rPr lang="en-GB" sz="1500" dirty="0"/>
              <a:t>ID of the product, e.g. 0000013714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reviewerName</a:t>
            </a:r>
            <a:r>
              <a:rPr lang="en-GB" dirty="0"/>
              <a:t> - </a:t>
            </a:r>
            <a:r>
              <a:rPr lang="en-GB" sz="1500" dirty="0"/>
              <a:t>name of the reviewer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/>
              <a:t>vote</a:t>
            </a:r>
            <a:r>
              <a:rPr lang="en-GB" dirty="0"/>
              <a:t> - </a:t>
            </a:r>
            <a:r>
              <a:rPr lang="en-GB" sz="1500" dirty="0"/>
              <a:t>helpful votes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/>
              <a:t>style</a:t>
            </a:r>
            <a:r>
              <a:rPr lang="en-GB" b="1" dirty="0"/>
              <a:t> </a:t>
            </a:r>
            <a:r>
              <a:rPr lang="en-GB" dirty="0"/>
              <a:t>- </a:t>
            </a:r>
            <a:r>
              <a:rPr lang="en-GB" sz="1500" dirty="0"/>
              <a:t>a </a:t>
            </a:r>
            <a:r>
              <a:rPr lang="en-GB" sz="1500" dirty="0" err="1"/>
              <a:t>disctionary</a:t>
            </a:r>
            <a:r>
              <a:rPr lang="en-GB" sz="1500" dirty="0"/>
              <a:t> of the product metadata, e.g., "Format" is "Hardcover"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reviewText</a:t>
            </a:r>
            <a:r>
              <a:rPr lang="en-GB" dirty="0"/>
              <a:t> - </a:t>
            </a:r>
            <a:r>
              <a:rPr lang="en-GB" sz="1400" dirty="0"/>
              <a:t>text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/>
              <a:t>overall</a:t>
            </a:r>
            <a:r>
              <a:rPr lang="en-GB" dirty="0"/>
              <a:t> - </a:t>
            </a:r>
            <a:r>
              <a:rPr lang="en-GB" sz="1400" dirty="0"/>
              <a:t>rating of the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/>
              <a:t>summary</a:t>
            </a:r>
            <a:r>
              <a:rPr lang="en-GB" dirty="0"/>
              <a:t> - </a:t>
            </a:r>
            <a:r>
              <a:rPr lang="en-GB" sz="1400" dirty="0"/>
              <a:t>summary of the review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unixReviewTime</a:t>
            </a:r>
            <a:r>
              <a:rPr lang="en-GB" dirty="0"/>
              <a:t> - </a:t>
            </a:r>
            <a:r>
              <a:rPr lang="en-GB" sz="1400" dirty="0"/>
              <a:t>time of the review (</a:t>
            </a:r>
            <a:r>
              <a:rPr lang="en-GB" sz="1400" dirty="0" err="1"/>
              <a:t>unix</a:t>
            </a:r>
            <a:r>
              <a:rPr lang="en-GB" sz="1400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 err="1"/>
              <a:t>reviewTime</a:t>
            </a:r>
            <a:r>
              <a:rPr lang="en-GB" dirty="0"/>
              <a:t> - </a:t>
            </a:r>
            <a:r>
              <a:rPr lang="en-GB" sz="1400" dirty="0"/>
              <a:t>time of the review (raw)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700" b="1" dirty="0"/>
              <a:t>image</a:t>
            </a:r>
            <a:r>
              <a:rPr lang="en-GB" dirty="0"/>
              <a:t> - </a:t>
            </a:r>
            <a:r>
              <a:rPr lang="en-GB" sz="1400" dirty="0"/>
              <a:t>images that users post after they have received the product</a:t>
            </a:r>
          </a:p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FE90-CA79-D1B3-66FD-F0CB9634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Statistical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93292-1BAA-D53C-222D-801544F29A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253FF63-B45B-6FBD-59F9-3E8AD3A3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32831"/>
            <a:ext cx="7772400" cy="3277838"/>
          </a:xfrm>
          <a:prstGeom prst="rect">
            <a:avLst/>
          </a:prstGeom>
        </p:spPr>
      </p:pic>
      <p:sp>
        <p:nvSpPr>
          <p:cNvPr id="8" name="Textplatzhalter 6">
            <a:extLst>
              <a:ext uri="{FF2B5EF4-FFF2-40B4-BE49-F238E27FC236}">
                <a16:creationId xmlns:a16="http://schemas.microsoft.com/office/drawing/2014/main" id="{16CB2E08-A376-25D9-6552-593250A29F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7321" y="3402739"/>
            <a:ext cx="4320000" cy="381241"/>
          </a:xfrm>
        </p:spPr>
        <p:txBody>
          <a:bodyPr>
            <a:normAutofit/>
          </a:bodyPr>
          <a:lstStyle/>
          <a:p>
            <a:r>
              <a:rPr lang="en-GB" sz="1400" b="0" i="0" dirty="0" err="1">
                <a:solidFill>
                  <a:srgbClr val="000000"/>
                </a:solidFill>
                <a:effectLst/>
                <a:latin typeface="+mn-lt"/>
              </a:rPr>
              <a:t>reviewText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+mn-lt"/>
              </a:rPr>
              <a:t> missing value count is 66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288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225D-DD9F-134C-63DC-71E670CE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Sample Review</a:t>
            </a:r>
            <a:endParaRPr lang="en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702A-97DA-C426-C22D-9BDE6BFA8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4B2C37-537C-E8A9-82FC-1E441680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32717"/>
            <a:ext cx="7772400" cy="36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2566-14C3-260A-502F-60C02687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Expected Output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6DC41-D909-1A9B-19D1-6450383121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B5C3EB-E2A8-F852-93B7-32E1E2945386}"/>
              </a:ext>
            </a:extLst>
          </p:cNvPr>
          <p:cNvSpPr txBox="1">
            <a:spLocks/>
          </p:cNvSpPr>
          <p:nvPr/>
        </p:nvSpPr>
        <p:spPr>
          <a:xfrm>
            <a:off x="900549" y="1352196"/>
            <a:ext cx="6915583" cy="1032255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For each review, topics that are most relevant will be generated.</a:t>
            </a:r>
          </a:p>
          <a:p>
            <a:r>
              <a:rPr lang="en-GB" sz="1200" dirty="0"/>
              <a:t>This can be represented as a distribution of topics for each review, showing the likelihood or weight of each topic in that review. (For instance, a review might be 70% related to the "product quality” topic and 30% related to the  "customer service" topic.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4506032E-65F6-DD3B-809B-EB64C8D19E6B}"/>
              </a:ext>
            </a:extLst>
          </p:cNvPr>
          <p:cNvSpPr txBox="1">
            <a:spLocks/>
          </p:cNvSpPr>
          <p:nvPr/>
        </p:nvSpPr>
        <p:spPr>
          <a:xfrm>
            <a:off x="900549" y="2650867"/>
            <a:ext cx="6915582" cy="558415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Word clouds, bar charts, or heatmap visualizations can be used to illustrate the most representative words in each topic.</a:t>
            </a:r>
            <a:endParaRPr lang="en-AT" sz="1200" dirty="0"/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126B6134-C843-7640-D51A-5B0AEBD81EFA}"/>
              </a:ext>
            </a:extLst>
          </p:cNvPr>
          <p:cNvSpPr txBox="1">
            <a:spLocks/>
          </p:cNvSpPr>
          <p:nvPr/>
        </p:nvSpPr>
        <p:spPr>
          <a:xfrm>
            <a:off x="900549" y="978112"/>
            <a:ext cx="3342600" cy="4062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T" dirty="0"/>
              <a:t>Topic Distribution</a:t>
            </a:r>
          </a:p>
        </p:txBody>
      </p:sp>
      <p:sp>
        <p:nvSpPr>
          <p:cNvPr id="10" name="Subtitle 8">
            <a:extLst>
              <a:ext uri="{FF2B5EF4-FFF2-40B4-BE49-F238E27FC236}">
                <a16:creationId xmlns:a16="http://schemas.microsoft.com/office/drawing/2014/main" id="{420BAB14-86B2-802D-A9F9-E046B7F767B5}"/>
              </a:ext>
            </a:extLst>
          </p:cNvPr>
          <p:cNvSpPr txBox="1">
            <a:spLocks/>
          </p:cNvSpPr>
          <p:nvPr/>
        </p:nvSpPr>
        <p:spPr>
          <a:xfrm>
            <a:off x="900549" y="2245757"/>
            <a:ext cx="3342600" cy="4062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Visualization</a:t>
            </a:r>
            <a:endParaRPr lang="en-AT" dirty="0"/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09D30DCA-8B4B-9232-C55D-76EF6F89FFA2}"/>
              </a:ext>
            </a:extLst>
          </p:cNvPr>
          <p:cNvSpPr txBox="1">
            <a:spLocks/>
          </p:cNvSpPr>
          <p:nvPr/>
        </p:nvSpPr>
        <p:spPr>
          <a:xfrm>
            <a:off x="900549" y="3183191"/>
            <a:ext cx="3342600" cy="406200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Evaluation Metrics</a:t>
            </a:r>
            <a:endParaRPr lang="en-AT" dirty="0"/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5A4A3ABD-5745-9CF3-6956-37421B935F44}"/>
              </a:ext>
            </a:extLst>
          </p:cNvPr>
          <p:cNvSpPr txBox="1">
            <a:spLocks/>
          </p:cNvSpPr>
          <p:nvPr/>
        </p:nvSpPr>
        <p:spPr>
          <a:xfrm>
            <a:off x="900549" y="3696764"/>
            <a:ext cx="6915582" cy="558415"/>
          </a:xfrm>
          <a:prstGeom prst="rect">
            <a:avLst/>
          </a:prstGeom>
        </p:spPr>
        <p:txBody>
          <a:bodyPr/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performance assessment of LDA and NMF, evaluation metrics such as coherence score or topic purity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can be used.</a:t>
            </a:r>
            <a:endParaRPr lang="en-A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9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31</TotalTime>
  <Words>322</Words>
  <Application>Microsoft Macintosh PowerPoint</Application>
  <PresentationFormat>On-screen Show (16:9)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Office</vt:lpstr>
      <vt:lpstr>NLP</vt:lpstr>
      <vt:lpstr>Research Question</vt:lpstr>
      <vt:lpstr>Data</vt:lpstr>
      <vt:lpstr>Statistical Analysis</vt:lpstr>
      <vt:lpstr>Sample Review</vt:lpstr>
      <vt:lpstr>Expected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hbqguf@univie.onmicrosoft.com</dc:creator>
  <cp:lastModifiedBy>hbqguf@univie.onmicrosoft.com</cp:lastModifiedBy>
  <cp:revision>10</cp:revision>
  <dcterms:created xsi:type="dcterms:W3CDTF">2023-09-28T16:14:52Z</dcterms:created>
  <dcterms:modified xsi:type="dcterms:W3CDTF">2023-09-28T16:46:09Z</dcterms:modified>
</cp:coreProperties>
</file>