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4" r:id="rId4"/>
    <p:sldId id="265" r:id="rId5"/>
    <p:sldId id="266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652" autoAdjust="0"/>
  </p:normalViewPr>
  <p:slideViewPr>
    <p:cSldViewPr snapToGrid="0">
      <p:cViewPr varScale="1">
        <p:scale>
          <a:sx n="171" d="100"/>
          <a:sy n="171" d="100"/>
        </p:scale>
        <p:origin x="2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23.10.23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47" y="3216528"/>
            <a:ext cx="5694779" cy="433138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NLP</a:t>
            </a:r>
            <a:endParaRPr lang="de-AT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1746" y="3888000"/>
            <a:ext cx="5694779" cy="359569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Topic Modeling </a:t>
            </a:r>
            <a:r>
              <a:rPr lang="de-AT" noProof="0" dirty="0" err="1"/>
              <a:t>of</a:t>
            </a:r>
            <a:r>
              <a:rPr lang="de-AT" noProof="0" dirty="0"/>
              <a:t> Amazon Reviews </a:t>
            </a:r>
            <a:r>
              <a:rPr lang="de-AT" noProof="0" dirty="0" err="1"/>
              <a:t>for</a:t>
            </a:r>
            <a:r>
              <a:rPr lang="de-AT" noProof="0" dirty="0"/>
              <a:t> Software Products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0A37503E-C2D8-21E2-9A2C-7526DA070C87}"/>
              </a:ext>
            </a:extLst>
          </p:cNvPr>
          <p:cNvSpPr txBox="1">
            <a:spLocks/>
          </p:cNvSpPr>
          <p:nvPr/>
        </p:nvSpPr>
        <p:spPr>
          <a:xfrm>
            <a:off x="3331746" y="4247569"/>
            <a:ext cx="5694779" cy="35956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None/>
              <a:defRPr sz="2100" kern="1200">
                <a:solidFill>
                  <a:srgbClr val="005A9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sz="1200" dirty="0" err="1">
                <a:solidFill>
                  <a:schemeClr val="tx1"/>
                </a:solidFill>
              </a:rPr>
              <a:t>Frauscher</a:t>
            </a:r>
            <a:r>
              <a:rPr lang="de-AT" sz="1200" dirty="0">
                <a:solidFill>
                  <a:schemeClr val="tx1"/>
                </a:solidFill>
              </a:rPr>
              <a:t> ,Ginda, Ismail &amp; </a:t>
            </a:r>
            <a:r>
              <a:rPr lang="de-AT" sz="1200" dirty="0" err="1">
                <a:solidFill>
                  <a:schemeClr val="tx1"/>
                </a:solidFill>
              </a:rPr>
              <a:t>Salletmayer</a:t>
            </a:r>
            <a:endParaRPr lang="de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>
                <a:effectLst/>
                <a:latin typeface="+mn-lt"/>
              </a:rPr>
              <a:t>LDA (Latent </a:t>
            </a:r>
            <a:r>
              <a:rPr lang="de-AT" dirty="0" err="1">
                <a:effectLst/>
                <a:latin typeface="+mn-lt"/>
              </a:rPr>
              <a:t>Dirichlet</a:t>
            </a:r>
            <a:r>
              <a:rPr lang="de-AT" dirty="0">
                <a:effectLst/>
                <a:latin typeface="+mn-lt"/>
              </a:rPr>
              <a:t> </a:t>
            </a:r>
            <a:r>
              <a:rPr lang="de-AT" dirty="0" err="1">
                <a:effectLst/>
                <a:latin typeface="+mn-lt"/>
              </a:rPr>
              <a:t>Allocation</a:t>
            </a:r>
            <a:r>
              <a:rPr lang="de-AT" dirty="0">
                <a:effectLst/>
                <a:latin typeface="+mn-lt"/>
              </a:rPr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80B626A-06A1-F1A2-DFA1-5F432B6C730B}"/>
              </a:ext>
            </a:extLst>
          </p:cNvPr>
          <p:cNvSpPr txBox="1">
            <a:spLocks/>
          </p:cNvSpPr>
          <p:nvPr/>
        </p:nvSpPr>
        <p:spPr>
          <a:xfrm>
            <a:off x="555172" y="829995"/>
            <a:ext cx="4016828" cy="405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T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A24CFBAC-7B02-6A05-AF66-5731BB00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6"/>
          <a:stretch/>
        </p:blipFill>
        <p:spPr>
          <a:xfrm>
            <a:off x="3487529" y="900005"/>
            <a:ext cx="5476471" cy="341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68F55-9F72-3FF3-5559-7A84F59CD7F1}"/>
              </a:ext>
            </a:extLst>
          </p:cNvPr>
          <p:cNvSpPr txBox="1"/>
          <p:nvPr/>
        </p:nvSpPr>
        <p:spPr>
          <a:xfrm>
            <a:off x="180000" y="781506"/>
            <a:ext cx="31133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The left panel, </a:t>
            </a:r>
            <a:r>
              <a:rPr lang="en-GB" i="0" dirty="0" err="1">
                <a:effectLst/>
              </a:rPr>
              <a:t>labeled</a:t>
            </a:r>
            <a:r>
              <a:rPr lang="en-GB" i="0" dirty="0">
                <a:effectLst/>
              </a:rPr>
              <a:t> </a:t>
            </a:r>
            <a:r>
              <a:rPr lang="en-GB" i="0" dirty="0" err="1">
                <a:effectLst/>
              </a:rPr>
              <a:t>Intertopic</a:t>
            </a:r>
            <a:r>
              <a:rPr lang="en-GB" i="0" dirty="0">
                <a:effectLst/>
              </a:rPr>
              <a:t> Distance Map, circles represent different topics and the distance between them. Similar topics appear closer and the dissimilar topics farther.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right panel, include the bar chart of the top 30 terms.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7415-FF5D-4363-9125-35ED0FF7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>
                <a:effectLst/>
                <a:latin typeface="+mn-lt"/>
              </a:rPr>
              <a:t>BERTopic</a:t>
            </a: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455D-75A3-ED44-16FD-E28DBB3AACE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err="1"/>
              <a:t>Präsentationstitel</a:t>
            </a:r>
            <a:r>
              <a:rPr lang="en-GB" dirty="0"/>
              <a:t> | Name | Datum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347B-C59E-CAC9-0414-479CB12BC9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" name="Picture 9" descr="A group of colorful bar charts&#10;&#10;Description automatically generated">
            <a:extLst>
              <a:ext uri="{FF2B5EF4-FFF2-40B4-BE49-F238E27FC236}">
                <a16:creationId xmlns:a16="http://schemas.microsoft.com/office/drawing/2014/main" id="{D2ABFBBB-2D56-0CB2-1F10-FDF21E32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80" y="553456"/>
            <a:ext cx="5055420" cy="3791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C0BB2E-DBCE-38C2-AD0D-6BA60D7E4D4F}"/>
              </a:ext>
            </a:extLst>
          </p:cNvPr>
          <p:cNvSpPr txBox="1"/>
          <p:nvPr/>
        </p:nvSpPr>
        <p:spPr>
          <a:xfrm>
            <a:off x="180000" y="781506"/>
            <a:ext cx="34701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BERTopic on a subset of your data, run on the first 100,000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total: 1h58s with </a:t>
            </a:r>
            <a:r>
              <a:rPr lang="en-GB" dirty="0" err="1"/>
              <a:t>GoogleColab</a:t>
            </a:r>
            <a:r>
              <a:rPr lang="en-GB" dirty="0"/>
              <a:t> (V100 High RAM)</a:t>
            </a:r>
            <a:endParaRPr lang="en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For dimensionality reduction UMAP is used. </a:t>
            </a:r>
            <a:r>
              <a:rPr lang="en-GB" dirty="0"/>
              <a:t>(Uniform Manifold Approximation and Projection)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97293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D59E-D1F6-16BF-2068-C7EAEC25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>
                <a:effectLst/>
                <a:latin typeface="+mn-lt"/>
              </a:rPr>
              <a:t>BERTopic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533A-7FA4-0F15-663E-734861A048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22C7D-4932-54CC-4C93-6957BF09F3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379B-985C-D6CC-92E4-E441EA137E2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2542-3787-2E7C-3283-5D0B9E0973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32FEDAB2-71AE-A53C-F970-AB933D05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2" y="907582"/>
            <a:ext cx="3855372" cy="3449836"/>
          </a:xfrm>
          <a:prstGeom prst="rect">
            <a:avLst/>
          </a:prstGeo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8F2B7B82-684B-8BFE-226C-2ABE83BF3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15" y="579951"/>
            <a:ext cx="3983598" cy="39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D59E-D1F6-16BF-2068-C7EAEC25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>
                <a:effectLst/>
                <a:latin typeface="+mn-lt"/>
              </a:rPr>
              <a:t>BERTopic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533A-7FA4-0F15-663E-734861A048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22C7D-4932-54CC-4C93-6957BF09F3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379B-985C-D6CC-92E4-E441EA137E2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2542-3787-2E7C-3283-5D0B9E0973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4" name="Picture 13" descr="A graph of a number of data&#10;&#10;Description automatically generated">
            <a:extLst>
              <a:ext uri="{FF2B5EF4-FFF2-40B4-BE49-F238E27FC236}">
                <a16:creationId xmlns:a16="http://schemas.microsoft.com/office/drawing/2014/main" id="{2E457CC1-2A3E-08E6-4F59-28972162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4" y="901544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199</TotalTime>
  <Words>126</Words>
  <Application>Microsoft Macintosh PowerPoint</Application>
  <PresentationFormat>On-screen Show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Office</vt:lpstr>
      <vt:lpstr>NLP</vt:lpstr>
      <vt:lpstr>LDA (Latent Dirichlet Allocation)</vt:lpstr>
      <vt:lpstr>BERTopic</vt:lpstr>
      <vt:lpstr>BERTopic</vt:lpstr>
      <vt:lpstr>BERTopic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hbqguf@univie.onmicrosoft.com</dc:creator>
  <cp:lastModifiedBy>hbqguf@univie.onmicrosoft.com</cp:lastModifiedBy>
  <cp:revision>13</cp:revision>
  <dcterms:created xsi:type="dcterms:W3CDTF">2023-09-28T16:14:52Z</dcterms:created>
  <dcterms:modified xsi:type="dcterms:W3CDTF">2023-10-23T14:58:59Z</dcterms:modified>
</cp:coreProperties>
</file>