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4" r:id="rId5"/>
    <p:sldId id="263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16.10.2023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NLP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Topic Modeling </a:t>
            </a:r>
            <a:r>
              <a:rPr lang="de-AT" noProof="0" dirty="0" err="1"/>
              <a:t>of</a:t>
            </a:r>
            <a:r>
              <a:rPr lang="de-AT" noProof="0" dirty="0"/>
              <a:t> Amazon Reviews </a:t>
            </a:r>
            <a:r>
              <a:rPr lang="de-AT" noProof="0" dirty="0" err="1"/>
              <a:t>for</a:t>
            </a:r>
            <a:r>
              <a:rPr lang="de-AT" noProof="0" dirty="0"/>
              <a:t> Software Products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0A37503E-C2D8-21E2-9A2C-7526DA070C87}"/>
              </a:ext>
            </a:extLst>
          </p:cNvPr>
          <p:cNvSpPr txBox="1">
            <a:spLocks/>
          </p:cNvSpPr>
          <p:nvPr/>
        </p:nvSpPr>
        <p:spPr>
          <a:xfrm>
            <a:off x="3331746" y="4247569"/>
            <a:ext cx="5694779" cy="35956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2100" kern="1200">
                <a:solidFill>
                  <a:srgbClr val="005A9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highlight>
                  <a:srgbClr val="005A96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sz="1200" dirty="0" err="1">
                <a:solidFill>
                  <a:schemeClr val="tx1"/>
                </a:solidFill>
              </a:rPr>
              <a:t>Frauscher</a:t>
            </a:r>
            <a:r>
              <a:rPr lang="de-AT" sz="1200" dirty="0">
                <a:solidFill>
                  <a:schemeClr val="tx1"/>
                </a:solidFill>
              </a:rPr>
              <a:t> ,Ginda, Ismail &amp; </a:t>
            </a:r>
            <a:r>
              <a:rPr lang="de-AT" sz="1200" dirty="0" err="1">
                <a:solidFill>
                  <a:schemeClr val="tx1"/>
                </a:solidFill>
              </a:rPr>
              <a:t>Salletmayer</a:t>
            </a:r>
            <a:endParaRPr lang="de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Research Question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Google Shape;1901;p37">
            <a:extLst>
              <a:ext uri="{FF2B5EF4-FFF2-40B4-BE49-F238E27FC236}">
                <a16:creationId xmlns:a16="http://schemas.microsoft.com/office/drawing/2014/main" id="{6655609A-64BF-51EB-64C5-E2E0F5F70601}"/>
              </a:ext>
            </a:extLst>
          </p:cNvPr>
          <p:cNvSpPr txBox="1">
            <a:spLocks/>
          </p:cNvSpPr>
          <p:nvPr/>
        </p:nvSpPr>
        <p:spPr>
          <a:xfrm>
            <a:off x="820849" y="1933050"/>
            <a:ext cx="7493622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dirty="0"/>
              <a:t>Can topic </a:t>
            </a:r>
            <a:r>
              <a:rPr lang="en-GB" sz="1400" dirty="0" err="1"/>
              <a:t>modeling</a:t>
            </a:r>
            <a:r>
              <a:rPr lang="en-GB" sz="1400" dirty="0"/>
              <a:t> techniques such as LDA (Latent Dirichlet Allocation), NMF (Non-Negative Matrix Factorization), and </a:t>
            </a:r>
            <a:r>
              <a:rPr lang="en-GB" sz="1400" dirty="0" err="1"/>
              <a:t>BERTopic</a:t>
            </a:r>
            <a:r>
              <a:rPr lang="en-GB" sz="1400" dirty="0"/>
              <a:t> be effectively applied to Amazon reviews for software products data to identify and categorize the prevalent themes of consumer feedback?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97638-914F-7F6D-7C22-0D6F0516D8B3}"/>
              </a:ext>
            </a:extLst>
          </p:cNvPr>
          <p:cNvSpPr txBox="1"/>
          <p:nvPr/>
        </p:nvSpPr>
        <p:spPr>
          <a:xfrm>
            <a:off x="-1375317" y="361299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>
                <a:effectLst/>
                <a:latin typeface="+mn-lt"/>
              </a:rPr>
              <a:t>LDA (Latent </a:t>
            </a:r>
            <a:r>
              <a:rPr lang="de-AT" dirty="0" err="1">
                <a:effectLst/>
                <a:latin typeface="+mn-lt"/>
              </a:rPr>
              <a:t>Dirichlet</a:t>
            </a:r>
            <a:r>
              <a:rPr lang="de-AT" dirty="0">
                <a:effectLst/>
                <a:latin typeface="+mn-lt"/>
              </a:rPr>
              <a:t> </a:t>
            </a:r>
            <a:r>
              <a:rPr lang="de-AT" dirty="0" err="1">
                <a:effectLst/>
                <a:latin typeface="+mn-lt"/>
              </a:rPr>
              <a:t>Allocation</a:t>
            </a:r>
            <a:r>
              <a:rPr lang="de-AT" dirty="0">
                <a:effectLst/>
                <a:latin typeface="+mn-lt"/>
              </a:rPr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1BDAD-EEB4-4818-5683-4A93947A5E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0000" y="762504"/>
            <a:ext cx="8784000" cy="40500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1. model</a:t>
            </a:r>
            <a:r>
              <a:rPr lang="sk-SK" dirty="0"/>
              <a:t> – trained on 80</a:t>
            </a:r>
            <a:r>
              <a:rPr lang="en-GB" dirty="0"/>
              <a:t>% of data</a:t>
            </a:r>
          </a:p>
          <a:p>
            <a:pPr lvl="2"/>
            <a:r>
              <a:rPr lang="en-GB" dirty="0"/>
              <a:t>Perplexity:  -9.58 , Coherence Score:  0.35 </a:t>
            </a:r>
          </a:p>
          <a:p>
            <a:pPr marL="685782" lvl="2" indent="0">
              <a:buNone/>
            </a:pPr>
            <a:r>
              <a:rPr lang="en-GB" sz="1000" dirty="0"/>
              <a:t>(0, '0.005*"window" + 0.005*"use" + 0.005*"program" + 0.004*"work" + 0.004*"software"')</a:t>
            </a:r>
          </a:p>
          <a:p>
            <a:pPr marL="685782" lvl="2" indent="0">
              <a:buNone/>
            </a:pPr>
            <a:r>
              <a:rPr lang="en-GB" sz="1000" dirty="0"/>
              <a:t>(1, '0.037*"game" + 0.013*"play" + 0.012*"kid" + 0.012*"fun" + 0.011*"map"')</a:t>
            </a:r>
          </a:p>
          <a:p>
            <a:pPr marL="685782" lvl="2" indent="0">
              <a:buNone/>
            </a:pPr>
            <a:r>
              <a:rPr lang="en-GB" sz="1000" dirty="0"/>
              <a:t>(2, '0.029*"ok" + 0.025*"advertise" + 0.021*"awesome" + 0.020*"describe" + 0.016*"thank"')</a:t>
            </a:r>
          </a:p>
          <a:p>
            <a:pPr marL="685782" lvl="2" indent="0">
              <a:buNone/>
            </a:pPr>
            <a:r>
              <a:rPr lang="en-GB" sz="1000" dirty="0"/>
              <a:t>(3, '0.010*"year" + 0.008*"use" + 0.007*"tax" + 0.006*"quicken" + 0.006*"product"')</a:t>
            </a:r>
          </a:p>
          <a:p>
            <a:pPr marL="685782" lvl="2" indent="0">
              <a:buNone/>
            </a:pPr>
            <a:r>
              <a:rPr lang="en-GB" sz="1000" dirty="0"/>
              <a:t>(4, '0.083*"great" + 0.054*"good" + 0.048*"work" + 0.031*"love" + 0.027*"product“’)</a:t>
            </a:r>
          </a:p>
          <a:p>
            <a:r>
              <a:rPr lang="en-GB" dirty="0"/>
              <a:t>Examples:</a:t>
            </a:r>
            <a:endParaRPr lang="sk-SK" dirty="0"/>
          </a:p>
          <a:p>
            <a:pPr lvl="1"/>
            <a:r>
              <a:rPr lang="en-GB" b="0" i="0" dirty="0">
                <a:effectLst/>
                <a:latin typeface="+mn-lt"/>
              </a:rPr>
              <a:t>'Had to upgrade for bank downloads to work. Would have preferred not to but this did the job. Had to relearn some of the reports but all in all, not a bad program’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3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'Complete, fast, easy to use’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0</a:t>
            </a:r>
          </a:p>
          <a:p>
            <a:pPr lvl="1"/>
            <a:r>
              <a:rPr lang="en-GB" dirty="0">
                <a:latin typeface="+mn-lt"/>
              </a:rPr>
              <a:t>Users were very please with the Word perfect Suite’</a:t>
            </a:r>
          </a:p>
          <a:p>
            <a:pPr lvl="2"/>
            <a:r>
              <a:rPr lang="en-GB" dirty="0">
                <a:latin typeface="+mn-lt"/>
              </a:rPr>
              <a:t>Topic 0</a:t>
            </a:r>
            <a:endParaRPr lang="en-GB" b="0" i="0" dirty="0">
              <a:effectLst/>
              <a:latin typeface="+mn-lt"/>
            </a:endParaRPr>
          </a:p>
          <a:p>
            <a:pPr lvl="1"/>
            <a:r>
              <a:rPr lang="en-GB" b="0" i="0" dirty="0">
                <a:effectLst/>
                <a:latin typeface="+mn-lt"/>
              </a:rPr>
              <a:t>'Did the job well'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3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685782" lvl="2" indent="0">
              <a:buNone/>
            </a:pP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80B626A-06A1-F1A2-DFA1-5F432B6C730B}"/>
              </a:ext>
            </a:extLst>
          </p:cNvPr>
          <p:cNvSpPr txBox="1">
            <a:spLocks/>
          </p:cNvSpPr>
          <p:nvPr/>
        </p:nvSpPr>
        <p:spPr>
          <a:xfrm>
            <a:off x="555172" y="829995"/>
            <a:ext cx="4016828" cy="405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FC639C-7CA6-5D09-437A-FF9489AB0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76" y="553456"/>
            <a:ext cx="1268517" cy="17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7415-FF5D-4363-9125-35ED0FF7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>
                <a:effectLst/>
                <a:latin typeface="+mn-lt"/>
              </a:rPr>
              <a:t>LDA (Latent </a:t>
            </a:r>
            <a:r>
              <a:rPr lang="de-AT" dirty="0" err="1">
                <a:effectLst/>
                <a:latin typeface="+mn-lt"/>
              </a:rPr>
              <a:t>Dirichlet</a:t>
            </a:r>
            <a:r>
              <a:rPr lang="de-AT" dirty="0">
                <a:effectLst/>
                <a:latin typeface="+mn-lt"/>
              </a:rPr>
              <a:t> </a:t>
            </a:r>
            <a:r>
              <a:rPr lang="de-AT" dirty="0" err="1">
                <a:effectLst/>
                <a:latin typeface="+mn-lt"/>
              </a:rPr>
              <a:t>Allocation</a:t>
            </a:r>
            <a:r>
              <a:rPr lang="de-AT" dirty="0">
                <a:effectLst/>
                <a:latin typeface="+mn-lt"/>
              </a:rPr>
              <a:t>)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197F-771B-111F-80AF-DE22F4AFA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0000" y="672822"/>
            <a:ext cx="8784000" cy="40500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2.model – trained on random selected 10 000 reviews</a:t>
            </a:r>
          </a:p>
          <a:p>
            <a:pPr marL="685782" lvl="2" indent="0">
              <a:buNone/>
            </a:pPr>
            <a:r>
              <a:rPr lang="en-GB" dirty="0"/>
              <a:t>- Perplexity:  -9.038, Coherence Score:  0.41</a:t>
            </a:r>
          </a:p>
          <a:p>
            <a:pPr marL="685782" lvl="2" indent="0">
              <a:buNone/>
            </a:pPr>
            <a:r>
              <a:rPr lang="en-GB" sz="1000" dirty="0"/>
              <a:t>(0, '0.009*"kindle" + 0.004*"describe" + 0.002*"cell" + 0.002*"</a:t>
            </a:r>
            <a:r>
              <a:rPr lang="en-GB" sz="1000" dirty="0" err="1"/>
              <a:t>excelente</a:t>
            </a:r>
            <a:r>
              <a:rPr lang="en-GB" sz="1000" dirty="0"/>
              <a:t>" + 0.001*"resume"')</a:t>
            </a:r>
          </a:p>
          <a:p>
            <a:pPr marL="685782" lvl="2" indent="0">
              <a:buNone/>
            </a:pPr>
            <a:r>
              <a:rPr lang="en-GB" sz="1000" dirty="0"/>
              <a:t>(1, '0.031*"great" + 0.016*"work" + 0.013*"turbo" + 0.009*"tax" + 0.009*"easy"')</a:t>
            </a:r>
          </a:p>
          <a:p>
            <a:pPr marL="685782" lvl="2" indent="0">
              <a:buNone/>
            </a:pPr>
            <a:r>
              <a:rPr lang="en-GB" sz="1000" dirty="0"/>
              <a:t>(2, '0.006*"use" + 0.005*"work" + 0.005*"product" + 0.005*"software" + 0.005*"year"')</a:t>
            </a:r>
          </a:p>
          <a:p>
            <a:pPr marL="685782" lvl="2" indent="0">
              <a:buNone/>
            </a:pPr>
            <a:r>
              <a:rPr lang="en-GB" sz="1000" dirty="0"/>
              <a:t>(3, '0.025*"good" + 0.008*"expect" + 0.007*"excellent" + 0.006*"</a:t>
            </a:r>
            <a:r>
              <a:rPr lang="en-GB" sz="1000" dirty="0" err="1"/>
              <a:t>kaspersky</a:t>
            </a:r>
            <a:r>
              <a:rPr lang="en-GB" sz="1000" dirty="0"/>
              <a:t>" + 0.005*"</a:t>
            </a:r>
            <a:r>
              <a:rPr lang="en-GB" sz="1000" dirty="0" err="1"/>
              <a:t>webroot</a:t>
            </a:r>
            <a:r>
              <a:rPr lang="en-GB" sz="1000" dirty="0"/>
              <a:t>"')</a:t>
            </a:r>
          </a:p>
          <a:p>
            <a:pPr marL="685782" lvl="2" indent="0">
              <a:buNone/>
            </a:pPr>
            <a:r>
              <a:rPr lang="en-GB" sz="1000" dirty="0"/>
              <a:t>(4, '0.015*"love" + 0.010*"game" + 0.009*"ok" + 0.008*"kid" + 0.005*"child„‘)</a:t>
            </a:r>
          </a:p>
          <a:p>
            <a:r>
              <a:rPr lang="sk-SK" dirty="0"/>
              <a:t>Examples: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'Had to upgrade for bank downloads to work. Would have preferred not to but this did the job. Had to relearn some of the reports but all in all, not a bad program’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2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'Complete, fast, easy to use’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2</a:t>
            </a:r>
          </a:p>
          <a:p>
            <a:pPr lvl="1"/>
            <a:r>
              <a:rPr lang="en-GB" dirty="0">
                <a:latin typeface="+mn-lt"/>
              </a:rPr>
              <a:t>Users were very please with the Word perfect Suite’</a:t>
            </a:r>
          </a:p>
          <a:p>
            <a:pPr lvl="2"/>
            <a:r>
              <a:rPr lang="en-GB" dirty="0">
                <a:latin typeface="+mn-lt"/>
              </a:rPr>
              <a:t>Topic 2</a:t>
            </a:r>
            <a:endParaRPr lang="en-GB" b="0" i="0" dirty="0">
              <a:effectLst/>
              <a:latin typeface="+mn-lt"/>
            </a:endParaRPr>
          </a:p>
          <a:p>
            <a:pPr lvl="1"/>
            <a:r>
              <a:rPr lang="en-GB" b="0" i="0" dirty="0">
                <a:effectLst/>
                <a:latin typeface="+mn-lt"/>
              </a:rPr>
              <a:t>'Did the job well'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1</a:t>
            </a:r>
          </a:p>
          <a:p>
            <a:pPr lvl="2"/>
            <a:endParaRPr lang="sk-S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455D-75A3-ED44-16FD-E28DBB3AAC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err="1"/>
              <a:t>Präsentationstitel</a:t>
            </a:r>
            <a:r>
              <a:rPr lang="en-GB" dirty="0"/>
              <a:t> | Name | Datum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347B-C59E-CAC9-0414-479CB12BC9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822E7-2492-A80C-600D-EBFCF150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94" y="553456"/>
            <a:ext cx="120031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FE90-CA79-D1B3-66FD-F0CB9634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/>
              <a:t>NMF (Non-Negative Matrix Factorization)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3292-1BAA-D53C-222D-801544F29A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826F-FA97-6464-DC27-7910F9E1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8624978" cy="405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>
              <a:latin typeface="+mn-lt"/>
            </a:endParaRPr>
          </a:p>
          <a:p>
            <a:r>
              <a:rPr lang="en-GB" b="0" i="0" dirty="0">
                <a:effectLst/>
                <a:latin typeface="+mn-lt"/>
              </a:rPr>
              <a:t>1. model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0: software, get, program, version, computer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1: great, product, price, item, deal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2: good, product, price, far, software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3: work, well, window, fine, expect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4: use, easy, year, tax, love</a:t>
            </a:r>
            <a:endParaRPr lang="en-GB" dirty="0">
              <a:latin typeface="+mn-lt"/>
            </a:endParaRPr>
          </a:p>
          <a:p>
            <a:r>
              <a:rPr lang="en-GB" b="0" i="0" dirty="0">
                <a:effectLst/>
                <a:latin typeface="+mn-lt"/>
              </a:rPr>
              <a:t>Examples: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'Had to upgrade for bank downloads to work. Would have preferred not to but this did the job. Had to relearn some of the reports but all in all, not a bad program’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3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'Complete, fast, easy to use’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4</a:t>
            </a:r>
          </a:p>
          <a:p>
            <a:pPr lvl="1"/>
            <a:r>
              <a:rPr lang="en-GB" dirty="0">
                <a:latin typeface="+mn-lt"/>
              </a:rPr>
              <a:t>Users were very please with the Word perfect Suite’</a:t>
            </a:r>
          </a:p>
          <a:p>
            <a:pPr lvl="2"/>
            <a:r>
              <a:rPr lang="en-GB" dirty="0">
                <a:latin typeface="+mn-lt"/>
              </a:rPr>
              <a:t>Topic 0</a:t>
            </a:r>
            <a:endParaRPr lang="en-GB" b="0" i="0" dirty="0">
              <a:effectLst/>
              <a:latin typeface="+mn-lt"/>
            </a:endParaRPr>
          </a:p>
          <a:p>
            <a:pPr lvl="1"/>
            <a:r>
              <a:rPr lang="en-GB" b="0" i="0" dirty="0">
                <a:effectLst/>
                <a:latin typeface="+mn-lt"/>
              </a:rPr>
              <a:t>'Did the job well'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Topic 3</a:t>
            </a:r>
          </a:p>
          <a:p>
            <a:pPr marL="685782" lvl="2" indent="0">
              <a:buNone/>
            </a:pPr>
            <a:endParaRPr lang="en-GB" dirty="0">
              <a:solidFill>
                <a:srgbClr val="CCCCCC"/>
              </a:solidFill>
              <a:latin typeface="+mn-lt"/>
            </a:endParaRPr>
          </a:p>
          <a:p>
            <a:pPr marL="685782" lvl="2" indent="0">
              <a:buNone/>
            </a:pPr>
            <a:endParaRPr lang="en-GB" b="0" i="0" dirty="0">
              <a:solidFill>
                <a:srgbClr val="CCCCCC"/>
              </a:solidFill>
              <a:effectLst/>
              <a:latin typeface="+mn-lt"/>
            </a:endParaRPr>
          </a:p>
          <a:p>
            <a:pPr marL="685782" lvl="2" indent="0">
              <a:buNone/>
            </a:pPr>
            <a:endParaRPr lang="en-GB" dirty="0">
              <a:solidFill>
                <a:srgbClr val="CCCCCC"/>
              </a:solidFill>
              <a:latin typeface="+mn-lt"/>
            </a:endParaRPr>
          </a:p>
          <a:p>
            <a:pPr marL="685782" lvl="2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7288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177</TotalTime>
  <Words>669</Words>
  <Application>Microsoft Office PowerPoint</Application>
  <PresentationFormat>On-screen Show (16:9)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Office</vt:lpstr>
      <vt:lpstr>NLP</vt:lpstr>
      <vt:lpstr>Research Question</vt:lpstr>
      <vt:lpstr>LDA (Latent Dirichlet Allocation)</vt:lpstr>
      <vt:lpstr>LDA (Latent Dirichlet Allocation)</vt:lpstr>
      <vt:lpstr>NMF (Non-Negative Matrix Factorization)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hbqguf@univie.onmicrosoft.com</dc:creator>
  <cp:lastModifiedBy>Patrik Ginda</cp:lastModifiedBy>
  <cp:revision>11</cp:revision>
  <dcterms:created xsi:type="dcterms:W3CDTF">2023-09-28T16:14:52Z</dcterms:created>
  <dcterms:modified xsi:type="dcterms:W3CDTF">2023-10-16T02:25:36Z</dcterms:modified>
</cp:coreProperties>
</file>