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5" r:id="rId4"/>
    <p:sldId id="266" r:id="rId5"/>
    <p:sldId id="262" r:id="rId6"/>
    <p:sldId id="264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652" autoAdjust="0"/>
  </p:normalViewPr>
  <p:slideViewPr>
    <p:cSldViewPr snapToGrid="0">
      <p:cViewPr varScale="1">
        <p:scale>
          <a:sx n="171" d="100"/>
          <a:sy n="171" d="100"/>
        </p:scale>
        <p:origin x="2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05.10.23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47" y="3216528"/>
            <a:ext cx="5694779" cy="433138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NLP - </a:t>
            </a:r>
            <a:r>
              <a:rPr lang="en-GB" sz="2800"/>
              <a:t>Preprocessing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1746" y="3888000"/>
            <a:ext cx="5694779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Topic Modeling </a:t>
            </a:r>
            <a:r>
              <a:rPr lang="de-AT" noProof="0" dirty="0" err="1"/>
              <a:t>of</a:t>
            </a:r>
            <a:r>
              <a:rPr lang="de-AT" noProof="0" dirty="0"/>
              <a:t> Amazon Reviews </a:t>
            </a:r>
            <a:r>
              <a:rPr lang="de-AT" noProof="0" dirty="0" err="1"/>
              <a:t>for</a:t>
            </a:r>
            <a:r>
              <a:rPr lang="de-AT" noProof="0" dirty="0"/>
              <a:t> Software Products</a:t>
            </a:r>
          </a:p>
        </p:txBody>
      </p:sp>
    </p:spTree>
    <p:extLst>
      <p:ext uri="{BB962C8B-B14F-4D97-AF65-F5344CB8AC3E}">
        <p14:creationId xmlns:p14="http://schemas.microsoft.com/office/powerpoint/2010/main" val="2666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Preprocessing Steps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Google Shape;1901;p37">
            <a:extLst>
              <a:ext uri="{FF2B5EF4-FFF2-40B4-BE49-F238E27FC236}">
                <a16:creationId xmlns:a16="http://schemas.microsoft.com/office/drawing/2014/main" id="{6655609A-64BF-51EB-64C5-E2E0F5F70601}"/>
              </a:ext>
            </a:extLst>
          </p:cNvPr>
          <p:cNvSpPr txBox="1">
            <a:spLocks/>
          </p:cNvSpPr>
          <p:nvPr/>
        </p:nvSpPr>
        <p:spPr>
          <a:xfrm>
            <a:off x="2540558" y="722864"/>
            <a:ext cx="1739591" cy="1813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reviews</a:t>
            </a:r>
            <a:r>
              <a:rPr lang="en-GB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isna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b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reviewerName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24 </a:t>
            </a:r>
          </a:p>
          <a:p>
            <a:pPr marL="0" indent="0">
              <a:buNone/>
            </a:pPr>
            <a:r>
              <a:rPr lang="en-GB" sz="11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reviewText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66 </a:t>
            </a:r>
          </a:p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summary 56 </a:t>
            </a:r>
          </a:p>
          <a:p>
            <a:pPr marL="0" indent="0">
              <a:buNone/>
            </a:pPr>
            <a:r>
              <a:rPr lang="en-GB" sz="1100" b="0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dtype</a:t>
            </a:r>
            <a: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int64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97638-914F-7F6D-7C22-0D6F0516D8B3}"/>
              </a:ext>
            </a:extLst>
          </p:cNvPr>
          <p:cNvSpPr txBox="1"/>
          <p:nvPr/>
        </p:nvSpPr>
        <p:spPr>
          <a:xfrm>
            <a:off x="-1375317" y="361299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6AD9CCCA-8F78-5E07-4DFB-7082F868AB39}"/>
              </a:ext>
            </a:extLst>
          </p:cNvPr>
          <p:cNvSpPr/>
          <p:nvPr/>
        </p:nvSpPr>
        <p:spPr>
          <a:xfrm rot="5400000">
            <a:off x="3980362" y="1452347"/>
            <a:ext cx="1297259" cy="122663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" name="Google Shape;1901;p37">
            <a:extLst>
              <a:ext uri="{FF2B5EF4-FFF2-40B4-BE49-F238E27FC236}">
                <a16:creationId xmlns:a16="http://schemas.microsoft.com/office/drawing/2014/main" id="{24B27306-5E3D-DB06-C5D6-D4B77D78D048}"/>
              </a:ext>
            </a:extLst>
          </p:cNvPr>
          <p:cNvSpPr txBox="1">
            <a:spLocks/>
          </p:cNvSpPr>
          <p:nvPr/>
        </p:nvSpPr>
        <p:spPr>
          <a:xfrm>
            <a:off x="5055810" y="947879"/>
            <a:ext cx="2967313" cy="1131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Final Dataset Reduced to </a:t>
            </a:r>
          </a:p>
          <a:p>
            <a:pPr marL="0" indent="0">
              <a:buNone/>
            </a:pP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459296 rows </a:t>
            </a:r>
            <a:endParaRPr lang="en-GB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Removed 140 rows</a:t>
            </a:r>
            <a:endParaRPr lang="en-GB" sz="1400" dirty="0"/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69CE2EC4-ADA4-36CB-4DDF-DD5B96867F3C}"/>
              </a:ext>
            </a:extLst>
          </p:cNvPr>
          <p:cNvSpPr txBox="1">
            <a:spLocks/>
          </p:cNvSpPr>
          <p:nvPr/>
        </p:nvSpPr>
        <p:spPr>
          <a:xfrm>
            <a:off x="180000" y="792448"/>
            <a:ext cx="3342600" cy="406200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T" sz="1200" dirty="0">
                <a:solidFill>
                  <a:srgbClr val="001080"/>
                </a:solidFill>
              </a:rPr>
              <a:t>1) Handle</a:t>
            </a:r>
            <a:r>
              <a:rPr lang="en-AT" sz="1200" dirty="0"/>
              <a:t> </a:t>
            </a:r>
            <a:r>
              <a:rPr lang="en-AT" sz="1200" dirty="0">
                <a:solidFill>
                  <a:srgbClr val="001080"/>
                </a:solidFill>
              </a:rPr>
              <a:t>Missing</a:t>
            </a:r>
            <a:r>
              <a:rPr lang="en-AT" sz="1200" dirty="0"/>
              <a:t> </a:t>
            </a:r>
            <a:r>
              <a:rPr lang="en-AT" sz="1200" dirty="0">
                <a:solidFill>
                  <a:srgbClr val="001080"/>
                </a:solidFill>
              </a:rPr>
              <a:t>Values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F7CF069-8C4B-A676-C0F6-28D65AF1F360}"/>
              </a:ext>
            </a:extLst>
          </p:cNvPr>
          <p:cNvSpPr txBox="1">
            <a:spLocks/>
          </p:cNvSpPr>
          <p:nvPr/>
        </p:nvSpPr>
        <p:spPr>
          <a:xfrm>
            <a:off x="174227" y="2655822"/>
            <a:ext cx="3342600" cy="288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indent="0" defTabSz="685783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1200">
                <a:solidFill>
                  <a:srgbClr val="001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 defTabSz="685783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marR="0" indent="-171446" defTabSz="685783" fontAlgn="auto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5843" marR="0" indent="-171446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03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795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686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577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AT" dirty="0"/>
              <a:t>3) </a:t>
            </a:r>
            <a:r>
              <a:rPr lang="en-GB" dirty="0"/>
              <a:t>Lowercasing</a:t>
            </a:r>
          </a:p>
          <a:p>
            <a:endParaRPr lang="en-AT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C944CFD5-44B2-28CE-977C-263EB156E2A0}"/>
              </a:ext>
            </a:extLst>
          </p:cNvPr>
          <p:cNvSpPr txBox="1">
            <a:spLocks/>
          </p:cNvSpPr>
          <p:nvPr/>
        </p:nvSpPr>
        <p:spPr>
          <a:xfrm>
            <a:off x="174227" y="2978273"/>
            <a:ext cx="3342600" cy="288000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T" sz="1200" dirty="0">
                <a:solidFill>
                  <a:srgbClr val="001080"/>
                </a:solidFill>
              </a:rPr>
              <a:t>4) </a:t>
            </a:r>
            <a:r>
              <a:rPr lang="en-GB" sz="1200" dirty="0">
                <a:solidFill>
                  <a:srgbClr val="001080"/>
                </a:solidFill>
              </a:rPr>
              <a:t>Removal of stop words (</a:t>
            </a:r>
            <a:r>
              <a:rPr lang="en-GB" sz="1200" dirty="0" err="1">
                <a:solidFill>
                  <a:srgbClr val="001080"/>
                </a:solidFill>
              </a:rPr>
              <a:t>nltk.corpus</a:t>
            </a:r>
            <a:r>
              <a:rPr lang="en-GB" sz="1200" dirty="0">
                <a:solidFill>
                  <a:srgbClr val="001080"/>
                </a:solidFill>
              </a:rPr>
              <a:t>)</a:t>
            </a:r>
            <a:endParaRPr lang="en-AT" sz="1200" dirty="0">
              <a:solidFill>
                <a:srgbClr val="001080"/>
              </a:solidFill>
            </a:endParaRPr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9B1ED70A-D589-2EF4-A1CF-7A5CF47C6309}"/>
              </a:ext>
            </a:extLst>
          </p:cNvPr>
          <p:cNvSpPr txBox="1">
            <a:spLocks/>
          </p:cNvSpPr>
          <p:nvPr/>
        </p:nvSpPr>
        <p:spPr>
          <a:xfrm>
            <a:off x="174227" y="4257286"/>
            <a:ext cx="3342600" cy="288000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T" sz="1200" dirty="0">
                <a:solidFill>
                  <a:srgbClr val="001080"/>
                </a:solidFill>
              </a:rPr>
              <a:t>5) </a:t>
            </a:r>
            <a:r>
              <a:rPr lang="en-GB" sz="1200" dirty="0">
                <a:solidFill>
                  <a:srgbClr val="001080"/>
                </a:solidFill>
              </a:rPr>
              <a:t>Tokenize with </a:t>
            </a:r>
            <a:r>
              <a:rPr lang="en-GB" sz="1200" dirty="0" err="1">
                <a:solidFill>
                  <a:srgbClr val="001080"/>
                </a:solidFill>
              </a:rPr>
              <a:t>Gensim</a:t>
            </a:r>
            <a:endParaRPr lang="en-AT" sz="1200" dirty="0">
              <a:solidFill>
                <a:srgbClr val="00108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268EB0-8C94-E81C-E6D4-AE397B27D53B}"/>
              </a:ext>
            </a:extLst>
          </p:cNvPr>
          <p:cNvSpPr txBox="1"/>
          <p:nvPr/>
        </p:nvSpPr>
        <p:spPr>
          <a:xfrm>
            <a:off x="924232" y="109138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12" name="Google Shape;1901;p37">
            <a:extLst>
              <a:ext uri="{FF2B5EF4-FFF2-40B4-BE49-F238E27FC236}">
                <a16:creationId xmlns:a16="http://schemas.microsoft.com/office/drawing/2014/main" id="{264616D3-6B67-E7F5-9381-69188517BC32}"/>
              </a:ext>
            </a:extLst>
          </p:cNvPr>
          <p:cNvSpPr txBox="1">
            <a:spLocks/>
          </p:cNvSpPr>
          <p:nvPr/>
        </p:nvSpPr>
        <p:spPr>
          <a:xfrm>
            <a:off x="174227" y="3311334"/>
            <a:ext cx="4230614" cy="1022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materials arrived early and were in excellent condition. However for the money spent they really should've come with a binder and not just loose leaf. </a:t>
            </a:r>
            <a:endParaRPr lang="en-GB" sz="1400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010F7903-EA90-DDBC-52C5-5B882F763242}"/>
              </a:ext>
            </a:extLst>
          </p:cNvPr>
          <p:cNvSpPr/>
          <p:nvPr/>
        </p:nvSpPr>
        <p:spPr>
          <a:xfrm rot="5400000">
            <a:off x="4234749" y="3711555"/>
            <a:ext cx="792000" cy="122663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8BED3-9FB4-8B4B-08F7-60E7371ED849}"/>
              </a:ext>
            </a:extLst>
          </p:cNvPr>
          <p:cNvSpPr txBox="1"/>
          <p:nvPr/>
        </p:nvSpPr>
        <p:spPr>
          <a:xfrm>
            <a:off x="5055810" y="3376886"/>
            <a:ext cx="4191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materials arrived early excellent condition however money spent really come binder loose leaf</a:t>
            </a:r>
            <a:endParaRPr lang="en-AT" sz="1100" dirty="0"/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FA342A68-7DBD-C8A3-27D1-A9CD60C1E274}"/>
              </a:ext>
            </a:extLst>
          </p:cNvPr>
          <p:cNvSpPr txBox="1">
            <a:spLocks/>
          </p:cNvSpPr>
          <p:nvPr/>
        </p:nvSpPr>
        <p:spPr>
          <a:xfrm>
            <a:off x="174227" y="2333371"/>
            <a:ext cx="3342600" cy="288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indent="0" defTabSz="685783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None/>
              <a:defRPr sz="1200">
                <a:solidFill>
                  <a:srgbClr val="001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37" indent="-171446" defTabSz="685783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28" marR="0" indent="-171446" defTabSz="685783" fontAlgn="auto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5843" marR="0" indent="-171446" defTabSz="685783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12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03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795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686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577" indent="-171446" defTabSz="68578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AT" dirty="0"/>
              <a:t>2) </a:t>
            </a:r>
            <a:r>
              <a:rPr lang="en-GB" dirty="0"/>
              <a:t>Handle contradictions</a:t>
            </a: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2566-14C3-260A-502F-60C02687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Distribution of Review Lengths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DC41-D909-1A9B-19D1-6450383121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E5321-5A66-E995-2C0C-3925E5A5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19" y="907417"/>
            <a:ext cx="4665124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C0FC0-358E-063B-71C9-9CB38ECA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907417"/>
            <a:ext cx="3860690" cy="28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96CB64-7CD4-CF8B-1F4B-05AD139826D4}"/>
              </a:ext>
            </a:extLst>
          </p:cNvPr>
          <p:cNvSpPr txBox="1"/>
          <p:nvPr/>
        </p:nvSpPr>
        <p:spPr>
          <a:xfrm>
            <a:off x="2968628" y="3856921"/>
            <a:ext cx="2380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min: 1 </a:t>
            </a:r>
          </a:p>
          <a:p>
            <a:r>
              <a:rPr lang="en-GB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max: 3198 </a:t>
            </a:r>
          </a:p>
          <a:p>
            <a:r>
              <a:rPr lang="en-GB" sz="1200" b="0" i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mean: 38.67146320089638</a:t>
            </a:r>
            <a:endParaRPr lang="en-AT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7E7A7-E967-5AFA-0E8F-D4750987E86B}"/>
              </a:ext>
            </a:extLst>
          </p:cNvPr>
          <p:cNvSpPr txBox="1"/>
          <p:nvPr/>
        </p:nvSpPr>
        <p:spPr>
          <a:xfrm>
            <a:off x="337316" y="3856921"/>
            <a:ext cx="2858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 reviews with 0 token length.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562 rows removed.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9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F812-6DAA-7803-3524-EE410F45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Summary of Word Frequency Statistics</a:t>
            </a: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12E3-8B4F-19A0-306A-7F8CDE399D6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AF6A-9BCA-0EBF-14D2-A5FA457F0D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9" name="Picture 8" descr="A screenshot of a number&#10;&#10;Description automatically generated">
            <a:extLst>
              <a:ext uri="{FF2B5EF4-FFF2-40B4-BE49-F238E27FC236}">
                <a16:creationId xmlns:a16="http://schemas.microsoft.com/office/drawing/2014/main" id="{91B2CF6B-ED3E-4FE1-D762-E92127141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07" y="1358900"/>
            <a:ext cx="4686300" cy="2425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BFB839-B010-C6D9-6138-B63840437EA4}"/>
              </a:ext>
            </a:extLst>
          </p:cNvPr>
          <p:cNvSpPr txBox="1"/>
          <p:nvPr/>
        </p:nvSpPr>
        <p:spPr>
          <a:xfrm>
            <a:off x="180000" y="2036648"/>
            <a:ext cx="2991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of word frequency statistics to </a:t>
            </a:r>
            <a:r>
              <a:rPr lang="en-GB" sz="1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distribution of word occurrences</a:t>
            </a:r>
            <a:endParaRPr lang="en-A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A79A6-F499-8563-59BE-06C20330CF97}"/>
              </a:ext>
            </a:extLst>
          </p:cNvPr>
          <p:cNvSpPr txBox="1"/>
          <p:nvPr/>
        </p:nvSpPr>
        <p:spPr>
          <a:xfrm>
            <a:off x="1288026" y="171081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</p:spTree>
    <p:extLst>
      <p:ext uri="{BB962C8B-B14F-4D97-AF65-F5344CB8AC3E}">
        <p14:creationId xmlns:p14="http://schemas.microsoft.com/office/powerpoint/2010/main" val="61588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err="1"/>
              <a:t>WordCloud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69E59-20FC-4B55-B845-FEE2F151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1035050"/>
            <a:ext cx="6032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225D-DD9F-134C-63DC-71E670CE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Top 20 Used Words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702A-97DA-C426-C22D-9BDE6BFA8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91F79-3C9D-A453-2D00-F8D71383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89" y="771750"/>
            <a:ext cx="4223622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54D1B-1D35-0127-D7BC-EB64DFD14149}"/>
              </a:ext>
            </a:extLst>
          </p:cNvPr>
          <p:cNvSpPr txBox="1"/>
          <p:nvPr/>
        </p:nvSpPr>
        <p:spPr>
          <a:xfrm>
            <a:off x="612619" y="1325255"/>
            <a:ext cx="15701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oftware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</a:p>
          <a:p>
            <a:r>
              <a:rPr lang="en-GB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</a:p>
          <a:p>
            <a:r>
              <a:rPr lang="en-AT" sz="12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r>
              <a:rPr lang="en-AT" sz="12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r>
              <a:rPr lang="en-A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A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A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99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123</TotalTime>
  <Words>177</Words>
  <Application>Microsoft Macintosh PowerPoint</Application>
  <PresentationFormat>On-screen Show 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Menlo</vt:lpstr>
      <vt:lpstr>Symbol</vt:lpstr>
      <vt:lpstr>Office</vt:lpstr>
      <vt:lpstr>NLP - Preprocessing</vt:lpstr>
      <vt:lpstr>Preprocessing Steps</vt:lpstr>
      <vt:lpstr>Distribution of Review Lengths</vt:lpstr>
      <vt:lpstr>Summary of Word Frequency Statistics</vt:lpstr>
      <vt:lpstr>WordCloud</vt:lpstr>
      <vt:lpstr>Top 20 Used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hbqguf@univie.onmicrosoft.com</dc:creator>
  <cp:lastModifiedBy>hbqguf@univie.onmicrosoft.com</cp:lastModifiedBy>
  <cp:revision>19</cp:revision>
  <dcterms:created xsi:type="dcterms:W3CDTF">2023-09-28T16:14:52Z</dcterms:created>
  <dcterms:modified xsi:type="dcterms:W3CDTF">2023-10-05T12:50:41Z</dcterms:modified>
</cp:coreProperties>
</file>