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28"/>
  </p:notesMasterIdLst>
  <p:sldIdLst>
    <p:sldId id="256" r:id="rId2"/>
    <p:sldId id="257" r:id="rId3"/>
    <p:sldId id="258" r:id="rId4"/>
    <p:sldId id="262" r:id="rId5"/>
    <p:sldId id="268" r:id="rId6"/>
    <p:sldId id="261" r:id="rId7"/>
    <p:sldId id="259" r:id="rId8"/>
    <p:sldId id="265" r:id="rId9"/>
    <p:sldId id="266" r:id="rId10"/>
    <p:sldId id="271" r:id="rId11"/>
    <p:sldId id="270" r:id="rId12"/>
    <p:sldId id="269" r:id="rId13"/>
    <p:sldId id="267" r:id="rId14"/>
    <p:sldId id="272" r:id="rId15"/>
    <p:sldId id="275" r:id="rId16"/>
    <p:sldId id="274" r:id="rId17"/>
    <p:sldId id="273" r:id="rId18"/>
    <p:sldId id="260" r:id="rId19"/>
    <p:sldId id="276" r:id="rId20"/>
    <p:sldId id="277" r:id="rId21"/>
    <p:sldId id="281" r:id="rId22"/>
    <p:sldId id="278" r:id="rId23"/>
    <p:sldId id="279" r:id="rId24"/>
    <p:sldId id="280" r:id="rId25"/>
    <p:sldId id="282" r:id="rId26"/>
    <p:sldId id="26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86" autoAdjust="0"/>
  </p:normalViewPr>
  <p:slideViewPr>
    <p:cSldViewPr snapToGrid="0">
      <p:cViewPr varScale="1">
        <p:scale>
          <a:sx n="65" d="100"/>
          <a:sy n="65" d="100"/>
        </p:scale>
        <p:origin x="13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88D2C-B75B-492C-A3AE-A17D092F3B3C}" type="datetimeFigureOut">
              <a:rPr lang="zh-CN" altLang="en-US" smtClean="0"/>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2694B-8456-4C23-A81B-325F88010047}" type="slidenum">
              <a:rPr lang="zh-CN" altLang="en-US" smtClean="0"/>
              <a:t>‹#›</a:t>
            </a:fld>
            <a:endParaRPr lang="zh-CN" altLang="en-US"/>
          </a:p>
        </p:txBody>
      </p:sp>
    </p:spTree>
    <p:extLst>
      <p:ext uri="{BB962C8B-B14F-4D97-AF65-F5344CB8AC3E}">
        <p14:creationId xmlns:p14="http://schemas.microsoft.com/office/powerpoint/2010/main" val="16951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a:t>
            </a:fld>
            <a:endParaRPr lang="zh-CN" altLang="en-US"/>
          </a:p>
        </p:txBody>
      </p:sp>
    </p:spTree>
    <p:extLst>
      <p:ext uri="{BB962C8B-B14F-4D97-AF65-F5344CB8AC3E}">
        <p14:creationId xmlns:p14="http://schemas.microsoft.com/office/powerpoint/2010/main" val="4045880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Your strong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Easier for you to perform better</a:t>
            </a:r>
          </a:p>
          <a:p>
            <a:r>
              <a:rPr lang="zh-CN" altLang="en-US" dirty="0"/>
              <a:t>全球客户触及</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11</a:t>
            </a:fld>
            <a:endParaRPr lang="zh-CN" altLang="en-US"/>
          </a:p>
        </p:txBody>
      </p:sp>
    </p:spTree>
    <p:extLst>
      <p:ext uri="{BB962C8B-B14F-4D97-AF65-F5344CB8AC3E}">
        <p14:creationId xmlns:p14="http://schemas.microsoft.com/office/powerpoint/2010/main" val="86342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Database and data access layer for high performance and throughput</a:t>
            </a:r>
          </a:p>
          <a:p>
            <a:r>
              <a:rPr lang="en-US" altLang="zh-CN" sz="1200" b="0" i="0" kern="1200" dirty="0">
                <a:solidFill>
                  <a:schemeClr val="tx1"/>
                </a:solidFill>
                <a:effectLst/>
                <a:latin typeface="+mn-lt"/>
                <a:ea typeface="+mn-ea"/>
                <a:cs typeface="+mn-cs"/>
              </a:rPr>
              <a:t>Security of data at rest </a:t>
            </a: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Save money</a:t>
            </a:r>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项目，依赖外部谈判。后来不再焦虑不懂数据库运营，轻松备份。</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12</a:t>
            </a:fld>
            <a:endParaRPr lang="zh-CN" altLang="en-US"/>
          </a:p>
        </p:txBody>
      </p:sp>
    </p:spTree>
    <p:extLst>
      <p:ext uri="{BB962C8B-B14F-4D97-AF65-F5344CB8AC3E}">
        <p14:creationId xmlns:p14="http://schemas.microsoft.com/office/powerpoint/2010/main" val="297763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Ability to configure database and data access layer for high performance and throughput Security of data at rest </a:t>
            </a: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项目，不再焦虑不懂数据库运营，依赖外部谈判，轻松备份。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13</a:t>
            </a:fld>
            <a:endParaRPr lang="zh-CN" altLang="en-US"/>
          </a:p>
        </p:txBody>
      </p:sp>
    </p:spTree>
    <p:extLst>
      <p:ext uri="{BB962C8B-B14F-4D97-AF65-F5344CB8AC3E}">
        <p14:creationId xmlns:p14="http://schemas.microsoft.com/office/powerpoint/2010/main" val="119334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ALB Security of data in transit</a:t>
            </a:r>
          </a:p>
          <a:p>
            <a:r>
              <a:rPr lang="zh-CN" altLang="en-US" sz="1200" b="0" i="0" kern="1200" dirty="0">
                <a:solidFill>
                  <a:schemeClr val="tx1"/>
                </a:solidFill>
                <a:effectLst/>
                <a:latin typeface="+mn-lt"/>
                <a:ea typeface="+mn-ea"/>
                <a:cs typeface="+mn-cs"/>
              </a:rPr>
              <a:t>没有单台机的带宽限制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r>
              <a:rPr lang="en-US" altLang="zh-CN" dirty="0"/>
              <a:t>CIO</a:t>
            </a:r>
            <a:r>
              <a:rPr lang="zh-CN" altLang="en-US" dirty="0"/>
              <a:t>故事：让</a:t>
            </a:r>
            <a:r>
              <a:rPr lang="en-US" altLang="zh-CN" dirty="0"/>
              <a:t>AWS</a:t>
            </a:r>
            <a:r>
              <a:rPr lang="zh-CN" altLang="en-US" dirty="0"/>
              <a:t>来操心</a:t>
            </a:r>
            <a:r>
              <a:rPr lang="en-US" altLang="zh-CN" dirty="0"/>
              <a:t>HTTPS</a:t>
            </a:r>
            <a:r>
              <a:rPr lang="zh-CN" altLang="en-US" dirty="0"/>
              <a:t>配置的问题，而不是找网管或者自己配置各种服务器</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14</a:t>
            </a:fld>
            <a:endParaRPr lang="zh-CN" altLang="en-US"/>
          </a:p>
        </p:txBody>
      </p:sp>
    </p:spTree>
    <p:extLst>
      <p:ext uri="{BB962C8B-B14F-4D97-AF65-F5344CB8AC3E}">
        <p14:creationId xmlns:p14="http://schemas.microsoft.com/office/powerpoint/2010/main" val="2963652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Security of data at rest</a:t>
            </a:r>
          </a:p>
          <a:p>
            <a:r>
              <a:rPr lang="zh-CN" altLang="en-US" sz="1200" b="0" i="0" kern="1200" dirty="0">
                <a:solidFill>
                  <a:schemeClr val="tx1"/>
                </a:solidFill>
                <a:effectLst/>
                <a:latin typeface="+mn-lt"/>
                <a:ea typeface="+mn-ea"/>
                <a:cs typeface="+mn-cs"/>
              </a:rPr>
              <a:t>有名事件 </a:t>
            </a:r>
            <a:r>
              <a:rPr lang="en-US" altLang="zh-CN" sz="1200" b="0" i="0" kern="1200" dirty="0">
                <a:solidFill>
                  <a:schemeClr val="tx1"/>
                </a:solidFill>
                <a:effectLst/>
                <a:latin typeface="+mn-lt"/>
                <a:ea typeface="+mn-ea"/>
                <a:cs typeface="+mn-cs"/>
              </a:rPr>
              <a:t>vs </a:t>
            </a:r>
            <a:r>
              <a:rPr lang="zh-CN" altLang="en-US" sz="1200" b="0" i="0" kern="1200" dirty="0">
                <a:solidFill>
                  <a:schemeClr val="tx1"/>
                </a:solidFill>
                <a:effectLst/>
                <a:latin typeface="+mn-lt"/>
                <a:ea typeface="+mn-ea"/>
                <a:cs typeface="+mn-cs"/>
              </a:rPr>
              <a:t>正直</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Your strong support</a:t>
            </a:r>
          </a:p>
          <a:p>
            <a:r>
              <a:rPr lang="zh-CN" altLang="en-US" sz="1200" b="0" i="0" kern="1200" dirty="0">
                <a:solidFill>
                  <a:schemeClr val="tx1"/>
                </a:solidFill>
                <a:effectLst/>
                <a:latin typeface="+mn-lt"/>
                <a:ea typeface="+mn-ea"/>
                <a:cs typeface="+mn-cs"/>
              </a:rPr>
              <a:t>不会被收集数据或者盗用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15</a:t>
            </a:fld>
            <a:endParaRPr lang="zh-CN" altLang="en-US"/>
          </a:p>
        </p:txBody>
      </p:sp>
    </p:spTree>
    <p:extLst>
      <p:ext uri="{BB962C8B-B14F-4D97-AF65-F5344CB8AC3E}">
        <p14:creationId xmlns:p14="http://schemas.microsoft.com/office/powerpoint/2010/main" val="247855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身份及访问管理</a:t>
            </a:r>
          </a:p>
          <a:p>
            <a:r>
              <a:rPr lang="en-US" altLang="zh-CN" sz="1200" b="0" i="0" kern="1200" dirty="0">
                <a:solidFill>
                  <a:schemeClr val="tx1"/>
                </a:solidFill>
                <a:effectLst/>
                <a:latin typeface="+mn-lt"/>
                <a:ea typeface="+mn-ea"/>
                <a:cs typeface="+mn-cs"/>
              </a:rPr>
              <a:t>Securing access to the environment as the delivery team expands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CIO</a:t>
            </a:r>
            <a:r>
              <a:rPr lang="zh-CN" altLang="en-US" sz="1200" b="0" i="0" kern="1200" dirty="0">
                <a:solidFill>
                  <a:schemeClr val="tx1"/>
                </a:solidFill>
                <a:effectLst/>
                <a:latin typeface="+mn-lt"/>
                <a:ea typeface="+mn-ea"/>
                <a:cs typeface="+mn-cs"/>
              </a:rPr>
              <a:t>自己针对团队给予不同的组权限，不需要网管</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16</a:t>
            </a:fld>
            <a:endParaRPr lang="zh-CN" altLang="en-US"/>
          </a:p>
        </p:txBody>
      </p:sp>
    </p:spTree>
    <p:extLst>
      <p:ext uri="{BB962C8B-B14F-4D97-AF65-F5344CB8AC3E}">
        <p14:creationId xmlns:p14="http://schemas.microsoft.com/office/powerpoint/2010/main" val="159355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Security of data at rest: </a:t>
            </a:r>
            <a:r>
              <a:rPr lang="zh-CN" altLang="en-US" sz="1200" b="0" i="0" kern="1200" dirty="0">
                <a:solidFill>
                  <a:schemeClr val="tx1"/>
                </a:solidFill>
                <a:effectLst/>
                <a:latin typeface="+mn-lt"/>
                <a:ea typeface="+mn-ea"/>
                <a:cs typeface="+mn-cs"/>
              </a:rPr>
              <a:t>细粒度的权限</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17</a:t>
            </a:fld>
            <a:endParaRPr lang="zh-CN" altLang="en-US"/>
          </a:p>
        </p:txBody>
      </p:sp>
    </p:spTree>
    <p:extLst>
      <p:ext uri="{BB962C8B-B14F-4D97-AF65-F5344CB8AC3E}">
        <p14:creationId xmlns:p14="http://schemas.microsoft.com/office/powerpoint/2010/main" val="228665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Making the user experience in the browser very low latency even though a large portion of their user base will be from far away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Easier for you to perform better: </a:t>
            </a:r>
            <a:r>
              <a:rPr lang="zh-CN" altLang="en-US" sz="1200" b="0" i="0" kern="1200" dirty="0">
                <a:solidFill>
                  <a:schemeClr val="tx1"/>
                </a:solidFill>
                <a:effectLst/>
                <a:latin typeface="+mn-lt"/>
                <a:ea typeface="+mn-ea"/>
                <a:cs typeface="+mn-cs"/>
              </a:rPr>
              <a:t>功能强大 </a:t>
            </a:r>
            <a:r>
              <a:rPr lang="en-US" altLang="zh-CN" sz="1200" b="0" i="0" kern="1200" dirty="0">
                <a:solidFill>
                  <a:schemeClr val="tx1"/>
                </a:solidFill>
                <a:effectLst/>
                <a:latin typeface="+mn-lt"/>
                <a:ea typeface="+mn-ea"/>
                <a:cs typeface="+mn-cs"/>
              </a:rPr>
              <a:t>metadata </a:t>
            </a:r>
            <a:r>
              <a:rPr lang="zh-CN" altLang="en-US" sz="1200" b="0" i="0" kern="1200" dirty="0">
                <a:solidFill>
                  <a:schemeClr val="tx1"/>
                </a:solidFill>
                <a:effectLst/>
                <a:latin typeface="+mn-lt"/>
                <a:ea typeface="+mn-ea"/>
                <a:cs typeface="+mn-cs"/>
              </a:rPr>
              <a:t>自动化。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创业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自动化上线</a:t>
            </a:r>
            <a:r>
              <a:rPr lang="en-US" altLang="zh-CN" sz="1200" b="0" i="0" kern="1200" dirty="0">
                <a:solidFill>
                  <a:schemeClr val="tx1"/>
                </a:solidFill>
                <a:effectLst/>
                <a:latin typeface="+mn-lt"/>
                <a:ea typeface="+mn-ea"/>
                <a:cs typeface="+mn-cs"/>
              </a:rPr>
              <a:t>, SDK vs cli</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18</a:t>
            </a:fld>
            <a:endParaRPr lang="zh-CN" altLang="en-US"/>
          </a:p>
        </p:txBody>
      </p:sp>
    </p:spTree>
    <p:extLst>
      <p:ext uri="{BB962C8B-B14F-4D97-AF65-F5344CB8AC3E}">
        <p14:creationId xmlns:p14="http://schemas.microsoft.com/office/powerpoint/2010/main" val="62592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：友商在学习。图形化自动化运维应用。第一次用，惊叹，非常好用。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19</a:t>
            </a:fld>
            <a:endParaRPr lang="zh-CN" altLang="en-US"/>
          </a:p>
        </p:txBody>
      </p:sp>
    </p:spTree>
    <p:extLst>
      <p:ext uri="{BB962C8B-B14F-4D97-AF65-F5344CB8AC3E}">
        <p14:creationId xmlns:p14="http://schemas.microsoft.com/office/powerpoint/2010/main" val="271313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Ability to easily manage and replicate multiple environments based on their blueprint architecture</a:t>
            </a:r>
          </a:p>
          <a:p>
            <a:r>
              <a:rPr lang="zh-CN" altLang="en-US" sz="1200" b="0" i="0" kern="1200" dirty="0">
                <a:solidFill>
                  <a:schemeClr val="tx1"/>
                </a:solidFill>
                <a:effectLst/>
                <a:latin typeface="+mn-lt"/>
                <a:ea typeface="+mn-ea"/>
                <a:cs typeface="+mn-cs"/>
              </a:rPr>
              <a:t>友商没有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强大的自动化运维应用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第一次用，复杂，全面覆盖</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20</a:t>
            </a:fld>
            <a:endParaRPr lang="zh-CN" altLang="en-US"/>
          </a:p>
        </p:txBody>
      </p:sp>
    </p:spTree>
    <p:extLst>
      <p:ext uri="{BB962C8B-B14F-4D97-AF65-F5344CB8AC3E}">
        <p14:creationId xmlns:p14="http://schemas.microsoft.com/office/powerpoint/2010/main" val="408488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3</a:t>
            </a:fld>
            <a:endParaRPr lang="zh-CN" altLang="en-US"/>
          </a:p>
        </p:txBody>
      </p:sp>
    </p:spTree>
    <p:extLst>
      <p:ext uri="{BB962C8B-B14F-4D97-AF65-F5344CB8AC3E}">
        <p14:creationId xmlns:p14="http://schemas.microsoft.com/office/powerpoint/2010/main" val="4207068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Kinesis</a:t>
            </a:r>
          </a:p>
          <a:p>
            <a:r>
              <a:rPr lang="en-US" altLang="zh-CN" sz="1200" b="0" i="0" kern="1200" dirty="0">
                <a:solidFill>
                  <a:schemeClr val="tx1"/>
                </a:solidFill>
                <a:effectLst/>
                <a:latin typeface="+mn-lt"/>
                <a:ea typeface="+mn-ea"/>
                <a:cs typeface="+mn-cs"/>
              </a:rPr>
              <a:t>Effective distribution of load</a:t>
            </a:r>
          </a:p>
          <a:p>
            <a:r>
              <a:rPr lang="zh-CN" altLang="en-US" sz="1200" b="0" i="0" kern="1200" dirty="0">
                <a:solidFill>
                  <a:schemeClr val="tx1"/>
                </a:solidFill>
                <a:effectLst/>
                <a:latin typeface="+mn-lt"/>
                <a:ea typeface="+mn-ea"/>
                <a:cs typeface="+mn-cs"/>
              </a:rPr>
              <a:t>计费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对手标准</a:t>
            </a:r>
            <a:r>
              <a:rPr lang="en-US" altLang="zh-CN" sz="1200" b="0" i="0" kern="1200" dirty="0">
                <a:solidFill>
                  <a:schemeClr val="tx1"/>
                </a:solidFill>
                <a:effectLst/>
                <a:latin typeface="+mn-lt"/>
                <a:ea typeface="+mn-ea"/>
                <a:cs typeface="+mn-cs"/>
              </a:rPr>
              <a:t>Kafka</a:t>
            </a:r>
            <a:r>
              <a:rPr lang="zh-CN" altLang="en-US" sz="1200" b="0" i="0" kern="1200" dirty="0">
                <a:solidFill>
                  <a:schemeClr val="tx1"/>
                </a:solidFill>
                <a:effectLst/>
                <a:latin typeface="+mn-lt"/>
                <a:ea typeface="+mn-ea"/>
                <a:cs typeface="+mn-cs"/>
              </a:rPr>
              <a:t>，但是内测，不好控制</a:t>
            </a:r>
            <a:r>
              <a:rPr lang="en-US" altLang="zh-CN" sz="1200" b="0" i="0" kern="1200" dirty="0">
                <a:solidFill>
                  <a:schemeClr val="tx1"/>
                </a:solidFill>
                <a:effectLst/>
                <a:latin typeface="+mn-lt"/>
                <a:ea typeface="+mn-ea"/>
                <a:cs typeface="+mn-cs"/>
              </a:rPr>
              <a:t>, Zookeeper</a:t>
            </a: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自己开发的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第一次用非常简单 </a:t>
            </a:r>
            <a:r>
              <a:rPr lang="en-US" altLang="zh-CN" sz="1200" b="0" i="0" kern="1200" dirty="0">
                <a:solidFill>
                  <a:schemeClr val="tx1"/>
                </a:solidFill>
                <a:effectLst/>
                <a:latin typeface="+mn-lt"/>
                <a:ea typeface="+mn-ea"/>
                <a:cs typeface="+mn-cs"/>
              </a:rPr>
              <a:t>vs </a:t>
            </a:r>
            <a:r>
              <a:rPr lang="en-US" altLang="zh-CN" sz="1200" b="0" i="0" kern="1200" dirty="0" err="1">
                <a:solidFill>
                  <a:schemeClr val="tx1"/>
                </a:solidFill>
                <a:effectLst/>
                <a:latin typeface="+mn-lt"/>
                <a:ea typeface="+mn-ea"/>
                <a:cs typeface="+mn-cs"/>
              </a:rPr>
              <a:t>kafka</a:t>
            </a:r>
            <a:r>
              <a:rPr lang="zh-CN" altLang="en-US" sz="1200" b="0" i="0" kern="1200" dirty="0">
                <a:solidFill>
                  <a:schemeClr val="tx1"/>
                </a:solidFill>
                <a:effectLst/>
                <a:latin typeface="+mn-lt"/>
                <a:ea typeface="+mn-ea"/>
                <a:cs typeface="+mn-cs"/>
              </a:rPr>
              <a:t>非常麻烦，需要太多决策</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22</a:t>
            </a:fld>
            <a:endParaRPr lang="zh-CN" altLang="en-US"/>
          </a:p>
        </p:txBody>
      </p:sp>
    </p:spTree>
    <p:extLst>
      <p:ext uri="{BB962C8B-B14F-4D97-AF65-F5344CB8AC3E}">
        <p14:creationId xmlns:p14="http://schemas.microsoft.com/office/powerpoint/2010/main" val="2889466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S3, Glacier</a:t>
            </a:r>
          </a:p>
          <a:p>
            <a:r>
              <a:rPr lang="en-US" altLang="zh-CN" sz="1200" b="0" i="0" kern="1200" dirty="0">
                <a:solidFill>
                  <a:schemeClr val="tx1"/>
                </a:solidFill>
                <a:effectLst/>
                <a:latin typeface="+mn-lt"/>
                <a:ea typeface="+mn-ea"/>
                <a:cs typeface="+mn-cs"/>
              </a:rPr>
              <a:t>Archival strategy for inactive objects greater than 6 months</a:t>
            </a:r>
          </a:p>
          <a:p>
            <a:r>
              <a:rPr lang="zh-CN" altLang="en-US" sz="1200" b="0" i="0" kern="1200" dirty="0">
                <a:solidFill>
                  <a:schemeClr val="tx1"/>
                </a:solidFill>
                <a:effectLst/>
                <a:latin typeface="+mn-lt"/>
                <a:ea typeface="+mn-ea"/>
                <a:cs typeface="+mn-cs"/>
              </a:rPr>
              <a:t>后付费便宜，预付费</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r>
              <a:rPr lang="en-US" altLang="zh-CN" sz="1200" b="0" i="0" kern="1200" dirty="0">
                <a:solidFill>
                  <a:schemeClr val="tx1"/>
                </a:solidFill>
                <a:effectLst/>
                <a:latin typeface="+mn-lt"/>
                <a:ea typeface="+mn-ea"/>
                <a:cs typeface="+mn-cs"/>
              </a:rPr>
              <a:t>CIO</a:t>
            </a:r>
          </a:p>
          <a:p>
            <a:r>
              <a:rPr lang="zh-CN" altLang="en-US" sz="1200" b="0" i="0" kern="1200" dirty="0">
                <a:solidFill>
                  <a:schemeClr val="tx1"/>
                </a:solidFill>
                <a:effectLst/>
                <a:latin typeface="+mn-lt"/>
                <a:ea typeface="+mn-ea"/>
                <a:cs typeface="+mn-cs"/>
              </a:rPr>
              <a:t>不需要存水，自来水</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23</a:t>
            </a:fld>
            <a:endParaRPr lang="zh-CN" altLang="en-US"/>
          </a:p>
        </p:txBody>
      </p:sp>
    </p:spTree>
    <p:extLst>
      <p:ext uri="{BB962C8B-B14F-4D97-AF65-F5344CB8AC3E}">
        <p14:creationId xmlns:p14="http://schemas.microsoft.com/office/powerpoint/2010/main" val="188522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Effective distribution of load Scaling to meet the demand, but with uncertainty around when and how much this demand will be they are very concerned about buying too much infrastructure too soon or not enough too late</a:t>
            </a:r>
          </a:p>
          <a:p>
            <a:r>
              <a:rPr lang="zh-CN" altLang="en-US" sz="1200" b="0" i="0" kern="1200" dirty="0">
                <a:solidFill>
                  <a:schemeClr val="tx1"/>
                </a:solidFill>
                <a:effectLst/>
                <a:latin typeface="+mn-lt"/>
                <a:ea typeface="+mn-ea"/>
                <a:cs typeface="+mn-cs"/>
              </a:rPr>
              <a:t>发明者 </a:t>
            </a:r>
            <a:r>
              <a:rPr lang="en-US" altLang="zh-CN" sz="1200" b="0" i="0" kern="1200" dirty="0">
                <a:solidFill>
                  <a:schemeClr val="tx1"/>
                </a:solidFill>
                <a:effectLst/>
                <a:latin typeface="+mn-lt"/>
                <a:ea typeface="+mn-ea"/>
                <a:cs typeface="+mn-cs"/>
              </a:rPr>
              <a:t>SAM</a:t>
            </a:r>
          </a:p>
          <a:p>
            <a:r>
              <a:rPr lang="en-US" altLang="zh-CN" sz="1200" b="0" i="0" kern="1200" dirty="0">
                <a:solidFill>
                  <a:schemeClr val="tx1"/>
                </a:solidFill>
                <a:effectLst/>
                <a:latin typeface="+mn-lt"/>
                <a:ea typeface="+mn-ea"/>
                <a:cs typeface="+mn-cs"/>
              </a:rPr>
              <a:t>Easier for you to perform better</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24</a:t>
            </a:fld>
            <a:endParaRPr lang="zh-CN" altLang="en-US"/>
          </a:p>
        </p:txBody>
      </p:sp>
    </p:spTree>
    <p:extLst>
      <p:ext uri="{BB962C8B-B14F-4D97-AF65-F5344CB8AC3E}">
        <p14:creationId xmlns:p14="http://schemas.microsoft.com/office/powerpoint/2010/main" val="1893274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ElastiCache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无状态</a:t>
            </a:r>
            <a:r>
              <a:rPr lang="en-US" altLang="zh-CN" sz="1200" b="0" i="0" kern="1200" dirty="0">
                <a:solidFill>
                  <a:schemeClr val="tx1"/>
                </a:solidFill>
                <a:effectLst/>
                <a:latin typeface="+mn-lt"/>
                <a:ea typeface="+mn-ea"/>
                <a:cs typeface="+mn-cs"/>
              </a:rPr>
              <a:t>X Scaling</a:t>
            </a:r>
            <a:r>
              <a:rPr lang="zh-CN" altLang="en-US" sz="1200" b="0" i="0" kern="1200" dirty="0">
                <a:solidFill>
                  <a:schemeClr val="tx1"/>
                </a:solidFill>
                <a:effectLst/>
                <a:latin typeface="+mn-lt"/>
                <a:ea typeface="+mn-ea"/>
                <a:cs typeface="+mn-cs"/>
              </a:rPr>
              <a:t>部署简单</a:t>
            </a:r>
            <a:r>
              <a:rPr lang="en-US" altLang="zh-CN" sz="1200" b="0" i="0" kern="1200" dirty="0">
                <a:solidFill>
                  <a:schemeClr val="tx1"/>
                </a:solidFill>
                <a:effectLst/>
                <a:latin typeface="+mn-lt"/>
                <a:ea typeface="+mn-ea"/>
                <a:cs typeface="+mn-cs"/>
              </a:rPr>
              <a:t>Easier for you to perform better </a:t>
            </a:r>
            <a:r>
              <a:rPr lang="zh-CN" altLang="en-US" sz="1200" b="0" i="0" kern="1200" dirty="0">
                <a:solidFill>
                  <a:schemeClr val="tx1"/>
                </a:solidFill>
                <a:effectLst/>
                <a:latin typeface="+mn-lt"/>
                <a:ea typeface="+mn-ea"/>
                <a:cs typeface="+mn-cs"/>
              </a:rPr>
              <a:t>折腾 </a:t>
            </a:r>
            <a:r>
              <a:rPr lang="en-US" altLang="zh-CN" sz="1200" b="0" i="0" kern="1200" dirty="0">
                <a:solidFill>
                  <a:schemeClr val="tx1"/>
                </a:solidFill>
                <a:effectLst/>
                <a:latin typeface="+mn-lt"/>
                <a:ea typeface="+mn-ea"/>
                <a:cs typeface="+mn-cs"/>
              </a:rPr>
              <a:t>vs </a:t>
            </a:r>
            <a:r>
              <a:rPr lang="zh-CN" altLang="en-US" sz="1200" b="0" i="0" kern="1200" dirty="0">
                <a:solidFill>
                  <a:schemeClr val="tx1"/>
                </a:solidFill>
                <a:effectLst/>
                <a:latin typeface="+mn-lt"/>
                <a:ea typeface="+mn-ea"/>
                <a:cs typeface="+mn-cs"/>
              </a:rPr>
              <a:t>不折腾</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DynamoDB </a:t>
            </a:r>
            <a:r>
              <a:rPr lang="en-US" altLang="zh-CN" sz="1200" b="0" i="0" kern="1200" dirty="0" err="1">
                <a:solidFill>
                  <a:schemeClr val="tx1"/>
                </a:solidFill>
                <a:effectLst/>
                <a:latin typeface="+mn-lt"/>
                <a:ea typeface="+mn-ea"/>
                <a:cs typeface="+mn-cs"/>
              </a:rPr>
              <a:t>mongodb</a:t>
            </a:r>
            <a:r>
              <a:rPr lang="zh-CN" altLang="en-US" sz="1200" b="0" i="0" kern="1200" dirty="0">
                <a:solidFill>
                  <a:schemeClr val="tx1"/>
                </a:solidFill>
                <a:effectLst/>
                <a:latin typeface="+mn-lt"/>
                <a:ea typeface="+mn-ea"/>
                <a:cs typeface="+mn-cs"/>
              </a:rPr>
              <a:t>。即开即用</a:t>
            </a:r>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事件记录；快速启动。</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25</a:t>
            </a:fld>
            <a:endParaRPr lang="zh-CN" altLang="en-US"/>
          </a:p>
        </p:txBody>
      </p:sp>
    </p:spTree>
    <p:extLst>
      <p:ext uri="{BB962C8B-B14F-4D97-AF65-F5344CB8AC3E}">
        <p14:creationId xmlns:p14="http://schemas.microsoft.com/office/powerpoint/2010/main" val="384373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4</a:t>
            </a:fld>
            <a:endParaRPr lang="zh-CN" altLang="en-US"/>
          </a:p>
        </p:txBody>
      </p:sp>
    </p:spTree>
    <p:extLst>
      <p:ext uri="{BB962C8B-B14F-4D97-AF65-F5344CB8AC3E}">
        <p14:creationId xmlns:p14="http://schemas.microsoft.com/office/powerpoint/2010/main" val="382094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Scaling to meet the demand, but with uncertainty around when and how much this demand will be </a:t>
            </a:r>
          </a:p>
          <a:p>
            <a:r>
              <a:rPr lang="en-US" altLang="zh-CN" dirty="0"/>
              <a:t>very concerned about buying too much infrastructure too soon or not enough too late	</a:t>
            </a:r>
          </a:p>
          <a:p>
            <a:r>
              <a:rPr lang="zh-CN" altLang="en-US" dirty="0"/>
              <a:t>性价比	</a:t>
            </a:r>
            <a:r>
              <a:rPr lang="en-US" altLang="zh-CN" dirty="0"/>
              <a:t>Save money in the long run	</a:t>
            </a:r>
          </a:p>
          <a:p>
            <a:r>
              <a:rPr lang="en-US" altLang="zh-CN" dirty="0"/>
              <a:t>CIO</a:t>
            </a:r>
            <a:r>
              <a:rPr lang="zh-CN" altLang="en-US" dirty="0"/>
              <a:t>选型	金鱼而不是汗血宝马</a:t>
            </a: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5</a:t>
            </a:fld>
            <a:endParaRPr lang="zh-CN" altLang="en-US"/>
          </a:p>
        </p:txBody>
      </p:sp>
    </p:spTree>
    <p:extLst>
      <p:ext uri="{BB962C8B-B14F-4D97-AF65-F5344CB8AC3E}">
        <p14:creationId xmlns:p14="http://schemas.microsoft.com/office/powerpoint/2010/main" val="84053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CIO</a:t>
            </a:r>
            <a:r>
              <a:rPr lang="zh-CN" altLang="en-US" dirty="0"/>
              <a:t>价格选型的故事 横向扩展而不是向上扩展 一开始可以向上扩展，但是后来一定是横向扩展</a:t>
            </a:r>
            <a:endParaRPr lang="en-US" altLang="zh-CN"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6</a:t>
            </a:fld>
            <a:endParaRPr lang="zh-CN" altLang="en-US"/>
          </a:p>
        </p:txBody>
      </p:sp>
    </p:spTree>
    <p:extLst>
      <p:ext uri="{BB962C8B-B14F-4D97-AF65-F5344CB8AC3E}">
        <p14:creationId xmlns:p14="http://schemas.microsoft.com/office/powerpoint/2010/main" val="47878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Scaling uncertainty when and how much</a:t>
            </a:r>
          </a:p>
          <a:p>
            <a:r>
              <a:rPr lang="en-US" altLang="zh-CN" sz="1200" b="0" i="0" kern="1200" dirty="0">
                <a:solidFill>
                  <a:schemeClr val="tx1"/>
                </a:solidFill>
                <a:effectLst/>
                <a:latin typeface="+mn-lt"/>
                <a:ea typeface="+mn-ea"/>
                <a:cs typeface="+mn-cs"/>
              </a:rPr>
              <a:t>Self-healing infrastructure that recovers from failed service instances</a:t>
            </a:r>
          </a:p>
          <a:p>
            <a:r>
              <a:rPr lang="zh-CN" altLang="en-US" sz="1200" b="0" i="0" kern="1200" dirty="0">
                <a:solidFill>
                  <a:schemeClr val="tx1"/>
                </a:solidFill>
                <a:effectLst/>
                <a:latin typeface="+mn-lt"/>
                <a:ea typeface="+mn-ea"/>
                <a:cs typeface="+mn-cs"/>
              </a:rPr>
              <a:t>核心理念揽财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 </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不同点：</a:t>
            </a:r>
            <a:r>
              <a:rPr lang="en-US" altLang="zh-CN" sz="1200" b="0" i="0" kern="1200" dirty="0">
                <a:solidFill>
                  <a:schemeClr val="tx1"/>
                </a:solidFill>
                <a:effectLst/>
                <a:latin typeface="+mn-lt"/>
                <a:ea typeface="+mn-ea"/>
                <a:cs typeface="+mn-cs"/>
              </a:rPr>
              <a:t>CloudWatch </a:t>
            </a:r>
            <a:r>
              <a:rPr lang="zh-CN" altLang="en-US" sz="1200" b="0" i="0" kern="1200" dirty="0">
                <a:solidFill>
                  <a:schemeClr val="tx1"/>
                </a:solidFill>
                <a:effectLst/>
                <a:latin typeface="+mn-lt"/>
                <a:ea typeface="+mn-ea"/>
                <a:cs typeface="+mn-cs"/>
              </a:rPr>
              <a:t>命令行 </a:t>
            </a:r>
            <a:r>
              <a:rPr lang="en-US" altLang="zh-CN" sz="1200" b="0" i="0" kern="1200" dirty="0">
                <a:solidFill>
                  <a:schemeClr val="tx1"/>
                </a:solidFill>
                <a:effectLst/>
                <a:latin typeface="+mn-lt"/>
                <a:ea typeface="+mn-ea"/>
                <a:cs typeface="+mn-cs"/>
              </a:rPr>
              <a:t>CloudFormation</a:t>
            </a:r>
          </a:p>
          <a:p>
            <a:r>
              <a:rPr lang="zh-CN" altLang="en-US" sz="1200" b="0" i="0" kern="1200" dirty="0">
                <a:solidFill>
                  <a:schemeClr val="tx1"/>
                </a:solidFill>
                <a:effectLst/>
                <a:latin typeface="+mn-lt"/>
                <a:ea typeface="+mn-ea"/>
                <a:cs typeface="+mn-cs"/>
              </a:rPr>
              <a:t>因为</a:t>
            </a:r>
            <a:r>
              <a:rPr lang="en-US" altLang="zh-CN" sz="1200" b="0" i="0" kern="1200" dirty="0">
                <a:solidFill>
                  <a:schemeClr val="tx1"/>
                </a:solidFill>
                <a:effectLst/>
                <a:latin typeface="+mn-lt"/>
                <a:ea typeface="+mn-ea"/>
                <a:cs typeface="+mn-cs"/>
              </a:rPr>
              <a:t>AWS</a:t>
            </a:r>
            <a:r>
              <a:rPr lang="zh-CN" altLang="en-US" sz="1200" b="0" i="0" kern="1200" dirty="0">
                <a:solidFill>
                  <a:schemeClr val="tx1"/>
                </a:solidFill>
                <a:effectLst/>
                <a:latin typeface="+mn-lt"/>
                <a:ea typeface="+mn-ea"/>
                <a:cs typeface="+mn-cs"/>
              </a:rPr>
              <a:t>有这个能力。几次创业都先用最便宜，最简单的机器。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7</a:t>
            </a:fld>
            <a:endParaRPr lang="zh-CN" altLang="en-US"/>
          </a:p>
        </p:txBody>
      </p:sp>
    </p:spTree>
    <p:extLst>
      <p:ext uri="{BB962C8B-B14F-4D97-AF65-F5344CB8AC3E}">
        <p14:creationId xmlns:p14="http://schemas.microsoft.com/office/powerpoint/2010/main" val="113314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8</a:t>
            </a:fld>
            <a:endParaRPr lang="zh-CN" altLang="en-US"/>
          </a:p>
        </p:txBody>
      </p:sp>
    </p:spTree>
    <p:extLst>
      <p:ext uri="{BB962C8B-B14F-4D97-AF65-F5344CB8AC3E}">
        <p14:creationId xmlns:p14="http://schemas.microsoft.com/office/powerpoint/2010/main" val="398954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9</a:t>
            </a:fld>
            <a:endParaRPr lang="zh-CN" altLang="en-US"/>
          </a:p>
        </p:txBody>
      </p:sp>
    </p:spTree>
    <p:extLst>
      <p:ext uri="{BB962C8B-B14F-4D97-AF65-F5344CB8AC3E}">
        <p14:creationId xmlns:p14="http://schemas.microsoft.com/office/powerpoint/2010/main" val="84523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Disaster recovery</a:t>
            </a:r>
          </a:p>
          <a:p>
            <a:r>
              <a:rPr lang="en-US" altLang="zh-CN" sz="1200" b="0" i="0" kern="1200" dirty="0">
                <a:solidFill>
                  <a:schemeClr val="tx1"/>
                </a:solidFill>
                <a:effectLst/>
                <a:latin typeface="+mn-lt"/>
                <a:ea typeface="+mn-ea"/>
                <a:cs typeface="+mn-cs"/>
              </a:rPr>
              <a:t>Your strong support</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北京，宁夏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鸡蛋不要放在一个篮子里</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10</a:t>
            </a:fld>
            <a:endParaRPr lang="zh-CN" altLang="en-US"/>
          </a:p>
        </p:txBody>
      </p:sp>
    </p:spTree>
    <p:extLst>
      <p:ext uri="{BB962C8B-B14F-4D97-AF65-F5344CB8AC3E}">
        <p14:creationId xmlns:p14="http://schemas.microsoft.com/office/powerpoint/2010/main" val="323327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67471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458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8892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97771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80438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084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0813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9719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32044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编辑母版文本样式</a:t>
            </a:r>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28642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2018/6/4</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2082208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1900795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cloud.idcquan.com/yjs/134551.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C7807-FE9E-4C24-924E-42020A9E51FA}"/>
              </a:ext>
            </a:extLst>
          </p:cNvPr>
          <p:cNvSpPr>
            <a:spLocks noGrp="1"/>
          </p:cNvSpPr>
          <p:nvPr>
            <p:ph type="ctrTitle"/>
          </p:nvPr>
        </p:nvSpPr>
        <p:spPr/>
        <p:txBody>
          <a:bodyPr/>
          <a:lstStyle/>
          <a:p>
            <a:r>
              <a:rPr lang="en-US" altLang="zh-CN" dirty="0"/>
              <a:t>Architecture Proposal</a:t>
            </a:r>
            <a:endParaRPr lang="zh-CN" altLang="en-US" dirty="0"/>
          </a:p>
        </p:txBody>
      </p:sp>
      <p:sp>
        <p:nvSpPr>
          <p:cNvPr id="3" name="副标题 2">
            <a:extLst>
              <a:ext uri="{FF2B5EF4-FFF2-40B4-BE49-F238E27FC236}">
                <a16:creationId xmlns:a16="http://schemas.microsoft.com/office/drawing/2014/main" id="{C524903B-0AD9-449B-B58D-7CDF41238796}"/>
              </a:ext>
            </a:extLst>
          </p:cNvPr>
          <p:cNvSpPr>
            <a:spLocks noGrp="1"/>
          </p:cNvSpPr>
          <p:nvPr>
            <p:ph type="subTitle" idx="1"/>
          </p:nvPr>
        </p:nvSpPr>
        <p:spPr/>
        <p:txBody>
          <a:bodyPr/>
          <a:lstStyle/>
          <a:p>
            <a:pPr algn="r"/>
            <a:r>
              <a:rPr lang="en-US" altLang="zh-CN" dirty="0" err="1"/>
              <a:t>Zhaolei</a:t>
            </a:r>
            <a:endParaRPr lang="zh-CN" altLang="en-US" dirty="0"/>
          </a:p>
        </p:txBody>
      </p:sp>
    </p:spTree>
    <p:extLst>
      <p:ext uri="{BB962C8B-B14F-4D97-AF65-F5344CB8AC3E}">
        <p14:creationId xmlns:p14="http://schemas.microsoft.com/office/powerpoint/2010/main" val="22408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3D4F291-362B-4A2A-88D6-B2454923DA90}"/>
              </a:ext>
            </a:extLst>
          </p:cNvPr>
          <p:cNvSpPr>
            <a:spLocks noGrp="1"/>
          </p:cNvSpPr>
          <p:nvPr>
            <p:ph type="title"/>
          </p:nvPr>
        </p:nvSpPr>
        <p:spPr/>
        <p:txBody>
          <a:bodyPr/>
          <a:lstStyle/>
          <a:p>
            <a:r>
              <a:rPr lang="en-US" altLang="zh-CN" dirty="0"/>
              <a:t>Don‘t put eggs in one basket – Region &amp;</a:t>
            </a:r>
            <a:r>
              <a:rPr lang="zh-CN" altLang="en-US" dirty="0"/>
              <a:t> </a:t>
            </a:r>
            <a:r>
              <a:rPr lang="en-US" altLang="zh-CN" dirty="0"/>
              <a:t>Availability Zone</a:t>
            </a:r>
            <a:endParaRPr lang="zh-CN" altLang="en-US" dirty="0"/>
          </a:p>
        </p:txBody>
      </p:sp>
      <p:pic>
        <p:nvPicPr>
          <p:cNvPr id="11" name="图片占位符 10">
            <a:extLst>
              <a:ext uri="{FF2B5EF4-FFF2-40B4-BE49-F238E27FC236}">
                <a16:creationId xmlns:a16="http://schemas.microsoft.com/office/drawing/2014/main" id="{A55BBD48-AD9F-4E30-AB3D-36A832606C7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6331" b="14847"/>
          <a:stretch/>
        </p:blipFill>
        <p:spPr>
          <a:xfrm>
            <a:off x="0" y="0"/>
            <a:ext cx="12192000" cy="5330952"/>
          </a:xfrm>
        </p:spPr>
      </p:pic>
    </p:spTree>
    <p:extLst>
      <p:ext uri="{BB962C8B-B14F-4D97-AF65-F5344CB8AC3E}">
        <p14:creationId xmlns:p14="http://schemas.microsoft.com/office/powerpoint/2010/main" val="11269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dms/image/C4E12AQF8vi-ebypQnQ/article-inline_image-shrink_1000_1488/0?e=2127686400&amp;v=beta&amp;t=wqHbzohpEKAfwSoxrfaT8SVPFkizDdhrOmoblNUZj-o">
            <a:extLst>
              <a:ext uri="{FF2B5EF4-FFF2-40B4-BE49-F238E27FC236}">
                <a16:creationId xmlns:a16="http://schemas.microsoft.com/office/drawing/2014/main" id="{EC2EA1C1-21A0-4850-94DE-568F4C0D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08E06E48-B6D8-4185-A2E5-5E0CB0962447}"/>
              </a:ext>
            </a:extLst>
          </p:cNvPr>
          <p:cNvGrpSpPr/>
          <p:nvPr/>
        </p:nvGrpSpPr>
        <p:grpSpPr>
          <a:xfrm>
            <a:off x="1365887" y="3701555"/>
            <a:ext cx="9460226" cy="1321832"/>
            <a:chOff x="1365887" y="2658208"/>
            <a:chExt cx="9460226" cy="1321832"/>
          </a:xfrm>
        </p:grpSpPr>
        <p:pic>
          <p:nvPicPr>
            <p:cNvPr id="1028" name="Picture 4" descr="å¢å¼ºçæä¹æ§">
              <a:extLst>
                <a:ext uri="{FF2B5EF4-FFF2-40B4-BE49-F238E27FC236}">
                  <a16:creationId xmlns:a16="http://schemas.microsoft.com/office/drawing/2014/main" id="{8DEADCE9-C99B-4BCE-A6A1-EFC213ED0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8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æ´é«çå¯ç¨æ§">
              <a:extLst>
                <a:ext uri="{FF2B5EF4-FFF2-40B4-BE49-F238E27FC236}">
                  <a16:creationId xmlns:a16="http://schemas.microsoft.com/office/drawing/2014/main" id="{CE977649-06DD-4ACF-9807-F02341519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6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èªå¨æéè½¬ç§»">
              <a:extLst>
                <a:ext uri="{FF2B5EF4-FFF2-40B4-BE49-F238E27FC236}">
                  <a16:creationId xmlns:a16="http://schemas.microsoft.com/office/drawing/2014/main" id="{80D9B4CD-CC81-4F8A-AD46-F71319311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64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0BD70E8-5DEB-4AD3-8892-FEE599884E15}"/>
                </a:ext>
              </a:extLst>
            </p:cNvPr>
            <p:cNvSpPr/>
            <p:nvPr/>
          </p:nvSpPr>
          <p:spPr>
            <a:xfrm>
              <a:off x="1365887" y="3610708"/>
              <a:ext cx="1114408" cy="369332"/>
            </a:xfrm>
            <a:prstGeom prst="rect">
              <a:avLst/>
            </a:prstGeom>
          </p:spPr>
          <p:txBody>
            <a:bodyPr wrap="none">
              <a:spAutoFit/>
            </a:bodyPr>
            <a:lstStyle/>
            <a:p>
              <a:r>
                <a:rPr lang="zh-CN" altLang="en-US" b="1" dirty="0">
                  <a:solidFill>
                    <a:srgbClr val="333333"/>
                  </a:solidFill>
                  <a:latin typeface="Helvetica" panose="020B0604020202020204" pitchFamily="34" charset="0"/>
                </a:rPr>
                <a:t>轻松管理</a:t>
              </a:r>
              <a:endParaRPr lang="zh-CN" altLang="en-US" dirty="0"/>
            </a:p>
          </p:txBody>
        </p:sp>
        <p:sp>
          <p:nvSpPr>
            <p:cNvPr id="6" name="矩形 5">
              <a:extLst>
                <a:ext uri="{FF2B5EF4-FFF2-40B4-BE49-F238E27FC236}">
                  <a16:creationId xmlns:a16="http://schemas.microsoft.com/office/drawing/2014/main" id="{4D01C46A-1491-45B0-B4AF-8BD800C839C9}"/>
                </a:ext>
              </a:extLst>
            </p:cNvPr>
            <p:cNvSpPr/>
            <p:nvPr/>
          </p:nvSpPr>
          <p:spPr>
            <a:xfrm>
              <a:off x="53644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高度可扩展</a:t>
              </a:r>
              <a:endParaRPr lang="zh-CN" altLang="en-US" dirty="0"/>
            </a:p>
          </p:txBody>
        </p:sp>
        <p:sp>
          <p:nvSpPr>
            <p:cNvPr id="7" name="矩形 6">
              <a:extLst>
                <a:ext uri="{FF2B5EF4-FFF2-40B4-BE49-F238E27FC236}">
                  <a16:creationId xmlns:a16="http://schemas.microsoft.com/office/drawing/2014/main" id="{C065C8DB-55A1-4BD3-819C-AF575C096EED}"/>
                </a:ext>
              </a:extLst>
            </p:cNvPr>
            <p:cNvSpPr/>
            <p:nvPr/>
          </p:nvSpPr>
          <p:spPr>
            <a:xfrm>
              <a:off x="94792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可用且持久</a:t>
              </a:r>
              <a:endParaRPr lang="zh-CN" altLang="en-US" dirty="0"/>
            </a:p>
          </p:txBody>
        </p:sp>
      </p:grpSp>
      <p:grpSp>
        <p:nvGrpSpPr>
          <p:cNvPr id="14" name="组合 13">
            <a:extLst>
              <a:ext uri="{FF2B5EF4-FFF2-40B4-BE49-F238E27FC236}">
                <a16:creationId xmlns:a16="http://schemas.microsoft.com/office/drawing/2014/main" id="{61F2E25B-7397-4786-8D44-24B2658AD4C6}"/>
              </a:ext>
            </a:extLst>
          </p:cNvPr>
          <p:cNvGrpSpPr/>
          <p:nvPr/>
        </p:nvGrpSpPr>
        <p:grpSpPr>
          <a:xfrm>
            <a:off x="1446841" y="5257799"/>
            <a:ext cx="9182100" cy="1321832"/>
            <a:chOff x="1446841" y="5257799"/>
            <a:chExt cx="9182100" cy="1321832"/>
          </a:xfrm>
        </p:grpSpPr>
        <p:pic>
          <p:nvPicPr>
            <p:cNvPr id="1034" name="Picture 10" descr="å¢å¼ºçæä¹æ§">
              <a:extLst>
                <a:ext uri="{FF2B5EF4-FFF2-40B4-BE49-F238E27FC236}">
                  <a16:creationId xmlns:a16="http://schemas.microsoft.com/office/drawing/2014/main" id="{ADEA5815-5694-4F8B-8B5E-4D7A14F21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8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æ´é«çå¯ç¨æ§">
              <a:extLst>
                <a:ext uri="{FF2B5EF4-FFF2-40B4-BE49-F238E27FC236}">
                  <a16:creationId xmlns:a16="http://schemas.microsoft.com/office/drawing/2014/main" id="{8A5AF3B2-1853-41DD-8D0F-81764A5B1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6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èªå¨æéè½¬ç§»">
              <a:extLst>
                <a:ext uri="{FF2B5EF4-FFF2-40B4-BE49-F238E27FC236}">
                  <a16:creationId xmlns:a16="http://schemas.microsoft.com/office/drawing/2014/main" id="{8FBF0A64-6F31-4E7B-B793-04355CD86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64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A4936B1-5170-4DA7-8235-B735BAAA2C65}"/>
                </a:ext>
              </a:extLst>
            </p:cNvPr>
            <p:cNvSpPr/>
            <p:nvPr/>
          </p:nvSpPr>
          <p:spPr>
            <a:xfrm>
              <a:off x="1589948"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快速</a:t>
              </a:r>
              <a:endParaRPr lang="zh-CN" altLang="en-US" dirty="0"/>
            </a:p>
          </p:txBody>
        </p:sp>
        <p:sp>
          <p:nvSpPr>
            <p:cNvPr id="9" name="矩形 8">
              <a:extLst>
                <a:ext uri="{FF2B5EF4-FFF2-40B4-BE49-F238E27FC236}">
                  <a16:creationId xmlns:a16="http://schemas.microsoft.com/office/drawing/2014/main" id="{EE22A9FD-9697-4FE3-B3A8-F8DBCE61D01C}"/>
                </a:ext>
              </a:extLst>
            </p:cNvPr>
            <p:cNvSpPr/>
            <p:nvPr/>
          </p:nvSpPr>
          <p:spPr>
            <a:xfrm>
              <a:off x="5713122"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安全</a:t>
              </a:r>
              <a:endParaRPr lang="zh-CN" altLang="en-US" dirty="0"/>
            </a:p>
          </p:txBody>
        </p:sp>
        <p:sp>
          <p:nvSpPr>
            <p:cNvPr id="10" name="矩形 9">
              <a:extLst>
                <a:ext uri="{FF2B5EF4-FFF2-40B4-BE49-F238E27FC236}">
                  <a16:creationId xmlns:a16="http://schemas.microsoft.com/office/drawing/2014/main" id="{91644162-6F20-40F2-8714-2638EAB74262}"/>
                </a:ext>
              </a:extLst>
            </p:cNvPr>
            <p:cNvSpPr/>
            <p:nvPr/>
          </p:nvSpPr>
          <p:spPr>
            <a:xfrm>
              <a:off x="9836296"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便宜</a:t>
              </a:r>
              <a:endParaRPr lang="zh-CN" altLang="en-US" dirty="0"/>
            </a:p>
          </p:txBody>
        </p:sp>
      </p:grpSp>
      <p:pic>
        <p:nvPicPr>
          <p:cNvPr id="1040" name="Picture 16" descr="Amazon Aurora">
            <a:extLst>
              <a:ext uri="{FF2B5EF4-FFF2-40B4-BE49-F238E27FC236}">
                <a16:creationId xmlns:a16="http://schemas.microsoft.com/office/drawing/2014/main" id="{56965F8B-7070-4F0D-97CB-86B3C0607E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859"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mazon RDS for PostgreSQL">
            <a:extLst>
              <a:ext uri="{FF2B5EF4-FFF2-40B4-BE49-F238E27FC236}">
                <a16:creationId xmlns:a16="http://schemas.microsoft.com/office/drawing/2014/main" id="{A487615A-D78B-429C-BC7C-815CAD18F7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394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 RDS for MySQL">
            <a:extLst>
              <a:ext uri="{FF2B5EF4-FFF2-40B4-BE49-F238E27FC236}">
                <a16:creationId xmlns:a16="http://schemas.microsoft.com/office/drawing/2014/main" id="{988D20BE-E265-4A5E-9E02-F1E26EC5E5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087"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for MariaDB">
            <a:extLst>
              <a:ext uri="{FF2B5EF4-FFF2-40B4-BE49-F238E27FC236}">
                <a16:creationId xmlns:a16="http://schemas.microsoft.com/office/drawing/2014/main" id="{98F9920D-1728-4ED8-B501-8C751E9017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0228"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mazon RDS for Oracle">
            <a:extLst>
              <a:ext uri="{FF2B5EF4-FFF2-40B4-BE49-F238E27FC236}">
                <a16:creationId xmlns:a16="http://schemas.microsoft.com/office/drawing/2014/main" id="{1FFAB2CC-F1D9-4CD8-999B-D2C07C74D4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3369" y="130420"/>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mazon RDS for SQL Server">
            <a:extLst>
              <a:ext uri="{FF2B5EF4-FFF2-40B4-BE49-F238E27FC236}">
                <a16:creationId xmlns:a16="http://schemas.microsoft.com/office/drawing/2014/main" id="{4305CFAA-CD68-4261-8037-1E5DF7FFF6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445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ntegrations_awsrds@4x">
            <a:extLst>
              <a:ext uri="{FF2B5EF4-FFF2-40B4-BE49-F238E27FC236}">
                <a16:creationId xmlns:a16="http://schemas.microsoft.com/office/drawing/2014/main" id="{CE32C663-9E6B-4F23-B7D9-DC97CD50BE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384" y="1094725"/>
            <a:ext cx="2609014" cy="260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7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t="-6" b="-6"/>
          <a:stretch/>
        </p:blipFill>
        <p:spPr>
          <a:xfrm>
            <a:off x="0" y="0"/>
            <a:ext cx="12192000" cy="6840538"/>
          </a:xfrm>
        </p:spPr>
      </p:pic>
    </p:spTree>
    <p:extLst>
      <p:ext uri="{BB962C8B-B14F-4D97-AF65-F5344CB8AC3E}">
        <p14:creationId xmlns:p14="http://schemas.microsoft.com/office/powerpoint/2010/main" val="142434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CEC8B-251C-4A63-BAF0-4E291FB51E16}"/>
              </a:ext>
            </a:extLst>
          </p:cNvPr>
          <p:cNvSpPr>
            <a:spLocks noGrp="1"/>
          </p:cNvSpPr>
          <p:nvPr>
            <p:ph type="title"/>
          </p:nvPr>
        </p:nvSpPr>
        <p:spPr/>
        <p:txBody>
          <a:bodyPr/>
          <a:lstStyle/>
          <a:p>
            <a:r>
              <a:rPr lang="en-US" altLang="zh-CN" dirty="0"/>
              <a:t>Security of data in transit using HTTPS</a:t>
            </a:r>
            <a:endParaRPr lang="zh-CN" altLang="en-US" dirty="0"/>
          </a:p>
        </p:txBody>
      </p:sp>
      <p:pic>
        <p:nvPicPr>
          <p:cNvPr id="6" name="内容占位符 5">
            <a:extLst>
              <a:ext uri="{FF2B5EF4-FFF2-40B4-BE49-F238E27FC236}">
                <a16:creationId xmlns:a16="http://schemas.microsoft.com/office/drawing/2014/main" id="{0E43FE91-EC15-400F-AAD5-C396167027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316" y="666750"/>
            <a:ext cx="7029450" cy="5524500"/>
          </a:xfrm>
        </p:spPr>
      </p:pic>
      <p:sp>
        <p:nvSpPr>
          <p:cNvPr id="4" name="文本占位符 3">
            <a:extLst>
              <a:ext uri="{FF2B5EF4-FFF2-40B4-BE49-F238E27FC236}">
                <a16:creationId xmlns:a16="http://schemas.microsoft.com/office/drawing/2014/main" id="{B6B04827-620B-48BE-B825-0EA77E9B5F2C}"/>
              </a:ext>
            </a:extLst>
          </p:cNvPr>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82632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mazon-web-services-security">
            <a:extLst>
              <a:ext uri="{FF2B5EF4-FFF2-40B4-BE49-F238E27FC236}">
                <a16:creationId xmlns:a16="http://schemas.microsoft.com/office/drawing/2014/main" id="{52494823-12E9-4E53-B35C-E8D77B61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574215" cy="682460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2C6361F-E5BC-4C8F-A5FE-A308BA2A39BC}"/>
              </a:ext>
            </a:extLst>
          </p:cNvPr>
          <p:cNvSpPr>
            <a:spLocks noGrp="1"/>
          </p:cNvSpPr>
          <p:nvPr>
            <p:ph type="title" orient="vert"/>
          </p:nvPr>
        </p:nvSpPr>
        <p:spPr>
          <a:xfrm>
            <a:off x="8077200" y="33395"/>
            <a:ext cx="4114800" cy="1291313"/>
          </a:xfrm>
        </p:spPr>
        <p:txBody>
          <a:bodyPr vert="horz">
            <a:normAutofit fontScale="90000"/>
          </a:bodyPr>
          <a:lstStyle/>
          <a:p>
            <a:r>
              <a:rPr lang="en-US" altLang="zh-CN" dirty="0"/>
              <a:t>Amazon Web Services Security</a:t>
            </a:r>
            <a:endParaRPr lang="zh-CN" altLang="en-US" dirty="0"/>
          </a:p>
        </p:txBody>
      </p:sp>
    </p:spTree>
    <p:extLst>
      <p:ext uri="{BB962C8B-B14F-4D97-AF65-F5344CB8AC3E}">
        <p14:creationId xmlns:p14="http://schemas.microsoft.com/office/powerpoint/2010/main" val="96444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D2C9B-D4AC-4B19-9386-98381CF01D0B}"/>
              </a:ext>
            </a:extLst>
          </p:cNvPr>
          <p:cNvSpPr>
            <a:spLocks noGrp="1"/>
          </p:cNvSpPr>
          <p:nvPr>
            <p:ph type="title"/>
          </p:nvPr>
        </p:nvSpPr>
        <p:spPr/>
        <p:txBody>
          <a:bodyPr/>
          <a:lstStyle/>
          <a:p>
            <a:r>
              <a:rPr lang="en-US" altLang="zh-CN" dirty="0"/>
              <a:t>AWS Identity and Access Management (IAM)</a:t>
            </a:r>
            <a:endParaRPr lang="zh-CN" altLang="en-US" dirty="0"/>
          </a:p>
        </p:txBody>
      </p:sp>
      <p:sp>
        <p:nvSpPr>
          <p:cNvPr id="4" name="文本占位符 3">
            <a:extLst>
              <a:ext uri="{FF2B5EF4-FFF2-40B4-BE49-F238E27FC236}">
                <a16:creationId xmlns:a16="http://schemas.microsoft.com/office/drawing/2014/main" id="{0C4617DC-CDD8-4D0C-A0A8-2D3590E05BC7}"/>
              </a:ext>
            </a:extLst>
          </p:cNvPr>
          <p:cNvSpPr>
            <a:spLocks noGrp="1"/>
          </p:cNvSpPr>
          <p:nvPr>
            <p:ph type="body" sz="half" idx="2"/>
          </p:nvPr>
        </p:nvSpPr>
        <p:spPr/>
        <p:txBody>
          <a:bodyPr/>
          <a:lstStyle/>
          <a:p>
            <a:endParaRPr lang="zh-CN" altLang="en-US"/>
          </a:p>
        </p:txBody>
      </p:sp>
      <p:pic>
        <p:nvPicPr>
          <p:cNvPr id="3074" name="Picture 2" descr="https://docs.aws.amazon.com/zh_cn/IAM/latest/UserGuide/images/iam-intro-users-and-groups.diagram.png">
            <a:extLst>
              <a:ext uri="{FF2B5EF4-FFF2-40B4-BE49-F238E27FC236}">
                <a16:creationId xmlns:a16="http://schemas.microsoft.com/office/drawing/2014/main" id="{CA36F292-00E3-4199-89D9-66F328FF14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865" y="485775"/>
            <a:ext cx="6800850" cy="588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2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44603-91F4-4F1E-BCFF-69ADED9D407A}"/>
              </a:ext>
            </a:extLst>
          </p:cNvPr>
          <p:cNvSpPr>
            <a:spLocks noGrp="1"/>
          </p:cNvSpPr>
          <p:nvPr>
            <p:ph type="title"/>
          </p:nvPr>
        </p:nvSpPr>
        <p:spPr/>
        <p:txBody>
          <a:bodyPr/>
          <a:lstStyle/>
          <a:p>
            <a:r>
              <a:rPr lang="en-US" altLang="zh-CN" dirty="0"/>
              <a:t>Protect your network with security groups</a:t>
            </a:r>
            <a:endParaRPr lang="zh-CN" altLang="en-US" dirty="0"/>
          </a:p>
        </p:txBody>
      </p:sp>
      <p:sp>
        <p:nvSpPr>
          <p:cNvPr id="4" name="文本占位符 3">
            <a:extLst>
              <a:ext uri="{FF2B5EF4-FFF2-40B4-BE49-F238E27FC236}">
                <a16:creationId xmlns:a16="http://schemas.microsoft.com/office/drawing/2014/main" id="{A618D917-E9B2-4921-AF8E-501E79968942}"/>
              </a:ext>
            </a:extLst>
          </p:cNvPr>
          <p:cNvSpPr>
            <a:spLocks noGrp="1"/>
          </p:cNvSpPr>
          <p:nvPr>
            <p:ph type="body" sz="half" idx="2"/>
          </p:nvPr>
        </p:nvSpPr>
        <p:spPr/>
        <p:txBody>
          <a:bodyPr/>
          <a:lstStyle/>
          <a:p>
            <a:r>
              <a:rPr lang="en-US" altLang="zh-CN" dirty="0"/>
              <a:t>Network administrators are no longer needed</a:t>
            </a:r>
          </a:p>
        </p:txBody>
      </p:sp>
      <p:pic>
        <p:nvPicPr>
          <p:cNvPr id="5124" name="Picture 4" descr="ç¸å³å¾ç">
            <a:extLst>
              <a:ext uri="{FF2B5EF4-FFF2-40B4-BE49-F238E27FC236}">
                <a16:creationId xmlns:a16="http://schemas.microsoft.com/office/drawing/2014/main" id="{79A2AB83-725F-43C7-8C6C-B1E8216C12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476105"/>
            <a:ext cx="7608278" cy="570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1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CEDFB-4322-4A62-9601-1613F18FC1DA}"/>
              </a:ext>
            </a:extLst>
          </p:cNvPr>
          <p:cNvSpPr>
            <a:spLocks noGrp="1"/>
          </p:cNvSpPr>
          <p:nvPr>
            <p:ph type="title"/>
          </p:nvPr>
        </p:nvSpPr>
        <p:spPr/>
        <p:txBody>
          <a:bodyPr/>
          <a:lstStyle/>
          <a:p>
            <a:r>
              <a:rPr lang="en-US" altLang="zh-CN" dirty="0"/>
              <a:t>Use S3 &amp; CloudFront to deliver the static web content</a:t>
            </a:r>
            <a:endParaRPr lang="zh-CN" altLang="en-US" dirty="0"/>
          </a:p>
        </p:txBody>
      </p:sp>
      <p:pic>
        <p:nvPicPr>
          <p:cNvPr id="7" name="内容占位符 6">
            <a:extLst>
              <a:ext uri="{FF2B5EF4-FFF2-40B4-BE49-F238E27FC236}">
                <a16:creationId xmlns:a16="http://schemas.microsoft.com/office/drawing/2014/main" id="{17B167DC-B771-4DB4-A205-AD6D9BE56E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357" y="8963"/>
            <a:ext cx="6717323" cy="6849037"/>
          </a:xfrm>
        </p:spPr>
      </p:pic>
      <p:sp>
        <p:nvSpPr>
          <p:cNvPr id="5" name="文本占位符 4">
            <a:extLst>
              <a:ext uri="{FF2B5EF4-FFF2-40B4-BE49-F238E27FC236}">
                <a16:creationId xmlns:a16="http://schemas.microsoft.com/office/drawing/2014/main" id="{0310CD20-F023-4D68-9284-2E33620728AD}"/>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03803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05439-DC9F-47DD-8E13-542ECC3564A1}"/>
              </a:ext>
            </a:extLst>
          </p:cNvPr>
          <p:cNvSpPr>
            <a:spLocks noGrp="1"/>
          </p:cNvSpPr>
          <p:nvPr>
            <p:ph type="title"/>
          </p:nvPr>
        </p:nvSpPr>
        <p:spPr/>
        <p:txBody>
          <a:bodyPr>
            <a:normAutofit/>
          </a:bodyPr>
          <a:lstStyle/>
          <a:p>
            <a:r>
              <a:rPr lang="en-US" altLang="zh-CN" dirty="0" err="1"/>
              <a:t>OpsWorks</a:t>
            </a:r>
            <a:r>
              <a:rPr lang="en-US" altLang="zh-CN" dirty="0"/>
              <a:t> Stacks</a:t>
            </a:r>
            <a:endParaRPr lang="zh-CN" altLang="en-US" dirty="0"/>
          </a:p>
        </p:txBody>
      </p:sp>
      <p:pic>
        <p:nvPicPr>
          <p:cNvPr id="11" name="图片占位符 10">
            <a:extLst>
              <a:ext uri="{FF2B5EF4-FFF2-40B4-BE49-F238E27FC236}">
                <a16:creationId xmlns:a16="http://schemas.microsoft.com/office/drawing/2014/main" id="{F995ADD1-A56A-44C6-B3D4-5D1A5EFEFFA0}"/>
              </a:ext>
            </a:extLst>
          </p:cNvPr>
          <p:cNvPicPr>
            <a:picLocks noGrp="1" noChangeAspect="1"/>
          </p:cNvPicPr>
          <p:nvPr>
            <p:ph type="pic" idx="1"/>
          </p:nvPr>
        </p:nvPicPr>
        <p:blipFill>
          <a:blip r:embed="rId3"/>
          <a:srcRect l="76" r="76"/>
          <a:stretch>
            <a:fillRect/>
          </a:stretch>
        </p:blipFill>
        <p:spPr>
          <a:prstGeom prst="rect">
            <a:avLst/>
          </a:prstGeom>
        </p:spPr>
      </p:pic>
      <p:sp>
        <p:nvSpPr>
          <p:cNvPr id="12" name="文本占位符 3">
            <a:extLst>
              <a:ext uri="{FF2B5EF4-FFF2-40B4-BE49-F238E27FC236}">
                <a16:creationId xmlns:a16="http://schemas.microsoft.com/office/drawing/2014/main" id="{79C2ED61-FA93-4E7A-9193-B39658ACAB07}"/>
              </a:ext>
            </a:extLst>
          </p:cNvPr>
          <p:cNvSpPr>
            <a:spLocks noGrp="1"/>
          </p:cNvSpPr>
          <p:nvPr>
            <p:ph type="body" sz="half" idx="2"/>
          </p:nvPr>
        </p:nvSpPr>
        <p:spPr>
          <a:xfrm>
            <a:off x="676655" y="6057147"/>
            <a:ext cx="11187099" cy="613283"/>
          </a:xfrm>
        </p:spPr>
        <p:txBody>
          <a:bodyPr>
            <a:normAutofit fontScale="85000" lnSpcReduction="10000"/>
          </a:bodyPr>
          <a:lstStyle/>
          <a:p>
            <a:r>
              <a:rPr lang="en-US" altLang="zh-CN" sz="2800" dirty="0"/>
              <a:t>Easily manage and replicate multiple environments based on your blueprint architecture</a:t>
            </a:r>
          </a:p>
        </p:txBody>
      </p:sp>
    </p:spTree>
    <p:extLst>
      <p:ext uri="{BB962C8B-B14F-4D97-AF65-F5344CB8AC3E}">
        <p14:creationId xmlns:p14="http://schemas.microsoft.com/office/powerpoint/2010/main" val="155754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0402B-4023-4717-9B87-3AE8EC3B5F63}"/>
              </a:ext>
            </a:extLst>
          </p:cNvPr>
          <p:cNvSpPr>
            <a:spLocks noGrp="1"/>
          </p:cNvSpPr>
          <p:nvPr>
            <p:ph type="title"/>
          </p:nvPr>
        </p:nvSpPr>
        <p:spPr/>
        <p:txBody>
          <a:bodyPr/>
          <a:lstStyle/>
          <a:p>
            <a:r>
              <a:rPr lang="en-US" altLang="zh-CN" dirty="0"/>
              <a:t>Assumptions of the customer</a:t>
            </a:r>
            <a:endParaRPr lang="zh-CN" altLang="en-US" dirty="0"/>
          </a:p>
        </p:txBody>
      </p:sp>
      <p:sp>
        <p:nvSpPr>
          <p:cNvPr id="3" name="内容占位符 2">
            <a:extLst>
              <a:ext uri="{FF2B5EF4-FFF2-40B4-BE49-F238E27FC236}">
                <a16:creationId xmlns:a16="http://schemas.microsoft.com/office/drawing/2014/main" id="{90C29AF5-7114-48ED-BC8B-21FCFE4F4EE7}"/>
              </a:ext>
            </a:extLst>
          </p:cNvPr>
          <p:cNvSpPr>
            <a:spLocks noGrp="1"/>
          </p:cNvSpPr>
          <p:nvPr>
            <p:ph idx="1"/>
          </p:nvPr>
        </p:nvSpPr>
        <p:spPr/>
        <p:txBody>
          <a:bodyPr/>
          <a:lstStyle/>
          <a:p>
            <a:r>
              <a:rPr lang="en-US" altLang="zh-CN" dirty="0"/>
              <a:t>SaaS for Gas station management</a:t>
            </a:r>
          </a:p>
          <a:p>
            <a:r>
              <a:rPr lang="en-US" altLang="zh-CN" dirty="0"/>
              <a:t>Just got Pre A round funding from a traditional Gas company</a:t>
            </a:r>
          </a:p>
          <a:p>
            <a:r>
              <a:rPr lang="en-US" altLang="zh-CN" dirty="0"/>
              <a:t>They are interesting in AWS Activate Plan</a:t>
            </a:r>
          </a:p>
          <a:p>
            <a:r>
              <a:rPr lang="en-US" altLang="zh-CN" dirty="0"/>
              <a:t>Low operation and maintenance capability. High Dev capacity.</a:t>
            </a:r>
          </a:p>
          <a:p>
            <a:r>
              <a:rPr lang="en-US" altLang="zh-CN" dirty="0"/>
              <a:t>Busy with JAVA Spring cloud microservices</a:t>
            </a:r>
          </a:p>
          <a:p>
            <a:r>
              <a:rPr lang="en-US" altLang="zh-CN" dirty="0" err="1"/>
              <a:t>Runing</a:t>
            </a:r>
            <a:r>
              <a:rPr lang="en-US" altLang="zh-CN" dirty="0"/>
              <a:t> LAMP stack on the IBM server within the machine room of their parent company</a:t>
            </a:r>
          </a:p>
        </p:txBody>
      </p:sp>
    </p:spTree>
    <p:extLst>
      <p:ext uri="{BB962C8B-B14F-4D97-AF65-F5344CB8AC3E}">
        <p14:creationId xmlns:p14="http://schemas.microsoft.com/office/powerpoint/2010/main" val="428290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D99D3-544A-49EB-958C-1963684CEA9A}"/>
              </a:ext>
            </a:extLst>
          </p:cNvPr>
          <p:cNvSpPr>
            <a:spLocks noGrp="1"/>
          </p:cNvSpPr>
          <p:nvPr>
            <p:ph type="title"/>
          </p:nvPr>
        </p:nvSpPr>
        <p:spPr>
          <a:xfrm>
            <a:off x="649224" y="5547620"/>
            <a:ext cx="10780776" cy="1181426"/>
          </a:xfrm>
        </p:spPr>
        <p:txBody>
          <a:bodyPr>
            <a:normAutofit/>
          </a:bodyPr>
          <a:lstStyle/>
          <a:p>
            <a:r>
              <a:rPr lang="en-US" altLang="zh-CN" dirty="0"/>
              <a:t>Easily manage and replicate multiple environments based on your blueprint architecture by CloudFormation</a:t>
            </a:r>
            <a:endParaRPr lang="zh-CN" altLang="en-US" dirty="0"/>
          </a:p>
        </p:txBody>
      </p:sp>
      <p:pic>
        <p:nvPicPr>
          <p:cNvPr id="6" name="图片占位符 5">
            <a:extLst>
              <a:ext uri="{FF2B5EF4-FFF2-40B4-BE49-F238E27FC236}">
                <a16:creationId xmlns:a16="http://schemas.microsoft.com/office/drawing/2014/main" id="{D12BF6CB-3A51-4727-B3CB-6339ADD3110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13" t="-367" r="-1313" b="-367"/>
          <a:stretch/>
        </p:blipFill>
        <p:spPr>
          <a:xfrm>
            <a:off x="0" y="0"/>
            <a:ext cx="12192000" cy="5439600"/>
          </a:xfrm>
        </p:spPr>
      </p:pic>
    </p:spTree>
    <p:extLst>
      <p:ext uri="{BB962C8B-B14F-4D97-AF65-F5344CB8AC3E}">
        <p14:creationId xmlns:p14="http://schemas.microsoft.com/office/powerpoint/2010/main" val="4201238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B5E55-240B-4AD5-9FF0-31F25290C7FA}"/>
              </a:ext>
            </a:extLst>
          </p:cNvPr>
          <p:cNvSpPr>
            <a:spLocks noGrp="1"/>
          </p:cNvSpPr>
          <p:nvPr>
            <p:ph type="title"/>
          </p:nvPr>
        </p:nvSpPr>
        <p:spPr>
          <a:xfrm>
            <a:off x="649224" y="5418667"/>
            <a:ext cx="10780776" cy="1146256"/>
          </a:xfrm>
        </p:spPr>
        <p:txBody>
          <a:bodyPr>
            <a:normAutofit/>
          </a:bodyPr>
          <a:lstStyle/>
          <a:p>
            <a:r>
              <a:rPr lang="en-US" altLang="zh-CN" dirty="0"/>
              <a:t>Easily manage and replicate multiple environments based on your blueprint architecture by CloudFormation</a:t>
            </a:r>
            <a:endParaRPr lang="zh-CN" altLang="en-US" dirty="0"/>
          </a:p>
        </p:txBody>
      </p:sp>
      <p:pic>
        <p:nvPicPr>
          <p:cNvPr id="5" name="图片占位符 4">
            <a:extLst>
              <a:ext uri="{FF2B5EF4-FFF2-40B4-BE49-F238E27FC236}">
                <a16:creationId xmlns:a16="http://schemas.microsoft.com/office/drawing/2014/main" id="{ACE7771B-FDB4-4AEB-BC54-5B47D56DEE5A}"/>
              </a:ext>
            </a:extLst>
          </p:cNvPr>
          <p:cNvPicPr>
            <a:picLocks noGrp="1" noChangeAspect="1"/>
          </p:cNvPicPr>
          <p:nvPr>
            <p:ph type="pic" idx="1"/>
          </p:nvPr>
        </p:nvPicPr>
        <p:blipFill>
          <a:blip r:embed="rId2"/>
          <a:srcRect l="8554" r="8554"/>
          <a:stretch>
            <a:fillRect/>
          </a:stretch>
        </p:blipFill>
        <p:spPr>
          <a:prstGeom prst="rect">
            <a:avLst/>
          </a:prstGeom>
        </p:spPr>
      </p:pic>
    </p:spTree>
    <p:extLst>
      <p:ext uri="{BB962C8B-B14F-4D97-AF65-F5344CB8AC3E}">
        <p14:creationId xmlns:p14="http://schemas.microsoft.com/office/powerpoint/2010/main" val="352923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077A0-341B-478F-9125-3B8729410759}"/>
              </a:ext>
            </a:extLst>
          </p:cNvPr>
          <p:cNvSpPr>
            <a:spLocks noGrp="1"/>
          </p:cNvSpPr>
          <p:nvPr>
            <p:ph type="title"/>
          </p:nvPr>
        </p:nvSpPr>
        <p:spPr>
          <a:xfrm>
            <a:off x="649224" y="5418667"/>
            <a:ext cx="10780776" cy="613283"/>
          </a:xfrm>
        </p:spPr>
        <p:txBody>
          <a:bodyPr>
            <a:normAutofit/>
          </a:bodyPr>
          <a:lstStyle/>
          <a:p>
            <a:r>
              <a:rPr lang="en-US" altLang="zh-CN" dirty="0">
                <a:solidFill>
                  <a:schemeClr val="tx1"/>
                </a:solidFill>
              </a:rPr>
              <a:t>Effective distribution of load asynchronously by Kinesis</a:t>
            </a:r>
            <a:endParaRPr lang="zh-CN" altLang="en-US" dirty="0"/>
          </a:p>
        </p:txBody>
      </p:sp>
      <p:pic>
        <p:nvPicPr>
          <p:cNvPr id="6" name="图片占位符 5">
            <a:extLst>
              <a:ext uri="{FF2B5EF4-FFF2-40B4-BE49-F238E27FC236}">
                <a16:creationId xmlns:a16="http://schemas.microsoft.com/office/drawing/2014/main" id="{106439D9-9E30-4F8A-B52A-F328196F64B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 r="-5"/>
          <a:stretch/>
        </p:blipFill>
        <p:spPr>
          <a:xfrm>
            <a:off x="0" y="0"/>
            <a:ext cx="12192000" cy="5330952"/>
          </a:xfrm>
        </p:spPr>
      </p:pic>
    </p:spTree>
    <p:extLst>
      <p:ext uri="{BB962C8B-B14F-4D97-AF65-F5344CB8AC3E}">
        <p14:creationId xmlns:p14="http://schemas.microsoft.com/office/powerpoint/2010/main" val="304084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32255-D89A-49FF-BF6A-482BC77ECB05}"/>
              </a:ext>
            </a:extLst>
          </p:cNvPr>
          <p:cNvSpPr>
            <a:spLocks noGrp="1"/>
          </p:cNvSpPr>
          <p:nvPr>
            <p:ph type="title"/>
          </p:nvPr>
        </p:nvSpPr>
        <p:spPr>
          <a:xfrm>
            <a:off x="8402081" y="2371082"/>
            <a:ext cx="3383280" cy="1920240"/>
          </a:xfrm>
        </p:spPr>
        <p:txBody>
          <a:bodyPr>
            <a:normAutofit fontScale="90000"/>
          </a:bodyPr>
          <a:lstStyle/>
          <a:p>
            <a:r>
              <a:rPr lang="en-US" altLang="zh-CN" dirty="0"/>
              <a:t>Data stored in S3 can be configured by a lifecycle rule to move objects to Glacier automatically</a:t>
            </a:r>
            <a:endParaRPr lang="zh-CN" altLang="en-US" dirty="0"/>
          </a:p>
        </p:txBody>
      </p:sp>
      <p:pic>
        <p:nvPicPr>
          <p:cNvPr id="6148" name="Picture 4" descr="amazon-s3-amazon-glacier-lifecycle-example">
            <a:extLst>
              <a:ext uri="{FF2B5EF4-FFF2-40B4-BE49-F238E27FC236}">
                <a16:creationId xmlns:a16="http://schemas.microsoft.com/office/drawing/2014/main" id="{A0CBFFAA-C80E-4BBC-86B9-BB1561D8625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0" y="1662004"/>
            <a:ext cx="7581900" cy="310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8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89868-5594-4AEC-B047-638A2FF9019B}"/>
              </a:ext>
            </a:extLst>
          </p:cNvPr>
          <p:cNvSpPr>
            <a:spLocks noGrp="1"/>
          </p:cNvSpPr>
          <p:nvPr>
            <p:ph type="title"/>
          </p:nvPr>
        </p:nvSpPr>
        <p:spPr/>
        <p:txBody>
          <a:bodyPr/>
          <a:lstStyle/>
          <a:p>
            <a:r>
              <a:rPr lang="en-US" altLang="zh-CN" dirty="0"/>
              <a:t>Serverless by lambda</a:t>
            </a:r>
            <a:endParaRPr lang="zh-CN" altLang="en-US" dirty="0"/>
          </a:p>
        </p:txBody>
      </p:sp>
      <p:pic>
        <p:nvPicPr>
          <p:cNvPr id="6" name="图片占位符 5">
            <a:extLst>
              <a:ext uri="{FF2B5EF4-FFF2-40B4-BE49-F238E27FC236}">
                <a16:creationId xmlns:a16="http://schemas.microsoft.com/office/drawing/2014/main" id="{3700753B-2F54-4718-AC3F-5F3A7EB2629D}"/>
              </a:ext>
            </a:extLst>
          </p:cNvPr>
          <p:cNvPicPr>
            <a:picLocks noGrp="1" noChangeAspect="1"/>
          </p:cNvPicPr>
          <p:nvPr>
            <p:ph idx="1"/>
          </p:nvPr>
        </p:nvPicPr>
        <p:blipFill>
          <a:blip r:embed="rId3"/>
          <a:stretch>
            <a:fillRect/>
          </a:stretch>
        </p:blipFill>
        <p:spPr>
          <a:xfrm>
            <a:off x="0" y="2511813"/>
            <a:ext cx="7604150" cy="1920240"/>
          </a:xfrm>
          <a:prstGeom prst="rect">
            <a:avLst/>
          </a:prstGeom>
        </p:spPr>
      </p:pic>
      <p:sp>
        <p:nvSpPr>
          <p:cNvPr id="7" name="文本占位符 6">
            <a:extLst>
              <a:ext uri="{FF2B5EF4-FFF2-40B4-BE49-F238E27FC236}">
                <a16:creationId xmlns:a16="http://schemas.microsoft.com/office/drawing/2014/main" id="{D64E7160-C85B-41AC-986E-91338B184A3E}"/>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05968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C7F0C-FA0D-4F73-827F-013C82FD6C1D}"/>
              </a:ext>
            </a:extLst>
          </p:cNvPr>
          <p:cNvSpPr>
            <a:spLocks noGrp="1"/>
          </p:cNvSpPr>
          <p:nvPr>
            <p:ph type="title" idx="4294967295"/>
          </p:nvPr>
        </p:nvSpPr>
        <p:spPr>
          <a:xfrm>
            <a:off x="2870016" y="4229101"/>
            <a:ext cx="6696015" cy="614362"/>
          </a:xfrm>
        </p:spPr>
        <p:txBody>
          <a:bodyPr>
            <a:normAutofit fontScale="90000"/>
          </a:bodyPr>
          <a:lstStyle/>
          <a:p>
            <a:r>
              <a:rPr lang="en-US" altLang="zh-CN" dirty="0" err="1"/>
              <a:t>ElastiCache</a:t>
            </a:r>
            <a:r>
              <a:rPr lang="en-US" altLang="zh-CN" dirty="0"/>
              <a:t> &amp; DynamoDB</a:t>
            </a:r>
            <a:endParaRPr lang="zh-CN" altLang="en-US" dirty="0"/>
          </a:p>
        </p:txBody>
      </p:sp>
      <p:pic>
        <p:nvPicPr>
          <p:cNvPr id="8194" name="Picture 2" descr="monitor AWS ElastiCache truesight pulse">
            <a:extLst>
              <a:ext uri="{FF2B5EF4-FFF2-40B4-BE49-F238E27FC236}">
                <a16:creationId xmlns:a16="http://schemas.microsoft.com/office/drawing/2014/main" id="{1AB27E2D-03F2-4C48-B3D0-8F072B191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352" y="137306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âAWS dynamoDBâçå¾çæç´¢ç»æ">
            <a:extLst>
              <a:ext uri="{FF2B5EF4-FFF2-40B4-BE49-F238E27FC236}">
                <a16:creationId xmlns:a16="http://schemas.microsoft.com/office/drawing/2014/main" id="{AD43197C-8C8F-4634-8015-0E524DF83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238" y="1620715"/>
            <a:ext cx="20955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9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89D14-ECDE-4177-9DE4-3C48CBED9598}"/>
              </a:ext>
            </a:extLst>
          </p:cNvPr>
          <p:cNvSpPr>
            <a:spLocks noGrp="1"/>
          </p:cNvSpPr>
          <p:nvPr>
            <p:ph type="title"/>
          </p:nvPr>
        </p:nvSpPr>
        <p:spPr/>
        <p:txBody>
          <a:bodyPr/>
          <a:lstStyle/>
          <a:p>
            <a:r>
              <a:rPr lang="en-US" altLang="zh-CN" dirty="0"/>
              <a:t>Just remember that AWS Help you</a:t>
            </a:r>
            <a:endParaRPr lang="zh-CN" altLang="en-US" dirty="0"/>
          </a:p>
        </p:txBody>
      </p:sp>
      <p:sp>
        <p:nvSpPr>
          <p:cNvPr id="3" name="内容占位符 2">
            <a:extLst>
              <a:ext uri="{FF2B5EF4-FFF2-40B4-BE49-F238E27FC236}">
                <a16:creationId xmlns:a16="http://schemas.microsoft.com/office/drawing/2014/main" id="{4AED9BC2-3610-4FD5-B80F-087D0F82E09B}"/>
              </a:ext>
            </a:extLst>
          </p:cNvPr>
          <p:cNvSpPr>
            <a:spLocks noGrp="1"/>
          </p:cNvSpPr>
          <p:nvPr>
            <p:ph idx="1"/>
          </p:nvPr>
        </p:nvSpPr>
        <p:spPr/>
        <p:txBody>
          <a:bodyPr>
            <a:normAutofit/>
          </a:bodyPr>
          <a:lstStyle/>
          <a:p>
            <a:r>
              <a:rPr lang="en-US" altLang="zh-CN" sz="5400" dirty="0"/>
              <a:t>Save money in the long run</a:t>
            </a:r>
          </a:p>
          <a:p>
            <a:r>
              <a:rPr lang="en-US" altLang="zh-CN" sz="5400" dirty="0"/>
              <a:t>Easier to perform better</a:t>
            </a:r>
          </a:p>
          <a:p>
            <a:r>
              <a:rPr lang="en-US" altLang="zh-CN" sz="5400" dirty="0"/>
              <a:t>Your strong support</a:t>
            </a:r>
            <a:endParaRPr lang="zh-CN" altLang="en-US" sz="5400" dirty="0"/>
          </a:p>
        </p:txBody>
      </p:sp>
    </p:spTree>
    <p:extLst>
      <p:ext uri="{BB962C8B-B14F-4D97-AF65-F5344CB8AC3E}">
        <p14:creationId xmlns:p14="http://schemas.microsoft.com/office/powerpoint/2010/main" val="352570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31FAE-FAF4-4CCD-859F-69517878FC27}"/>
              </a:ext>
            </a:extLst>
          </p:cNvPr>
          <p:cNvSpPr>
            <a:spLocks noGrp="1"/>
          </p:cNvSpPr>
          <p:nvPr>
            <p:ph type="title"/>
          </p:nvPr>
        </p:nvSpPr>
        <p:spPr/>
        <p:txBody>
          <a:bodyPr/>
          <a:lstStyle/>
          <a:p>
            <a:r>
              <a:rPr lang="en-US" altLang="zh-CN" dirty="0"/>
              <a:t>Requirements &amp; problems</a:t>
            </a:r>
            <a:endParaRPr lang="zh-CN" altLang="en-US" dirty="0"/>
          </a:p>
        </p:txBody>
      </p:sp>
      <p:sp>
        <p:nvSpPr>
          <p:cNvPr id="3" name="内容占位符 2">
            <a:extLst>
              <a:ext uri="{FF2B5EF4-FFF2-40B4-BE49-F238E27FC236}">
                <a16:creationId xmlns:a16="http://schemas.microsoft.com/office/drawing/2014/main" id="{94CFF979-EA92-4A39-88F9-B7AF3F7B02CA}"/>
              </a:ext>
            </a:extLst>
          </p:cNvPr>
          <p:cNvSpPr>
            <a:spLocks noGrp="1"/>
          </p:cNvSpPr>
          <p:nvPr>
            <p:ph idx="1"/>
          </p:nvPr>
        </p:nvSpPr>
        <p:spPr>
          <a:xfrm>
            <a:off x="676656" y="2011680"/>
            <a:ext cx="10858120" cy="4248443"/>
          </a:xfrm>
        </p:spPr>
        <p:txBody>
          <a:bodyPr>
            <a:normAutofit fontScale="85000" lnSpcReduction="20000"/>
          </a:bodyPr>
          <a:lstStyle/>
          <a:p>
            <a:r>
              <a:rPr lang="en-US" altLang="zh-CN" dirty="0"/>
              <a:t>Security</a:t>
            </a:r>
          </a:p>
          <a:p>
            <a:pPr lvl="1"/>
            <a:r>
              <a:rPr lang="en-US" altLang="zh-CN" dirty="0"/>
              <a:t>Security of data at rest and in transit</a:t>
            </a:r>
          </a:p>
          <a:p>
            <a:pPr lvl="1"/>
            <a:r>
              <a:rPr lang="en-US" altLang="zh-CN" dirty="0"/>
              <a:t>Self-healing infrastructure that recovers from failed service instances</a:t>
            </a:r>
          </a:p>
          <a:p>
            <a:pPr lvl="1"/>
            <a:r>
              <a:rPr lang="en-US" altLang="zh-CN" dirty="0"/>
              <a:t>Securing access to the environment as the delivery team expands</a:t>
            </a:r>
          </a:p>
          <a:p>
            <a:pPr lvl="1"/>
            <a:r>
              <a:rPr lang="en-US" altLang="zh-CN" dirty="0"/>
              <a:t>Disaster recovery</a:t>
            </a:r>
            <a:endParaRPr lang="zh-CN" altLang="en-US" dirty="0"/>
          </a:p>
          <a:p>
            <a:r>
              <a:rPr lang="en-US" altLang="zh-CN" dirty="0"/>
              <a:t>Cost</a:t>
            </a:r>
          </a:p>
          <a:p>
            <a:pPr lvl="1"/>
            <a:r>
              <a:rPr lang="en-US" altLang="zh-CN" dirty="0"/>
              <a:t>Cost efficiency</a:t>
            </a:r>
          </a:p>
          <a:p>
            <a:pPr lvl="1"/>
            <a:r>
              <a:rPr lang="en-US" altLang="zh-CN" dirty="0"/>
              <a:t>Archival strategy for inactive objects greater than 6 months</a:t>
            </a:r>
          </a:p>
          <a:p>
            <a:r>
              <a:rPr lang="en-US" altLang="zh-CN" dirty="0"/>
              <a:t>Performance</a:t>
            </a:r>
          </a:p>
          <a:p>
            <a:pPr lvl="1"/>
            <a:r>
              <a:rPr lang="en-US" altLang="zh-CN" dirty="0"/>
              <a:t>Ability to configure database and data access layer for high performance and throughput</a:t>
            </a:r>
          </a:p>
          <a:p>
            <a:pPr lvl="1"/>
            <a:r>
              <a:rPr lang="en-US" altLang="zh-CN" dirty="0"/>
              <a:t>Making the user experience in the browser very low latency even though a large portion of their user base will be from far away</a:t>
            </a:r>
          </a:p>
          <a:p>
            <a:pPr lvl="1"/>
            <a:r>
              <a:rPr lang="en-US" altLang="zh-CN" dirty="0"/>
              <a:t>Effective distribution of load</a:t>
            </a:r>
          </a:p>
          <a:p>
            <a:pPr lvl="1"/>
            <a:r>
              <a:rPr lang="en-US" altLang="zh-CN" dirty="0"/>
              <a:t>Ability to easily manage and replicate multiple environments based on their blueprint architecture</a:t>
            </a:r>
          </a:p>
        </p:txBody>
      </p:sp>
    </p:spTree>
    <p:extLst>
      <p:ext uri="{BB962C8B-B14F-4D97-AF65-F5344CB8AC3E}">
        <p14:creationId xmlns:p14="http://schemas.microsoft.com/office/powerpoint/2010/main" val="221489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A4FD2484-F0BD-4F62-BEA0-E63726BF3C22}"/>
              </a:ext>
            </a:extLst>
          </p:cNvPr>
          <p:cNvSpPr>
            <a:spLocks noGrp="1"/>
          </p:cNvSpPr>
          <p:nvPr>
            <p:ph type="title"/>
          </p:nvPr>
        </p:nvSpPr>
        <p:spPr/>
        <p:txBody>
          <a:bodyPr/>
          <a:lstStyle/>
          <a:p>
            <a:r>
              <a:rPr lang="en-US" altLang="zh-CN" dirty="0"/>
              <a:t>Architecture Proposal</a:t>
            </a:r>
            <a:endParaRPr lang="zh-CN" altLang="en-US" dirty="0"/>
          </a:p>
        </p:txBody>
      </p:sp>
      <p:sp>
        <p:nvSpPr>
          <p:cNvPr id="30" name="内容占位符 29">
            <a:extLst>
              <a:ext uri="{FF2B5EF4-FFF2-40B4-BE49-F238E27FC236}">
                <a16:creationId xmlns:a16="http://schemas.microsoft.com/office/drawing/2014/main" id="{90421B18-63F1-4148-AF07-428F12DD3CC4}"/>
              </a:ext>
            </a:extLst>
          </p:cNvPr>
          <p:cNvSpPr>
            <a:spLocks noGrp="1"/>
          </p:cNvSpPr>
          <p:nvPr>
            <p:ph idx="1"/>
          </p:nvPr>
        </p:nvSpPr>
        <p:spPr/>
        <p:txBody>
          <a:bodyPr/>
          <a:lstStyle/>
          <a:p>
            <a:endParaRPr lang="zh-CN" altLang="en-US"/>
          </a:p>
        </p:txBody>
      </p:sp>
      <p:sp>
        <p:nvSpPr>
          <p:cNvPr id="31" name="文本占位符 30">
            <a:extLst>
              <a:ext uri="{FF2B5EF4-FFF2-40B4-BE49-F238E27FC236}">
                <a16:creationId xmlns:a16="http://schemas.microsoft.com/office/drawing/2014/main" id="{402A346B-A82D-4715-9505-F4F49C2651B8}"/>
              </a:ext>
            </a:extLst>
          </p:cNvPr>
          <p:cNvSpPr>
            <a:spLocks noGrp="1"/>
          </p:cNvSpPr>
          <p:nvPr>
            <p:ph type="body" sz="half" idx="2"/>
          </p:nvPr>
        </p:nvSpPr>
        <p:spPr/>
        <p:txBody>
          <a:bodyPr/>
          <a:lstStyle/>
          <a:p>
            <a:endParaRPr lang="zh-CN" altLang="en-US"/>
          </a:p>
        </p:txBody>
      </p:sp>
      <p:pic>
        <p:nvPicPr>
          <p:cNvPr id="29" name="图片 28">
            <a:extLst>
              <a:ext uri="{FF2B5EF4-FFF2-40B4-BE49-F238E27FC236}">
                <a16:creationId xmlns:a16="http://schemas.microsoft.com/office/drawing/2014/main" id="{1F853269-2E7E-44C0-84F4-9F7A4E6752CC}"/>
              </a:ext>
            </a:extLst>
          </p:cNvPr>
          <p:cNvPicPr>
            <a:picLocks noChangeAspect="1"/>
          </p:cNvPicPr>
          <p:nvPr/>
        </p:nvPicPr>
        <p:blipFill>
          <a:blip r:embed="rId3"/>
          <a:stretch>
            <a:fillRect/>
          </a:stretch>
        </p:blipFill>
        <p:spPr>
          <a:xfrm>
            <a:off x="752272" y="357187"/>
            <a:ext cx="6448425" cy="6143625"/>
          </a:xfrm>
          <a:prstGeom prst="rect">
            <a:avLst/>
          </a:prstGeom>
        </p:spPr>
      </p:pic>
    </p:spTree>
    <p:extLst>
      <p:ext uri="{BB962C8B-B14F-4D97-AF65-F5344CB8AC3E}">
        <p14:creationId xmlns:p14="http://schemas.microsoft.com/office/powerpoint/2010/main" val="307099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336347A-9EE6-4EAF-AC9F-26FCF6C27468}"/>
              </a:ext>
            </a:extLst>
          </p:cNvPr>
          <p:cNvSpPr>
            <a:spLocks noGrp="1"/>
          </p:cNvSpPr>
          <p:nvPr>
            <p:ph type="title"/>
          </p:nvPr>
        </p:nvSpPr>
        <p:spPr/>
        <p:txBody>
          <a:bodyPr/>
          <a:lstStyle/>
          <a:p>
            <a:r>
              <a:rPr lang="en-US" altLang="zh-CN" dirty="0"/>
              <a:t>Raise Goldfish, not sweat BMW</a:t>
            </a:r>
            <a:endParaRPr lang="zh-CN" altLang="en-US" dirty="0"/>
          </a:p>
        </p:txBody>
      </p:sp>
      <p:pic>
        <p:nvPicPr>
          <p:cNvPr id="9" name="图片占位符 8">
            <a:extLst>
              <a:ext uri="{FF2B5EF4-FFF2-40B4-BE49-F238E27FC236}">
                <a16:creationId xmlns:a16="http://schemas.microsoft.com/office/drawing/2014/main" id="{A0246E31-AF95-44A8-AB88-2D4F5127350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531" r="4531"/>
          <a:stretch>
            <a:fillRect/>
          </a:stretch>
        </p:blipFill>
        <p:spPr/>
      </p:pic>
    </p:spTree>
    <p:extLst>
      <p:ext uri="{BB962C8B-B14F-4D97-AF65-F5344CB8AC3E}">
        <p14:creationId xmlns:p14="http://schemas.microsoft.com/office/powerpoint/2010/main" val="179662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0D9C6-58E1-4EE5-BDA1-1E848E285E9D}"/>
              </a:ext>
            </a:extLst>
          </p:cNvPr>
          <p:cNvSpPr>
            <a:spLocks noGrp="1"/>
          </p:cNvSpPr>
          <p:nvPr>
            <p:ph type="title"/>
          </p:nvPr>
        </p:nvSpPr>
        <p:spPr>
          <a:xfrm>
            <a:off x="8874368" y="542282"/>
            <a:ext cx="2770315" cy="1920240"/>
          </a:xfrm>
        </p:spPr>
        <p:txBody>
          <a:bodyPr/>
          <a:lstStyle/>
          <a:p>
            <a:r>
              <a:rPr lang="en-US" altLang="zh-CN" dirty="0"/>
              <a:t>Reasonable price</a:t>
            </a:r>
            <a:endParaRPr lang="zh-CN" altLang="en-US" dirty="0"/>
          </a:p>
        </p:txBody>
      </p:sp>
      <p:pic>
        <p:nvPicPr>
          <p:cNvPr id="8" name="内容占位符 7">
            <a:extLst>
              <a:ext uri="{FF2B5EF4-FFF2-40B4-BE49-F238E27FC236}">
                <a16:creationId xmlns:a16="http://schemas.microsoft.com/office/drawing/2014/main" id="{34DFF38C-0137-4A0E-9E03-62E1486DBF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42282"/>
            <a:ext cx="8763000" cy="5829300"/>
          </a:xfrm>
        </p:spPr>
      </p:pic>
      <p:sp>
        <p:nvSpPr>
          <p:cNvPr id="6" name="文本占位符 5">
            <a:extLst>
              <a:ext uri="{FF2B5EF4-FFF2-40B4-BE49-F238E27FC236}">
                <a16:creationId xmlns:a16="http://schemas.microsoft.com/office/drawing/2014/main" id="{B1B9E869-90B3-429A-BA62-966D8853A98C}"/>
              </a:ext>
            </a:extLst>
          </p:cNvPr>
          <p:cNvSpPr>
            <a:spLocks noGrp="1"/>
          </p:cNvSpPr>
          <p:nvPr>
            <p:ph type="body" sz="half" idx="2"/>
          </p:nvPr>
        </p:nvSpPr>
        <p:spPr>
          <a:xfrm>
            <a:off x="8874368" y="2511813"/>
            <a:ext cx="2800134" cy="3126987"/>
          </a:xfrm>
        </p:spPr>
        <p:txBody>
          <a:bodyPr/>
          <a:lstStyle/>
          <a:p>
            <a:r>
              <a:rPr lang="en-US" altLang="zh-CN" dirty="0">
                <a:hlinkClick r:id="rId4"/>
              </a:rPr>
              <a:t>http://cloud.idcquan.com/yjs/134551.shtml</a:t>
            </a:r>
            <a:endParaRPr lang="en-US" altLang="zh-CN" dirty="0"/>
          </a:p>
          <a:p>
            <a:endParaRPr lang="zh-CN" altLang="en-US" dirty="0"/>
          </a:p>
        </p:txBody>
      </p:sp>
    </p:spTree>
    <p:extLst>
      <p:ext uri="{BB962C8B-B14F-4D97-AF65-F5344CB8AC3E}">
        <p14:creationId xmlns:p14="http://schemas.microsoft.com/office/powerpoint/2010/main" val="191043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p:txBody>
          <a:bodyPr>
            <a:normAutofit/>
          </a:bodyPr>
          <a:lstStyle/>
          <a:p>
            <a:r>
              <a:rPr lang="en-US" altLang="zh-CN" dirty="0"/>
              <a:t>Save money in the long run by Auto Scaling</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963269" y="542282"/>
            <a:ext cx="5905500" cy="4267201"/>
          </a:xfrm>
        </p:spPr>
      </p:pic>
      <p:sp>
        <p:nvSpPr>
          <p:cNvPr id="10" name="文本占位符 9">
            <a:extLst>
              <a:ext uri="{FF2B5EF4-FFF2-40B4-BE49-F238E27FC236}">
                <a16:creationId xmlns:a16="http://schemas.microsoft.com/office/drawing/2014/main" id="{B08367E9-F2E9-4A1C-B205-629541A59089}"/>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98514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688124" y="501642"/>
            <a:ext cx="3383280" cy="1920240"/>
          </a:xfrm>
        </p:spPr>
        <p:txBody>
          <a:bodyPr>
            <a:normAutofit/>
          </a:bodyPr>
          <a:lstStyle/>
          <a:p>
            <a:r>
              <a:rPr lang="en-US" altLang="zh-CN" dirty="0"/>
              <a:t>Save money in the long run at different tier</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8521775"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688124" y="2511813"/>
            <a:ext cx="2986378" cy="3126987"/>
          </a:xfrm>
        </p:spPr>
        <p:txBody>
          <a:bodyPr/>
          <a:lstStyle/>
          <a:p>
            <a:endParaRPr lang="zh-CN" altLang="en-US" dirty="0"/>
          </a:p>
        </p:txBody>
      </p:sp>
    </p:spTree>
    <p:extLst>
      <p:ext uri="{BB962C8B-B14F-4D97-AF65-F5344CB8AC3E}">
        <p14:creationId xmlns:p14="http://schemas.microsoft.com/office/powerpoint/2010/main" val="153553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474764" y="511802"/>
            <a:ext cx="3383280" cy="1920240"/>
          </a:xfrm>
        </p:spPr>
        <p:txBody>
          <a:bodyPr>
            <a:normAutofit fontScale="90000"/>
          </a:bodyPr>
          <a:lstStyle/>
          <a:p>
            <a:r>
              <a:rPr lang="en-US" altLang="zh-CN" dirty="0"/>
              <a:t>Disaster recovery</a:t>
            </a:r>
            <a:br>
              <a:rPr lang="en-US" altLang="zh-CN" dirty="0"/>
            </a:br>
            <a:r>
              <a:rPr lang="en-US" altLang="zh-CN" dirty="0"/>
              <a:t>by Availability zones</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8366392"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474763" y="2511813"/>
            <a:ext cx="3383279" cy="4017941"/>
          </a:xfrm>
        </p:spPr>
        <p:txBody>
          <a:bodyPr/>
          <a:lstStyle/>
          <a:p>
            <a:r>
              <a:rPr lang="en-US" altLang="zh-CN" dirty="0"/>
              <a:t>Availability zones — Two are used. If one availability zone (AZ) suffers from an outage, we still have EC2 instances running in the other AZ.</a:t>
            </a:r>
          </a:p>
          <a:p>
            <a:r>
              <a:rPr lang="en-US" altLang="zh-CN" dirty="0"/>
              <a:t>EC2 instances — We have multi-redundancy for EC2 instances. We have multiple instances in one subnet (AZ), and we have instances in two subnets (AZs).</a:t>
            </a:r>
            <a:endParaRPr lang="zh-CN" altLang="en-US" dirty="0"/>
          </a:p>
        </p:txBody>
      </p:sp>
    </p:spTree>
    <p:extLst>
      <p:ext uri="{BB962C8B-B14F-4D97-AF65-F5344CB8AC3E}">
        <p14:creationId xmlns:p14="http://schemas.microsoft.com/office/powerpoint/2010/main" val="465362624"/>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6993</TotalTime>
  <Words>513</Words>
  <Application>Microsoft Office PowerPoint</Application>
  <PresentationFormat>宽屏</PresentationFormat>
  <Paragraphs>151</Paragraphs>
  <Slides>26</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宋体</vt:lpstr>
      <vt:lpstr>Arial</vt:lpstr>
      <vt:lpstr>Calibri Light</vt:lpstr>
      <vt:lpstr>Helvetica</vt:lpstr>
      <vt:lpstr>大都市</vt:lpstr>
      <vt:lpstr>Architecture Proposal</vt:lpstr>
      <vt:lpstr>Assumptions of the customer</vt:lpstr>
      <vt:lpstr>Requirements &amp; problems</vt:lpstr>
      <vt:lpstr>Architecture Proposal</vt:lpstr>
      <vt:lpstr>Raise Goldfish, not sweat BMW</vt:lpstr>
      <vt:lpstr>Reasonable price</vt:lpstr>
      <vt:lpstr>Save money in the long run by Auto Scaling</vt:lpstr>
      <vt:lpstr>Save money in the long run at different tier</vt:lpstr>
      <vt:lpstr>Disaster recovery by Availability zones</vt:lpstr>
      <vt:lpstr>Don‘t put eggs in one basket – Region &amp; Availability Zone</vt:lpstr>
      <vt:lpstr>PowerPoint 演示文稿</vt:lpstr>
      <vt:lpstr>PowerPoint 演示文稿</vt:lpstr>
      <vt:lpstr>PowerPoint 演示文稿</vt:lpstr>
      <vt:lpstr>Security of data in transit using HTTPS</vt:lpstr>
      <vt:lpstr>Amazon Web Services Security</vt:lpstr>
      <vt:lpstr>AWS Identity and Access Management (IAM)</vt:lpstr>
      <vt:lpstr>Protect your network with security groups</vt:lpstr>
      <vt:lpstr>Use S3 &amp; CloudFront to deliver the static web content</vt:lpstr>
      <vt:lpstr>OpsWorks Stacks</vt:lpstr>
      <vt:lpstr>Easily manage and replicate multiple environments based on your blueprint architecture by CloudFormation</vt:lpstr>
      <vt:lpstr>Easily manage and replicate multiple environments based on your blueprint architecture by CloudFormation</vt:lpstr>
      <vt:lpstr>Effective distribution of load asynchronously by Kinesis</vt:lpstr>
      <vt:lpstr>Data stored in S3 can be configured by a lifecycle rule to move objects to Glacier automatically</vt:lpstr>
      <vt:lpstr>Serverless by lambda</vt:lpstr>
      <vt:lpstr>ElastiCache &amp; DynamoDB</vt:lpstr>
      <vt:lpstr>Just remember that AWS Help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Proposal</dc:title>
  <dc:creator>赵 磊</dc:creator>
  <cp:lastModifiedBy>赵 磊</cp:lastModifiedBy>
  <cp:revision>416</cp:revision>
  <dcterms:created xsi:type="dcterms:W3CDTF">2018-05-31T08:49:26Z</dcterms:created>
  <dcterms:modified xsi:type="dcterms:W3CDTF">2018-06-05T08:21:37Z</dcterms:modified>
</cp:coreProperties>
</file>