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29"/>
  </p:notesMasterIdLst>
  <p:sldIdLst>
    <p:sldId id="256" r:id="rId2"/>
    <p:sldId id="257" r:id="rId3"/>
    <p:sldId id="258" r:id="rId4"/>
    <p:sldId id="262" r:id="rId5"/>
    <p:sldId id="268" r:id="rId6"/>
    <p:sldId id="261" r:id="rId7"/>
    <p:sldId id="259" r:id="rId8"/>
    <p:sldId id="265" r:id="rId9"/>
    <p:sldId id="266" r:id="rId10"/>
    <p:sldId id="271" r:id="rId11"/>
    <p:sldId id="270" r:id="rId12"/>
    <p:sldId id="269" r:id="rId13"/>
    <p:sldId id="267" r:id="rId14"/>
    <p:sldId id="272" r:id="rId15"/>
    <p:sldId id="275" r:id="rId16"/>
    <p:sldId id="274" r:id="rId17"/>
    <p:sldId id="273" r:id="rId18"/>
    <p:sldId id="260" r:id="rId19"/>
    <p:sldId id="276" r:id="rId20"/>
    <p:sldId id="277" r:id="rId21"/>
    <p:sldId id="281" r:id="rId22"/>
    <p:sldId id="278" r:id="rId23"/>
    <p:sldId id="279" r:id="rId24"/>
    <p:sldId id="280" r:id="rId25"/>
    <p:sldId id="282" r:id="rId26"/>
    <p:sldId id="263"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6" autoAdjust="0"/>
  </p:normalViewPr>
  <p:slideViewPr>
    <p:cSldViewPr snapToGrid="0">
      <p:cViewPr varScale="1">
        <p:scale>
          <a:sx n="65" d="100"/>
          <a:sy n="65"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88D2C-B75B-492C-A3AE-A17D092F3B3C}"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2694B-8456-4C23-A81B-325F88010047}" type="slidenum">
              <a:rPr lang="zh-CN" altLang="en-US" smtClean="0"/>
              <a:t>‹#›</a:t>
            </a:fld>
            <a:endParaRPr lang="zh-CN" altLang="en-US"/>
          </a:p>
        </p:txBody>
      </p:sp>
    </p:spTree>
    <p:extLst>
      <p:ext uri="{BB962C8B-B14F-4D97-AF65-F5344CB8AC3E}">
        <p14:creationId xmlns:p14="http://schemas.microsoft.com/office/powerpoint/2010/main" val="16951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我来应聘针对初创的技术架构</a:t>
            </a:r>
            <a:endParaRPr lang="en-US" altLang="zh-CN" dirty="0"/>
          </a:p>
          <a:p>
            <a:r>
              <a:rPr lang="zh-CN" altLang="en-US" dirty="0"/>
              <a:t>我最喜欢计算机技术。也喜欢商业，创业，也接触过很多孵化器和</a:t>
            </a:r>
            <a:r>
              <a:rPr lang="en-US" altLang="zh-CN" dirty="0"/>
              <a:t>VC</a:t>
            </a:r>
          </a:p>
          <a:p>
            <a:r>
              <a:rPr lang="zh-CN" altLang="en-US" dirty="0"/>
              <a:t>能来这非常激动，因为</a:t>
            </a:r>
            <a:r>
              <a:rPr lang="en-US" altLang="zh-CN" dirty="0"/>
              <a:t>AWS</a:t>
            </a:r>
            <a:r>
              <a:rPr lang="zh-CN" altLang="en-US" dirty="0"/>
              <a:t>是我非常佩服的创新者，并且致力于</a:t>
            </a:r>
            <a:r>
              <a:rPr lang="en-US" altLang="zh-CN" dirty="0"/>
              <a:t>ROI</a:t>
            </a:r>
          </a:p>
          <a:p>
            <a:r>
              <a:rPr lang="zh-CN" altLang="en-US" dirty="0"/>
              <a:t>我一直使用</a:t>
            </a:r>
            <a:r>
              <a:rPr lang="en-US" altLang="zh-CN" dirty="0"/>
              <a:t>AWS</a:t>
            </a:r>
            <a:r>
              <a:rPr lang="zh-CN" altLang="en-US" dirty="0"/>
              <a:t>，从上家公司做</a:t>
            </a:r>
            <a:r>
              <a:rPr lang="en-US" altLang="zh-CN" dirty="0"/>
              <a:t>CIO</a:t>
            </a:r>
            <a:r>
              <a:rPr lang="zh-CN" altLang="en-US" dirty="0"/>
              <a:t>开始迁移业务系统，到现在创业基于</a:t>
            </a:r>
            <a:r>
              <a:rPr lang="en-US" altLang="zh-CN" dirty="0"/>
              <a:t>AWS</a:t>
            </a:r>
            <a:r>
              <a:rPr lang="zh-CN" altLang="en-US" dirty="0"/>
              <a:t>和阿里云</a:t>
            </a:r>
            <a:r>
              <a:rPr lang="en-US" altLang="zh-CN" dirty="0"/>
              <a:t>OSS</a:t>
            </a:r>
            <a:r>
              <a:rPr lang="zh-CN" altLang="en-US" dirty="0"/>
              <a:t>对象存储</a:t>
            </a:r>
            <a:endParaRPr lang="en-US" altLang="zh-CN" dirty="0"/>
          </a:p>
          <a:p>
            <a:r>
              <a:rPr lang="en-US" altLang="zh-CN" dirty="0"/>
              <a:t>AWS</a:t>
            </a:r>
            <a:r>
              <a:rPr lang="zh-CN" altLang="en-US" dirty="0"/>
              <a:t>中国区的第一批用户，积极参与</a:t>
            </a:r>
            <a:r>
              <a:rPr lang="en-US" altLang="zh-CN" dirty="0"/>
              <a:t>AWS</a:t>
            </a:r>
            <a:r>
              <a:rPr lang="zh-CN" altLang="en-US" dirty="0"/>
              <a:t>的各种活动，</a:t>
            </a:r>
            <a:r>
              <a:rPr lang="en-US" altLang="zh-CN" dirty="0" err="1"/>
              <a:t>ReInvent</a:t>
            </a:r>
            <a:r>
              <a:rPr lang="zh-CN" altLang="en-US" dirty="0"/>
              <a:t>听</a:t>
            </a:r>
            <a:r>
              <a:rPr lang="en-US" altLang="zh-CN" dirty="0"/>
              <a:t>Werner </a:t>
            </a:r>
            <a:r>
              <a:rPr lang="en-US" altLang="zh-CN" dirty="0" err="1"/>
              <a:t>Vogels</a:t>
            </a:r>
            <a:r>
              <a:rPr lang="zh-CN" altLang="en-US" dirty="0"/>
              <a:t>的演讲，酒会不错</a:t>
            </a:r>
            <a:endParaRPr lang="en-US" altLang="zh-CN" dirty="0"/>
          </a:p>
          <a:p>
            <a:r>
              <a:rPr lang="zh-CN" altLang="en-US" dirty="0"/>
              <a:t>软件工程和自动化测试比较了解，因为比较重视质量和效率</a:t>
            </a:r>
            <a:endParaRPr lang="en-US" altLang="zh-CN" dirty="0"/>
          </a:p>
          <a:p>
            <a:r>
              <a:rPr lang="zh-CN" altLang="en-US" dirty="0"/>
              <a:t>我也想听听各位的职责，还有就个人而言，您想从今天的</a:t>
            </a:r>
            <a:r>
              <a:rPr lang="en-US" altLang="zh-CN" dirty="0"/>
              <a:t>Presentation</a:t>
            </a:r>
            <a:r>
              <a:rPr lang="zh-CN" altLang="en-US" dirty="0"/>
              <a:t>中获得什么信息</a:t>
            </a:r>
            <a:endParaRPr lang="en-US" altLang="zh-CN" dirty="0"/>
          </a:p>
          <a:p>
            <a:r>
              <a:rPr lang="zh-CN" altLang="en-US" dirty="0"/>
              <a:t>（记下反馈，在最后重提）</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a:t>
            </a:fld>
            <a:endParaRPr lang="zh-CN" altLang="en-US"/>
          </a:p>
        </p:txBody>
      </p:sp>
    </p:spTree>
    <p:extLst>
      <p:ext uri="{BB962C8B-B14F-4D97-AF65-F5344CB8AC3E}">
        <p14:creationId xmlns:p14="http://schemas.microsoft.com/office/powerpoint/2010/main" val="49800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万一机房出问题怎么办？万一云上也中断了呢？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Your strong support</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北京，宁夏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鸡蛋不要放在一个篮子里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10</a:t>
            </a:fld>
            <a:endParaRPr lang="zh-CN" altLang="en-US"/>
          </a:p>
        </p:txBody>
      </p:sp>
    </p:spTree>
    <p:extLst>
      <p:ext uri="{BB962C8B-B14F-4D97-AF65-F5344CB8AC3E}">
        <p14:creationId xmlns:p14="http://schemas.microsoft.com/office/powerpoint/2010/main" val="323327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Your strong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a:t>
            </a:r>
          </a:p>
          <a:p>
            <a:r>
              <a:rPr lang="zh-CN" altLang="en-US" dirty="0"/>
              <a:t>全球客户触及</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11</a:t>
            </a:fld>
            <a:endParaRPr lang="zh-CN" altLang="en-US"/>
          </a:p>
        </p:txBody>
      </p:sp>
    </p:spTree>
    <p:extLst>
      <p:ext uri="{BB962C8B-B14F-4D97-AF65-F5344CB8AC3E}">
        <p14:creationId xmlns:p14="http://schemas.microsoft.com/office/powerpoint/2010/main" val="863427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DBA</a:t>
            </a:r>
            <a:r>
              <a:rPr lang="zh-CN" altLang="en-US" sz="1200" b="0" i="0" kern="1200" dirty="0">
                <a:solidFill>
                  <a:schemeClr val="tx1"/>
                </a:solidFill>
                <a:effectLst/>
                <a:latin typeface="+mn-lt"/>
                <a:ea typeface="+mn-ea"/>
                <a:cs typeface="+mn-cs"/>
              </a:rPr>
              <a:t>，担心在业务上涨时，搞不定数据库的主从问题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总是手动备份数据，或者用</a:t>
            </a:r>
            <a:r>
              <a:rPr lang="en-US" altLang="zh-CN" sz="1200" b="0" i="0" kern="1200" dirty="0" err="1">
                <a:solidFill>
                  <a:schemeClr val="tx1"/>
                </a:solidFill>
                <a:effectLst/>
                <a:latin typeface="+mn-lt"/>
                <a:ea typeface="+mn-ea"/>
                <a:cs typeface="+mn-cs"/>
              </a:rPr>
              <a:t>cron</a:t>
            </a:r>
            <a:r>
              <a:rPr lang="zh-CN" altLang="en-US" sz="1200" b="0" i="0" kern="1200" dirty="0">
                <a:solidFill>
                  <a:schemeClr val="tx1"/>
                </a:solidFill>
                <a:effectLst/>
                <a:latin typeface="+mn-lt"/>
                <a:ea typeface="+mn-ea"/>
                <a:cs typeface="+mn-cs"/>
              </a:rPr>
              <a:t>没经过验证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Save money</a:t>
            </a:r>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项目，依赖外部谈判。后来不再焦虑不懂数据库运营，轻松备份。</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12</a:t>
            </a:fld>
            <a:endParaRPr lang="zh-CN" altLang="en-US"/>
          </a:p>
        </p:txBody>
      </p:sp>
    </p:spTree>
    <p:extLst>
      <p:ext uri="{BB962C8B-B14F-4D97-AF65-F5344CB8AC3E}">
        <p14:creationId xmlns:p14="http://schemas.microsoft.com/office/powerpoint/2010/main" val="297763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DBA</a:t>
            </a:r>
            <a:r>
              <a:rPr lang="zh-CN" altLang="en-US" sz="1200" b="0" i="0" kern="1200" dirty="0">
                <a:solidFill>
                  <a:schemeClr val="tx1"/>
                </a:solidFill>
                <a:effectLst/>
                <a:latin typeface="+mn-lt"/>
                <a:ea typeface="+mn-ea"/>
                <a:cs typeface="+mn-cs"/>
              </a:rPr>
              <a:t>，担心在业务上涨时，搞不定数据库的主从问题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总是手动备份数据，或者用</a:t>
            </a:r>
            <a:r>
              <a:rPr lang="en-US" altLang="zh-CN" sz="1200" b="0" i="0" kern="1200" dirty="0" err="1">
                <a:solidFill>
                  <a:schemeClr val="tx1"/>
                </a:solidFill>
                <a:effectLst/>
                <a:latin typeface="+mn-lt"/>
                <a:ea typeface="+mn-ea"/>
                <a:cs typeface="+mn-cs"/>
              </a:rPr>
              <a:t>cron</a:t>
            </a:r>
            <a:r>
              <a:rPr lang="zh-CN" altLang="en-US" sz="1200" b="0" i="0" kern="1200" dirty="0">
                <a:solidFill>
                  <a:schemeClr val="tx1"/>
                </a:solidFill>
                <a:effectLst/>
                <a:latin typeface="+mn-lt"/>
                <a:ea typeface="+mn-ea"/>
                <a:cs typeface="+mn-cs"/>
              </a:rPr>
              <a:t>没经过验证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项目，不再焦虑不懂数据库运营，依赖外部谈判，轻松备份。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13</a:t>
            </a:fld>
            <a:endParaRPr lang="zh-CN" altLang="en-US"/>
          </a:p>
        </p:txBody>
      </p:sp>
    </p:spTree>
    <p:extLst>
      <p:ext uri="{BB962C8B-B14F-4D97-AF65-F5344CB8AC3E}">
        <p14:creationId xmlns:p14="http://schemas.microsoft.com/office/powerpoint/2010/main" val="119334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故事：</a:t>
            </a:r>
            <a:r>
              <a:rPr lang="zh-CN" altLang="en-US" sz="1200" b="0" i="0" kern="1200" dirty="0">
                <a:solidFill>
                  <a:schemeClr val="tx1"/>
                </a:solidFill>
                <a:effectLst/>
                <a:latin typeface="+mn-lt"/>
                <a:ea typeface="+mn-ea"/>
                <a:cs typeface="+mn-cs"/>
              </a:rPr>
              <a:t>不会配置</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啊，学习又费时费力，哪有时间啊。事情太小</a:t>
            </a:r>
            <a:r>
              <a:rPr lang="zh-CN" altLang="en-US" dirty="0"/>
              <a:t>找外包又不值得</a:t>
            </a:r>
            <a:r>
              <a:rPr lang="zh-CN" altLang="en-US" sz="1200" b="0" i="0" kern="1200" dirty="0">
                <a:solidFill>
                  <a:schemeClr val="tx1"/>
                </a:solidFill>
                <a:effectLst/>
                <a:latin typeface="+mn-lt"/>
                <a:ea typeface="+mn-ea"/>
                <a:cs typeface="+mn-cs"/>
              </a:rPr>
              <a:t>。但是用户又会在意数据传输的安全。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没有单台机的带宽限制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14</a:t>
            </a:fld>
            <a:endParaRPr lang="zh-CN" altLang="en-US"/>
          </a:p>
        </p:txBody>
      </p:sp>
    </p:spTree>
    <p:extLst>
      <p:ext uri="{BB962C8B-B14F-4D97-AF65-F5344CB8AC3E}">
        <p14:creationId xmlns:p14="http://schemas.microsoft.com/office/powerpoint/2010/main" val="296365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我的数据不会泄露给竞争对手吧？数据是我最重要的资产了。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自己的开发团队扩大了，不会有人把数据卖给竞争对手吧？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Your strong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有名事件 </a:t>
            </a:r>
            <a:r>
              <a:rPr lang="en-US" altLang="zh-CN" sz="1200" b="0" i="0" kern="1200" dirty="0">
                <a:solidFill>
                  <a:schemeClr val="tx1"/>
                </a:solidFill>
                <a:effectLst/>
                <a:latin typeface="+mn-lt"/>
                <a:ea typeface="+mn-ea"/>
                <a:cs typeface="+mn-cs"/>
              </a:rPr>
              <a:t>vs </a:t>
            </a:r>
            <a:r>
              <a:rPr lang="zh-CN" altLang="en-US" sz="1200" b="0" i="0" kern="1200" dirty="0">
                <a:solidFill>
                  <a:schemeClr val="tx1"/>
                </a:solidFill>
                <a:effectLst/>
                <a:latin typeface="+mn-lt"/>
                <a:ea typeface="+mn-ea"/>
                <a:cs typeface="+mn-cs"/>
              </a:rPr>
              <a:t>正直</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不会被收集数据或者盗用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15</a:t>
            </a:fld>
            <a:endParaRPr lang="zh-CN" altLang="en-US"/>
          </a:p>
        </p:txBody>
      </p:sp>
    </p:spTree>
    <p:extLst>
      <p:ext uri="{BB962C8B-B14F-4D97-AF65-F5344CB8AC3E}">
        <p14:creationId xmlns:p14="http://schemas.microsoft.com/office/powerpoint/2010/main" val="247855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自己的开发团队扩大了，不会有人把数据卖给竞争对手吧？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身份及访问管理</a:t>
            </a:r>
          </a:p>
          <a:p>
            <a:r>
              <a:rPr lang="en-US" altLang="zh-CN" sz="1200" b="0" i="0" kern="1200" dirty="0">
                <a:solidFill>
                  <a:schemeClr val="tx1"/>
                </a:solidFill>
                <a:effectLst/>
                <a:latin typeface="+mn-lt"/>
                <a:ea typeface="+mn-ea"/>
                <a:cs typeface="+mn-cs"/>
              </a:rPr>
              <a:t>Securing access to the environment as the delivery team expands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CIO</a:t>
            </a:r>
            <a:r>
              <a:rPr lang="zh-CN" altLang="en-US" sz="1200" b="0" i="0" kern="1200" dirty="0">
                <a:solidFill>
                  <a:schemeClr val="tx1"/>
                </a:solidFill>
                <a:effectLst/>
                <a:latin typeface="+mn-lt"/>
                <a:ea typeface="+mn-ea"/>
                <a:cs typeface="+mn-cs"/>
              </a:rPr>
              <a:t>自己针对团队给予不同的组权限，不需要网管</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16</a:t>
            </a:fld>
            <a:endParaRPr lang="zh-CN" altLang="en-US"/>
          </a:p>
        </p:txBody>
      </p:sp>
    </p:spTree>
    <p:extLst>
      <p:ext uri="{BB962C8B-B14F-4D97-AF65-F5344CB8AC3E}">
        <p14:creationId xmlns:p14="http://schemas.microsoft.com/office/powerpoint/2010/main" val="159355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数据不会被黑客盗取吧？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安全组（防火墙），只开放最少的端口给最小的范围</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17</a:t>
            </a:fld>
            <a:endParaRPr lang="zh-CN" altLang="en-US"/>
          </a:p>
        </p:txBody>
      </p:sp>
    </p:spTree>
    <p:extLst>
      <p:ext uri="{BB962C8B-B14F-4D97-AF65-F5344CB8AC3E}">
        <p14:creationId xmlns:p14="http://schemas.microsoft.com/office/powerpoint/2010/main" val="228665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用户体验是非常重要的，如果主页就要加载</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秒钟，我的面子往哪儿搁？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功能强大 </a:t>
            </a:r>
            <a:r>
              <a:rPr lang="en-US" altLang="zh-CN" sz="1200" b="0" i="0" kern="1200" dirty="0">
                <a:solidFill>
                  <a:schemeClr val="tx1"/>
                </a:solidFill>
                <a:effectLst/>
                <a:latin typeface="+mn-lt"/>
                <a:ea typeface="+mn-ea"/>
                <a:cs typeface="+mn-cs"/>
              </a:rPr>
              <a:t>metadata </a:t>
            </a:r>
            <a:r>
              <a:rPr lang="zh-CN" altLang="en-US" sz="1200" b="0" i="0" kern="1200" dirty="0">
                <a:solidFill>
                  <a:schemeClr val="tx1"/>
                </a:solidFill>
                <a:effectLst/>
                <a:latin typeface="+mn-lt"/>
                <a:ea typeface="+mn-ea"/>
                <a:cs typeface="+mn-cs"/>
              </a:rPr>
              <a:t>自动化。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创业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自动化上线</a:t>
            </a:r>
            <a:r>
              <a:rPr lang="en-US" altLang="zh-CN" sz="1200" b="0" i="0" kern="1200" dirty="0">
                <a:solidFill>
                  <a:schemeClr val="tx1"/>
                </a:solidFill>
                <a:effectLst/>
                <a:latin typeface="+mn-lt"/>
                <a:ea typeface="+mn-ea"/>
                <a:cs typeface="+mn-cs"/>
              </a:rPr>
              <a:t>, SDK vs cli</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18</a:t>
            </a:fld>
            <a:endParaRPr lang="zh-CN" altLang="en-US"/>
          </a:p>
        </p:txBody>
      </p:sp>
    </p:spTree>
    <p:extLst>
      <p:ext uri="{BB962C8B-B14F-4D97-AF65-F5344CB8AC3E}">
        <p14:creationId xmlns:p14="http://schemas.microsoft.com/office/powerpoint/2010/main" val="62592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微服务之后，会不会搭一个测试环境就好几天，还是干脆多花点钱一直保留几个环境？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：友商在学习。图形化自动化运维应用。第一次用，惊叹，非常好用。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19</a:t>
            </a:fld>
            <a:endParaRPr lang="zh-CN" altLang="en-US"/>
          </a:p>
        </p:txBody>
      </p:sp>
    </p:spTree>
    <p:extLst>
      <p:ext uri="{BB962C8B-B14F-4D97-AF65-F5344CB8AC3E}">
        <p14:creationId xmlns:p14="http://schemas.microsoft.com/office/powerpoint/2010/main" val="27131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a:t>
            </a:fld>
            <a:endParaRPr lang="zh-CN" altLang="en-US"/>
          </a:p>
        </p:txBody>
      </p:sp>
    </p:spTree>
    <p:extLst>
      <p:ext uri="{BB962C8B-B14F-4D97-AF65-F5344CB8AC3E}">
        <p14:creationId xmlns:p14="http://schemas.microsoft.com/office/powerpoint/2010/main" val="4045880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微服务之后，会不会搭一个测试环境就好几天，还是干脆多花点钱一直保留几个环境？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友商在学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强大的自动化运维应用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第一次用，复杂，全面覆盖</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20</a:t>
            </a:fld>
            <a:endParaRPr lang="zh-CN" altLang="en-US"/>
          </a:p>
        </p:txBody>
      </p:sp>
    </p:spTree>
    <p:extLst>
      <p:ext uri="{BB962C8B-B14F-4D97-AF65-F5344CB8AC3E}">
        <p14:creationId xmlns:p14="http://schemas.microsoft.com/office/powerpoint/2010/main" val="408488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有些实时性要求不强的场景，也需要我搞那么强大的服务器吗？</a:t>
            </a: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a:p>
            <a:r>
              <a:rPr lang="en-US" altLang="zh-CN" sz="1200" b="0" i="0" kern="1200" dirty="0">
                <a:solidFill>
                  <a:schemeClr val="tx1"/>
                </a:solidFill>
                <a:effectLst/>
                <a:latin typeface="+mn-lt"/>
                <a:ea typeface="+mn-ea"/>
                <a:cs typeface="+mn-cs"/>
              </a:rPr>
              <a:t>Kinesis</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自己开发的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第一次用非常简单 </a:t>
            </a:r>
            <a:r>
              <a:rPr lang="en-US" altLang="zh-CN" sz="1200" b="0" i="0" kern="1200" dirty="0">
                <a:solidFill>
                  <a:schemeClr val="tx1"/>
                </a:solidFill>
                <a:effectLst/>
                <a:latin typeface="+mn-lt"/>
                <a:ea typeface="+mn-ea"/>
                <a:cs typeface="+mn-cs"/>
              </a:rPr>
              <a:t>vs </a:t>
            </a:r>
            <a:r>
              <a:rPr lang="en-US" altLang="zh-CN" sz="1200" b="0" i="0" kern="1200" dirty="0" err="1">
                <a:solidFill>
                  <a:schemeClr val="tx1"/>
                </a:solidFill>
                <a:effectLst/>
                <a:latin typeface="+mn-lt"/>
                <a:ea typeface="+mn-ea"/>
                <a:cs typeface="+mn-cs"/>
              </a:rPr>
              <a:t>kafka</a:t>
            </a:r>
            <a:r>
              <a:rPr lang="zh-CN" altLang="en-US" sz="1200" b="0" i="0" kern="1200" dirty="0">
                <a:solidFill>
                  <a:schemeClr val="tx1"/>
                </a:solidFill>
                <a:effectLst/>
                <a:latin typeface="+mn-lt"/>
                <a:ea typeface="+mn-ea"/>
                <a:cs typeface="+mn-cs"/>
              </a:rPr>
              <a:t>非常麻烦</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Zookeeper</a:t>
            </a:r>
            <a:r>
              <a:rPr lang="zh-CN" altLang="en-US" sz="1200" b="0" i="0" kern="1200" dirty="0">
                <a:solidFill>
                  <a:schemeClr val="tx1"/>
                </a:solidFill>
                <a:effectLst/>
                <a:latin typeface="+mn-lt"/>
                <a:ea typeface="+mn-ea"/>
                <a:cs typeface="+mn-cs"/>
              </a:rPr>
              <a:t>，需要太多决策：对手</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标准</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Kafka</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在内测，不好控制</a:t>
            </a: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22</a:t>
            </a:fld>
            <a:endParaRPr lang="zh-CN" altLang="en-US"/>
          </a:p>
        </p:txBody>
      </p:sp>
    </p:spTree>
    <p:extLst>
      <p:ext uri="{BB962C8B-B14F-4D97-AF65-F5344CB8AC3E}">
        <p14:creationId xmlns:p14="http://schemas.microsoft.com/office/powerpoint/2010/main" val="2889466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云上的存储会不会太贵？自己买硬盘也很便宜啊。</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后付费</a:t>
            </a:r>
            <a:r>
              <a:rPr lang="en-US" altLang="zh-CN" sz="1200" b="0" i="0" kern="1200" dirty="0">
                <a:solidFill>
                  <a:schemeClr val="tx1"/>
                </a:solidFill>
                <a:effectLst/>
                <a:latin typeface="+mn-lt"/>
                <a:ea typeface="+mn-ea"/>
                <a:cs typeface="+mn-cs"/>
              </a:rPr>
              <a:t>vs</a:t>
            </a:r>
            <a:r>
              <a:rPr lang="zh-CN" altLang="en-US" sz="1200" b="0" i="0" kern="1200" dirty="0">
                <a:solidFill>
                  <a:schemeClr val="tx1"/>
                </a:solidFill>
                <a:effectLst/>
                <a:latin typeface="+mn-lt"/>
                <a:ea typeface="+mn-ea"/>
                <a:cs typeface="+mn-cs"/>
              </a:rPr>
              <a:t>预付费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S3, Glacier</a:t>
            </a:r>
            <a:r>
              <a:rPr lang="zh-CN" altLang="en-US" sz="1200" b="0" i="0" kern="1200" dirty="0">
                <a:solidFill>
                  <a:schemeClr val="tx1"/>
                </a:solidFill>
                <a:effectLst/>
                <a:latin typeface="+mn-lt"/>
                <a:ea typeface="+mn-ea"/>
                <a:cs typeface="+mn-cs"/>
              </a:rPr>
              <a:t>便宜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Save money in the long run</a:t>
            </a:r>
          </a:p>
          <a:p>
            <a:r>
              <a:rPr lang="zh-CN" altLang="en-US" sz="1200" b="0" i="0" kern="1200" dirty="0">
                <a:solidFill>
                  <a:schemeClr val="tx1"/>
                </a:solidFill>
                <a:effectLst/>
                <a:latin typeface="+mn-lt"/>
                <a:ea typeface="+mn-ea"/>
                <a:cs typeface="+mn-cs"/>
              </a:rPr>
              <a:t>故事：这么简单，还想自己买存储吗？</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不需要存水，自来水</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23</a:t>
            </a:fld>
            <a:endParaRPr lang="zh-CN" altLang="en-US"/>
          </a:p>
        </p:txBody>
      </p:sp>
    </p:spTree>
    <p:extLst>
      <p:ext uri="{BB962C8B-B14F-4D97-AF65-F5344CB8AC3E}">
        <p14:creationId xmlns:p14="http://schemas.microsoft.com/office/powerpoint/2010/main" val="188522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快速试验新想法的时候，还要申请资源，搭环境，配框架和数据库？还要考虑扩展性？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Serverless</a:t>
            </a:r>
            <a:r>
              <a:rPr lang="zh-CN" altLang="en-US" sz="1200" b="0" i="0" kern="1200" dirty="0">
                <a:solidFill>
                  <a:schemeClr val="tx1"/>
                </a:solidFill>
                <a:effectLst/>
                <a:latin typeface="+mn-lt"/>
                <a:ea typeface="+mn-ea"/>
                <a:cs typeface="+mn-cs"/>
              </a:rPr>
              <a:t>的发明者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结合 </a:t>
            </a:r>
            <a:r>
              <a:rPr lang="en-US" altLang="zh-CN" sz="1200" b="0" i="0" kern="1200" dirty="0">
                <a:solidFill>
                  <a:schemeClr val="tx1"/>
                </a:solidFill>
                <a:effectLst/>
                <a:latin typeface="+mn-lt"/>
                <a:ea typeface="+mn-ea"/>
                <a:cs typeface="+mn-cs"/>
              </a:rPr>
              <a:t>SAM</a:t>
            </a:r>
          </a:p>
          <a:p>
            <a:r>
              <a:rPr lang="en-US" altLang="zh-CN" sz="1200" b="0" i="0" kern="1200" dirty="0">
                <a:solidFill>
                  <a:schemeClr val="tx1"/>
                </a:solidFill>
                <a:effectLst/>
                <a:latin typeface="+mn-lt"/>
                <a:ea typeface="+mn-ea"/>
                <a:cs typeface="+mn-cs"/>
              </a:rPr>
              <a:t>Easier for you to perform better</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24</a:t>
            </a:fld>
            <a:endParaRPr lang="zh-CN" altLang="en-US"/>
          </a:p>
        </p:txBody>
      </p:sp>
    </p:spTree>
    <p:extLst>
      <p:ext uri="{BB962C8B-B14F-4D97-AF65-F5344CB8AC3E}">
        <p14:creationId xmlns:p14="http://schemas.microsoft.com/office/powerpoint/2010/main" val="1893274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无状态</a:t>
            </a:r>
            <a:r>
              <a:rPr lang="en-US" altLang="zh-CN" sz="1200" b="0" i="0" kern="1200" dirty="0">
                <a:solidFill>
                  <a:schemeClr val="tx1"/>
                </a:solidFill>
                <a:effectLst/>
                <a:latin typeface="+mn-lt"/>
                <a:ea typeface="+mn-ea"/>
                <a:cs typeface="+mn-cs"/>
              </a:rPr>
              <a:t>X Scaling</a:t>
            </a:r>
          </a:p>
          <a:p>
            <a:r>
              <a:rPr lang="en-US" altLang="zh-CN" sz="1200" b="0" i="0" kern="1200" dirty="0" err="1">
                <a:solidFill>
                  <a:schemeClr val="tx1"/>
                </a:solidFill>
                <a:effectLst/>
                <a:latin typeface="+mn-lt"/>
                <a:ea typeface="+mn-ea"/>
                <a:cs typeface="+mn-cs"/>
              </a:rPr>
              <a:t>ElastiCache</a:t>
            </a:r>
            <a:r>
              <a:rPr lang="zh-CN" altLang="en-US" sz="1200" b="0" i="0" kern="1200" dirty="0">
                <a:solidFill>
                  <a:schemeClr val="tx1"/>
                </a:solidFill>
                <a:effectLst/>
                <a:latin typeface="+mn-lt"/>
                <a:ea typeface="+mn-ea"/>
                <a:cs typeface="+mn-cs"/>
              </a:rPr>
              <a:t>部署简单</a:t>
            </a: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不折腾</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NoSQL</a:t>
            </a:r>
          </a:p>
          <a:p>
            <a:r>
              <a:rPr lang="en-US" altLang="zh-CN" sz="1200" b="0" i="0" kern="1200" dirty="0">
                <a:solidFill>
                  <a:schemeClr val="tx1"/>
                </a:solidFill>
                <a:effectLst/>
                <a:latin typeface="+mn-lt"/>
                <a:ea typeface="+mn-ea"/>
                <a:cs typeface="+mn-cs"/>
              </a:rPr>
              <a:t>DynamoDB</a:t>
            </a:r>
            <a:r>
              <a:rPr lang="zh-CN" altLang="en-US" sz="1200" b="0" i="0" kern="1200" dirty="0">
                <a:solidFill>
                  <a:schemeClr val="tx1"/>
                </a:solidFill>
                <a:effectLst/>
                <a:latin typeface="+mn-lt"/>
                <a:ea typeface="+mn-ea"/>
                <a:cs typeface="+mn-cs"/>
              </a:rPr>
              <a:t>。即开即用，高可用，不用担心服务器问题。</a:t>
            </a:r>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故事：事件记录。</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25</a:t>
            </a:fld>
            <a:endParaRPr lang="zh-CN" altLang="en-US"/>
          </a:p>
        </p:txBody>
      </p:sp>
    </p:spTree>
    <p:extLst>
      <p:ext uri="{BB962C8B-B14F-4D97-AF65-F5344CB8AC3E}">
        <p14:creationId xmlns:p14="http://schemas.microsoft.com/office/powerpoint/2010/main" val="384373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27</a:t>
            </a:fld>
            <a:endParaRPr lang="zh-CN" altLang="en-US"/>
          </a:p>
        </p:txBody>
      </p:sp>
    </p:spTree>
    <p:extLst>
      <p:ext uri="{BB962C8B-B14F-4D97-AF65-F5344CB8AC3E}">
        <p14:creationId xmlns:p14="http://schemas.microsoft.com/office/powerpoint/2010/main" val="136453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3</a:t>
            </a:fld>
            <a:endParaRPr lang="zh-CN" altLang="en-US"/>
          </a:p>
        </p:txBody>
      </p:sp>
    </p:spTree>
    <p:extLst>
      <p:ext uri="{BB962C8B-B14F-4D97-AF65-F5344CB8AC3E}">
        <p14:creationId xmlns:p14="http://schemas.microsoft.com/office/powerpoint/2010/main" val="420706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先大致看一下，逐个服务讲完后，我们会回过头来再整体看</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4</a:t>
            </a:fld>
            <a:endParaRPr lang="zh-CN" altLang="en-US"/>
          </a:p>
        </p:txBody>
      </p:sp>
    </p:spTree>
    <p:extLst>
      <p:ext uri="{BB962C8B-B14F-4D97-AF65-F5344CB8AC3E}">
        <p14:creationId xmlns:p14="http://schemas.microsoft.com/office/powerpoint/2010/main" val="382094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不会因为伸缩性问题耽误了业务发展，或者因为初始成本太高浪费了宝贵的预算</a:t>
            </a:r>
            <a:endParaRPr lang="en-US" altLang="zh-CN" sz="1200" b="0" i="0" kern="1200" dirty="0">
              <a:solidFill>
                <a:schemeClr val="tx1"/>
              </a:solidFill>
              <a:effectLst/>
              <a:latin typeface="+mn-lt"/>
              <a:ea typeface="+mn-ea"/>
              <a:cs typeface="+mn-cs"/>
            </a:endParaRPr>
          </a:p>
          <a:p>
            <a:r>
              <a:rPr lang="zh-CN" altLang="en-US" dirty="0"/>
              <a:t>性价比	</a:t>
            </a:r>
            <a:r>
              <a:rPr lang="en-US" altLang="zh-CN" dirty="0"/>
              <a:t>Save money in the long run	</a:t>
            </a:r>
          </a:p>
          <a:p>
            <a:r>
              <a:rPr lang="en-US" altLang="zh-CN" dirty="0"/>
              <a:t>CIO</a:t>
            </a:r>
            <a:r>
              <a:rPr lang="zh-CN" altLang="en-US" dirty="0"/>
              <a:t>选型	金鱼而不是汗血宝马</a:t>
            </a: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5</a:t>
            </a:fld>
            <a:endParaRPr lang="zh-CN" altLang="en-US"/>
          </a:p>
        </p:txBody>
      </p:sp>
    </p:spTree>
    <p:extLst>
      <p:ext uri="{BB962C8B-B14F-4D97-AF65-F5344CB8AC3E}">
        <p14:creationId xmlns:p14="http://schemas.microsoft.com/office/powerpoint/2010/main" val="84053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价格选型的故事 横向扩展而不是向上扩展 一开始可以向上扩展，但是后来一定是横向扩展</a:t>
            </a:r>
            <a:endParaRPr lang="en-US" altLang="zh-CN"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6</a:t>
            </a:fld>
            <a:endParaRPr lang="zh-CN" altLang="en-US"/>
          </a:p>
        </p:txBody>
      </p:sp>
    </p:spTree>
    <p:extLst>
      <p:ext uri="{BB962C8B-B14F-4D97-AF65-F5344CB8AC3E}">
        <p14:creationId xmlns:p14="http://schemas.microsoft.com/office/powerpoint/2010/main" val="47878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不会因为伸缩性问题耽误了业务发展，或者因为初始成本太高浪费了宝贵的预算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半夜三点起来定位问题重启服务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核心理念 </a:t>
            </a:r>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不同点：</a:t>
            </a:r>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AWS</a:t>
            </a:r>
            <a:r>
              <a:rPr lang="zh-CN" altLang="en-US" sz="1200" b="0" i="0" kern="1200" dirty="0">
                <a:solidFill>
                  <a:schemeClr val="tx1"/>
                </a:solidFill>
                <a:effectLst/>
                <a:latin typeface="+mn-lt"/>
                <a:ea typeface="+mn-ea"/>
                <a:cs typeface="+mn-cs"/>
              </a:rPr>
              <a:t>有这个能力。几次创业都先用最便宜，最简单的机器。</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7</a:t>
            </a:fld>
            <a:endParaRPr lang="zh-CN" altLang="en-US"/>
          </a:p>
        </p:txBody>
      </p:sp>
    </p:spTree>
    <p:extLst>
      <p:ext uri="{BB962C8B-B14F-4D97-AF65-F5344CB8AC3E}">
        <p14:creationId xmlns:p14="http://schemas.microsoft.com/office/powerpoint/2010/main" val="113314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8</a:t>
            </a:fld>
            <a:endParaRPr lang="zh-CN" altLang="en-US"/>
          </a:p>
        </p:txBody>
      </p:sp>
    </p:spTree>
    <p:extLst>
      <p:ext uri="{BB962C8B-B14F-4D97-AF65-F5344CB8AC3E}">
        <p14:creationId xmlns:p14="http://schemas.microsoft.com/office/powerpoint/2010/main" val="398954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9</a:t>
            </a:fld>
            <a:endParaRPr lang="zh-CN" altLang="en-US"/>
          </a:p>
        </p:txBody>
      </p:sp>
    </p:spTree>
    <p:extLst>
      <p:ext uri="{BB962C8B-B14F-4D97-AF65-F5344CB8AC3E}">
        <p14:creationId xmlns:p14="http://schemas.microsoft.com/office/powerpoint/2010/main" val="84523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67471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458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8892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97771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80438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084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0813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9719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32044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编辑母版文本样式</a:t>
            </a:r>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28642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2018/6/6</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2082208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1900795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cloud.idcquan.com/yjs/134551.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C7807-FE9E-4C24-924E-42020A9E51FA}"/>
              </a:ext>
            </a:extLst>
          </p:cNvPr>
          <p:cNvSpPr>
            <a:spLocks noGrp="1"/>
          </p:cNvSpPr>
          <p:nvPr>
            <p:ph type="ctrTitle"/>
          </p:nvPr>
        </p:nvSpPr>
        <p:spPr/>
        <p:txBody>
          <a:bodyPr/>
          <a:lstStyle/>
          <a:p>
            <a:r>
              <a:rPr lang="en-US" altLang="zh-CN" dirty="0"/>
              <a:t>Architecture Proposal</a:t>
            </a:r>
            <a:endParaRPr lang="zh-CN" altLang="en-US" dirty="0"/>
          </a:p>
        </p:txBody>
      </p:sp>
      <p:sp>
        <p:nvSpPr>
          <p:cNvPr id="3" name="副标题 2">
            <a:extLst>
              <a:ext uri="{FF2B5EF4-FFF2-40B4-BE49-F238E27FC236}">
                <a16:creationId xmlns:a16="http://schemas.microsoft.com/office/drawing/2014/main" id="{C524903B-0AD9-449B-B58D-7CDF41238796}"/>
              </a:ext>
            </a:extLst>
          </p:cNvPr>
          <p:cNvSpPr>
            <a:spLocks noGrp="1"/>
          </p:cNvSpPr>
          <p:nvPr>
            <p:ph type="subTitle" idx="1"/>
          </p:nvPr>
        </p:nvSpPr>
        <p:spPr/>
        <p:txBody>
          <a:bodyPr/>
          <a:lstStyle/>
          <a:p>
            <a:pPr algn="r"/>
            <a:r>
              <a:rPr lang="en-US" altLang="zh-CN" dirty="0" err="1"/>
              <a:t>Zhaolei</a:t>
            </a:r>
            <a:endParaRPr lang="zh-CN" altLang="en-US" dirty="0"/>
          </a:p>
        </p:txBody>
      </p:sp>
    </p:spTree>
    <p:extLst>
      <p:ext uri="{BB962C8B-B14F-4D97-AF65-F5344CB8AC3E}">
        <p14:creationId xmlns:p14="http://schemas.microsoft.com/office/powerpoint/2010/main" val="22408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3D4F291-362B-4A2A-88D6-B2454923DA90}"/>
              </a:ext>
            </a:extLst>
          </p:cNvPr>
          <p:cNvSpPr>
            <a:spLocks noGrp="1"/>
          </p:cNvSpPr>
          <p:nvPr>
            <p:ph type="title"/>
          </p:nvPr>
        </p:nvSpPr>
        <p:spPr/>
        <p:txBody>
          <a:bodyPr/>
          <a:lstStyle/>
          <a:p>
            <a:r>
              <a:rPr lang="en-US" altLang="zh-CN" dirty="0"/>
              <a:t>Don‘t put eggs in one basket – Region &amp;</a:t>
            </a:r>
            <a:r>
              <a:rPr lang="zh-CN" altLang="en-US" dirty="0"/>
              <a:t> </a:t>
            </a:r>
            <a:r>
              <a:rPr lang="en-US" altLang="zh-CN" dirty="0"/>
              <a:t>Availability Zone</a:t>
            </a:r>
            <a:endParaRPr lang="zh-CN" altLang="en-US" dirty="0"/>
          </a:p>
        </p:txBody>
      </p:sp>
      <p:pic>
        <p:nvPicPr>
          <p:cNvPr id="11" name="图片占位符 10">
            <a:extLst>
              <a:ext uri="{FF2B5EF4-FFF2-40B4-BE49-F238E27FC236}">
                <a16:creationId xmlns:a16="http://schemas.microsoft.com/office/drawing/2014/main" id="{A55BBD48-AD9F-4E30-AB3D-36A832606C7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6331" b="14847"/>
          <a:stretch/>
        </p:blipFill>
        <p:spPr>
          <a:xfrm>
            <a:off x="0" y="0"/>
            <a:ext cx="12192000" cy="5330952"/>
          </a:xfrm>
        </p:spPr>
      </p:pic>
    </p:spTree>
    <p:extLst>
      <p:ext uri="{BB962C8B-B14F-4D97-AF65-F5344CB8AC3E}">
        <p14:creationId xmlns:p14="http://schemas.microsoft.com/office/powerpoint/2010/main" val="11269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dms/image/C4E12AQF8vi-ebypQnQ/article-inline_image-shrink_1000_1488/0?e=2127686400&amp;v=beta&amp;t=wqHbzohpEKAfwSoxrfaT8SVPFkizDdhrOmoblNUZj-o">
            <a:extLst>
              <a:ext uri="{FF2B5EF4-FFF2-40B4-BE49-F238E27FC236}">
                <a16:creationId xmlns:a16="http://schemas.microsoft.com/office/drawing/2014/main" id="{EC2EA1C1-21A0-4850-94DE-568F4C0D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08E06E48-B6D8-4185-A2E5-5E0CB0962447}"/>
              </a:ext>
            </a:extLst>
          </p:cNvPr>
          <p:cNvGrpSpPr/>
          <p:nvPr/>
        </p:nvGrpSpPr>
        <p:grpSpPr>
          <a:xfrm>
            <a:off x="1365887" y="3701555"/>
            <a:ext cx="9460226" cy="1321832"/>
            <a:chOff x="1365887" y="2658208"/>
            <a:chExt cx="9460226" cy="1321832"/>
          </a:xfrm>
        </p:grpSpPr>
        <p:pic>
          <p:nvPicPr>
            <p:cNvPr id="1028" name="Picture 4" descr="å¢å¼ºçæä¹æ§">
              <a:extLst>
                <a:ext uri="{FF2B5EF4-FFF2-40B4-BE49-F238E27FC236}">
                  <a16:creationId xmlns:a16="http://schemas.microsoft.com/office/drawing/2014/main" id="{8DEADCE9-C99B-4BCE-A6A1-EFC213ED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8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é«çå¯ç¨æ§">
              <a:extLst>
                <a:ext uri="{FF2B5EF4-FFF2-40B4-BE49-F238E27FC236}">
                  <a16:creationId xmlns:a16="http://schemas.microsoft.com/office/drawing/2014/main" id="{CE977649-06DD-4ACF-9807-F0234151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6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èªå¨æéè½¬ç§»">
              <a:extLst>
                <a:ext uri="{FF2B5EF4-FFF2-40B4-BE49-F238E27FC236}">
                  <a16:creationId xmlns:a16="http://schemas.microsoft.com/office/drawing/2014/main" id="{80D9B4CD-CC81-4F8A-AD46-F71319311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64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0BD70E8-5DEB-4AD3-8892-FEE599884E15}"/>
                </a:ext>
              </a:extLst>
            </p:cNvPr>
            <p:cNvSpPr/>
            <p:nvPr/>
          </p:nvSpPr>
          <p:spPr>
            <a:xfrm>
              <a:off x="1365887" y="3610708"/>
              <a:ext cx="1114408" cy="369332"/>
            </a:xfrm>
            <a:prstGeom prst="rect">
              <a:avLst/>
            </a:prstGeom>
          </p:spPr>
          <p:txBody>
            <a:bodyPr wrap="none">
              <a:spAutoFit/>
            </a:bodyPr>
            <a:lstStyle/>
            <a:p>
              <a:r>
                <a:rPr lang="zh-CN" altLang="en-US" b="1" dirty="0">
                  <a:solidFill>
                    <a:srgbClr val="333333"/>
                  </a:solidFill>
                  <a:latin typeface="Helvetica" panose="020B0604020202020204" pitchFamily="34" charset="0"/>
                </a:rPr>
                <a:t>轻松管理</a:t>
              </a:r>
              <a:endParaRPr lang="zh-CN" altLang="en-US" dirty="0"/>
            </a:p>
          </p:txBody>
        </p:sp>
        <p:sp>
          <p:nvSpPr>
            <p:cNvPr id="6" name="矩形 5">
              <a:extLst>
                <a:ext uri="{FF2B5EF4-FFF2-40B4-BE49-F238E27FC236}">
                  <a16:creationId xmlns:a16="http://schemas.microsoft.com/office/drawing/2014/main" id="{4D01C46A-1491-45B0-B4AF-8BD800C839C9}"/>
                </a:ext>
              </a:extLst>
            </p:cNvPr>
            <p:cNvSpPr/>
            <p:nvPr/>
          </p:nvSpPr>
          <p:spPr>
            <a:xfrm>
              <a:off x="53644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高度可扩展</a:t>
              </a:r>
              <a:endParaRPr lang="zh-CN" altLang="en-US" dirty="0"/>
            </a:p>
          </p:txBody>
        </p:sp>
        <p:sp>
          <p:nvSpPr>
            <p:cNvPr id="7" name="矩形 6">
              <a:extLst>
                <a:ext uri="{FF2B5EF4-FFF2-40B4-BE49-F238E27FC236}">
                  <a16:creationId xmlns:a16="http://schemas.microsoft.com/office/drawing/2014/main" id="{C065C8DB-55A1-4BD3-819C-AF575C096EED}"/>
                </a:ext>
              </a:extLst>
            </p:cNvPr>
            <p:cNvSpPr/>
            <p:nvPr/>
          </p:nvSpPr>
          <p:spPr>
            <a:xfrm>
              <a:off x="94792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可用且持久</a:t>
              </a:r>
              <a:endParaRPr lang="zh-CN" altLang="en-US" dirty="0"/>
            </a:p>
          </p:txBody>
        </p:sp>
      </p:grpSp>
      <p:grpSp>
        <p:nvGrpSpPr>
          <p:cNvPr id="14" name="组合 13">
            <a:extLst>
              <a:ext uri="{FF2B5EF4-FFF2-40B4-BE49-F238E27FC236}">
                <a16:creationId xmlns:a16="http://schemas.microsoft.com/office/drawing/2014/main" id="{61F2E25B-7397-4786-8D44-24B2658AD4C6}"/>
              </a:ext>
            </a:extLst>
          </p:cNvPr>
          <p:cNvGrpSpPr/>
          <p:nvPr/>
        </p:nvGrpSpPr>
        <p:grpSpPr>
          <a:xfrm>
            <a:off x="1446841" y="5257799"/>
            <a:ext cx="9182100" cy="1321832"/>
            <a:chOff x="1446841" y="5257799"/>
            <a:chExt cx="9182100" cy="1321832"/>
          </a:xfrm>
        </p:grpSpPr>
        <p:pic>
          <p:nvPicPr>
            <p:cNvPr id="1034" name="Picture 10" descr="å¢å¼ºçæä¹æ§">
              <a:extLst>
                <a:ext uri="{FF2B5EF4-FFF2-40B4-BE49-F238E27FC236}">
                  <a16:creationId xmlns:a16="http://schemas.microsoft.com/office/drawing/2014/main" id="{ADEA5815-5694-4F8B-8B5E-4D7A14F21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8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æ´é«çå¯ç¨æ§">
              <a:extLst>
                <a:ext uri="{FF2B5EF4-FFF2-40B4-BE49-F238E27FC236}">
                  <a16:creationId xmlns:a16="http://schemas.microsoft.com/office/drawing/2014/main" id="{8A5AF3B2-1853-41DD-8D0F-81764A5B1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6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èªå¨æéè½¬ç§»">
              <a:extLst>
                <a:ext uri="{FF2B5EF4-FFF2-40B4-BE49-F238E27FC236}">
                  <a16:creationId xmlns:a16="http://schemas.microsoft.com/office/drawing/2014/main" id="{8FBF0A64-6F31-4E7B-B793-04355CD86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64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A4936B1-5170-4DA7-8235-B735BAAA2C65}"/>
                </a:ext>
              </a:extLst>
            </p:cNvPr>
            <p:cNvSpPr/>
            <p:nvPr/>
          </p:nvSpPr>
          <p:spPr>
            <a:xfrm>
              <a:off x="1589948"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快速</a:t>
              </a:r>
              <a:endParaRPr lang="zh-CN" altLang="en-US" dirty="0"/>
            </a:p>
          </p:txBody>
        </p:sp>
        <p:sp>
          <p:nvSpPr>
            <p:cNvPr id="9" name="矩形 8">
              <a:extLst>
                <a:ext uri="{FF2B5EF4-FFF2-40B4-BE49-F238E27FC236}">
                  <a16:creationId xmlns:a16="http://schemas.microsoft.com/office/drawing/2014/main" id="{EE22A9FD-9697-4FE3-B3A8-F8DBCE61D01C}"/>
                </a:ext>
              </a:extLst>
            </p:cNvPr>
            <p:cNvSpPr/>
            <p:nvPr/>
          </p:nvSpPr>
          <p:spPr>
            <a:xfrm>
              <a:off x="5713122"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安全</a:t>
              </a:r>
              <a:endParaRPr lang="zh-CN" altLang="en-US" dirty="0"/>
            </a:p>
          </p:txBody>
        </p:sp>
        <p:sp>
          <p:nvSpPr>
            <p:cNvPr id="10" name="矩形 9">
              <a:extLst>
                <a:ext uri="{FF2B5EF4-FFF2-40B4-BE49-F238E27FC236}">
                  <a16:creationId xmlns:a16="http://schemas.microsoft.com/office/drawing/2014/main" id="{91644162-6F20-40F2-8714-2638EAB74262}"/>
                </a:ext>
              </a:extLst>
            </p:cNvPr>
            <p:cNvSpPr/>
            <p:nvPr/>
          </p:nvSpPr>
          <p:spPr>
            <a:xfrm>
              <a:off x="9836296"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便宜</a:t>
              </a:r>
              <a:endParaRPr lang="zh-CN" altLang="en-US" dirty="0"/>
            </a:p>
          </p:txBody>
        </p:sp>
      </p:grpSp>
      <p:pic>
        <p:nvPicPr>
          <p:cNvPr id="1040" name="Picture 16" descr="Amazon Aurora">
            <a:extLst>
              <a:ext uri="{FF2B5EF4-FFF2-40B4-BE49-F238E27FC236}">
                <a16:creationId xmlns:a16="http://schemas.microsoft.com/office/drawing/2014/main" id="{56965F8B-7070-4F0D-97CB-86B3C0607E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859"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RDS for PostgreSQL">
            <a:extLst>
              <a:ext uri="{FF2B5EF4-FFF2-40B4-BE49-F238E27FC236}">
                <a16:creationId xmlns:a16="http://schemas.microsoft.com/office/drawing/2014/main" id="{A487615A-D78B-429C-BC7C-815CAD18F7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394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 RDS for MySQL">
            <a:extLst>
              <a:ext uri="{FF2B5EF4-FFF2-40B4-BE49-F238E27FC236}">
                <a16:creationId xmlns:a16="http://schemas.microsoft.com/office/drawing/2014/main" id="{988D20BE-E265-4A5E-9E02-F1E26EC5E5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087"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for MariaDB">
            <a:extLst>
              <a:ext uri="{FF2B5EF4-FFF2-40B4-BE49-F238E27FC236}">
                <a16:creationId xmlns:a16="http://schemas.microsoft.com/office/drawing/2014/main" id="{98F9920D-1728-4ED8-B501-8C751E901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228"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mazon RDS for Oracle">
            <a:extLst>
              <a:ext uri="{FF2B5EF4-FFF2-40B4-BE49-F238E27FC236}">
                <a16:creationId xmlns:a16="http://schemas.microsoft.com/office/drawing/2014/main" id="{1FFAB2CC-F1D9-4CD8-999B-D2C07C74D4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3369" y="130420"/>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mazon RDS for SQL Server">
            <a:extLst>
              <a:ext uri="{FF2B5EF4-FFF2-40B4-BE49-F238E27FC236}">
                <a16:creationId xmlns:a16="http://schemas.microsoft.com/office/drawing/2014/main" id="{4305CFAA-CD68-4261-8037-1E5DF7FFF6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445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ntegrations_awsrds@4x">
            <a:extLst>
              <a:ext uri="{FF2B5EF4-FFF2-40B4-BE49-F238E27FC236}">
                <a16:creationId xmlns:a16="http://schemas.microsoft.com/office/drawing/2014/main" id="{CE32C663-9E6B-4F23-B7D9-DC97CD50BE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384" y="1094725"/>
            <a:ext cx="2609014" cy="260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7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6" b="-6"/>
          <a:stretch/>
        </p:blipFill>
        <p:spPr>
          <a:xfrm>
            <a:off x="0" y="0"/>
            <a:ext cx="12192000" cy="6840538"/>
          </a:xfrm>
        </p:spPr>
      </p:pic>
    </p:spTree>
    <p:extLst>
      <p:ext uri="{BB962C8B-B14F-4D97-AF65-F5344CB8AC3E}">
        <p14:creationId xmlns:p14="http://schemas.microsoft.com/office/powerpoint/2010/main" val="142434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CEC8B-251C-4A63-BAF0-4E291FB51E16}"/>
              </a:ext>
            </a:extLst>
          </p:cNvPr>
          <p:cNvSpPr>
            <a:spLocks noGrp="1"/>
          </p:cNvSpPr>
          <p:nvPr>
            <p:ph type="title"/>
          </p:nvPr>
        </p:nvSpPr>
        <p:spPr/>
        <p:txBody>
          <a:bodyPr/>
          <a:lstStyle/>
          <a:p>
            <a:r>
              <a:rPr lang="en-US" altLang="zh-CN" dirty="0"/>
              <a:t>Security of data in transit using HTTPS</a:t>
            </a:r>
            <a:endParaRPr lang="zh-CN" altLang="en-US" dirty="0"/>
          </a:p>
        </p:txBody>
      </p:sp>
      <p:pic>
        <p:nvPicPr>
          <p:cNvPr id="6" name="内容占位符 5">
            <a:extLst>
              <a:ext uri="{FF2B5EF4-FFF2-40B4-BE49-F238E27FC236}">
                <a16:creationId xmlns:a16="http://schemas.microsoft.com/office/drawing/2014/main" id="{0E43FE91-EC15-400F-AAD5-C396167027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316" y="666750"/>
            <a:ext cx="7029450" cy="5524500"/>
          </a:xfrm>
        </p:spPr>
      </p:pic>
      <p:sp>
        <p:nvSpPr>
          <p:cNvPr id="4" name="文本占位符 3">
            <a:extLst>
              <a:ext uri="{FF2B5EF4-FFF2-40B4-BE49-F238E27FC236}">
                <a16:creationId xmlns:a16="http://schemas.microsoft.com/office/drawing/2014/main" id="{B6B04827-620B-48BE-B825-0EA77E9B5F2C}"/>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8263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mazon-web-services-security">
            <a:extLst>
              <a:ext uri="{FF2B5EF4-FFF2-40B4-BE49-F238E27FC236}">
                <a16:creationId xmlns:a16="http://schemas.microsoft.com/office/drawing/2014/main" id="{52494823-12E9-4E53-B35C-E8D77B61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574215" cy="682460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2C6361F-E5BC-4C8F-A5FE-A308BA2A39BC}"/>
              </a:ext>
            </a:extLst>
          </p:cNvPr>
          <p:cNvSpPr>
            <a:spLocks noGrp="1"/>
          </p:cNvSpPr>
          <p:nvPr>
            <p:ph type="title" orient="vert"/>
          </p:nvPr>
        </p:nvSpPr>
        <p:spPr>
          <a:xfrm>
            <a:off x="8077200" y="33395"/>
            <a:ext cx="4114800" cy="1291313"/>
          </a:xfrm>
        </p:spPr>
        <p:txBody>
          <a:bodyPr vert="horz">
            <a:normAutofit fontScale="90000"/>
          </a:bodyPr>
          <a:lstStyle/>
          <a:p>
            <a:r>
              <a:rPr lang="en-US" altLang="zh-CN" dirty="0"/>
              <a:t>Amazon Web Services Security</a:t>
            </a:r>
            <a:endParaRPr lang="zh-CN" altLang="en-US" dirty="0"/>
          </a:p>
        </p:txBody>
      </p:sp>
    </p:spTree>
    <p:extLst>
      <p:ext uri="{BB962C8B-B14F-4D97-AF65-F5344CB8AC3E}">
        <p14:creationId xmlns:p14="http://schemas.microsoft.com/office/powerpoint/2010/main" val="96444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D2C9B-D4AC-4B19-9386-98381CF01D0B}"/>
              </a:ext>
            </a:extLst>
          </p:cNvPr>
          <p:cNvSpPr>
            <a:spLocks noGrp="1"/>
          </p:cNvSpPr>
          <p:nvPr>
            <p:ph type="title"/>
          </p:nvPr>
        </p:nvSpPr>
        <p:spPr/>
        <p:txBody>
          <a:bodyPr/>
          <a:lstStyle/>
          <a:p>
            <a:r>
              <a:rPr lang="en-US" altLang="zh-CN" dirty="0"/>
              <a:t>AWS Identity and Access Management (IAM)</a:t>
            </a:r>
            <a:endParaRPr lang="zh-CN" altLang="en-US" dirty="0"/>
          </a:p>
        </p:txBody>
      </p:sp>
      <p:sp>
        <p:nvSpPr>
          <p:cNvPr id="4" name="文本占位符 3">
            <a:extLst>
              <a:ext uri="{FF2B5EF4-FFF2-40B4-BE49-F238E27FC236}">
                <a16:creationId xmlns:a16="http://schemas.microsoft.com/office/drawing/2014/main" id="{0C4617DC-CDD8-4D0C-A0A8-2D3590E05BC7}"/>
              </a:ext>
            </a:extLst>
          </p:cNvPr>
          <p:cNvSpPr>
            <a:spLocks noGrp="1"/>
          </p:cNvSpPr>
          <p:nvPr>
            <p:ph type="body" sz="half" idx="2"/>
          </p:nvPr>
        </p:nvSpPr>
        <p:spPr/>
        <p:txBody>
          <a:bodyPr/>
          <a:lstStyle/>
          <a:p>
            <a:endParaRPr lang="zh-CN" altLang="en-US"/>
          </a:p>
        </p:txBody>
      </p:sp>
      <p:pic>
        <p:nvPicPr>
          <p:cNvPr id="3074" name="Picture 2" descr="https://docs.aws.amazon.com/zh_cn/IAM/latest/UserGuide/images/iam-intro-users-and-groups.diagram.png">
            <a:extLst>
              <a:ext uri="{FF2B5EF4-FFF2-40B4-BE49-F238E27FC236}">
                <a16:creationId xmlns:a16="http://schemas.microsoft.com/office/drawing/2014/main" id="{CA36F292-00E3-4199-89D9-66F328FF14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865" y="485775"/>
            <a:ext cx="6800850" cy="588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2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44603-91F4-4F1E-BCFF-69ADED9D407A}"/>
              </a:ext>
            </a:extLst>
          </p:cNvPr>
          <p:cNvSpPr>
            <a:spLocks noGrp="1"/>
          </p:cNvSpPr>
          <p:nvPr>
            <p:ph type="title"/>
          </p:nvPr>
        </p:nvSpPr>
        <p:spPr/>
        <p:txBody>
          <a:bodyPr/>
          <a:lstStyle/>
          <a:p>
            <a:r>
              <a:rPr lang="en-US" altLang="zh-CN" dirty="0"/>
              <a:t>Protect your network with security groups</a:t>
            </a:r>
            <a:endParaRPr lang="zh-CN" altLang="en-US" dirty="0"/>
          </a:p>
        </p:txBody>
      </p:sp>
      <p:sp>
        <p:nvSpPr>
          <p:cNvPr id="4" name="文本占位符 3">
            <a:extLst>
              <a:ext uri="{FF2B5EF4-FFF2-40B4-BE49-F238E27FC236}">
                <a16:creationId xmlns:a16="http://schemas.microsoft.com/office/drawing/2014/main" id="{A618D917-E9B2-4921-AF8E-501E79968942}"/>
              </a:ext>
            </a:extLst>
          </p:cNvPr>
          <p:cNvSpPr>
            <a:spLocks noGrp="1"/>
          </p:cNvSpPr>
          <p:nvPr>
            <p:ph type="body" sz="half" idx="2"/>
          </p:nvPr>
        </p:nvSpPr>
        <p:spPr/>
        <p:txBody>
          <a:bodyPr/>
          <a:lstStyle/>
          <a:p>
            <a:r>
              <a:rPr lang="en-US" altLang="zh-CN" dirty="0"/>
              <a:t>Network administrators are no longer needed</a:t>
            </a:r>
          </a:p>
        </p:txBody>
      </p:sp>
      <p:pic>
        <p:nvPicPr>
          <p:cNvPr id="5124" name="Picture 4" descr="ç¸å³å¾ç">
            <a:extLst>
              <a:ext uri="{FF2B5EF4-FFF2-40B4-BE49-F238E27FC236}">
                <a16:creationId xmlns:a16="http://schemas.microsoft.com/office/drawing/2014/main" id="{79A2AB83-725F-43C7-8C6C-B1E8216C12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476105"/>
            <a:ext cx="7608278" cy="570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1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CEDFB-4322-4A62-9601-1613F18FC1DA}"/>
              </a:ext>
            </a:extLst>
          </p:cNvPr>
          <p:cNvSpPr>
            <a:spLocks noGrp="1"/>
          </p:cNvSpPr>
          <p:nvPr>
            <p:ph type="title"/>
          </p:nvPr>
        </p:nvSpPr>
        <p:spPr/>
        <p:txBody>
          <a:bodyPr/>
          <a:lstStyle/>
          <a:p>
            <a:r>
              <a:rPr lang="en-US" altLang="zh-CN" dirty="0"/>
              <a:t>Use S3 &amp; CloudFront to deliver the static web content</a:t>
            </a:r>
            <a:endParaRPr lang="zh-CN" altLang="en-US" dirty="0"/>
          </a:p>
        </p:txBody>
      </p:sp>
      <p:pic>
        <p:nvPicPr>
          <p:cNvPr id="7" name="内容占位符 6">
            <a:extLst>
              <a:ext uri="{FF2B5EF4-FFF2-40B4-BE49-F238E27FC236}">
                <a16:creationId xmlns:a16="http://schemas.microsoft.com/office/drawing/2014/main" id="{17B167DC-B771-4DB4-A205-AD6D9BE56E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357" y="8963"/>
            <a:ext cx="6717323" cy="6849037"/>
          </a:xfrm>
        </p:spPr>
      </p:pic>
      <p:sp>
        <p:nvSpPr>
          <p:cNvPr id="5" name="文本占位符 4">
            <a:extLst>
              <a:ext uri="{FF2B5EF4-FFF2-40B4-BE49-F238E27FC236}">
                <a16:creationId xmlns:a16="http://schemas.microsoft.com/office/drawing/2014/main" id="{0310CD20-F023-4D68-9284-2E33620728AD}"/>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03803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05439-DC9F-47DD-8E13-542ECC3564A1}"/>
              </a:ext>
            </a:extLst>
          </p:cNvPr>
          <p:cNvSpPr>
            <a:spLocks noGrp="1"/>
          </p:cNvSpPr>
          <p:nvPr>
            <p:ph type="title"/>
          </p:nvPr>
        </p:nvSpPr>
        <p:spPr/>
        <p:txBody>
          <a:bodyPr>
            <a:normAutofit/>
          </a:bodyPr>
          <a:lstStyle/>
          <a:p>
            <a:r>
              <a:rPr lang="en-US" altLang="zh-CN" dirty="0" err="1"/>
              <a:t>OpsWorks</a:t>
            </a:r>
            <a:r>
              <a:rPr lang="en-US" altLang="zh-CN" dirty="0"/>
              <a:t> Stacks</a:t>
            </a:r>
            <a:endParaRPr lang="zh-CN" altLang="en-US" dirty="0"/>
          </a:p>
        </p:txBody>
      </p:sp>
      <p:pic>
        <p:nvPicPr>
          <p:cNvPr id="11" name="图片占位符 10">
            <a:extLst>
              <a:ext uri="{FF2B5EF4-FFF2-40B4-BE49-F238E27FC236}">
                <a16:creationId xmlns:a16="http://schemas.microsoft.com/office/drawing/2014/main" id="{F995ADD1-A56A-44C6-B3D4-5D1A5EFEFFA0}"/>
              </a:ext>
            </a:extLst>
          </p:cNvPr>
          <p:cNvPicPr>
            <a:picLocks noGrp="1" noChangeAspect="1"/>
          </p:cNvPicPr>
          <p:nvPr>
            <p:ph type="pic" idx="1"/>
          </p:nvPr>
        </p:nvPicPr>
        <p:blipFill>
          <a:blip r:embed="rId3"/>
          <a:srcRect l="76" r="76"/>
          <a:stretch>
            <a:fillRect/>
          </a:stretch>
        </p:blipFill>
        <p:spPr>
          <a:prstGeom prst="rect">
            <a:avLst/>
          </a:prstGeom>
        </p:spPr>
      </p:pic>
      <p:sp>
        <p:nvSpPr>
          <p:cNvPr id="12" name="文本占位符 3">
            <a:extLst>
              <a:ext uri="{FF2B5EF4-FFF2-40B4-BE49-F238E27FC236}">
                <a16:creationId xmlns:a16="http://schemas.microsoft.com/office/drawing/2014/main" id="{79C2ED61-FA93-4E7A-9193-B39658ACAB07}"/>
              </a:ext>
            </a:extLst>
          </p:cNvPr>
          <p:cNvSpPr>
            <a:spLocks noGrp="1"/>
          </p:cNvSpPr>
          <p:nvPr>
            <p:ph type="body" sz="half" idx="2"/>
          </p:nvPr>
        </p:nvSpPr>
        <p:spPr>
          <a:xfrm>
            <a:off x="676655" y="6057147"/>
            <a:ext cx="11187099" cy="613283"/>
          </a:xfrm>
        </p:spPr>
        <p:txBody>
          <a:bodyPr>
            <a:normAutofit fontScale="85000" lnSpcReduction="10000"/>
          </a:bodyPr>
          <a:lstStyle/>
          <a:p>
            <a:r>
              <a:rPr lang="en-US" altLang="zh-CN" sz="2800" dirty="0"/>
              <a:t>Easily manage and replicate multiple environments based on your blueprint architecture</a:t>
            </a:r>
          </a:p>
        </p:txBody>
      </p:sp>
    </p:spTree>
    <p:extLst>
      <p:ext uri="{BB962C8B-B14F-4D97-AF65-F5344CB8AC3E}">
        <p14:creationId xmlns:p14="http://schemas.microsoft.com/office/powerpoint/2010/main" val="155754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0402B-4023-4717-9B87-3AE8EC3B5F63}"/>
              </a:ext>
            </a:extLst>
          </p:cNvPr>
          <p:cNvSpPr>
            <a:spLocks noGrp="1"/>
          </p:cNvSpPr>
          <p:nvPr>
            <p:ph type="title"/>
          </p:nvPr>
        </p:nvSpPr>
        <p:spPr/>
        <p:txBody>
          <a:bodyPr/>
          <a:lstStyle/>
          <a:p>
            <a:r>
              <a:rPr lang="en-US" altLang="zh-CN" dirty="0"/>
              <a:t>Assumptions of the customer</a:t>
            </a:r>
            <a:endParaRPr lang="zh-CN" altLang="en-US" dirty="0"/>
          </a:p>
        </p:txBody>
      </p:sp>
      <p:sp>
        <p:nvSpPr>
          <p:cNvPr id="3" name="内容占位符 2">
            <a:extLst>
              <a:ext uri="{FF2B5EF4-FFF2-40B4-BE49-F238E27FC236}">
                <a16:creationId xmlns:a16="http://schemas.microsoft.com/office/drawing/2014/main" id="{90C29AF5-7114-48ED-BC8B-21FCFE4F4EE7}"/>
              </a:ext>
            </a:extLst>
          </p:cNvPr>
          <p:cNvSpPr>
            <a:spLocks noGrp="1"/>
          </p:cNvSpPr>
          <p:nvPr>
            <p:ph idx="1"/>
          </p:nvPr>
        </p:nvSpPr>
        <p:spPr/>
        <p:txBody>
          <a:bodyPr/>
          <a:lstStyle/>
          <a:p>
            <a:r>
              <a:rPr lang="en-US" altLang="zh-CN" dirty="0"/>
              <a:t>SaaS for Gas station management</a:t>
            </a:r>
          </a:p>
          <a:p>
            <a:r>
              <a:rPr lang="en-US" altLang="zh-CN" dirty="0"/>
              <a:t>Just got Pre A round funding from a traditional Gas company</a:t>
            </a:r>
          </a:p>
          <a:p>
            <a:r>
              <a:rPr lang="en-US" altLang="zh-CN" dirty="0"/>
              <a:t>They are interesting in AWS Activate Plan</a:t>
            </a:r>
          </a:p>
          <a:p>
            <a:r>
              <a:rPr lang="en-US" altLang="zh-CN" dirty="0"/>
              <a:t>Low operation and maintenance capability. High Dev capacity.</a:t>
            </a:r>
          </a:p>
          <a:p>
            <a:r>
              <a:rPr lang="en-US" altLang="zh-CN" dirty="0"/>
              <a:t>Busy with JAVA Spring cloud microservices</a:t>
            </a:r>
          </a:p>
          <a:p>
            <a:r>
              <a:rPr lang="en-US" altLang="zh-CN" dirty="0" err="1"/>
              <a:t>Runing</a:t>
            </a:r>
            <a:r>
              <a:rPr lang="en-US" altLang="zh-CN" dirty="0"/>
              <a:t> LAMP stack on the IBM server within the machine room of their parent company</a:t>
            </a:r>
          </a:p>
        </p:txBody>
      </p:sp>
    </p:spTree>
    <p:extLst>
      <p:ext uri="{BB962C8B-B14F-4D97-AF65-F5344CB8AC3E}">
        <p14:creationId xmlns:p14="http://schemas.microsoft.com/office/powerpoint/2010/main" val="428290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D99D3-544A-49EB-958C-1963684CEA9A}"/>
              </a:ext>
            </a:extLst>
          </p:cNvPr>
          <p:cNvSpPr>
            <a:spLocks noGrp="1"/>
          </p:cNvSpPr>
          <p:nvPr>
            <p:ph type="title"/>
          </p:nvPr>
        </p:nvSpPr>
        <p:spPr>
          <a:xfrm>
            <a:off x="649224" y="5547620"/>
            <a:ext cx="10780776" cy="118142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6" name="图片占位符 5">
            <a:extLst>
              <a:ext uri="{FF2B5EF4-FFF2-40B4-BE49-F238E27FC236}">
                <a16:creationId xmlns:a16="http://schemas.microsoft.com/office/drawing/2014/main" id="{D12BF6CB-3A51-4727-B3CB-6339ADD3110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13" t="-367" r="-1313" b="-367"/>
          <a:stretch/>
        </p:blipFill>
        <p:spPr>
          <a:xfrm>
            <a:off x="0" y="0"/>
            <a:ext cx="12192000" cy="5439600"/>
          </a:xfrm>
        </p:spPr>
      </p:pic>
    </p:spTree>
    <p:extLst>
      <p:ext uri="{BB962C8B-B14F-4D97-AF65-F5344CB8AC3E}">
        <p14:creationId xmlns:p14="http://schemas.microsoft.com/office/powerpoint/2010/main" val="420123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5E55-240B-4AD5-9FF0-31F25290C7FA}"/>
              </a:ext>
            </a:extLst>
          </p:cNvPr>
          <p:cNvSpPr>
            <a:spLocks noGrp="1"/>
          </p:cNvSpPr>
          <p:nvPr>
            <p:ph type="title"/>
          </p:nvPr>
        </p:nvSpPr>
        <p:spPr>
          <a:xfrm>
            <a:off x="649224" y="5418667"/>
            <a:ext cx="10780776" cy="114625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5" name="图片占位符 4">
            <a:extLst>
              <a:ext uri="{FF2B5EF4-FFF2-40B4-BE49-F238E27FC236}">
                <a16:creationId xmlns:a16="http://schemas.microsoft.com/office/drawing/2014/main" id="{ACE7771B-FDB4-4AEB-BC54-5B47D56DEE5A}"/>
              </a:ext>
            </a:extLst>
          </p:cNvPr>
          <p:cNvPicPr>
            <a:picLocks noGrp="1" noChangeAspect="1"/>
          </p:cNvPicPr>
          <p:nvPr>
            <p:ph type="pic" idx="1"/>
          </p:nvPr>
        </p:nvPicPr>
        <p:blipFill>
          <a:blip r:embed="rId2"/>
          <a:srcRect l="8554" r="8554"/>
          <a:stretch>
            <a:fillRect/>
          </a:stretch>
        </p:blipFill>
        <p:spPr>
          <a:prstGeom prst="rect">
            <a:avLst/>
          </a:prstGeom>
        </p:spPr>
      </p:pic>
    </p:spTree>
    <p:extLst>
      <p:ext uri="{BB962C8B-B14F-4D97-AF65-F5344CB8AC3E}">
        <p14:creationId xmlns:p14="http://schemas.microsoft.com/office/powerpoint/2010/main" val="352923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077A0-341B-478F-9125-3B8729410759}"/>
              </a:ext>
            </a:extLst>
          </p:cNvPr>
          <p:cNvSpPr>
            <a:spLocks noGrp="1"/>
          </p:cNvSpPr>
          <p:nvPr>
            <p:ph type="title"/>
          </p:nvPr>
        </p:nvSpPr>
        <p:spPr>
          <a:xfrm>
            <a:off x="649224" y="5418667"/>
            <a:ext cx="10780776" cy="613283"/>
          </a:xfrm>
        </p:spPr>
        <p:txBody>
          <a:bodyPr>
            <a:normAutofit/>
          </a:bodyPr>
          <a:lstStyle/>
          <a:p>
            <a:r>
              <a:rPr lang="en-US" altLang="zh-CN" dirty="0">
                <a:solidFill>
                  <a:schemeClr val="tx1"/>
                </a:solidFill>
              </a:rPr>
              <a:t>Effective distribution of load asynchronously by Kinesis</a:t>
            </a:r>
            <a:endParaRPr lang="zh-CN" altLang="en-US" dirty="0"/>
          </a:p>
        </p:txBody>
      </p:sp>
      <p:pic>
        <p:nvPicPr>
          <p:cNvPr id="6" name="图片占位符 5">
            <a:extLst>
              <a:ext uri="{FF2B5EF4-FFF2-40B4-BE49-F238E27FC236}">
                <a16:creationId xmlns:a16="http://schemas.microsoft.com/office/drawing/2014/main" id="{106439D9-9E30-4F8A-B52A-F328196F64B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 r="-5"/>
          <a:stretch/>
        </p:blipFill>
        <p:spPr>
          <a:xfrm>
            <a:off x="0" y="0"/>
            <a:ext cx="12192000" cy="5330952"/>
          </a:xfrm>
        </p:spPr>
      </p:pic>
    </p:spTree>
    <p:extLst>
      <p:ext uri="{BB962C8B-B14F-4D97-AF65-F5344CB8AC3E}">
        <p14:creationId xmlns:p14="http://schemas.microsoft.com/office/powerpoint/2010/main" val="304084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2255-D89A-49FF-BF6A-482BC77ECB05}"/>
              </a:ext>
            </a:extLst>
          </p:cNvPr>
          <p:cNvSpPr>
            <a:spLocks noGrp="1"/>
          </p:cNvSpPr>
          <p:nvPr>
            <p:ph type="title"/>
          </p:nvPr>
        </p:nvSpPr>
        <p:spPr>
          <a:xfrm>
            <a:off x="8402081" y="2371082"/>
            <a:ext cx="3383280" cy="1920240"/>
          </a:xfrm>
        </p:spPr>
        <p:txBody>
          <a:bodyPr>
            <a:normAutofit fontScale="90000"/>
          </a:bodyPr>
          <a:lstStyle/>
          <a:p>
            <a:r>
              <a:rPr lang="en-US" altLang="zh-CN" dirty="0"/>
              <a:t>Data stored in S3 can be configured by a lifecycle rule to move objects to Glacier automatically</a:t>
            </a:r>
            <a:endParaRPr lang="zh-CN" altLang="en-US" dirty="0"/>
          </a:p>
        </p:txBody>
      </p:sp>
      <p:pic>
        <p:nvPicPr>
          <p:cNvPr id="6148" name="Picture 4" descr="amazon-s3-amazon-glacier-lifecycle-example">
            <a:extLst>
              <a:ext uri="{FF2B5EF4-FFF2-40B4-BE49-F238E27FC236}">
                <a16:creationId xmlns:a16="http://schemas.microsoft.com/office/drawing/2014/main" id="{A0CBFFAA-C80E-4BBC-86B9-BB1561D8625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0" y="1662004"/>
            <a:ext cx="7581900" cy="31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8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89868-5594-4AEC-B047-638A2FF9019B}"/>
              </a:ext>
            </a:extLst>
          </p:cNvPr>
          <p:cNvSpPr>
            <a:spLocks noGrp="1"/>
          </p:cNvSpPr>
          <p:nvPr>
            <p:ph type="title"/>
          </p:nvPr>
        </p:nvSpPr>
        <p:spPr/>
        <p:txBody>
          <a:bodyPr/>
          <a:lstStyle/>
          <a:p>
            <a:r>
              <a:rPr lang="en-US" altLang="zh-CN" dirty="0"/>
              <a:t>Serverless by lambda</a:t>
            </a:r>
            <a:endParaRPr lang="zh-CN" altLang="en-US" dirty="0"/>
          </a:p>
        </p:txBody>
      </p:sp>
      <p:pic>
        <p:nvPicPr>
          <p:cNvPr id="6" name="图片占位符 5">
            <a:extLst>
              <a:ext uri="{FF2B5EF4-FFF2-40B4-BE49-F238E27FC236}">
                <a16:creationId xmlns:a16="http://schemas.microsoft.com/office/drawing/2014/main" id="{3700753B-2F54-4718-AC3F-5F3A7EB2629D}"/>
              </a:ext>
            </a:extLst>
          </p:cNvPr>
          <p:cNvPicPr>
            <a:picLocks noGrp="1" noChangeAspect="1"/>
          </p:cNvPicPr>
          <p:nvPr>
            <p:ph idx="1"/>
          </p:nvPr>
        </p:nvPicPr>
        <p:blipFill>
          <a:blip r:embed="rId3"/>
          <a:stretch>
            <a:fillRect/>
          </a:stretch>
        </p:blipFill>
        <p:spPr>
          <a:xfrm>
            <a:off x="0" y="2511813"/>
            <a:ext cx="7604150" cy="1920240"/>
          </a:xfrm>
          <a:prstGeom prst="rect">
            <a:avLst/>
          </a:prstGeom>
        </p:spPr>
      </p:pic>
      <p:sp>
        <p:nvSpPr>
          <p:cNvPr id="7" name="文本占位符 6">
            <a:extLst>
              <a:ext uri="{FF2B5EF4-FFF2-40B4-BE49-F238E27FC236}">
                <a16:creationId xmlns:a16="http://schemas.microsoft.com/office/drawing/2014/main" id="{D64E7160-C85B-41AC-986E-91338B184A3E}"/>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05968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C7F0C-FA0D-4F73-827F-013C82FD6C1D}"/>
              </a:ext>
            </a:extLst>
          </p:cNvPr>
          <p:cNvSpPr>
            <a:spLocks noGrp="1"/>
          </p:cNvSpPr>
          <p:nvPr>
            <p:ph type="title" idx="4294967295"/>
          </p:nvPr>
        </p:nvSpPr>
        <p:spPr>
          <a:xfrm>
            <a:off x="785446" y="3548248"/>
            <a:ext cx="3364524" cy="747529"/>
          </a:xfrm>
        </p:spPr>
        <p:txBody>
          <a:bodyPr>
            <a:normAutofit fontScale="90000"/>
          </a:bodyPr>
          <a:lstStyle/>
          <a:p>
            <a:r>
              <a:rPr lang="en-US" altLang="zh-CN" dirty="0" err="1"/>
              <a:t>ElastiCache</a:t>
            </a:r>
            <a:endParaRPr lang="zh-CN" altLang="en-US" dirty="0"/>
          </a:p>
        </p:txBody>
      </p:sp>
      <p:pic>
        <p:nvPicPr>
          <p:cNvPr id="8194" name="Picture 2" descr="monitor AWS ElastiCache truesight pulse">
            <a:extLst>
              <a:ext uri="{FF2B5EF4-FFF2-40B4-BE49-F238E27FC236}">
                <a16:creationId xmlns:a16="http://schemas.microsoft.com/office/drawing/2014/main" id="{1AB27E2D-03F2-4C48-B3D0-8F072B191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2" y="1214253"/>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âAWS dynamoDBâçå¾çæç´¢ç»æ">
            <a:extLst>
              <a:ext uri="{FF2B5EF4-FFF2-40B4-BE49-F238E27FC236}">
                <a16:creationId xmlns:a16="http://schemas.microsoft.com/office/drawing/2014/main" id="{AD43197C-8C8F-4634-8015-0E524DF83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867" y="1290454"/>
            <a:ext cx="2095500" cy="18954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4">
            <a:extLst>
              <a:ext uri="{FF2B5EF4-FFF2-40B4-BE49-F238E27FC236}">
                <a16:creationId xmlns:a16="http://schemas.microsoft.com/office/drawing/2014/main" id="{0A8750FF-3D3F-427B-A3A9-62D72352BFA1}"/>
              </a:ext>
            </a:extLst>
          </p:cNvPr>
          <p:cNvSpPr txBox="1">
            <a:spLocks/>
          </p:cNvSpPr>
          <p:nvPr/>
        </p:nvSpPr>
        <p:spPr>
          <a:xfrm>
            <a:off x="6527355" y="3429000"/>
            <a:ext cx="3364524" cy="862201"/>
          </a:xfrm>
          <a:prstGeom prst="rect">
            <a:avLst/>
          </a:prstGeom>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altLang="zh-CN" dirty="0"/>
              <a:t>DynamoDB</a:t>
            </a:r>
          </a:p>
        </p:txBody>
      </p:sp>
      <p:sp>
        <p:nvSpPr>
          <p:cNvPr id="2" name="矩形 1">
            <a:extLst>
              <a:ext uri="{FF2B5EF4-FFF2-40B4-BE49-F238E27FC236}">
                <a16:creationId xmlns:a16="http://schemas.microsoft.com/office/drawing/2014/main" id="{05839834-D56C-4EDA-B594-981B853A12BF}"/>
              </a:ext>
            </a:extLst>
          </p:cNvPr>
          <p:cNvSpPr/>
          <p:nvPr/>
        </p:nvSpPr>
        <p:spPr>
          <a:xfrm>
            <a:off x="785446" y="4534272"/>
            <a:ext cx="4290646" cy="646331"/>
          </a:xfrm>
          <a:prstGeom prst="rect">
            <a:avLst/>
          </a:prstGeom>
        </p:spPr>
        <p:txBody>
          <a:bodyPr wrap="square">
            <a:spAutoFit/>
          </a:bodyPr>
          <a:lstStyle/>
          <a:p>
            <a:r>
              <a:rPr lang="en-US" altLang="zh-CN" dirty="0"/>
              <a:t>A in-memory database</a:t>
            </a:r>
            <a:br>
              <a:rPr lang="en-US" altLang="zh-CN" dirty="0"/>
            </a:br>
            <a:r>
              <a:rPr lang="en-US" altLang="zh-CN" dirty="0"/>
              <a:t>Compatible with </a:t>
            </a:r>
            <a:r>
              <a:rPr lang="en-US" altLang="zh-CN" dirty="0" err="1"/>
              <a:t>redis</a:t>
            </a:r>
            <a:r>
              <a:rPr lang="en-US" altLang="zh-CN" dirty="0"/>
              <a:t> and </a:t>
            </a:r>
            <a:r>
              <a:rPr lang="en-US" altLang="zh-CN" dirty="0" err="1"/>
              <a:t>memcached</a:t>
            </a:r>
            <a:endParaRPr lang="zh-CN" altLang="en-US" dirty="0"/>
          </a:p>
        </p:txBody>
      </p:sp>
      <p:sp>
        <p:nvSpPr>
          <p:cNvPr id="3" name="矩形 2">
            <a:extLst>
              <a:ext uri="{FF2B5EF4-FFF2-40B4-BE49-F238E27FC236}">
                <a16:creationId xmlns:a16="http://schemas.microsoft.com/office/drawing/2014/main" id="{3963344C-6E8F-4A46-9206-D18C689D7724}"/>
              </a:ext>
            </a:extLst>
          </p:cNvPr>
          <p:cNvSpPr/>
          <p:nvPr/>
        </p:nvSpPr>
        <p:spPr>
          <a:xfrm>
            <a:off x="6527355" y="4534272"/>
            <a:ext cx="4924040" cy="369332"/>
          </a:xfrm>
          <a:prstGeom prst="rect">
            <a:avLst/>
          </a:prstGeom>
        </p:spPr>
        <p:txBody>
          <a:bodyPr wrap="none">
            <a:spAutoFit/>
          </a:bodyPr>
          <a:lstStyle/>
          <a:p>
            <a:r>
              <a:rPr lang="en-US" altLang="zh-CN" dirty="0"/>
              <a:t>A key-value store with document support (NoSQL). </a:t>
            </a:r>
            <a:endParaRPr lang="zh-CN" altLang="en-US" dirty="0"/>
          </a:p>
        </p:txBody>
      </p:sp>
    </p:spTree>
    <p:extLst>
      <p:ext uri="{BB962C8B-B14F-4D97-AF65-F5344CB8AC3E}">
        <p14:creationId xmlns:p14="http://schemas.microsoft.com/office/powerpoint/2010/main" val="392657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89D14-ECDE-4177-9DE4-3C48CBED9598}"/>
              </a:ext>
            </a:extLst>
          </p:cNvPr>
          <p:cNvSpPr>
            <a:spLocks noGrp="1"/>
          </p:cNvSpPr>
          <p:nvPr>
            <p:ph type="title"/>
          </p:nvPr>
        </p:nvSpPr>
        <p:spPr/>
        <p:txBody>
          <a:bodyPr/>
          <a:lstStyle/>
          <a:p>
            <a:r>
              <a:rPr lang="en-US" altLang="zh-CN" dirty="0"/>
              <a:t>Just remember that AWS Help you</a:t>
            </a:r>
            <a:endParaRPr lang="zh-CN" altLang="en-US" dirty="0"/>
          </a:p>
        </p:txBody>
      </p:sp>
      <p:sp>
        <p:nvSpPr>
          <p:cNvPr id="3" name="内容占位符 2">
            <a:extLst>
              <a:ext uri="{FF2B5EF4-FFF2-40B4-BE49-F238E27FC236}">
                <a16:creationId xmlns:a16="http://schemas.microsoft.com/office/drawing/2014/main" id="{4AED9BC2-3610-4FD5-B80F-087D0F82E09B}"/>
              </a:ext>
            </a:extLst>
          </p:cNvPr>
          <p:cNvSpPr>
            <a:spLocks noGrp="1"/>
          </p:cNvSpPr>
          <p:nvPr>
            <p:ph idx="1"/>
          </p:nvPr>
        </p:nvSpPr>
        <p:spPr/>
        <p:txBody>
          <a:bodyPr>
            <a:normAutofit/>
          </a:bodyPr>
          <a:lstStyle/>
          <a:p>
            <a:r>
              <a:rPr lang="en-US" altLang="zh-CN" sz="5400" dirty="0"/>
              <a:t>Save money in the long run</a:t>
            </a:r>
          </a:p>
          <a:p>
            <a:r>
              <a:rPr lang="en-US" altLang="zh-CN" sz="5400" dirty="0"/>
              <a:t>Easier to perform better</a:t>
            </a:r>
          </a:p>
          <a:p>
            <a:r>
              <a:rPr lang="en-US" altLang="zh-CN" sz="5400" dirty="0"/>
              <a:t>Your strong support</a:t>
            </a:r>
            <a:endParaRPr lang="zh-CN" altLang="en-US" sz="5400" dirty="0"/>
          </a:p>
        </p:txBody>
      </p:sp>
    </p:spTree>
    <p:extLst>
      <p:ext uri="{BB962C8B-B14F-4D97-AF65-F5344CB8AC3E}">
        <p14:creationId xmlns:p14="http://schemas.microsoft.com/office/powerpoint/2010/main" val="35257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Q&amp;A</a:t>
            </a:r>
            <a:endParaRPr lang="zh-CN" altLang="en-US" dirty="0"/>
          </a:p>
        </p:txBody>
      </p:sp>
      <p:pic>
        <p:nvPicPr>
          <p:cNvPr id="4" name="内容占位符 3">
            <a:extLst>
              <a:ext uri="{FF2B5EF4-FFF2-40B4-BE49-F238E27FC236}">
                <a16:creationId xmlns:a16="http://schemas.microsoft.com/office/drawing/2014/main" id="{4F6F8756-E7A4-4183-99D7-7DB8E69B5D3E}"/>
              </a:ext>
            </a:extLst>
          </p:cNvPr>
          <p:cNvPicPr>
            <a:picLocks noGrp="1" noChangeAspect="1"/>
          </p:cNvPicPr>
          <p:nvPr>
            <p:ph idx="1"/>
          </p:nvPr>
        </p:nvPicPr>
        <p:blipFill>
          <a:blip r:embed="rId3"/>
          <a:stretch>
            <a:fillRect/>
          </a:stretch>
        </p:blipFill>
        <p:spPr>
          <a:xfrm>
            <a:off x="328247" y="8220"/>
            <a:ext cx="7189612" cy="6849780"/>
          </a:xfrm>
          <a:prstGeom prst="rect">
            <a:avLst/>
          </a:prstGeom>
        </p:spPr>
      </p:pic>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9763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31FAE-FAF4-4CCD-859F-69517878FC27}"/>
              </a:ext>
            </a:extLst>
          </p:cNvPr>
          <p:cNvSpPr>
            <a:spLocks noGrp="1"/>
          </p:cNvSpPr>
          <p:nvPr>
            <p:ph type="title"/>
          </p:nvPr>
        </p:nvSpPr>
        <p:spPr/>
        <p:txBody>
          <a:bodyPr/>
          <a:lstStyle/>
          <a:p>
            <a:r>
              <a:rPr lang="en-US" altLang="zh-CN" dirty="0"/>
              <a:t>Requirements &amp; problems</a:t>
            </a:r>
            <a:endParaRPr lang="zh-CN" altLang="en-US" dirty="0"/>
          </a:p>
        </p:txBody>
      </p:sp>
      <p:sp>
        <p:nvSpPr>
          <p:cNvPr id="3" name="内容占位符 2">
            <a:extLst>
              <a:ext uri="{FF2B5EF4-FFF2-40B4-BE49-F238E27FC236}">
                <a16:creationId xmlns:a16="http://schemas.microsoft.com/office/drawing/2014/main" id="{94CFF979-EA92-4A39-88F9-B7AF3F7B02CA}"/>
              </a:ext>
            </a:extLst>
          </p:cNvPr>
          <p:cNvSpPr>
            <a:spLocks noGrp="1"/>
          </p:cNvSpPr>
          <p:nvPr>
            <p:ph idx="1"/>
          </p:nvPr>
        </p:nvSpPr>
        <p:spPr>
          <a:xfrm>
            <a:off x="676656" y="2011680"/>
            <a:ext cx="10858120" cy="4248443"/>
          </a:xfrm>
        </p:spPr>
        <p:txBody>
          <a:bodyPr>
            <a:normAutofit fontScale="77500" lnSpcReduction="20000"/>
          </a:bodyPr>
          <a:lstStyle/>
          <a:p>
            <a:r>
              <a:rPr lang="en-US" altLang="zh-CN" dirty="0"/>
              <a:t>Security</a:t>
            </a:r>
          </a:p>
          <a:p>
            <a:pPr lvl="1"/>
            <a:r>
              <a:rPr lang="en-US" altLang="zh-CN" dirty="0"/>
              <a:t>Security of data at rest and in transit</a:t>
            </a:r>
          </a:p>
          <a:p>
            <a:pPr lvl="1"/>
            <a:r>
              <a:rPr lang="en-US" altLang="zh-CN" dirty="0"/>
              <a:t>Self-healing infrastructure that recovers from failed service instances</a:t>
            </a:r>
          </a:p>
          <a:p>
            <a:pPr lvl="1"/>
            <a:r>
              <a:rPr lang="en-US" altLang="zh-CN" dirty="0"/>
              <a:t>Securing access to the environment as the delivery team expands</a:t>
            </a:r>
          </a:p>
          <a:p>
            <a:pPr lvl="1"/>
            <a:r>
              <a:rPr lang="en-US" altLang="zh-CN" dirty="0"/>
              <a:t>Disaster recovery</a:t>
            </a:r>
            <a:endParaRPr lang="zh-CN" altLang="en-US" dirty="0"/>
          </a:p>
          <a:p>
            <a:r>
              <a:rPr lang="en-US" altLang="zh-CN" dirty="0"/>
              <a:t>Cost</a:t>
            </a:r>
          </a:p>
          <a:p>
            <a:pPr lvl="1"/>
            <a:r>
              <a:rPr lang="en-US" altLang="zh-CN" dirty="0"/>
              <a:t>Efficiency: Scaling to meet the demand, but with uncertainty around when and how much this demand will be they are very concerned about buying too much infrastructure too soon or not enough too late</a:t>
            </a:r>
          </a:p>
          <a:p>
            <a:pPr lvl="1"/>
            <a:r>
              <a:rPr lang="en-US" altLang="zh-CN" dirty="0"/>
              <a:t>Archival strategy for inactive objects greater than 6 months</a:t>
            </a:r>
          </a:p>
          <a:p>
            <a:r>
              <a:rPr lang="en-US" altLang="zh-CN" dirty="0"/>
              <a:t>Performance</a:t>
            </a:r>
          </a:p>
          <a:p>
            <a:pPr lvl="1"/>
            <a:r>
              <a:rPr lang="en-US" altLang="zh-CN" dirty="0"/>
              <a:t>Ability to configure database and data access layer for high performance and throughput</a:t>
            </a:r>
          </a:p>
          <a:p>
            <a:pPr lvl="1"/>
            <a:r>
              <a:rPr lang="en-US" altLang="zh-CN" dirty="0"/>
              <a:t>Making the user experience in the browser very low latency even though a large portion of their user base will be from far away</a:t>
            </a:r>
          </a:p>
          <a:p>
            <a:pPr lvl="1"/>
            <a:r>
              <a:rPr lang="en-US" altLang="zh-CN" dirty="0"/>
              <a:t>Effective distribution of load</a:t>
            </a:r>
          </a:p>
          <a:p>
            <a:pPr lvl="1"/>
            <a:r>
              <a:rPr lang="en-US" altLang="zh-CN" dirty="0"/>
              <a:t>Ability to easily manage and replicate multiple environments based on their blueprint architecture</a:t>
            </a:r>
          </a:p>
        </p:txBody>
      </p:sp>
    </p:spTree>
    <p:extLst>
      <p:ext uri="{BB962C8B-B14F-4D97-AF65-F5344CB8AC3E}">
        <p14:creationId xmlns:p14="http://schemas.microsoft.com/office/powerpoint/2010/main" val="221489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Architecture Proposal</a:t>
            </a:r>
            <a:endParaRPr lang="zh-CN" altLang="en-US" dirty="0"/>
          </a:p>
        </p:txBody>
      </p:sp>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pic>
        <p:nvPicPr>
          <p:cNvPr id="7" name="内容占位符 3">
            <a:extLst>
              <a:ext uri="{FF2B5EF4-FFF2-40B4-BE49-F238E27FC236}">
                <a16:creationId xmlns:a16="http://schemas.microsoft.com/office/drawing/2014/main" id="{834A9BE0-AA59-478A-A22A-0E22ED24DF21}"/>
              </a:ext>
            </a:extLst>
          </p:cNvPr>
          <p:cNvPicPr>
            <a:picLocks noGrp="1" noChangeAspect="1"/>
          </p:cNvPicPr>
          <p:nvPr>
            <p:ph idx="1"/>
          </p:nvPr>
        </p:nvPicPr>
        <p:blipFill>
          <a:blip r:embed="rId3"/>
          <a:stretch>
            <a:fillRect/>
          </a:stretch>
        </p:blipFill>
        <p:spPr>
          <a:xfrm>
            <a:off x="280348" y="0"/>
            <a:ext cx="7198240" cy="6858000"/>
          </a:xfrm>
          <a:prstGeom prst="rect">
            <a:avLst/>
          </a:prstGeom>
        </p:spPr>
      </p:pic>
    </p:spTree>
    <p:extLst>
      <p:ext uri="{BB962C8B-B14F-4D97-AF65-F5344CB8AC3E}">
        <p14:creationId xmlns:p14="http://schemas.microsoft.com/office/powerpoint/2010/main" val="307099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336347A-9EE6-4EAF-AC9F-26FCF6C27468}"/>
              </a:ext>
            </a:extLst>
          </p:cNvPr>
          <p:cNvSpPr>
            <a:spLocks noGrp="1"/>
          </p:cNvSpPr>
          <p:nvPr>
            <p:ph type="title"/>
          </p:nvPr>
        </p:nvSpPr>
        <p:spPr/>
        <p:txBody>
          <a:bodyPr/>
          <a:lstStyle/>
          <a:p>
            <a:r>
              <a:rPr lang="en-US" altLang="zh-CN" dirty="0"/>
              <a:t>Raise Goldfish, not sweat BMW</a:t>
            </a:r>
            <a:endParaRPr lang="zh-CN" altLang="en-US" dirty="0"/>
          </a:p>
        </p:txBody>
      </p:sp>
      <p:pic>
        <p:nvPicPr>
          <p:cNvPr id="9" name="图片占位符 8">
            <a:extLst>
              <a:ext uri="{FF2B5EF4-FFF2-40B4-BE49-F238E27FC236}">
                <a16:creationId xmlns:a16="http://schemas.microsoft.com/office/drawing/2014/main" id="{A0246E31-AF95-44A8-AB88-2D4F5127350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531" r="4531"/>
          <a:stretch>
            <a:fillRect/>
          </a:stretch>
        </p:blipFill>
        <p:spPr/>
      </p:pic>
    </p:spTree>
    <p:extLst>
      <p:ext uri="{BB962C8B-B14F-4D97-AF65-F5344CB8AC3E}">
        <p14:creationId xmlns:p14="http://schemas.microsoft.com/office/powerpoint/2010/main" val="179662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0D9C6-58E1-4EE5-BDA1-1E848E285E9D}"/>
              </a:ext>
            </a:extLst>
          </p:cNvPr>
          <p:cNvSpPr>
            <a:spLocks noGrp="1"/>
          </p:cNvSpPr>
          <p:nvPr>
            <p:ph type="title"/>
          </p:nvPr>
        </p:nvSpPr>
        <p:spPr>
          <a:xfrm>
            <a:off x="8874368" y="542282"/>
            <a:ext cx="2770315" cy="1920240"/>
          </a:xfrm>
        </p:spPr>
        <p:txBody>
          <a:bodyPr/>
          <a:lstStyle/>
          <a:p>
            <a:r>
              <a:rPr lang="en-US" altLang="zh-CN" dirty="0"/>
              <a:t>Reasonable price</a:t>
            </a:r>
            <a:endParaRPr lang="zh-CN" altLang="en-US" dirty="0"/>
          </a:p>
        </p:txBody>
      </p:sp>
      <p:pic>
        <p:nvPicPr>
          <p:cNvPr id="8" name="内容占位符 7">
            <a:extLst>
              <a:ext uri="{FF2B5EF4-FFF2-40B4-BE49-F238E27FC236}">
                <a16:creationId xmlns:a16="http://schemas.microsoft.com/office/drawing/2014/main" id="{34DFF38C-0137-4A0E-9E03-62E1486DB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42282"/>
            <a:ext cx="8763000" cy="5829300"/>
          </a:xfrm>
        </p:spPr>
      </p:pic>
      <p:sp>
        <p:nvSpPr>
          <p:cNvPr id="6" name="文本占位符 5">
            <a:extLst>
              <a:ext uri="{FF2B5EF4-FFF2-40B4-BE49-F238E27FC236}">
                <a16:creationId xmlns:a16="http://schemas.microsoft.com/office/drawing/2014/main" id="{B1B9E869-90B3-429A-BA62-966D8853A98C}"/>
              </a:ext>
            </a:extLst>
          </p:cNvPr>
          <p:cNvSpPr>
            <a:spLocks noGrp="1"/>
          </p:cNvSpPr>
          <p:nvPr>
            <p:ph type="body" sz="half" idx="2"/>
          </p:nvPr>
        </p:nvSpPr>
        <p:spPr>
          <a:xfrm>
            <a:off x="8874368" y="2511813"/>
            <a:ext cx="2800134" cy="3126987"/>
          </a:xfrm>
        </p:spPr>
        <p:txBody>
          <a:bodyPr/>
          <a:lstStyle/>
          <a:p>
            <a:r>
              <a:rPr lang="en-US" altLang="zh-CN" dirty="0">
                <a:hlinkClick r:id="rId4"/>
              </a:rPr>
              <a:t>http://cloud.idcquan.com/yjs/134551.shtml</a:t>
            </a:r>
            <a:endParaRPr lang="en-US" altLang="zh-CN" dirty="0"/>
          </a:p>
          <a:p>
            <a:endParaRPr lang="zh-CN" altLang="en-US" dirty="0"/>
          </a:p>
        </p:txBody>
      </p:sp>
    </p:spTree>
    <p:extLst>
      <p:ext uri="{BB962C8B-B14F-4D97-AF65-F5344CB8AC3E}">
        <p14:creationId xmlns:p14="http://schemas.microsoft.com/office/powerpoint/2010/main" val="191043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p:txBody>
          <a:bodyPr>
            <a:normAutofit/>
          </a:bodyPr>
          <a:lstStyle/>
          <a:p>
            <a:r>
              <a:rPr lang="en-US" altLang="zh-CN" dirty="0"/>
              <a:t>Save money in the long run by Auto Scaling</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963269" y="542282"/>
            <a:ext cx="5905500" cy="4267201"/>
          </a:xfrm>
        </p:spPr>
      </p:pic>
      <p:sp>
        <p:nvSpPr>
          <p:cNvPr id="10" name="文本占位符 9">
            <a:extLst>
              <a:ext uri="{FF2B5EF4-FFF2-40B4-BE49-F238E27FC236}">
                <a16:creationId xmlns:a16="http://schemas.microsoft.com/office/drawing/2014/main" id="{B08367E9-F2E9-4A1C-B205-629541A59089}"/>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9851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688124" y="501642"/>
            <a:ext cx="3383280" cy="1920240"/>
          </a:xfrm>
        </p:spPr>
        <p:txBody>
          <a:bodyPr>
            <a:normAutofit/>
          </a:bodyPr>
          <a:lstStyle/>
          <a:p>
            <a:r>
              <a:rPr lang="en-US" altLang="zh-CN" dirty="0"/>
              <a:t>Save money in the long run at different tier</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8521775"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688124" y="2511813"/>
            <a:ext cx="2986378" cy="3126987"/>
          </a:xfrm>
        </p:spPr>
        <p:txBody>
          <a:bodyPr/>
          <a:lstStyle/>
          <a:p>
            <a:endParaRPr lang="zh-CN" altLang="en-US" dirty="0"/>
          </a:p>
        </p:txBody>
      </p:sp>
    </p:spTree>
    <p:extLst>
      <p:ext uri="{BB962C8B-B14F-4D97-AF65-F5344CB8AC3E}">
        <p14:creationId xmlns:p14="http://schemas.microsoft.com/office/powerpoint/2010/main" val="15355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474764" y="511802"/>
            <a:ext cx="3383280" cy="1920240"/>
          </a:xfrm>
        </p:spPr>
        <p:txBody>
          <a:bodyPr>
            <a:normAutofit fontScale="90000"/>
          </a:bodyPr>
          <a:lstStyle/>
          <a:p>
            <a:r>
              <a:rPr lang="en-US" altLang="zh-CN" dirty="0"/>
              <a:t>Disaster recovery</a:t>
            </a:r>
            <a:br>
              <a:rPr lang="en-US" altLang="zh-CN" dirty="0"/>
            </a:br>
            <a:r>
              <a:rPr lang="en-US" altLang="zh-CN" dirty="0"/>
              <a:t>by Availability zones</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8366392"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474763" y="2511813"/>
            <a:ext cx="3383279" cy="4017941"/>
          </a:xfrm>
        </p:spPr>
        <p:txBody>
          <a:bodyPr/>
          <a:lstStyle/>
          <a:p>
            <a:r>
              <a:rPr lang="en-US" altLang="zh-CN" dirty="0"/>
              <a:t>Availability zones — Two are used. If one availability zone (AZ) suffers from an outage, we still have EC2 instances running in the other AZ.</a:t>
            </a:r>
          </a:p>
          <a:p>
            <a:r>
              <a:rPr lang="en-US" altLang="zh-CN" dirty="0"/>
              <a:t>EC2 instances — We have multi-redundancy for EC2 instances. We have multiple instances in one subnet (AZ), and we have instances in two subnets (AZs).</a:t>
            </a:r>
            <a:endParaRPr lang="zh-CN" altLang="en-US" dirty="0"/>
          </a:p>
        </p:txBody>
      </p:sp>
    </p:spTree>
    <p:extLst>
      <p:ext uri="{BB962C8B-B14F-4D97-AF65-F5344CB8AC3E}">
        <p14:creationId xmlns:p14="http://schemas.microsoft.com/office/powerpoint/2010/main" val="465362624"/>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7072</TotalTime>
  <Words>1057</Words>
  <Application>Microsoft Office PowerPoint</Application>
  <PresentationFormat>宽屏</PresentationFormat>
  <Paragraphs>170</Paragraphs>
  <Slides>27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宋体</vt:lpstr>
      <vt:lpstr>Arial</vt:lpstr>
      <vt:lpstr>Calibri Light</vt:lpstr>
      <vt:lpstr>Helvetica</vt:lpstr>
      <vt:lpstr>大都市</vt:lpstr>
      <vt:lpstr>Architecture Proposal</vt:lpstr>
      <vt:lpstr>Assumptions of the customer</vt:lpstr>
      <vt:lpstr>Requirements &amp; problems</vt:lpstr>
      <vt:lpstr>Architecture Proposal</vt:lpstr>
      <vt:lpstr>Raise Goldfish, not sweat BMW</vt:lpstr>
      <vt:lpstr>Reasonable price</vt:lpstr>
      <vt:lpstr>Save money in the long run by Auto Scaling</vt:lpstr>
      <vt:lpstr>Save money in the long run at different tier</vt:lpstr>
      <vt:lpstr>Disaster recovery by Availability zones</vt:lpstr>
      <vt:lpstr>Don‘t put eggs in one basket – Region &amp; Availability Zone</vt:lpstr>
      <vt:lpstr>PowerPoint 演示文稿</vt:lpstr>
      <vt:lpstr>PowerPoint 演示文稿</vt:lpstr>
      <vt:lpstr>PowerPoint 演示文稿</vt:lpstr>
      <vt:lpstr>Security of data in transit using HTTPS</vt:lpstr>
      <vt:lpstr>Amazon Web Services Security</vt:lpstr>
      <vt:lpstr>AWS Identity and Access Management (IAM)</vt:lpstr>
      <vt:lpstr>Protect your network with security groups</vt:lpstr>
      <vt:lpstr>Use S3 &amp; CloudFront to deliver the static web content</vt:lpstr>
      <vt:lpstr>OpsWorks Stacks</vt:lpstr>
      <vt:lpstr>Easily manage and replicate multiple environments based on your blueprint architecture by CloudFormation</vt:lpstr>
      <vt:lpstr>Easily manage and replicate multiple environments based on your blueprint architecture by CloudFormation</vt:lpstr>
      <vt:lpstr>Effective distribution of load asynchronously by Kinesis</vt:lpstr>
      <vt:lpstr>Data stored in S3 can be configured by a lifecycle rule to move objects to Glacier automatically</vt:lpstr>
      <vt:lpstr>Serverless by lambda</vt:lpstr>
      <vt:lpstr>ElastiCache</vt:lpstr>
      <vt:lpstr>Just remember that AWS Help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Proposal</dc:title>
  <dc:creator>赵 磊</dc:creator>
  <cp:lastModifiedBy>赵 磊</cp:lastModifiedBy>
  <cp:revision>511</cp:revision>
  <dcterms:created xsi:type="dcterms:W3CDTF">2018-05-31T08:49:26Z</dcterms:created>
  <dcterms:modified xsi:type="dcterms:W3CDTF">2018-06-06T04:49:35Z</dcterms:modified>
</cp:coreProperties>
</file>