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18"/>
  </p:notesMasterIdLst>
  <p:sldIdLst>
    <p:sldId id="256" r:id="rId2"/>
    <p:sldId id="257" r:id="rId3"/>
    <p:sldId id="258" r:id="rId4"/>
    <p:sldId id="262" r:id="rId5"/>
    <p:sldId id="268" r:id="rId6"/>
    <p:sldId id="261" r:id="rId7"/>
    <p:sldId id="259" r:id="rId8"/>
    <p:sldId id="265" r:id="rId9"/>
    <p:sldId id="266" r:id="rId10"/>
    <p:sldId id="269" r:id="rId11"/>
    <p:sldId id="267" r:id="rId12"/>
    <p:sldId id="271" r:id="rId13"/>
    <p:sldId id="270" r:id="rId14"/>
    <p:sldId id="272" r:id="rId15"/>
    <p:sldId id="26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86" autoAdjust="0"/>
  </p:normalViewPr>
  <p:slideViewPr>
    <p:cSldViewPr snapToGrid="0">
      <p:cViewPr varScale="1">
        <p:scale>
          <a:sx n="65" d="100"/>
          <a:sy n="65" d="100"/>
        </p:scale>
        <p:origin x="6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88D2C-B75B-492C-A3AE-A17D092F3B3C}" type="datetimeFigureOut">
              <a:rPr lang="zh-CN" altLang="en-US" smtClean="0"/>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2694B-8456-4C23-A81B-325F88010047}" type="slidenum">
              <a:rPr lang="zh-CN" altLang="en-US" smtClean="0"/>
              <a:t>‹#›</a:t>
            </a:fld>
            <a:endParaRPr lang="zh-CN" altLang="en-US"/>
          </a:p>
        </p:txBody>
      </p:sp>
    </p:spTree>
    <p:extLst>
      <p:ext uri="{BB962C8B-B14F-4D97-AF65-F5344CB8AC3E}">
        <p14:creationId xmlns:p14="http://schemas.microsoft.com/office/powerpoint/2010/main" val="16951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3</a:t>
            </a:fld>
            <a:endParaRPr lang="zh-CN" altLang="en-US"/>
          </a:p>
        </p:txBody>
      </p:sp>
    </p:spTree>
    <p:extLst>
      <p:ext uri="{BB962C8B-B14F-4D97-AF65-F5344CB8AC3E}">
        <p14:creationId xmlns:p14="http://schemas.microsoft.com/office/powerpoint/2010/main" val="4207068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Region &amp; Availability zones</a:t>
            </a:r>
          </a:p>
          <a:p>
            <a:r>
              <a:rPr lang="en-US" altLang="zh-CN" sz="1200" b="0" i="0" kern="1200" dirty="0">
                <a:solidFill>
                  <a:schemeClr val="tx1"/>
                </a:solidFill>
                <a:effectLst/>
                <a:latin typeface="+mn-lt"/>
                <a:ea typeface="+mn-ea"/>
                <a:cs typeface="+mn-cs"/>
              </a:rPr>
              <a:t>Disaster recovery</a:t>
            </a:r>
          </a:p>
          <a:p>
            <a:r>
              <a:rPr lang="zh-CN" altLang="en-US" sz="1200" b="0" i="0" kern="1200" dirty="0">
                <a:solidFill>
                  <a:schemeClr val="tx1"/>
                </a:solidFill>
                <a:effectLst/>
                <a:latin typeface="+mn-lt"/>
                <a:ea typeface="+mn-ea"/>
                <a:cs typeface="+mn-cs"/>
              </a:rPr>
              <a:t>正直。。</a:t>
            </a:r>
            <a:r>
              <a:rPr lang="en-US" altLang="zh-CN" sz="1200" b="0" i="0" kern="1200" dirty="0">
                <a:solidFill>
                  <a:schemeClr val="tx1"/>
                </a:solidFill>
                <a:effectLst/>
                <a:latin typeface="+mn-lt"/>
                <a:ea typeface="+mn-ea"/>
                <a:cs typeface="+mn-cs"/>
              </a:rPr>
              <a:t>Your strong support</a:t>
            </a:r>
          </a:p>
          <a:p>
            <a:r>
              <a:rPr lang="zh-CN" altLang="en-US" sz="1200" b="0" i="0" kern="1200" dirty="0">
                <a:solidFill>
                  <a:schemeClr val="tx1"/>
                </a:solidFill>
                <a:effectLst/>
                <a:latin typeface="+mn-lt"/>
                <a:ea typeface="+mn-ea"/>
                <a:cs typeface="+mn-cs"/>
              </a:rPr>
              <a:t>北京，宁夏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鸡蛋不要放在一个篮子里</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13</a:t>
            </a:fld>
            <a:endParaRPr lang="zh-CN" altLang="en-US"/>
          </a:p>
        </p:txBody>
      </p:sp>
    </p:spTree>
    <p:extLst>
      <p:ext uri="{BB962C8B-B14F-4D97-AF65-F5344CB8AC3E}">
        <p14:creationId xmlns:p14="http://schemas.microsoft.com/office/powerpoint/2010/main" val="86342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ALB Security of data in transit</a:t>
            </a:r>
          </a:p>
          <a:p>
            <a:r>
              <a:rPr lang="zh-CN" altLang="en-US" sz="1200" b="0" i="0" kern="1200" dirty="0">
                <a:solidFill>
                  <a:schemeClr val="tx1"/>
                </a:solidFill>
                <a:effectLst/>
                <a:latin typeface="+mn-lt"/>
                <a:ea typeface="+mn-ea"/>
                <a:cs typeface="+mn-cs"/>
              </a:rPr>
              <a:t>没有单台机的带宽限制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Easier for you to perform better</a:t>
            </a:r>
          </a:p>
          <a:p>
            <a:r>
              <a:rPr lang="en-US" altLang="zh-CN" dirty="0"/>
              <a:t>CIO</a:t>
            </a:r>
            <a:r>
              <a:rPr lang="zh-CN" altLang="en-US" dirty="0"/>
              <a:t>故事：让</a:t>
            </a:r>
            <a:r>
              <a:rPr lang="en-US" altLang="zh-CN" dirty="0"/>
              <a:t>AWS</a:t>
            </a:r>
            <a:r>
              <a:rPr lang="zh-CN" altLang="en-US" dirty="0"/>
              <a:t>来操心</a:t>
            </a:r>
            <a:r>
              <a:rPr lang="en-US" altLang="zh-CN" dirty="0"/>
              <a:t>HTTPS</a:t>
            </a:r>
            <a:r>
              <a:rPr lang="zh-CN" altLang="en-US" dirty="0"/>
              <a:t>配置的问题，</a:t>
            </a:r>
            <a:r>
              <a:rPr lang="zh-CN" altLang="en-US"/>
              <a:t>而不是找网管或者自己配置</a:t>
            </a:r>
            <a:r>
              <a:rPr lang="zh-CN" altLang="en-US" dirty="0"/>
              <a:t>各种服务器</a:t>
            </a:r>
          </a:p>
        </p:txBody>
      </p:sp>
      <p:sp>
        <p:nvSpPr>
          <p:cNvPr id="4" name="灯片编号占位符 3"/>
          <p:cNvSpPr>
            <a:spLocks noGrp="1"/>
          </p:cNvSpPr>
          <p:nvPr>
            <p:ph type="sldNum" sz="quarter" idx="10"/>
          </p:nvPr>
        </p:nvSpPr>
        <p:spPr/>
        <p:txBody>
          <a:bodyPr/>
          <a:lstStyle/>
          <a:p>
            <a:fld id="{98F2694B-8456-4C23-A81B-325F88010047}" type="slidenum">
              <a:rPr lang="zh-CN" altLang="en-US" smtClean="0"/>
              <a:t>14</a:t>
            </a:fld>
            <a:endParaRPr lang="zh-CN" altLang="en-US"/>
          </a:p>
        </p:txBody>
      </p:sp>
    </p:spTree>
    <p:extLst>
      <p:ext uri="{BB962C8B-B14F-4D97-AF65-F5344CB8AC3E}">
        <p14:creationId xmlns:p14="http://schemas.microsoft.com/office/powerpoint/2010/main" val="296365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不要让用户怀疑你的技术能力</a:t>
            </a:r>
            <a:r>
              <a:rPr lang="en-US" altLang="zh-CN" dirty="0"/>
              <a:t>.</a:t>
            </a:r>
            <a:r>
              <a:rPr lang="zh-CN" altLang="en-US" dirty="0"/>
              <a:t>创业故事</a:t>
            </a:r>
            <a:r>
              <a:rPr lang="en-US" altLang="zh-CN" dirty="0"/>
              <a:t>, OSS + EC2 + </a:t>
            </a:r>
            <a:r>
              <a:rPr lang="en-US" altLang="zh-CN" dirty="0" err="1"/>
              <a:t>dynamoDB</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15</a:t>
            </a:fld>
            <a:endParaRPr lang="zh-CN" altLang="en-US"/>
          </a:p>
        </p:txBody>
      </p:sp>
    </p:spTree>
    <p:extLst>
      <p:ext uri="{BB962C8B-B14F-4D97-AF65-F5344CB8AC3E}">
        <p14:creationId xmlns:p14="http://schemas.microsoft.com/office/powerpoint/2010/main" val="62592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Scaling to meet the demand, but with uncertainty around when and how much this demand will be they are very concerned about buying too much infrastructure too soon or not enough too late	</a:t>
            </a:r>
            <a:r>
              <a:rPr lang="zh-CN" altLang="en-US" dirty="0"/>
              <a:t>性价比	性价比	</a:t>
            </a:r>
            <a:r>
              <a:rPr lang="en-US" altLang="zh-CN" dirty="0"/>
              <a:t>Save money in the long run	</a:t>
            </a:r>
            <a:r>
              <a:rPr lang="zh-CN" altLang="en-US" dirty="0"/>
              <a:t>价目对比	便宜	</a:t>
            </a:r>
            <a:r>
              <a:rPr lang="en-US" altLang="zh-CN" dirty="0"/>
              <a:t>CIO</a:t>
            </a:r>
            <a:r>
              <a:rPr lang="zh-CN" altLang="en-US" dirty="0"/>
              <a:t>选型	金鱼而不是汗血宝马</a:t>
            </a:r>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5</a:t>
            </a:fld>
            <a:endParaRPr lang="zh-CN" altLang="en-US"/>
          </a:p>
        </p:txBody>
      </p:sp>
    </p:spTree>
    <p:extLst>
      <p:ext uri="{BB962C8B-B14F-4D97-AF65-F5344CB8AC3E}">
        <p14:creationId xmlns:p14="http://schemas.microsoft.com/office/powerpoint/2010/main" val="84053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CIO</a:t>
            </a:r>
            <a:r>
              <a:rPr lang="zh-CN" altLang="en-US" dirty="0"/>
              <a:t>价格选型的故事 横向扩展而不是向上扩展 一开始可以向上扩展，但是后来一定是横向扩展</a:t>
            </a:r>
            <a:endParaRPr lang="en-US" altLang="zh-CN"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6</a:t>
            </a:fld>
            <a:endParaRPr lang="zh-CN" altLang="en-US"/>
          </a:p>
        </p:txBody>
      </p:sp>
    </p:spTree>
    <p:extLst>
      <p:ext uri="{BB962C8B-B14F-4D97-AF65-F5344CB8AC3E}">
        <p14:creationId xmlns:p14="http://schemas.microsoft.com/office/powerpoint/2010/main" val="47878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Scaling to meet the demand, but with uncertainty around when and how much this demand will be they are very concerned about buying too much infrastructure too soon or not enough too late </a:t>
            </a:r>
          </a:p>
          <a:p>
            <a:r>
              <a:rPr lang="en-US" altLang="zh-CN" sz="1200" b="0" i="0" kern="1200" dirty="0">
                <a:solidFill>
                  <a:schemeClr val="tx1"/>
                </a:solidFill>
                <a:effectLst/>
                <a:latin typeface="+mn-lt"/>
                <a:ea typeface="+mn-ea"/>
                <a:cs typeface="+mn-cs"/>
              </a:rPr>
              <a:t>Self-healing infrastructure that recovers from failed service instances</a:t>
            </a:r>
          </a:p>
          <a:p>
            <a:r>
              <a:rPr lang="zh-CN" altLang="en-US" sz="1200" b="0" i="0" kern="1200" dirty="0">
                <a:solidFill>
                  <a:schemeClr val="tx1"/>
                </a:solidFill>
                <a:effectLst/>
                <a:latin typeface="+mn-lt"/>
                <a:ea typeface="+mn-ea"/>
                <a:cs typeface="+mn-cs"/>
              </a:rPr>
              <a:t>核心理念揽财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 </a:t>
            </a:r>
          </a:p>
          <a:p>
            <a:r>
              <a:rPr lang="en-US" altLang="zh-CN" sz="1200" b="0" i="0" kern="1200" dirty="0">
                <a:solidFill>
                  <a:schemeClr val="tx1"/>
                </a:solidFill>
                <a:effectLst/>
                <a:latin typeface="+mn-lt"/>
                <a:ea typeface="+mn-ea"/>
                <a:cs typeface="+mn-cs"/>
              </a:rPr>
              <a:t>Easier for you to perform better</a:t>
            </a:r>
          </a:p>
          <a:p>
            <a:r>
              <a:rPr lang="en-US" altLang="zh-CN" sz="1200" b="0" i="0" kern="1200" dirty="0">
                <a:solidFill>
                  <a:schemeClr val="tx1"/>
                </a:solidFill>
                <a:effectLst/>
                <a:latin typeface="+mn-lt"/>
                <a:ea typeface="+mn-ea"/>
                <a:cs typeface="+mn-cs"/>
              </a:rPr>
              <a:t>CloudWatch </a:t>
            </a:r>
            <a:r>
              <a:rPr lang="zh-CN" altLang="en-US" sz="1200" b="0" i="0" kern="1200" dirty="0">
                <a:solidFill>
                  <a:schemeClr val="tx1"/>
                </a:solidFill>
                <a:effectLst/>
                <a:latin typeface="+mn-lt"/>
                <a:ea typeface="+mn-ea"/>
                <a:cs typeface="+mn-cs"/>
              </a:rPr>
              <a:t>命令行 </a:t>
            </a:r>
            <a:r>
              <a:rPr lang="en-US" altLang="zh-CN" sz="1200" b="0" i="0" kern="1200" dirty="0">
                <a:solidFill>
                  <a:schemeClr val="tx1"/>
                </a:solidFill>
                <a:effectLst/>
                <a:latin typeface="+mn-lt"/>
                <a:ea typeface="+mn-ea"/>
                <a:cs typeface="+mn-cs"/>
              </a:rPr>
              <a:t>CloudFormation</a:t>
            </a:r>
          </a:p>
          <a:p>
            <a:r>
              <a:rPr lang="en-US" altLang="zh-CN" sz="1200" b="0" i="0" kern="1200" dirty="0">
                <a:solidFill>
                  <a:schemeClr val="tx1"/>
                </a:solidFill>
                <a:effectLst/>
                <a:latin typeface="+mn-lt"/>
                <a:ea typeface="+mn-ea"/>
                <a:cs typeface="+mn-cs"/>
              </a:rPr>
              <a:t>druid.io</a:t>
            </a:r>
          </a:p>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7</a:t>
            </a:fld>
            <a:endParaRPr lang="zh-CN" altLang="en-US"/>
          </a:p>
        </p:txBody>
      </p:sp>
    </p:spTree>
    <p:extLst>
      <p:ext uri="{BB962C8B-B14F-4D97-AF65-F5344CB8AC3E}">
        <p14:creationId xmlns:p14="http://schemas.microsoft.com/office/powerpoint/2010/main" val="113314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Scaling to meet the demand, but with uncertainty around when and how much this demand will be they are very concerned about buying too much infrastructure too soon or not enough too late </a:t>
            </a:r>
          </a:p>
          <a:p>
            <a:r>
              <a:rPr lang="en-US" altLang="zh-CN" sz="1200" b="0" i="0" kern="1200" dirty="0">
                <a:solidFill>
                  <a:schemeClr val="tx1"/>
                </a:solidFill>
                <a:effectLst/>
                <a:latin typeface="+mn-lt"/>
                <a:ea typeface="+mn-ea"/>
                <a:cs typeface="+mn-cs"/>
              </a:rPr>
              <a:t>Self-healing infrastructure that recovers from failed service instances</a:t>
            </a:r>
          </a:p>
          <a:p>
            <a:r>
              <a:rPr lang="zh-CN" altLang="en-US" sz="1200" b="0" i="0" kern="1200" dirty="0">
                <a:solidFill>
                  <a:schemeClr val="tx1"/>
                </a:solidFill>
                <a:effectLst/>
                <a:latin typeface="+mn-lt"/>
                <a:ea typeface="+mn-ea"/>
                <a:cs typeface="+mn-cs"/>
              </a:rPr>
              <a:t>核心理念揽财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 </a:t>
            </a:r>
          </a:p>
          <a:p>
            <a:r>
              <a:rPr lang="en-US" altLang="zh-CN" sz="1200" b="0" i="0" kern="1200" dirty="0">
                <a:solidFill>
                  <a:schemeClr val="tx1"/>
                </a:solidFill>
                <a:effectLst/>
                <a:latin typeface="+mn-lt"/>
                <a:ea typeface="+mn-ea"/>
                <a:cs typeface="+mn-cs"/>
              </a:rPr>
              <a:t>Easier for you to perform better</a:t>
            </a:r>
          </a:p>
          <a:p>
            <a:r>
              <a:rPr lang="en-US" altLang="zh-CN" sz="1200" b="0" i="0" kern="1200" dirty="0">
                <a:solidFill>
                  <a:schemeClr val="tx1"/>
                </a:solidFill>
                <a:effectLst/>
                <a:latin typeface="+mn-lt"/>
                <a:ea typeface="+mn-ea"/>
                <a:cs typeface="+mn-cs"/>
              </a:rPr>
              <a:t>CloudWatch </a:t>
            </a:r>
            <a:r>
              <a:rPr lang="zh-CN" altLang="en-US" sz="1200" b="0" i="0" kern="1200" dirty="0">
                <a:solidFill>
                  <a:schemeClr val="tx1"/>
                </a:solidFill>
                <a:effectLst/>
                <a:latin typeface="+mn-lt"/>
                <a:ea typeface="+mn-ea"/>
                <a:cs typeface="+mn-cs"/>
              </a:rPr>
              <a:t>命令行 </a:t>
            </a:r>
            <a:r>
              <a:rPr lang="en-US" altLang="zh-CN" sz="1200" b="0" i="0" kern="1200" dirty="0">
                <a:solidFill>
                  <a:schemeClr val="tx1"/>
                </a:solidFill>
                <a:effectLst/>
                <a:latin typeface="+mn-lt"/>
                <a:ea typeface="+mn-ea"/>
                <a:cs typeface="+mn-cs"/>
              </a:rPr>
              <a:t>CloudFormation</a:t>
            </a:r>
          </a:p>
          <a:p>
            <a:r>
              <a:rPr lang="en-US" altLang="zh-CN" sz="1200" b="0" i="0" kern="1200" dirty="0">
                <a:solidFill>
                  <a:schemeClr val="tx1"/>
                </a:solidFill>
                <a:effectLst/>
                <a:latin typeface="+mn-lt"/>
                <a:ea typeface="+mn-ea"/>
                <a:cs typeface="+mn-cs"/>
              </a:rPr>
              <a:t>druid.io</a:t>
            </a:r>
          </a:p>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8</a:t>
            </a:fld>
            <a:endParaRPr lang="zh-CN" altLang="en-US"/>
          </a:p>
        </p:txBody>
      </p:sp>
    </p:spTree>
    <p:extLst>
      <p:ext uri="{BB962C8B-B14F-4D97-AF65-F5344CB8AC3E}">
        <p14:creationId xmlns:p14="http://schemas.microsoft.com/office/powerpoint/2010/main" val="398954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Scaling to meet the demand, but with uncertainty around when and how much this demand will be they are very concerned about buying too much infrastructure too soon or not enough too late </a:t>
            </a:r>
          </a:p>
          <a:p>
            <a:r>
              <a:rPr lang="en-US" altLang="zh-CN" sz="1200" b="0" i="0" kern="1200" dirty="0">
                <a:solidFill>
                  <a:schemeClr val="tx1"/>
                </a:solidFill>
                <a:effectLst/>
                <a:latin typeface="+mn-lt"/>
                <a:ea typeface="+mn-ea"/>
                <a:cs typeface="+mn-cs"/>
              </a:rPr>
              <a:t>Self-healing infrastructure that recovers from failed service instances</a:t>
            </a:r>
          </a:p>
          <a:p>
            <a:r>
              <a:rPr lang="zh-CN" altLang="en-US" sz="1200" b="0" i="0" kern="1200" dirty="0">
                <a:solidFill>
                  <a:schemeClr val="tx1"/>
                </a:solidFill>
                <a:effectLst/>
                <a:latin typeface="+mn-lt"/>
                <a:ea typeface="+mn-ea"/>
                <a:cs typeface="+mn-cs"/>
              </a:rPr>
              <a:t>核心理念揽财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 </a:t>
            </a:r>
          </a:p>
          <a:p>
            <a:r>
              <a:rPr lang="en-US" altLang="zh-CN" sz="1200" b="0" i="0" kern="1200" dirty="0">
                <a:solidFill>
                  <a:schemeClr val="tx1"/>
                </a:solidFill>
                <a:effectLst/>
                <a:latin typeface="+mn-lt"/>
                <a:ea typeface="+mn-ea"/>
                <a:cs typeface="+mn-cs"/>
              </a:rPr>
              <a:t>Easier for you to perform better</a:t>
            </a:r>
          </a:p>
          <a:p>
            <a:r>
              <a:rPr lang="en-US" altLang="zh-CN" sz="1200" b="0" i="0" kern="1200" dirty="0">
                <a:solidFill>
                  <a:schemeClr val="tx1"/>
                </a:solidFill>
                <a:effectLst/>
                <a:latin typeface="+mn-lt"/>
                <a:ea typeface="+mn-ea"/>
                <a:cs typeface="+mn-cs"/>
              </a:rPr>
              <a:t>CloudWatch </a:t>
            </a:r>
            <a:r>
              <a:rPr lang="zh-CN" altLang="en-US" sz="1200" b="0" i="0" kern="1200" dirty="0">
                <a:solidFill>
                  <a:schemeClr val="tx1"/>
                </a:solidFill>
                <a:effectLst/>
                <a:latin typeface="+mn-lt"/>
                <a:ea typeface="+mn-ea"/>
                <a:cs typeface="+mn-cs"/>
              </a:rPr>
              <a:t>命令行 </a:t>
            </a:r>
            <a:r>
              <a:rPr lang="en-US" altLang="zh-CN" sz="1200" b="0" i="0" kern="1200" dirty="0">
                <a:solidFill>
                  <a:schemeClr val="tx1"/>
                </a:solidFill>
                <a:effectLst/>
                <a:latin typeface="+mn-lt"/>
                <a:ea typeface="+mn-ea"/>
                <a:cs typeface="+mn-cs"/>
              </a:rPr>
              <a:t>CloudFormation</a:t>
            </a:r>
          </a:p>
          <a:p>
            <a:r>
              <a:rPr lang="en-US" altLang="zh-CN" sz="1200" b="0" i="0" kern="1200" dirty="0">
                <a:solidFill>
                  <a:schemeClr val="tx1"/>
                </a:solidFill>
                <a:effectLst/>
                <a:latin typeface="+mn-lt"/>
                <a:ea typeface="+mn-ea"/>
                <a:cs typeface="+mn-cs"/>
              </a:rPr>
              <a:t>druid.io</a:t>
            </a:r>
          </a:p>
          <a:p>
            <a:r>
              <a:rPr lang="zh-CN" altLang="en-US" sz="1200" b="0" i="0" kern="1200" dirty="0">
                <a:solidFill>
                  <a:schemeClr val="tx1"/>
                </a:solidFill>
                <a:effectLst/>
                <a:latin typeface="+mn-lt"/>
                <a:ea typeface="+mn-ea"/>
                <a:cs typeface="+mn-cs"/>
              </a:rPr>
              <a:t>甩手掌柜</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9</a:t>
            </a:fld>
            <a:endParaRPr lang="zh-CN" altLang="en-US"/>
          </a:p>
        </p:txBody>
      </p:sp>
    </p:spTree>
    <p:extLst>
      <p:ext uri="{BB962C8B-B14F-4D97-AF65-F5344CB8AC3E}">
        <p14:creationId xmlns:p14="http://schemas.microsoft.com/office/powerpoint/2010/main" val="84523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Ability to configure database and data access layer for high performance and throughput Security of data at rest </a:t>
            </a: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 Easier for you to perform better</a:t>
            </a:r>
          </a:p>
          <a:p>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项目，不再焦虑不懂数据库运营，依赖外部谈判，轻松备份。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10</a:t>
            </a:fld>
            <a:endParaRPr lang="zh-CN" altLang="en-US"/>
          </a:p>
        </p:txBody>
      </p:sp>
    </p:spTree>
    <p:extLst>
      <p:ext uri="{BB962C8B-B14F-4D97-AF65-F5344CB8AC3E}">
        <p14:creationId xmlns:p14="http://schemas.microsoft.com/office/powerpoint/2010/main" val="2977630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Ability to configure database and data access layer for high performance and throughput Security of data at rest </a:t>
            </a:r>
          </a:p>
          <a:p>
            <a:r>
              <a:rPr lang="zh-CN" altLang="en-US" sz="1200" b="0" i="0" kern="1200" dirty="0">
                <a:solidFill>
                  <a:schemeClr val="tx1"/>
                </a:solidFill>
                <a:effectLst/>
                <a:latin typeface="+mn-lt"/>
                <a:ea typeface="+mn-ea"/>
                <a:cs typeface="+mn-cs"/>
              </a:rPr>
              <a:t>备份 计费和使用简单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Save money</a:t>
            </a:r>
          </a:p>
          <a:p>
            <a:r>
              <a:rPr lang="en-US" altLang="zh-CN" sz="1200" b="0" i="0" kern="1200" dirty="0">
                <a:solidFill>
                  <a:schemeClr val="tx1"/>
                </a:solidFill>
                <a:effectLst/>
                <a:latin typeface="+mn-lt"/>
                <a:ea typeface="+mn-ea"/>
                <a:cs typeface="+mn-cs"/>
              </a:rPr>
              <a:t>Easier for you to perform better</a:t>
            </a:r>
          </a:p>
          <a:p>
            <a:r>
              <a:rPr lang="zh-CN" altLang="en-US" sz="1200" b="0" i="0" kern="1200" dirty="0">
                <a:solidFill>
                  <a:schemeClr val="tx1"/>
                </a:solidFill>
                <a:effectLst/>
                <a:latin typeface="+mn-lt"/>
                <a:ea typeface="+mn-ea"/>
                <a:cs typeface="+mn-cs"/>
              </a:rPr>
              <a:t>安基</a:t>
            </a:r>
            <a:r>
              <a:rPr lang="en-US" altLang="zh-CN" sz="1200" b="0" i="0" kern="1200" dirty="0">
                <a:solidFill>
                  <a:schemeClr val="tx1"/>
                </a:solidFill>
                <a:effectLst/>
                <a:latin typeface="+mn-lt"/>
                <a:ea typeface="+mn-ea"/>
                <a:cs typeface="+mn-cs"/>
              </a:rPr>
              <a:t>ERP</a:t>
            </a:r>
            <a:r>
              <a:rPr lang="zh-CN" altLang="en-US" sz="1200" b="0" i="0" kern="1200" dirty="0">
                <a:solidFill>
                  <a:schemeClr val="tx1"/>
                </a:solidFill>
                <a:effectLst/>
                <a:latin typeface="+mn-lt"/>
                <a:ea typeface="+mn-ea"/>
                <a:cs typeface="+mn-cs"/>
              </a:rPr>
              <a:t>项目，不再焦虑不懂数据库运营，依赖外部谈判，轻松备份。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不需要</a:t>
            </a:r>
            <a:r>
              <a:rPr lang="en-US" altLang="zh-CN" sz="1200" b="0" i="0" kern="1200" dirty="0">
                <a:solidFill>
                  <a:schemeClr val="tx1"/>
                </a:solidFill>
                <a:effectLst/>
                <a:latin typeface="+mn-lt"/>
                <a:ea typeface="+mn-ea"/>
                <a:cs typeface="+mn-cs"/>
              </a:rPr>
              <a:t>DBA</a:t>
            </a:r>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11</a:t>
            </a:fld>
            <a:endParaRPr lang="zh-CN" altLang="en-US"/>
          </a:p>
        </p:txBody>
      </p:sp>
    </p:spTree>
    <p:extLst>
      <p:ext uri="{BB962C8B-B14F-4D97-AF65-F5344CB8AC3E}">
        <p14:creationId xmlns:p14="http://schemas.microsoft.com/office/powerpoint/2010/main" val="1193342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Region &amp; Availability zones</a:t>
            </a:r>
          </a:p>
          <a:p>
            <a:r>
              <a:rPr lang="en-US" altLang="zh-CN" sz="1200" b="0" i="0" kern="1200" dirty="0">
                <a:solidFill>
                  <a:schemeClr val="tx1"/>
                </a:solidFill>
                <a:effectLst/>
                <a:latin typeface="+mn-lt"/>
                <a:ea typeface="+mn-ea"/>
                <a:cs typeface="+mn-cs"/>
              </a:rPr>
              <a:t>Disaster recovery</a:t>
            </a:r>
          </a:p>
          <a:p>
            <a:r>
              <a:rPr lang="zh-CN" altLang="en-US" sz="1200" b="0" i="0" kern="1200" dirty="0">
                <a:solidFill>
                  <a:schemeClr val="tx1"/>
                </a:solidFill>
                <a:effectLst/>
                <a:latin typeface="+mn-lt"/>
                <a:ea typeface="+mn-ea"/>
                <a:cs typeface="+mn-cs"/>
              </a:rPr>
              <a:t>正直。。</a:t>
            </a:r>
            <a:r>
              <a:rPr lang="en-US" altLang="zh-CN" sz="1200" b="0" i="0" kern="1200" dirty="0">
                <a:solidFill>
                  <a:schemeClr val="tx1"/>
                </a:solidFill>
                <a:effectLst/>
                <a:latin typeface="+mn-lt"/>
                <a:ea typeface="+mn-ea"/>
                <a:cs typeface="+mn-cs"/>
              </a:rPr>
              <a:t>Your strong support</a:t>
            </a:r>
          </a:p>
          <a:p>
            <a:r>
              <a:rPr lang="zh-CN" altLang="en-US" sz="1200" b="0" i="0" kern="1200" dirty="0">
                <a:solidFill>
                  <a:schemeClr val="tx1"/>
                </a:solidFill>
                <a:effectLst/>
                <a:latin typeface="+mn-lt"/>
                <a:ea typeface="+mn-ea"/>
                <a:cs typeface="+mn-cs"/>
              </a:rPr>
              <a:t>北京，宁夏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鸡蛋不要放在一个篮子里</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8F2694B-8456-4C23-A81B-325F88010047}" type="slidenum">
              <a:rPr lang="zh-CN" altLang="en-US" smtClean="0"/>
              <a:t>12</a:t>
            </a:fld>
            <a:endParaRPr lang="zh-CN" altLang="en-US"/>
          </a:p>
        </p:txBody>
      </p:sp>
    </p:spTree>
    <p:extLst>
      <p:ext uri="{BB962C8B-B14F-4D97-AF65-F5344CB8AC3E}">
        <p14:creationId xmlns:p14="http://schemas.microsoft.com/office/powerpoint/2010/main" val="323327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67471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458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8892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97771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80438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7084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08131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9719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132044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编辑母版文本样式</a:t>
            </a:r>
          </a:p>
        </p:txBody>
      </p:sp>
      <p:sp>
        <p:nvSpPr>
          <p:cNvPr id="5" name="Date Placeholder 4"/>
          <p:cNvSpPr>
            <a:spLocks noGrp="1"/>
          </p:cNvSpPr>
          <p:nvPr>
            <p:ph type="dt" sz="half" idx="10"/>
          </p:nvPr>
        </p:nvSpPr>
        <p:spPr/>
        <p:txBody>
          <a:bodyPr/>
          <a:lstStyle/>
          <a:p>
            <a:fld id="{C6AEBC3E-89A4-4545-9B1C-B3BB8AD60578}" type="datetimeFigureOut">
              <a:rPr lang="zh-CN" altLang="en-US" smtClean="0"/>
              <a:t>2018/6/4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28642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AEBC3E-89A4-4545-9B1C-B3BB8AD60578}" type="datetimeFigureOut">
              <a:rPr lang="zh-CN" altLang="en-US" smtClean="0"/>
              <a:t>2018/6/4</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320822089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AEBC3E-89A4-4545-9B1C-B3BB8AD60578}" type="datetimeFigureOut">
              <a:rPr lang="zh-CN" altLang="en-US" smtClean="0"/>
              <a:t>2018/6/4</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5F01008-BED4-4D3A-9CF0-9580CC4577F7}" type="slidenum">
              <a:rPr lang="zh-CN" altLang="en-US" smtClean="0"/>
              <a:t>‹#›</a:t>
            </a:fld>
            <a:endParaRPr lang="zh-CN" altLang="en-US"/>
          </a:p>
        </p:txBody>
      </p:sp>
    </p:spTree>
    <p:extLst>
      <p:ext uri="{BB962C8B-B14F-4D97-AF65-F5344CB8AC3E}">
        <p14:creationId xmlns:p14="http://schemas.microsoft.com/office/powerpoint/2010/main" val="41900795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cloud.idcquan.com/yjs/134551.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C7807-FE9E-4C24-924E-42020A9E51FA}"/>
              </a:ext>
            </a:extLst>
          </p:cNvPr>
          <p:cNvSpPr>
            <a:spLocks noGrp="1"/>
          </p:cNvSpPr>
          <p:nvPr>
            <p:ph type="ctrTitle"/>
          </p:nvPr>
        </p:nvSpPr>
        <p:spPr/>
        <p:txBody>
          <a:bodyPr/>
          <a:lstStyle/>
          <a:p>
            <a:r>
              <a:rPr lang="en-US" altLang="zh-CN" dirty="0"/>
              <a:t>Architecture Proposal</a:t>
            </a:r>
            <a:endParaRPr lang="zh-CN" altLang="en-US" dirty="0"/>
          </a:p>
        </p:txBody>
      </p:sp>
      <p:sp>
        <p:nvSpPr>
          <p:cNvPr id="3" name="副标题 2">
            <a:extLst>
              <a:ext uri="{FF2B5EF4-FFF2-40B4-BE49-F238E27FC236}">
                <a16:creationId xmlns:a16="http://schemas.microsoft.com/office/drawing/2014/main" id="{C524903B-0AD9-449B-B58D-7CDF41238796}"/>
              </a:ext>
            </a:extLst>
          </p:cNvPr>
          <p:cNvSpPr>
            <a:spLocks noGrp="1"/>
          </p:cNvSpPr>
          <p:nvPr>
            <p:ph type="subTitle" idx="1"/>
          </p:nvPr>
        </p:nvSpPr>
        <p:spPr/>
        <p:txBody>
          <a:bodyPr/>
          <a:lstStyle/>
          <a:p>
            <a:r>
              <a:rPr lang="en-US" altLang="zh-CN" dirty="0" err="1"/>
              <a:t>Zhaolei</a:t>
            </a:r>
            <a:endParaRPr lang="zh-CN" altLang="en-US" dirty="0"/>
          </a:p>
        </p:txBody>
      </p:sp>
    </p:spTree>
    <p:extLst>
      <p:ext uri="{BB962C8B-B14F-4D97-AF65-F5344CB8AC3E}">
        <p14:creationId xmlns:p14="http://schemas.microsoft.com/office/powerpoint/2010/main" val="22408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08E06E48-B6D8-4185-A2E5-5E0CB0962447}"/>
              </a:ext>
            </a:extLst>
          </p:cNvPr>
          <p:cNvGrpSpPr/>
          <p:nvPr/>
        </p:nvGrpSpPr>
        <p:grpSpPr>
          <a:xfrm>
            <a:off x="1365887" y="3701555"/>
            <a:ext cx="9460226" cy="1321832"/>
            <a:chOff x="1365887" y="2658208"/>
            <a:chExt cx="9460226" cy="1321832"/>
          </a:xfrm>
        </p:grpSpPr>
        <p:pic>
          <p:nvPicPr>
            <p:cNvPr id="1028" name="Picture 4" descr="å¢å¼ºçæä¹æ§">
              <a:extLst>
                <a:ext uri="{FF2B5EF4-FFF2-40B4-BE49-F238E27FC236}">
                  <a16:creationId xmlns:a16="http://schemas.microsoft.com/office/drawing/2014/main" id="{8DEADCE9-C99B-4BCE-A6A1-EFC213ED0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8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æ´é«çå¯ç¨æ§">
              <a:extLst>
                <a:ext uri="{FF2B5EF4-FFF2-40B4-BE49-F238E27FC236}">
                  <a16:creationId xmlns:a16="http://schemas.microsoft.com/office/drawing/2014/main" id="{CE977649-06DD-4ACF-9807-F02341519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6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èªå¨æéè½¬ç§»">
              <a:extLst>
                <a:ext uri="{FF2B5EF4-FFF2-40B4-BE49-F238E27FC236}">
                  <a16:creationId xmlns:a16="http://schemas.microsoft.com/office/drawing/2014/main" id="{80D9B4CD-CC81-4F8A-AD46-F71319311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6441" y="2658208"/>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0BD70E8-5DEB-4AD3-8892-FEE599884E15}"/>
                </a:ext>
              </a:extLst>
            </p:cNvPr>
            <p:cNvSpPr/>
            <p:nvPr/>
          </p:nvSpPr>
          <p:spPr>
            <a:xfrm>
              <a:off x="1365887" y="3610708"/>
              <a:ext cx="1114408" cy="369332"/>
            </a:xfrm>
            <a:prstGeom prst="rect">
              <a:avLst/>
            </a:prstGeom>
          </p:spPr>
          <p:txBody>
            <a:bodyPr wrap="none">
              <a:spAutoFit/>
            </a:bodyPr>
            <a:lstStyle/>
            <a:p>
              <a:r>
                <a:rPr lang="zh-CN" altLang="en-US" b="1" dirty="0">
                  <a:solidFill>
                    <a:srgbClr val="333333"/>
                  </a:solidFill>
                  <a:latin typeface="Helvetica" panose="020B0604020202020204" pitchFamily="34" charset="0"/>
                </a:rPr>
                <a:t>轻松管理</a:t>
              </a:r>
              <a:endParaRPr lang="zh-CN" altLang="en-US" dirty="0"/>
            </a:p>
          </p:txBody>
        </p:sp>
        <p:sp>
          <p:nvSpPr>
            <p:cNvPr id="6" name="矩形 5">
              <a:extLst>
                <a:ext uri="{FF2B5EF4-FFF2-40B4-BE49-F238E27FC236}">
                  <a16:creationId xmlns:a16="http://schemas.microsoft.com/office/drawing/2014/main" id="{4D01C46A-1491-45B0-B4AF-8BD800C839C9}"/>
                </a:ext>
              </a:extLst>
            </p:cNvPr>
            <p:cNvSpPr/>
            <p:nvPr/>
          </p:nvSpPr>
          <p:spPr>
            <a:xfrm>
              <a:off x="53644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高度可扩展</a:t>
              </a:r>
              <a:endParaRPr lang="zh-CN" altLang="en-US" dirty="0"/>
            </a:p>
          </p:txBody>
        </p:sp>
        <p:sp>
          <p:nvSpPr>
            <p:cNvPr id="7" name="矩形 6">
              <a:extLst>
                <a:ext uri="{FF2B5EF4-FFF2-40B4-BE49-F238E27FC236}">
                  <a16:creationId xmlns:a16="http://schemas.microsoft.com/office/drawing/2014/main" id="{C065C8DB-55A1-4BD3-819C-AF575C096EED}"/>
                </a:ext>
              </a:extLst>
            </p:cNvPr>
            <p:cNvSpPr/>
            <p:nvPr/>
          </p:nvSpPr>
          <p:spPr>
            <a:xfrm>
              <a:off x="9479269" y="3610708"/>
              <a:ext cx="1346844" cy="369332"/>
            </a:xfrm>
            <a:prstGeom prst="rect">
              <a:avLst/>
            </a:prstGeom>
          </p:spPr>
          <p:txBody>
            <a:bodyPr wrap="none">
              <a:spAutoFit/>
            </a:bodyPr>
            <a:lstStyle/>
            <a:p>
              <a:r>
                <a:rPr lang="zh-CN" altLang="en-US" b="1" dirty="0">
                  <a:solidFill>
                    <a:srgbClr val="333333"/>
                  </a:solidFill>
                  <a:latin typeface="Helvetica" panose="020B0604020202020204" pitchFamily="34" charset="0"/>
                </a:rPr>
                <a:t>可用且持久</a:t>
              </a:r>
              <a:endParaRPr lang="zh-CN" altLang="en-US" dirty="0"/>
            </a:p>
          </p:txBody>
        </p:sp>
      </p:grpSp>
      <p:grpSp>
        <p:nvGrpSpPr>
          <p:cNvPr id="14" name="组合 13">
            <a:extLst>
              <a:ext uri="{FF2B5EF4-FFF2-40B4-BE49-F238E27FC236}">
                <a16:creationId xmlns:a16="http://schemas.microsoft.com/office/drawing/2014/main" id="{61F2E25B-7397-4786-8D44-24B2658AD4C6}"/>
              </a:ext>
            </a:extLst>
          </p:cNvPr>
          <p:cNvGrpSpPr/>
          <p:nvPr/>
        </p:nvGrpSpPr>
        <p:grpSpPr>
          <a:xfrm>
            <a:off x="1446841" y="5257799"/>
            <a:ext cx="9182100" cy="1321832"/>
            <a:chOff x="1446841" y="5257799"/>
            <a:chExt cx="9182100" cy="1321832"/>
          </a:xfrm>
        </p:grpSpPr>
        <p:pic>
          <p:nvPicPr>
            <p:cNvPr id="1034" name="Picture 10" descr="å¢å¼ºçæä¹æ§">
              <a:extLst>
                <a:ext uri="{FF2B5EF4-FFF2-40B4-BE49-F238E27FC236}">
                  <a16:creationId xmlns:a16="http://schemas.microsoft.com/office/drawing/2014/main" id="{ADEA5815-5694-4F8B-8B5E-4D7A14F21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68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æ´é«çå¯ç¨æ§">
              <a:extLst>
                <a:ext uri="{FF2B5EF4-FFF2-40B4-BE49-F238E27FC236}">
                  <a16:creationId xmlns:a16="http://schemas.microsoft.com/office/drawing/2014/main" id="{8A5AF3B2-1853-41DD-8D0F-81764A5B1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6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èªå¨æéè½¬ç§»">
              <a:extLst>
                <a:ext uri="{FF2B5EF4-FFF2-40B4-BE49-F238E27FC236}">
                  <a16:creationId xmlns:a16="http://schemas.microsoft.com/office/drawing/2014/main" id="{8FBF0A64-6F31-4E7B-B793-04355CD86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6441" y="5257799"/>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A4936B1-5170-4DA7-8235-B735BAAA2C65}"/>
                </a:ext>
              </a:extLst>
            </p:cNvPr>
            <p:cNvSpPr/>
            <p:nvPr/>
          </p:nvSpPr>
          <p:spPr>
            <a:xfrm>
              <a:off x="1589948"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快速</a:t>
              </a:r>
              <a:endParaRPr lang="zh-CN" altLang="en-US" dirty="0"/>
            </a:p>
          </p:txBody>
        </p:sp>
        <p:sp>
          <p:nvSpPr>
            <p:cNvPr id="9" name="矩形 8">
              <a:extLst>
                <a:ext uri="{FF2B5EF4-FFF2-40B4-BE49-F238E27FC236}">
                  <a16:creationId xmlns:a16="http://schemas.microsoft.com/office/drawing/2014/main" id="{EE22A9FD-9697-4FE3-B3A8-F8DBCE61D01C}"/>
                </a:ext>
              </a:extLst>
            </p:cNvPr>
            <p:cNvSpPr/>
            <p:nvPr/>
          </p:nvSpPr>
          <p:spPr>
            <a:xfrm>
              <a:off x="5713122"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安全</a:t>
              </a:r>
              <a:endParaRPr lang="zh-CN" altLang="en-US" dirty="0"/>
            </a:p>
          </p:txBody>
        </p:sp>
        <p:sp>
          <p:nvSpPr>
            <p:cNvPr id="10" name="矩形 9">
              <a:extLst>
                <a:ext uri="{FF2B5EF4-FFF2-40B4-BE49-F238E27FC236}">
                  <a16:creationId xmlns:a16="http://schemas.microsoft.com/office/drawing/2014/main" id="{91644162-6F20-40F2-8714-2638EAB74262}"/>
                </a:ext>
              </a:extLst>
            </p:cNvPr>
            <p:cNvSpPr/>
            <p:nvPr/>
          </p:nvSpPr>
          <p:spPr>
            <a:xfrm>
              <a:off x="9836296" y="6210299"/>
              <a:ext cx="649537" cy="369332"/>
            </a:xfrm>
            <a:prstGeom prst="rect">
              <a:avLst/>
            </a:prstGeom>
          </p:spPr>
          <p:txBody>
            <a:bodyPr wrap="none">
              <a:spAutoFit/>
            </a:bodyPr>
            <a:lstStyle/>
            <a:p>
              <a:r>
                <a:rPr lang="zh-CN" altLang="en-US" b="1" dirty="0">
                  <a:solidFill>
                    <a:srgbClr val="333333"/>
                  </a:solidFill>
                  <a:latin typeface="Helvetica" panose="020B0604020202020204" pitchFamily="34" charset="0"/>
                </a:rPr>
                <a:t>便宜</a:t>
              </a:r>
              <a:endParaRPr lang="zh-CN" altLang="en-US" dirty="0"/>
            </a:p>
          </p:txBody>
        </p:sp>
      </p:grpSp>
      <p:pic>
        <p:nvPicPr>
          <p:cNvPr id="1040" name="Picture 16" descr="Amazon Aurora">
            <a:extLst>
              <a:ext uri="{FF2B5EF4-FFF2-40B4-BE49-F238E27FC236}">
                <a16:creationId xmlns:a16="http://schemas.microsoft.com/office/drawing/2014/main" id="{56965F8B-7070-4F0D-97CB-86B3C0607E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859"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mazon RDS for PostgreSQL">
            <a:extLst>
              <a:ext uri="{FF2B5EF4-FFF2-40B4-BE49-F238E27FC236}">
                <a16:creationId xmlns:a16="http://schemas.microsoft.com/office/drawing/2014/main" id="{A487615A-D78B-429C-BC7C-815CAD18F7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394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 RDS for MySQL">
            <a:extLst>
              <a:ext uri="{FF2B5EF4-FFF2-40B4-BE49-F238E27FC236}">
                <a16:creationId xmlns:a16="http://schemas.microsoft.com/office/drawing/2014/main" id="{988D20BE-E265-4A5E-9E02-F1E26EC5E5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087"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for MariaDB">
            <a:extLst>
              <a:ext uri="{FF2B5EF4-FFF2-40B4-BE49-F238E27FC236}">
                <a16:creationId xmlns:a16="http://schemas.microsoft.com/office/drawing/2014/main" id="{98F9920D-1728-4ED8-B501-8C751E9017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0228"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mazon RDS for Oracle">
            <a:extLst>
              <a:ext uri="{FF2B5EF4-FFF2-40B4-BE49-F238E27FC236}">
                <a16:creationId xmlns:a16="http://schemas.microsoft.com/office/drawing/2014/main" id="{1FFAB2CC-F1D9-4CD8-999B-D2C07C74D4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3369" y="130420"/>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mazon RDS for SQL Server">
            <a:extLst>
              <a:ext uri="{FF2B5EF4-FFF2-40B4-BE49-F238E27FC236}">
                <a16:creationId xmlns:a16="http://schemas.microsoft.com/office/drawing/2014/main" id="{4305CFAA-CD68-4261-8037-1E5DF7FFF6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4456" y="142225"/>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ntegrations_awsrds@4x">
            <a:extLst>
              <a:ext uri="{FF2B5EF4-FFF2-40B4-BE49-F238E27FC236}">
                <a16:creationId xmlns:a16="http://schemas.microsoft.com/office/drawing/2014/main" id="{CE32C663-9E6B-4F23-B7D9-DC97CD50BE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3384" y="1094725"/>
            <a:ext cx="2609014" cy="260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7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t="-6" b="-6"/>
          <a:stretch/>
        </p:blipFill>
        <p:spPr>
          <a:xfrm>
            <a:off x="0" y="0"/>
            <a:ext cx="12192000" cy="6840538"/>
          </a:xfrm>
        </p:spPr>
      </p:pic>
    </p:spTree>
    <p:extLst>
      <p:ext uri="{BB962C8B-B14F-4D97-AF65-F5344CB8AC3E}">
        <p14:creationId xmlns:p14="http://schemas.microsoft.com/office/powerpoint/2010/main" val="142434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3D4F291-362B-4A2A-88D6-B2454923DA90}"/>
              </a:ext>
            </a:extLst>
          </p:cNvPr>
          <p:cNvSpPr>
            <a:spLocks noGrp="1"/>
          </p:cNvSpPr>
          <p:nvPr>
            <p:ph type="title"/>
          </p:nvPr>
        </p:nvSpPr>
        <p:spPr/>
        <p:txBody>
          <a:bodyPr/>
          <a:lstStyle/>
          <a:p>
            <a:r>
              <a:rPr lang="en-US" altLang="zh-CN" dirty="0"/>
              <a:t>Don't put eggs in one basket</a:t>
            </a:r>
            <a:endParaRPr lang="zh-CN" altLang="en-US" dirty="0"/>
          </a:p>
        </p:txBody>
      </p:sp>
      <p:pic>
        <p:nvPicPr>
          <p:cNvPr id="11" name="图片占位符 10">
            <a:extLst>
              <a:ext uri="{FF2B5EF4-FFF2-40B4-BE49-F238E27FC236}">
                <a16:creationId xmlns:a16="http://schemas.microsoft.com/office/drawing/2014/main" id="{A55BBD48-AD9F-4E30-AB3D-36A832606C7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6331" b="14847"/>
          <a:stretch/>
        </p:blipFill>
        <p:spPr>
          <a:xfrm>
            <a:off x="0" y="0"/>
            <a:ext cx="12192000" cy="5330952"/>
          </a:xfrm>
        </p:spPr>
      </p:pic>
      <p:sp>
        <p:nvSpPr>
          <p:cNvPr id="9" name="文本占位符 8">
            <a:extLst>
              <a:ext uri="{FF2B5EF4-FFF2-40B4-BE49-F238E27FC236}">
                <a16:creationId xmlns:a16="http://schemas.microsoft.com/office/drawing/2014/main" id="{8A24B982-F514-4A2D-83E5-3D7418BCD321}"/>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12691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dms/image/C4E12AQF8vi-ebypQnQ/article-inline_image-shrink_1000_1488/0?e=2127686400&amp;v=beta&amp;t=wqHbzohpEKAfwSoxrfaT8SVPFkizDdhrOmoblNUZj-o">
            <a:extLst>
              <a:ext uri="{FF2B5EF4-FFF2-40B4-BE49-F238E27FC236}">
                <a16:creationId xmlns:a16="http://schemas.microsoft.com/office/drawing/2014/main" id="{EC2EA1C1-21A0-4850-94DE-568F4C0DA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701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6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CEC8B-251C-4A63-BAF0-4E291FB51E16}"/>
              </a:ext>
            </a:extLst>
          </p:cNvPr>
          <p:cNvSpPr>
            <a:spLocks noGrp="1"/>
          </p:cNvSpPr>
          <p:nvPr>
            <p:ph type="title"/>
          </p:nvPr>
        </p:nvSpPr>
        <p:spPr/>
        <p:txBody>
          <a:bodyPr/>
          <a:lstStyle/>
          <a:p>
            <a:r>
              <a:rPr lang="en-US" altLang="zh-CN" dirty="0"/>
              <a:t>Security of data in transit using HTTPS</a:t>
            </a:r>
            <a:endParaRPr lang="zh-CN" altLang="en-US" dirty="0"/>
          </a:p>
        </p:txBody>
      </p:sp>
      <p:pic>
        <p:nvPicPr>
          <p:cNvPr id="6" name="内容占位符 5">
            <a:extLst>
              <a:ext uri="{FF2B5EF4-FFF2-40B4-BE49-F238E27FC236}">
                <a16:creationId xmlns:a16="http://schemas.microsoft.com/office/drawing/2014/main" id="{0E43FE91-EC15-400F-AAD5-C396167027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316" y="666750"/>
            <a:ext cx="7029450" cy="5524500"/>
          </a:xfrm>
        </p:spPr>
      </p:pic>
      <p:sp>
        <p:nvSpPr>
          <p:cNvPr id="4" name="文本占位符 3">
            <a:extLst>
              <a:ext uri="{FF2B5EF4-FFF2-40B4-BE49-F238E27FC236}">
                <a16:creationId xmlns:a16="http://schemas.microsoft.com/office/drawing/2014/main" id="{B6B04827-620B-48BE-B825-0EA77E9B5F2C}"/>
              </a:ext>
            </a:extLst>
          </p:cNvPr>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82632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CEDFB-4322-4A62-9601-1613F18FC1DA}"/>
              </a:ext>
            </a:extLst>
          </p:cNvPr>
          <p:cNvSpPr>
            <a:spLocks noGrp="1"/>
          </p:cNvSpPr>
          <p:nvPr>
            <p:ph type="title"/>
          </p:nvPr>
        </p:nvSpPr>
        <p:spPr/>
        <p:txBody>
          <a:bodyPr/>
          <a:lstStyle/>
          <a:p>
            <a:r>
              <a:rPr lang="en-US" altLang="zh-CN" dirty="0"/>
              <a:t>Easier for you to perform better</a:t>
            </a:r>
            <a:endParaRPr lang="zh-CN" altLang="en-US" dirty="0"/>
          </a:p>
        </p:txBody>
      </p:sp>
      <p:sp>
        <p:nvSpPr>
          <p:cNvPr id="3" name="内容占位符 2">
            <a:extLst>
              <a:ext uri="{FF2B5EF4-FFF2-40B4-BE49-F238E27FC236}">
                <a16:creationId xmlns:a16="http://schemas.microsoft.com/office/drawing/2014/main" id="{B8FE0D71-B480-4B63-9C0C-2C5FD62E5903}"/>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3803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89D14-ECDE-4177-9DE4-3C48CBED9598}"/>
              </a:ext>
            </a:extLst>
          </p:cNvPr>
          <p:cNvSpPr>
            <a:spLocks noGrp="1"/>
          </p:cNvSpPr>
          <p:nvPr>
            <p:ph type="title"/>
          </p:nvPr>
        </p:nvSpPr>
        <p:spPr/>
        <p:txBody>
          <a:bodyPr/>
          <a:lstStyle/>
          <a:p>
            <a:r>
              <a:rPr lang="en-US" altLang="zh-CN" dirty="0"/>
              <a:t>Just remember 3 point</a:t>
            </a:r>
            <a:endParaRPr lang="zh-CN" altLang="en-US" dirty="0"/>
          </a:p>
        </p:txBody>
      </p:sp>
      <p:sp>
        <p:nvSpPr>
          <p:cNvPr id="3" name="内容占位符 2">
            <a:extLst>
              <a:ext uri="{FF2B5EF4-FFF2-40B4-BE49-F238E27FC236}">
                <a16:creationId xmlns:a16="http://schemas.microsoft.com/office/drawing/2014/main" id="{4AED9BC2-3610-4FD5-B80F-087D0F82E09B}"/>
              </a:ext>
            </a:extLst>
          </p:cNvPr>
          <p:cNvSpPr>
            <a:spLocks noGrp="1"/>
          </p:cNvSpPr>
          <p:nvPr>
            <p:ph idx="1"/>
          </p:nvPr>
        </p:nvSpPr>
        <p:spPr/>
        <p:txBody>
          <a:bodyPr/>
          <a:lstStyle/>
          <a:p>
            <a:r>
              <a:rPr lang="en-US" altLang="zh-CN" dirty="0"/>
              <a:t>Save money in the long run</a:t>
            </a:r>
          </a:p>
          <a:p>
            <a:r>
              <a:rPr lang="en-US" altLang="zh-CN" dirty="0"/>
              <a:t>Easier for you to perform better</a:t>
            </a:r>
          </a:p>
          <a:p>
            <a:r>
              <a:rPr lang="en-US" altLang="zh-CN" dirty="0"/>
              <a:t>Your strong support</a:t>
            </a:r>
            <a:endParaRPr lang="zh-CN" altLang="en-US" dirty="0"/>
          </a:p>
        </p:txBody>
      </p:sp>
    </p:spTree>
    <p:extLst>
      <p:ext uri="{BB962C8B-B14F-4D97-AF65-F5344CB8AC3E}">
        <p14:creationId xmlns:p14="http://schemas.microsoft.com/office/powerpoint/2010/main" val="35257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0402B-4023-4717-9B87-3AE8EC3B5F63}"/>
              </a:ext>
            </a:extLst>
          </p:cNvPr>
          <p:cNvSpPr>
            <a:spLocks noGrp="1"/>
          </p:cNvSpPr>
          <p:nvPr>
            <p:ph type="title"/>
          </p:nvPr>
        </p:nvSpPr>
        <p:spPr/>
        <p:txBody>
          <a:bodyPr/>
          <a:lstStyle/>
          <a:p>
            <a:r>
              <a:rPr lang="en-US" altLang="zh-CN" dirty="0"/>
              <a:t>Assumptions</a:t>
            </a:r>
            <a:endParaRPr lang="zh-CN" altLang="en-US" dirty="0"/>
          </a:p>
        </p:txBody>
      </p:sp>
      <p:sp>
        <p:nvSpPr>
          <p:cNvPr id="3" name="内容占位符 2">
            <a:extLst>
              <a:ext uri="{FF2B5EF4-FFF2-40B4-BE49-F238E27FC236}">
                <a16:creationId xmlns:a16="http://schemas.microsoft.com/office/drawing/2014/main" id="{90C29AF5-7114-48ED-BC8B-21FCFE4F4EE7}"/>
              </a:ext>
            </a:extLst>
          </p:cNvPr>
          <p:cNvSpPr>
            <a:spLocks noGrp="1"/>
          </p:cNvSpPr>
          <p:nvPr>
            <p:ph idx="1"/>
          </p:nvPr>
        </p:nvSpPr>
        <p:spPr/>
        <p:txBody>
          <a:bodyPr/>
          <a:lstStyle/>
          <a:p>
            <a:r>
              <a:rPr lang="zh-CN" altLang="en-US" dirty="0"/>
              <a:t>能源行业</a:t>
            </a:r>
            <a:r>
              <a:rPr lang="en-US" altLang="zh-CN" dirty="0"/>
              <a:t>ERP SaaS</a:t>
            </a:r>
          </a:p>
          <a:p>
            <a:r>
              <a:rPr lang="zh-CN" altLang="en-US" dirty="0"/>
              <a:t>拿到融资</a:t>
            </a:r>
            <a:endParaRPr lang="en-US" altLang="zh-CN" dirty="0"/>
          </a:p>
          <a:p>
            <a:r>
              <a:rPr lang="zh-CN" altLang="en-US" dirty="0"/>
              <a:t>云创计划</a:t>
            </a:r>
            <a:endParaRPr lang="en-US" altLang="zh-CN" dirty="0"/>
          </a:p>
          <a:p>
            <a:r>
              <a:rPr lang="zh-CN" altLang="en-US" dirty="0"/>
              <a:t>速度</a:t>
            </a:r>
            <a:endParaRPr lang="en-US" altLang="zh-CN" dirty="0"/>
          </a:p>
          <a:p>
            <a:r>
              <a:rPr lang="zh-CN" altLang="en-US" dirty="0"/>
              <a:t>低运维能力，高开发能力</a:t>
            </a:r>
            <a:endParaRPr lang="en-US" altLang="zh-CN" dirty="0"/>
          </a:p>
          <a:p>
            <a:r>
              <a:rPr lang="zh-CN" altLang="en-US" dirty="0"/>
              <a:t>老板是传统行业的后起之秀</a:t>
            </a:r>
            <a:endParaRPr lang="en-US" altLang="zh-CN" dirty="0"/>
          </a:p>
          <a:p>
            <a:r>
              <a:rPr lang="zh-CN" altLang="en-US" dirty="0"/>
              <a:t>致力于</a:t>
            </a:r>
            <a:r>
              <a:rPr lang="en-US" altLang="zh-CN" dirty="0"/>
              <a:t>Spring cloud</a:t>
            </a:r>
            <a:r>
              <a:rPr lang="zh-CN" altLang="en-US" dirty="0"/>
              <a:t>微服务化</a:t>
            </a:r>
            <a:endParaRPr lang="en-US" altLang="zh-CN" dirty="0"/>
          </a:p>
          <a:p>
            <a:r>
              <a:rPr lang="zh-CN" altLang="en-US" dirty="0"/>
              <a:t>运行在自己的服务器上</a:t>
            </a:r>
            <a:endParaRPr lang="en-US" altLang="zh-CN" dirty="0"/>
          </a:p>
        </p:txBody>
      </p:sp>
    </p:spTree>
    <p:extLst>
      <p:ext uri="{BB962C8B-B14F-4D97-AF65-F5344CB8AC3E}">
        <p14:creationId xmlns:p14="http://schemas.microsoft.com/office/powerpoint/2010/main" val="42829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31FAE-FAF4-4CCD-859F-69517878FC27}"/>
              </a:ext>
            </a:extLst>
          </p:cNvPr>
          <p:cNvSpPr>
            <a:spLocks noGrp="1"/>
          </p:cNvSpPr>
          <p:nvPr>
            <p:ph type="title"/>
          </p:nvPr>
        </p:nvSpPr>
        <p:spPr/>
        <p:txBody>
          <a:bodyPr/>
          <a:lstStyle/>
          <a:p>
            <a:r>
              <a:rPr lang="en-US" altLang="zh-CN" dirty="0"/>
              <a:t>Requirements &amp; problems</a:t>
            </a:r>
            <a:endParaRPr lang="zh-CN" altLang="en-US" dirty="0"/>
          </a:p>
        </p:txBody>
      </p:sp>
      <p:sp>
        <p:nvSpPr>
          <p:cNvPr id="3" name="内容占位符 2">
            <a:extLst>
              <a:ext uri="{FF2B5EF4-FFF2-40B4-BE49-F238E27FC236}">
                <a16:creationId xmlns:a16="http://schemas.microsoft.com/office/drawing/2014/main" id="{94CFF979-EA92-4A39-88F9-B7AF3F7B02CA}"/>
              </a:ext>
            </a:extLst>
          </p:cNvPr>
          <p:cNvSpPr>
            <a:spLocks noGrp="1"/>
          </p:cNvSpPr>
          <p:nvPr>
            <p:ph idx="1"/>
          </p:nvPr>
        </p:nvSpPr>
        <p:spPr/>
        <p:txBody>
          <a:bodyPr>
            <a:normAutofit fontScale="70000" lnSpcReduction="20000"/>
          </a:bodyPr>
          <a:lstStyle/>
          <a:p>
            <a:r>
              <a:rPr lang="en-US" altLang="zh-CN" dirty="0"/>
              <a:t>Security</a:t>
            </a:r>
          </a:p>
          <a:p>
            <a:pPr lvl="1"/>
            <a:r>
              <a:rPr lang="en-US" altLang="zh-CN" dirty="0"/>
              <a:t>Security of data at rest and in transit</a:t>
            </a:r>
          </a:p>
          <a:p>
            <a:pPr lvl="1"/>
            <a:r>
              <a:rPr lang="en-US" altLang="zh-CN" dirty="0"/>
              <a:t>Self-healing infrastructure that recovers from failed service instances</a:t>
            </a:r>
          </a:p>
          <a:p>
            <a:pPr lvl="1"/>
            <a:r>
              <a:rPr lang="en-US" altLang="zh-CN" dirty="0"/>
              <a:t>Securing access to the environment as the delivery team expands</a:t>
            </a:r>
          </a:p>
          <a:p>
            <a:pPr lvl="1"/>
            <a:r>
              <a:rPr lang="en-US" altLang="zh-CN" dirty="0"/>
              <a:t>Disaster recovery</a:t>
            </a:r>
            <a:endParaRPr lang="zh-CN" altLang="en-US" dirty="0"/>
          </a:p>
          <a:p>
            <a:r>
              <a:rPr lang="en-US" altLang="zh-CN" dirty="0"/>
              <a:t>Cost</a:t>
            </a:r>
          </a:p>
          <a:p>
            <a:pPr lvl="1"/>
            <a:r>
              <a:rPr lang="en-US" altLang="zh-CN" dirty="0"/>
              <a:t>Cost efficiency</a:t>
            </a:r>
          </a:p>
          <a:p>
            <a:pPr lvl="1"/>
            <a:r>
              <a:rPr lang="en-US" altLang="zh-CN" dirty="0"/>
              <a:t>Archival strategy for inactive objects greater than 6 months</a:t>
            </a:r>
          </a:p>
          <a:p>
            <a:r>
              <a:rPr lang="en-US" altLang="zh-CN" dirty="0"/>
              <a:t>Performance</a:t>
            </a:r>
          </a:p>
          <a:p>
            <a:pPr lvl="1"/>
            <a:r>
              <a:rPr lang="en-US" altLang="zh-CN" dirty="0"/>
              <a:t>Ability to configure database and data access layer for high performance and throughput</a:t>
            </a:r>
          </a:p>
          <a:p>
            <a:pPr lvl="1"/>
            <a:r>
              <a:rPr lang="en-US" altLang="zh-CN" dirty="0"/>
              <a:t>Making the user experience in the browser very low latency even though a large portion of their user base will be from far away</a:t>
            </a:r>
          </a:p>
          <a:p>
            <a:pPr lvl="1"/>
            <a:r>
              <a:rPr lang="en-US" altLang="zh-CN" dirty="0"/>
              <a:t>Effective distribution of load</a:t>
            </a:r>
          </a:p>
          <a:p>
            <a:pPr lvl="1"/>
            <a:r>
              <a:rPr lang="en-US" altLang="zh-CN" dirty="0"/>
              <a:t>Ability to easily manage and replicate multiple environments based on their blueprint architecture</a:t>
            </a:r>
          </a:p>
        </p:txBody>
      </p:sp>
    </p:spTree>
    <p:extLst>
      <p:ext uri="{BB962C8B-B14F-4D97-AF65-F5344CB8AC3E}">
        <p14:creationId xmlns:p14="http://schemas.microsoft.com/office/powerpoint/2010/main" val="221489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A4FD2484-F0BD-4F62-BEA0-E63726BF3C22}"/>
              </a:ext>
            </a:extLst>
          </p:cNvPr>
          <p:cNvSpPr>
            <a:spLocks noGrp="1"/>
          </p:cNvSpPr>
          <p:nvPr>
            <p:ph type="title"/>
          </p:nvPr>
        </p:nvSpPr>
        <p:spPr/>
        <p:txBody>
          <a:bodyPr/>
          <a:lstStyle/>
          <a:p>
            <a:r>
              <a:rPr lang="en-US" altLang="zh-CN" dirty="0"/>
              <a:t>Architecture Proposal</a:t>
            </a:r>
            <a:endParaRPr lang="zh-CN" altLang="en-US" dirty="0"/>
          </a:p>
        </p:txBody>
      </p:sp>
      <p:sp>
        <p:nvSpPr>
          <p:cNvPr id="30" name="内容占位符 29">
            <a:extLst>
              <a:ext uri="{FF2B5EF4-FFF2-40B4-BE49-F238E27FC236}">
                <a16:creationId xmlns:a16="http://schemas.microsoft.com/office/drawing/2014/main" id="{90421B18-63F1-4148-AF07-428F12DD3CC4}"/>
              </a:ext>
            </a:extLst>
          </p:cNvPr>
          <p:cNvSpPr>
            <a:spLocks noGrp="1"/>
          </p:cNvSpPr>
          <p:nvPr>
            <p:ph idx="1"/>
          </p:nvPr>
        </p:nvSpPr>
        <p:spPr/>
        <p:txBody>
          <a:bodyPr/>
          <a:lstStyle/>
          <a:p>
            <a:endParaRPr lang="zh-CN" altLang="en-US"/>
          </a:p>
        </p:txBody>
      </p:sp>
      <p:sp>
        <p:nvSpPr>
          <p:cNvPr id="31" name="文本占位符 30">
            <a:extLst>
              <a:ext uri="{FF2B5EF4-FFF2-40B4-BE49-F238E27FC236}">
                <a16:creationId xmlns:a16="http://schemas.microsoft.com/office/drawing/2014/main" id="{402A346B-A82D-4715-9505-F4F49C2651B8}"/>
              </a:ext>
            </a:extLst>
          </p:cNvPr>
          <p:cNvSpPr>
            <a:spLocks noGrp="1"/>
          </p:cNvSpPr>
          <p:nvPr>
            <p:ph type="body" sz="half" idx="2"/>
          </p:nvPr>
        </p:nvSpPr>
        <p:spPr/>
        <p:txBody>
          <a:bodyPr/>
          <a:lstStyle/>
          <a:p>
            <a:endParaRPr lang="zh-CN" altLang="en-US"/>
          </a:p>
        </p:txBody>
      </p:sp>
      <p:pic>
        <p:nvPicPr>
          <p:cNvPr id="29" name="图片 28">
            <a:extLst>
              <a:ext uri="{FF2B5EF4-FFF2-40B4-BE49-F238E27FC236}">
                <a16:creationId xmlns:a16="http://schemas.microsoft.com/office/drawing/2014/main" id="{1F853269-2E7E-44C0-84F4-9F7A4E6752CC}"/>
              </a:ext>
            </a:extLst>
          </p:cNvPr>
          <p:cNvPicPr>
            <a:picLocks noChangeAspect="1"/>
          </p:cNvPicPr>
          <p:nvPr/>
        </p:nvPicPr>
        <p:blipFill>
          <a:blip r:embed="rId2"/>
          <a:stretch>
            <a:fillRect/>
          </a:stretch>
        </p:blipFill>
        <p:spPr>
          <a:xfrm>
            <a:off x="752272" y="357187"/>
            <a:ext cx="6448425" cy="6143625"/>
          </a:xfrm>
          <a:prstGeom prst="rect">
            <a:avLst/>
          </a:prstGeom>
        </p:spPr>
      </p:pic>
    </p:spTree>
    <p:extLst>
      <p:ext uri="{BB962C8B-B14F-4D97-AF65-F5344CB8AC3E}">
        <p14:creationId xmlns:p14="http://schemas.microsoft.com/office/powerpoint/2010/main" val="307099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336347A-9EE6-4EAF-AC9F-26FCF6C27468}"/>
              </a:ext>
            </a:extLst>
          </p:cNvPr>
          <p:cNvSpPr>
            <a:spLocks noGrp="1"/>
          </p:cNvSpPr>
          <p:nvPr>
            <p:ph type="title"/>
          </p:nvPr>
        </p:nvSpPr>
        <p:spPr/>
        <p:txBody>
          <a:bodyPr/>
          <a:lstStyle/>
          <a:p>
            <a:r>
              <a:rPr lang="en-US" altLang="zh-CN" dirty="0"/>
              <a:t>Raise Goldfish, not sweat BMW</a:t>
            </a:r>
            <a:endParaRPr lang="zh-CN" altLang="en-US" dirty="0"/>
          </a:p>
        </p:txBody>
      </p:sp>
      <p:pic>
        <p:nvPicPr>
          <p:cNvPr id="9" name="图片占位符 8">
            <a:extLst>
              <a:ext uri="{FF2B5EF4-FFF2-40B4-BE49-F238E27FC236}">
                <a16:creationId xmlns:a16="http://schemas.microsoft.com/office/drawing/2014/main" id="{A0246E31-AF95-44A8-AB88-2D4F5127350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531" r="4531"/>
          <a:stretch>
            <a:fillRect/>
          </a:stretch>
        </p:blipFill>
        <p:spPr/>
      </p:pic>
      <p:sp>
        <p:nvSpPr>
          <p:cNvPr id="7" name="文本占位符 6">
            <a:extLst>
              <a:ext uri="{FF2B5EF4-FFF2-40B4-BE49-F238E27FC236}">
                <a16:creationId xmlns:a16="http://schemas.microsoft.com/office/drawing/2014/main" id="{86F2BEAF-35AB-4D16-A714-4B0CD555C2CE}"/>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79662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0D9C6-58E1-4EE5-BDA1-1E848E285E9D}"/>
              </a:ext>
            </a:extLst>
          </p:cNvPr>
          <p:cNvSpPr>
            <a:spLocks noGrp="1"/>
          </p:cNvSpPr>
          <p:nvPr>
            <p:ph type="title"/>
          </p:nvPr>
        </p:nvSpPr>
        <p:spPr>
          <a:xfrm>
            <a:off x="8874368" y="542282"/>
            <a:ext cx="2770315" cy="1920240"/>
          </a:xfrm>
        </p:spPr>
        <p:txBody>
          <a:bodyPr/>
          <a:lstStyle/>
          <a:p>
            <a:r>
              <a:rPr lang="en-US" altLang="zh-CN" dirty="0"/>
              <a:t>Reasonable price</a:t>
            </a:r>
            <a:endParaRPr lang="zh-CN" altLang="en-US" dirty="0"/>
          </a:p>
        </p:txBody>
      </p:sp>
      <p:pic>
        <p:nvPicPr>
          <p:cNvPr id="8" name="内容占位符 7">
            <a:extLst>
              <a:ext uri="{FF2B5EF4-FFF2-40B4-BE49-F238E27FC236}">
                <a16:creationId xmlns:a16="http://schemas.microsoft.com/office/drawing/2014/main" id="{34DFF38C-0137-4A0E-9E03-62E1486DBF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42282"/>
            <a:ext cx="8763000" cy="5829300"/>
          </a:xfrm>
        </p:spPr>
      </p:pic>
      <p:sp>
        <p:nvSpPr>
          <p:cNvPr id="6" name="文本占位符 5">
            <a:extLst>
              <a:ext uri="{FF2B5EF4-FFF2-40B4-BE49-F238E27FC236}">
                <a16:creationId xmlns:a16="http://schemas.microsoft.com/office/drawing/2014/main" id="{B1B9E869-90B3-429A-BA62-966D8853A98C}"/>
              </a:ext>
            </a:extLst>
          </p:cNvPr>
          <p:cNvSpPr>
            <a:spLocks noGrp="1"/>
          </p:cNvSpPr>
          <p:nvPr>
            <p:ph type="body" sz="half" idx="2"/>
          </p:nvPr>
        </p:nvSpPr>
        <p:spPr>
          <a:xfrm>
            <a:off x="8874368" y="2511813"/>
            <a:ext cx="2800134" cy="3126987"/>
          </a:xfrm>
        </p:spPr>
        <p:txBody>
          <a:bodyPr/>
          <a:lstStyle/>
          <a:p>
            <a:r>
              <a:rPr lang="en-US" altLang="zh-CN" dirty="0">
                <a:hlinkClick r:id="rId4"/>
              </a:rPr>
              <a:t>http://cloud.idcquan.com/yjs/134551.shtml</a:t>
            </a:r>
            <a:endParaRPr lang="en-US" altLang="zh-CN" dirty="0"/>
          </a:p>
          <a:p>
            <a:endParaRPr lang="zh-CN" altLang="en-US" dirty="0"/>
          </a:p>
        </p:txBody>
      </p:sp>
    </p:spTree>
    <p:extLst>
      <p:ext uri="{BB962C8B-B14F-4D97-AF65-F5344CB8AC3E}">
        <p14:creationId xmlns:p14="http://schemas.microsoft.com/office/powerpoint/2010/main" val="191043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p:txBody>
          <a:bodyPr>
            <a:normAutofit/>
          </a:bodyPr>
          <a:lstStyle/>
          <a:p>
            <a:r>
              <a:rPr lang="en-US" altLang="zh-CN" dirty="0"/>
              <a:t>Save money in the long run by Auto Scaling</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963269" y="542282"/>
            <a:ext cx="5905500" cy="4267201"/>
          </a:xfrm>
        </p:spPr>
      </p:pic>
      <p:sp>
        <p:nvSpPr>
          <p:cNvPr id="10" name="文本占位符 9">
            <a:extLst>
              <a:ext uri="{FF2B5EF4-FFF2-40B4-BE49-F238E27FC236}">
                <a16:creationId xmlns:a16="http://schemas.microsoft.com/office/drawing/2014/main" id="{B08367E9-F2E9-4A1C-B205-629541A59089}"/>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98514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688124" y="501642"/>
            <a:ext cx="3383280" cy="1920240"/>
          </a:xfrm>
        </p:spPr>
        <p:txBody>
          <a:bodyPr>
            <a:normAutofit/>
          </a:bodyPr>
          <a:lstStyle/>
          <a:p>
            <a:r>
              <a:rPr lang="en-US" altLang="zh-CN" dirty="0"/>
              <a:t>Save money in the long run by Auto Scaling</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8521775"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a:xfrm>
            <a:off x="8688124" y="2511813"/>
            <a:ext cx="2986378" cy="3126987"/>
          </a:xfrm>
        </p:spPr>
        <p:txBody>
          <a:bodyPr/>
          <a:lstStyle/>
          <a:p>
            <a:endParaRPr lang="zh-CN" altLang="en-US" dirty="0"/>
          </a:p>
        </p:txBody>
      </p:sp>
    </p:spTree>
    <p:extLst>
      <p:ext uri="{BB962C8B-B14F-4D97-AF65-F5344CB8AC3E}">
        <p14:creationId xmlns:p14="http://schemas.microsoft.com/office/powerpoint/2010/main" val="153553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0EE-D295-43C9-94F3-630E1421A7A1}"/>
              </a:ext>
            </a:extLst>
          </p:cNvPr>
          <p:cNvSpPr>
            <a:spLocks noGrp="1"/>
          </p:cNvSpPr>
          <p:nvPr>
            <p:ph type="title"/>
          </p:nvPr>
        </p:nvSpPr>
        <p:spPr>
          <a:xfrm>
            <a:off x="8474764" y="511802"/>
            <a:ext cx="3383280" cy="1920240"/>
          </a:xfrm>
        </p:spPr>
        <p:txBody>
          <a:bodyPr>
            <a:normAutofit fontScale="90000"/>
          </a:bodyPr>
          <a:lstStyle/>
          <a:p>
            <a:r>
              <a:rPr lang="en-US" altLang="zh-CN" dirty="0"/>
              <a:t>Effective distribution of load to Availability zones</a:t>
            </a:r>
            <a:endParaRPr lang="zh-CN" altLang="en-US" dirty="0"/>
          </a:p>
        </p:txBody>
      </p:sp>
      <p:pic>
        <p:nvPicPr>
          <p:cNvPr id="9" name="图片占位符 8">
            <a:extLst>
              <a:ext uri="{FF2B5EF4-FFF2-40B4-BE49-F238E27FC236}">
                <a16:creationId xmlns:a16="http://schemas.microsoft.com/office/drawing/2014/main" id="{18A10477-5D72-405B-8A08-C6291A2A38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8366392" cy="6858000"/>
          </a:xfrm>
        </p:spPr>
      </p:pic>
      <p:sp>
        <p:nvSpPr>
          <p:cNvPr id="3" name="文本占位符 2">
            <a:extLst>
              <a:ext uri="{FF2B5EF4-FFF2-40B4-BE49-F238E27FC236}">
                <a16:creationId xmlns:a16="http://schemas.microsoft.com/office/drawing/2014/main" id="{0310892D-16F2-4028-86AF-6124076DEDE1}"/>
              </a:ext>
            </a:extLst>
          </p:cNvPr>
          <p:cNvSpPr>
            <a:spLocks noGrp="1"/>
          </p:cNvSpPr>
          <p:nvPr>
            <p:ph type="body" sz="half" idx="2"/>
          </p:nvPr>
        </p:nvSpPr>
        <p:spPr/>
        <p:txBody>
          <a:bodyPr/>
          <a:lstStyle/>
          <a:p>
            <a:r>
              <a:rPr lang="en-US" altLang="zh-CN" dirty="0"/>
              <a:t>Availability zones — Two are used. If one availability zone (AZ) suffers from an outage, we still have EC2 instances running in the other AZ.</a:t>
            </a:r>
            <a:endParaRPr lang="zh-CN" altLang="en-US" dirty="0"/>
          </a:p>
        </p:txBody>
      </p:sp>
    </p:spTree>
    <p:extLst>
      <p:ext uri="{BB962C8B-B14F-4D97-AF65-F5344CB8AC3E}">
        <p14:creationId xmlns:p14="http://schemas.microsoft.com/office/powerpoint/2010/main" val="465362624"/>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6628</TotalTime>
  <Words>364</Words>
  <Application>Microsoft Office PowerPoint</Application>
  <PresentationFormat>宽屏</PresentationFormat>
  <Paragraphs>110</Paragraphs>
  <Slides>16</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宋体</vt:lpstr>
      <vt:lpstr>Arial</vt:lpstr>
      <vt:lpstr>Calibri Light</vt:lpstr>
      <vt:lpstr>Helvetica</vt:lpstr>
      <vt:lpstr>大都市</vt:lpstr>
      <vt:lpstr>Architecture Proposal</vt:lpstr>
      <vt:lpstr>Assumptions</vt:lpstr>
      <vt:lpstr>Requirements &amp; problems</vt:lpstr>
      <vt:lpstr>Architecture Proposal</vt:lpstr>
      <vt:lpstr>Raise Goldfish, not sweat BMW</vt:lpstr>
      <vt:lpstr>Reasonable price</vt:lpstr>
      <vt:lpstr>Save money in the long run by Auto Scaling</vt:lpstr>
      <vt:lpstr>Save money in the long run by Auto Scaling</vt:lpstr>
      <vt:lpstr>Effective distribution of load to Availability zones</vt:lpstr>
      <vt:lpstr>PowerPoint 演示文稿</vt:lpstr>
      <vt:lpstr>PowerPoint 演示文稿</vt:lpstr>
      <vt:lpstr>Don't put eggs in one basket</vt:lpstr>
      <vt:lpstr>PowerPoint 演示文稿</vt:lpstr>
      <vt:lpstr>Security of data in transit using HTTPS</vt:lpstr>
      <vt:lpstr>Easier for you to perform better</vt:lpstr>
      <vt:lpstr>Just remember 3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Proposal</dc:title>
  <dc:creator>赵 磊</dc:creator>
  <cp:lastModifiedBy>赵 磊</cp:lastModifiedBy>
  <cp:revision>193</cp:revision>
  <dcterms:created xsi:type="dcterms:W3CDTF">2018-05-31T08:49:26Z</dcterms:created>
  <dcterms:modified xsi:type="dcterms:W3CDTF">2018-06-05T02:16:26Z</dcterms:modified>
</cp:coreProperties>
</file>