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68" r:id="rId3"/>
    <p:sldId id="257" r:id="rId4"/>
    <p:sldId id="265" r:id="rId5"/>
    <p:sldId id="258" r:id="rId6"/>
    <p:sldId id="259" r:id="rId7"/>
    <p:sldId id="266" r:id="rId8"/>
    <p:sldId id="267"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1"/>
    <p:restoredTop sz="94674"/>
  </p:normalViewPr>
  <p:slideViewPr>
    <p:cSldViewPr snapToGrid="0" snapToObjects="1">
      <p:cViewPr>
        <p:scale>
          <a:sx n="160" d="100"/>
          <a:sy n="160" d="100"/>
        </p:scale>
        <p:origin x="144"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ABC8A96-4D0A-284B-81E7-79237CD4E58D}" type="slidenum">
              <a:rPr lang="en-US" smtClean="0"/>
              <a:t>‹#›</a:t>
            </a:fld>
            <a:endParaRPr lang="en-US"/>
          </a:p>
        </p:txBody>
      </p:sp>
    </p:spTree>
    <p:extLst>
      <p:ext uri="{BB962C8B-B14F-4D97-AF65-F5344CB8AC3E}">
        <p14:creationId xmlns:p14="http://schemas.microsoft.com/office/powerpoint/2010/main" val="20594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62EEEC-11A0-7147-8719-6868F32A51A9}"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80767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305659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3281749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358947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62EEEC-11A0-7147-8719-6868F32A51A9}" type="datetimeFigureOut">
              <a:rPr lang="en-US" smtClean="0"/>
              <a:t>12/26/20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36650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62EEEC-11A0-7147-8719-6868F32A51A9}" type="datetimeFigureOut">
              <a:rPr lang="en-US" smtClean="0"/>
              <a:t>12/26/20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48926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2234916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338612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88353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2EEEC-11A0-7147-8719-6868F32A51A9}" type="datetimeFigureOut">
              <a:rPr lang="en-US" smtClean="0"/>
              <a:t>12/26/20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48215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62EEEC-11A0-7147-8719-6868F32A51A9}"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76806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2EEEC-11A0-7147-8719-6868F32A51A9}" type="datetimeFigureOut">
              <a:rPr lang="en-US" smtClean="0"/>
              <a:t>12/26/20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1328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62EEEC-11A0-7147-8719-6868F32A51A9}" type="datetimeFigureOut">
              <a:rPr lang="en-US" smtClean="0"/>
              <a:t>12/26/20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71027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2EEEC-11A0-7147-8719-6868F32A51A9}" type="datetimeFigureOut">
              <a:rPr lang="en-US" smtClean="0"/>
              <a:t>12/26/20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74665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62EEEC-11A0-7147-8719-6868F32A51A9}"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414712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62EEEC-11A0-7147-8719-6868F32A51A9}" type="datetimeFigureOut">
              <a:rPr lang="en-US" smtClean="0"/>
              <a:t>12/26/20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BC8A96-4D0A-284B-81E7-79237CD4E58D}" type="slidenum">
              <a:rPr lang="en-US" smtClean="0"/>
              <a:t>‹#›</a:t>
            </a:fld>
            <a:endParaRPr lang="en-US"/>
          </a:p>
        </p:txBody>
      </p:sp>
    </p:spTree>
    <p:extLst>
      <p:ext uri="{BB962C8B-B14F-4D97-AF65-F5344CB8AC3E}">
        <p14:creationId xmlns:p14="http://schemas.microsoft.com/office/powerpoint/2010/main" val="134285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FB62EEEC-11A0-7147-8719-6868F32A51A9}" type="datetimeFigureOut">
              <a:rPr lang="en-US" smtClean="0"/>
              <a:t>12/26/20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ABC8A96-4D0A-284B-81E7-79237CD4E58D}" type="slidenum">
              <a:rPr lang="en-US" smtClean="0"/>
              <a:t>‹#›</a:t>
            </a:fld>
            <a:endParaRPr lang="en-US"/>
          </a:p>
        </p:txBody>
      </p:sp>
    </p:spTree>
    <p:extLst>
      <p:ext uri="{BB962C8B-B14F-4D97-AF65-F5344CB8AC3E}">
        <p14:creationId xmlns:p14="http://schemas.microsoft.com/office/powerpoint/2010/main" val="3156848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mozilla.org/en-US/docs/Web/CSS/General_sibling_combinator" TargetMode="External"/><Relationship Id="rId3" Type="http://schemas.openxmlformats.org/officeDocument/2006/relationships/hyperlink" Target="https://developer.mozilla.org/en-US/docs/Web/CSS/Class_selectors" TargetMode="External"/><Relationship Id="rId7" Type="http://schemas.openxmlformats.org/officeDocument/2006/relationships/hyperlink" Target="https://developer.mozilla.org/en-US/docs/Web/CSS/Child_combinator" TargetMode="External"/><Relationship Id="rId2" Type="http://schemas.openxmlformats.org/officeDocument/2006/relationships/hyperlink" Target="https://developer.mozilla.org/en-US/docs/Web/CSS/Type_selector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Adjacent_sibling_combinator" TargetMode="External"/><Relationship Id="rId11" Type="http://schemas.openxmlformats.org/officeDocument/2006/relationships/hyperlink" Target="https://developer.mozilla.org/en-US/docs/Web/CSS/:not" TargetMode="External"/><Relationship Id="rId5" Type="http://schemas.openxmlformats.org/officeDocument/2006/relationships/hyperlink" Target="https://developer.mozilla.org/en-US/docs/Web/CSS/Universal_selectors" TargetMode="External"/><Relationship Id="rId10" Type="http://schemas.openxmlformats.org/officeDocument/2006/relationships/hyperlink" Target="https://developer.mozilla.org/en-US/docs/Web/CSS/Column_combinator" TargetMode="External"/><Relationship Id="rId4" Type="http://schemas.openxmlformats.org/officeDocument/2006/relationships/hyperlink" Target="https://developer.mozilla.org/en-US/docs/Web/CSS/ID_selectors" TargetMode="External"/><Relationship Id="rId9" Type="http://schemas.openxmlformats.org/officeDocument/2006/relationships/hyperlink" Target="https://developer.mozilla.org/en-US/docs/Web/CSS/Descendant_combina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lementor.com/blog/wordpress-accessibility-elemento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32C9-A43D-9A43-9DA7-6087B3ABF29A}"/>
              </a:ext>
            </a:extLst>
          </p:cNvPr>
          <p:cNvSpPr>
            <a:spLocks noGrp="1"/>
          </p:cNvSpPr>
          <p:nvPr>
            <p:ph type="ctrTitle"/>
          </p:nvPr>
        </p:nvSpPr>
        <p:spPr/>
        <p:txBody>
          <a:bodyPr/>
          <a:lstStyle/>
          <a:p>
            <a:r>
              <a:rPr lang="en-US" altLang="zh-CN" dirty="0"/>
              <a:t>CSS</a:t>
            </a:r>
            <a:endParaRPr lang="en-US" dirty="0"/>
          </a:p>
        </p:txBody>
      </p:sp>
      <p:sp>
        <p:nvSpPr>
          <p:cNvPr id="3" name="Subtitle 2">
            <a:extLst>
              <a:ext uri="{FF2B5EF4-FFF2-40B4-BE49-F238E27FC236}">
                <a16:creationId xmlns:a16="http://schemas.microsoft.com/office/drawing/2014/main" id="{AEE9F450-931E-8C41-9702-B393135E7782}"/>
              </a:ext>
            </a:extLst>
          </p:cNvPr>
          <p:cNvSpPr>
            <a:spLocks noGrp="1"/>
          </p:cNvSpPr>
          <p:nvPr>
            <p:ph type="subTitle" idx="1"/>
          </p:nvPr>
        </p:nvSpPr>
        <p:spPr/>
        <p:txBody>
          <a:bodyPr/>
          <a:lstStyle/>
          <a:p>
            <a:r>
              <a:rPr lang="en-US" altLang="zh-CN" dirty="0"/>
              <a:t>CSS</a:t>
            </a:r>
            <a:r>
              <a:rPr lang="zh-CN" altLang="en-US" dirty="0"/>
              <a:t> </a:t>
            </a:r>
            <a:r>
              <a:rPr lang="en-US" altLang="zh-CN" dirty="0"/>
              <a:t>key</a:t>
            </a:r>
            <a:r>
              <a:rPr lang="zh-CN" altLang="en-US" dirty="0"/>
              <a:t> </a:t>
            </a:r>
            <a:r>
              <a:rPr lang="en-US" altLang="zh-CN" dirty="0"/>
              <a:t>points</a:t>
            </a:r>
          </a:p>
          <a:p>
            <a:r>
              <a:rPr lang="en-US" altLang="zh-CN" dirty="0"/>
              <a:t>-David</a:t>
            </a:r>
            <a:r>
              <a:rPr lang="zh-CN" altLang="en-US" dirty="0"/>
              <a:t> </a:t>
            </a:r>
            <a:r>
              <a:rPr lang="en-US" altLang="zh-CN" dirty="0"/>
              <a:t>Dong</a:t>
            </a:r>
            <a:endParaRPr lang="en-US" dirty="0"/>
          </a:p>
        </p:txBody>
      </p:sp>
    </p:spTree>
    <p:extLst>
      <p:ext uri="{BB962C8B-B14F-4D97-AF65-F5344CB8AC3E}">
        <p14:creationId xmlns:p14="http://schemas.microsoft.com/office/powerpoint/2010/main" val="193326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AF67-B730-0242-B766-002FF01C42AC}"/>
              </a:ext>
            </a:extLst>
          </p:cNvPr>
          <p:cNvSpPr>
            <a:spLocks noGrp="1"/>
          </p:cNvSpPr>
          <p:nvPr>
            <p:ph type="title"/>
          </p:nvPr>
        </p:nvSpPr>
        <p:spPr/>
        <p:txBody>
          <a:bodyPr/>
          <a:lstStyle/>
          <a:p>
            <a:r>
              <a:rPr lang="en-US" altLang="zh-CN" dirty="0"/>
              <a:t>layout</a:t>
            </a:r>
            <a:endParaRPr lang="en-US" dirty="0"/>
          </a:p>
        </p:txBody>
      </p:sp>
      <p:sp>
        <p:nvSpPr>
          <p:cNvPr id="3" name="Content Placeholder 2">
            <a:extLst>
              <a:ext uri="{FF2B5EF4-FFF2-40B4-BE49-F238E27FC236}">
                <a16:creationId xmlns:a16="http://schemas.microsoft.com/office/drawing/2014/main" id="{4EA6B775-C572-C244-98A3-43F0ACE224D0}"/>
              </a:ext>
            </a:extLst>
          </p:cNvPr>
          <p:cNvSpPr>
            <a:spLocks noGrp="1"/>
          </p:cNvSpPr>
          <p:nvPr>
            <p:ph idx="1"/>
          </p:nvPr>
        </p:nvSpPr>
        <p:spPr/>
        <p:txBody>
          <a:bodyPr>
            <a:normAutofit fontScale="85000" lnSpcReduction="20000"/>
          </a:bodyPr>
          <a:lstStyle/>
          <a:p>
            <a:r>
              <a:rPr lang="en-US" altLang="zh-CN" sz="2000" dirty="0"/>
              <a:t>display:</a:t>
            </a:r>
            <a:r>
              <a:rPr lang="zh-CN" altLang="en-US" sz="2000" dirty="0"/>
              <a:t> </a:t>
            </a:r>
            <a:r>
              <a:rPr lang="en-US" altLang="zh-CN" sz="2000" dirty="0"/>
              <a:t>flex</a:t>
            </a:r>
          </a:p>
          <a:p>
            <a:r>
              <a:rPr lang="en-US" altLang="zh-CN" sz="2000" dirty="0"/>
              <a:t>flex-direction:</a:t>
            </a:r>
            <a:r>
              <a:rPr lang="zh-CN" altLang="en-US" sz="2000" dirty="0"/>
              <a:t> </a:t>
            </a:r>
            <a:r>
              <a:rPr lang="en-US" altLang="zh-CN" sz="2000" dirty="0"/>
              <a:t>(default)row,</a:t>
            </a:r>
            <a:r>
              <a:rPr lang="zh-CN" altLang="en-US" sz="2000" dirty="0"/>
              <a:t>  </a:t>
            </a:r>
            <a:r>
              <a:rPr lang="en-US" altLang="zh-CN" sz="2000" dirty="0"/>
              <a:t>column</a:t>
            </a:r>
          </a:p>
          <a:p>
            <a:r>
              <a:rPr lang="en-US" altLang="zh-CN" sz="2000" dirty="0"/>
              <a:t>flex-wrap:</a:t>
            </a:r>
            <a:r>
              <a:rPr lang="zh-CN" altLang="en-US" sz="2000" dirty="0"/>
              <a:t> </a:t>
            </a:r>
            <a:endParaRPr lang="en-US" altLang="zh-CN" sz="2000" dirty="0"/>
          </a:p>
          <a:p>
            <a:r>
              <a:rPr lang="en-US" altLang="zh-CN" sz="2000" dirty="0"/>
              <a:t>flex-grow:</a:t>
            </a:r>
          </a:p>
          <a:p>
            <a:endParaRPr lang="en-US" altLang="zh-CN" sz="2000" dirty="0"/>
          </a:p>
          <a:p>
            <a:r>
              <a:rPr lang="en-US" altLang="zh-CN" sz="2000" dirty="0"/>
              <a:t>Flex</a:t>
            </a:r>
            <a:r>
              <a:rPr lang="zh-CN" altLang="en-US" sz="2000" dirty="0"/>
              <a:t> </a:t>
            </a:r>
            <a:r>
              <a:rPr lang="en-US" altLang="zh-CN" sz="2000" dirty="0"/>
              <a:t>box</a:t>
            </a:r>
            <a:r>
              <a:rPr lang="zh-CN" altLang="en-US" sz="2000" dirty="0"/>
              <a:t> </a:t>
            </a:r>
            <a:r>
              <a:rPr lang="en-US" altLang="zh-CN" sz="2000" dirty="0"/>
              <a:t>comes</a:t>
            </a:r>
            <a:r>
              <a:rPr lang="zh-CN" altLang="en-US" sz="2000" dirty="0"/>
              <a:t> </a:t>
            </a:r>
            <a:r>
              <a:rPr lang="en-US" altLang="zh-CN" sz="2000" dirty="0"/>
              <a:t>from</a:t>
            </a:r>
            <a:r>
              <a:rPr lang="zh-CN" altLang="en-US" sz="2000" dirty="0"/>
              <a:t> </a:t>
            </a:r>
            <a:r>
              <a:rPr lang="en-US" altLang="zh-CN" sz="2000" dirty="0"/>
              <a:t>CSS</a:t>
            </a:r>
            <a:r>
              <a:rPr lang="zh-CN" altLang="en-US" sz="2000" dirty="0"/>
              <a:t> </a:t>
            </a:r>
            <a:r>
              <a:rPr lang="en-US" altLang="zh-CN" sz="2000" dirty="0"/>
              <a:t>3</a:t>
            </a:r>
          </a:p>
          <a:p>
            <a:pPr marL="0" indent="0">
              <a:buNone/>
            </a:pPr>
            <a:r>
              <a:rPr lang="en-US" altLang="zh-CN" sz="2000" dirty="0"/>
              <a:t>Before</a:t>
            </a:r>
            <a:r>
              <a:rPr lang="zh-CN" altLang="en-US" sz="2000" dirty="0"/>
              <a:t> </a:t>
            </a:r>
            <a:r>
              <a:rPr lang="en-US" altLang="zh-CN" sz="2000" dirty="0"/>
              <a:t>CSS</a:t>
            </a:r>
            <a:r>
              <a:rPr lang="zh-CN" altLang="en-US" sz="2000" dirty="0"/>
              <a:t> </a:t>
            </a:r>
            <a:r>
              <a:rPr lang="en-US" altLang="zh-CN" sz="2000" dirty="0"/>
              <a:t>3,</a:t>
            </a:r>
            <a:r>
              <a:rPr lang="zh-CN" altLang="en-US" sz="2000" dirty="0"/>
              <a:t> </a:t>
            </a:r>
            <a:r>
              <a:rPr lang="en-US" altLang="zh-CN" sz="2000" dirty="0"/>
              <a:t>we</a:t>
            </a:r>
            <a:r>
              <a:rPr lang="zh-CN" altLang="en-US" sz="2000" dirty="0"/>
              <a:t> </a:t>
            </a:r>
            <a:r>
              <a:rPr lang="en-US" altLang="zh-CN" sz="2000" dirty="0"/>
              <a:t>use</a:t>
            </a:r>
            <a:r>
              <a:rPr lang="zh-CN" altLang="en-US" sz="2000" dirty="0"/>
              <a:t> </a:t>
            </a:r>
            <a:r>
              <a:rPr lang="en-US" altLang="zh-CN" sz="2000" dirty="0"/>
              <a:t>float.</a:t>
            </a:r>
          </a:p>
          <a:p>
            <a:pPr marL="0" indent="0">
              <a:buNone/>
            </a:pPr>
            <a:endParaRPr lang="en-US" altLang="zh-CN" sz="2000" dirty="0"/>
          </a:p>
          <a:p>
            <a:pPr marL="0" indent="0">
              <a:buNone/>
            </a:pP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a:t>Bootstrap</a:t>
            </a:r>
            <a:r>
              <a:rPr lang="zh-CN" altLang="en-US" sz="2000" dirty="0"/>
              <a:t> </a:t>
            </a:r>
            <a:r>
              <a:rPr lang="en-US" altLang="zh-CN" sz="2000" dirty="0"/>
              <a:t>layout:</a:t>
            </a:r>
            <a:r>
              <a:rPr lang="zh-CN" altLang="en-US" sz="2000" dirty="0"/>
              <a:t> </a:t>
            </a:r>
            <a:r>
              <a:rPr lang="en-US" altLang="zh-CN" sz="2000" dirty="0"/>
              <a:t>grid</a:t>
            </a:r>
            <a:r>
              <a:rPr lang="zh-CN" altLang="en-US" sz="2000" dirty="0"/>
              <a:t> </a:t>
            </a:r>
            <a:r>
              <a:rPr lang="en-US" altLang="zh-CN" sz="2000" dirty="0"/>
              <a:t>system.</a:t>
            </a:r>
          </a:p>
          <a:p>
            <a:pPr marL="0" indent="0">
              <a:buNone/>
            </a:pPr>
            <a:r>
              <a:rPr lang="en-US" altLang="zh-CN" sz="2000" dirty="0"/>
              <a:t>Use</a:t>
            </a:r>
            <a:r>
              <a:rPr lang="zh-CN" altLang="en-US" sz="2000" dirty="0"/>
              <a:t> </a:t>
            </a:r>
            <a:r>
              <a:rPr lang="en-US" altLang="zh-CN" sz="2000" dirty="0"/>
              <a:t>flex</a:t>
            </a:r>
            <a:r>
              <a:rPr lang="zh-CN" altLang="en-US" sz="2000" dirty="0"/>
              <a:t> </a:t>
            </a:r>
            <a:r>
              <a:rPr lang="en-US" altLang="zh-CN" sz="2000" dirty="0"/>
              <a:t>to</a:t>
            </a:r>
            <a:r>
              <a:rPr lang="zh-CN" altLang="en-US" sz="2000" dirty="0"/>
              <a:t> </a:t>
            </a:r>
            <a:r>
              <a:rPr lang="en-US" altLang="zh-CN" sz="2000" dirty="0"/>
              <a:t>create</a:t>
            </a:r>
            <a:r>
              <a:rPr lang="zh-CN" altLang="en-US" sz="2000" dirty="0"/>
              <a:t> </a:t>
            </a:r>
            <a:r>
              <a:rPr lang="en-US" altLang="zh-CN" sz="2000" dirty="0"/>
              <a:t>a</a:t>
            </a:r>
            <a:r>
              <a:rPr lang="zh-CN" altLang="en-US" sz="2000" dirty="0"/>
              <a:t> </a:t>
            </a:r>
            <a:r>
              <a:rPr lang="en-US" altLang="zh-CN" sz="2000" dirty="0"/>
              <a:t>layout</a:t>
            </a:r>
            <a:r>
              <a:rPr lang="zh-CN" altLang="en-US" sz="2000" dirty="0"/>
              <a:t> </a:t>
            </a:r>
            <a:r>
              <a:rPr lang="en-US" altLang="zh-CN" sz="2000" dirty="0"/>
              <a:t>as</a:t>
            </a:r>
            <a:r>
              <a:rPr lang="zh-CN" altLang="en-US" sz="2000" dirty="0"/>
              <a:t> </a:t>
            </a:r>
            <a:r>
              <a:rPr lang="en-US" altLang="zh-CN" sz="2000" dirty="0"/>
              <a:t>an</a:t>
            </a:r>
            <a:r>
              <a:rPr lang="zh-CN" altLang="en-US" sz="2000" dirty="0"/>
              <a:t> </a:t>
            </a:r>
            <a:r>
              <a:rPr lang="en-US" altLang="zh-CN" sz="2000" dirty="0"/>
              <a:t>example</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grid</a:t>
            </a:r>
            <a:r>
              <a:rPr lang="zh-CN" altLang="en-US" sz="2000" dirty="0"/>
              <a:t> </a:t>
            </a:r>
            <a:r>
              <a:rPr lang="en-US" altLang="zh-CN" sz="2000" dirty="0"/>
              <a:t>system.</a:t>
            </a:r>
          </a:p>
          <a:p>
            <a:pPr marL="0" indent="0">
              <a:buNone/>
            </a:pPr>
            <a:endParaRPr lang="en-US" altLang="zh-CN" sz="2000" dirty="0"/>
          </a:p>
        </p:txBody>
      </p:sp>
    </p:spTree>
    <p:extLst>
      <p:ext uri="{BB962C8B-B14F-4D97-AF65-F5344CB8AC3E}">
        <p14:creationId xmlns:p14="http://schemas.microsoft.com/office/powerpoint/2010/main" val="392407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BC5A-2823-C14C-A696-24AB8E4EF262}"/>
              </a:ext>
            </a:extLst>
          </p:cNvPr>
          <p:cNvSpPr>
            <a:spLocks noGrp="1"/>
          </p:cNvSpPr>
          <p:nvPr>
            <p:ph type="title"/>
          </p:nvPr>
        </p:nvSpPr>
        <p:spPr/>
        <p:txBody>
          <a:bodyPr/>
          <a:lstStyle/>
          <a:p>
            <a:r>
              <a:rPr lang="en-US" altLang="zh-CN" dirty="0"/>
              <a:t>layout</a:t>
            </a:r>
            <a:endParaRPr lang="en-US" dirty="0"/>
          </a:p>
        </p:txBody>
      </p:sp>
      <p:sp>
        <p:nvSpPr>
          <p:cNvPr id="3" name="Content Placeholder 2">
            <a:extLst>
              <a:ext uri="{FF2B5EF4-FFF2-40B4-BE49-F238E27FC236}">
                <a16:creationId xmlns:a16="http://schemas.microsoft.com/office/drawing/2014/main" id="{242D6549-0AED-0F4E-9297-C192D4B28F8D}"/>
              </a:ext>
            </a:extLst>
          </p:cNvPr>
          <p:cNvSpPr>
            <a:spLocks noGrp="1"/>
          </p:cNvSpPr>
          <p:nvPr>
            <p:ph idx="1"/>
          </p:nvPr>
        </p:nvSpPr>
        <p:spPr/>
        <p:txBody>
          <a:bodyPr>
            <a:normAutofit fontScale="85000" lnSpcReduction="20000"/>
          </a:bodyPr>
          <a:lstStyle/>
          <a:p>
            <a:pPr marL="0" indent="0">
              <a:buNone/>
            </a:pPr>
            <a:r>
              <a:rPr lang="en-US" altLang="zh-CN" sz="2000" dirty="0">
                <a:sym typeface="Wingdings" pitchFamily="2" charset="2"/>
              </a:rPr>
              <a:t></a:t>
            </a:r>
            <a:r>
              <a:rPr lang="zh-CN" altLang="en-US" sz="2000" dirty="0">
                <a:sym typeface="Wingdings" pitchFamily="2" charset="2"/>
              </a:rPr>
              <a:t> </a:t>
            </a:r>
            <a:r>
              <a:rPr lang="en-US" altLang="zh-CN" sz="2000" dirty="0"/>
              <a:t>Bootstrap</a:t>
            </a:r>
            <a:r>
              <a:rPr lang="zh-CN" altLang="en-US" sz="2000" dirty="0"/>
              <a:t> </a:t>
            </a:r>
            <a:r>
              <a:rPr lang="en-US" altLang="zh-CN" sz="2000" dirty="0"/>
              <a:t>layout:</a:t>
            </a:r>
            <a:r>
              <a:rPr lang="zh-CN" altLang="en-US" sz="2000" dirty="0"/>
              <a:t> </a:t>
            </a:r>
            <a:r>
              <a:rPr lang="en-US" altLang="zh-CN" sz="2000" dirty="0"/>
              <a:t>grid</a:t>
            </a:r>
            <a:r>
              <a:rPr lang="zh-CN" altLang="en-US" sz="2000" dirty="0"/>
              <a:t> </a:t>
            </a:r>
            <a:r>
              <a:rPr lang="en-US" altLang="zh-CN" sz="2000" dirty="0"/>
              <a:t>system.</a:t>
            </a:r>
          </a:p>
          <a:p>
            <a:pPr marL="0" indent="0">
              <a:buNone/>
            </a:pPr>
            <a:r>
              <a:rPr lang="en-US" altLang="zh-CN" sz="2000" dirty="0"/>
              <a:t>Use</a:t>
            </a:r>
            <a:r>
              <a:rPr lang="zh-CN" altLang="en-US" sz="2000" dirty="0"/>
              <a:t> </a:t>
            </a:r>
            <a:r>
              <a:rPr lang="en-US" altLang="zh-CN" sz="2000" dirty="0"/>
              <a:t>flex</a:t>
            </a:r>
            <a:r>
              <a:rPr lang="zh-CN" altLang="en-US" sz="2000" dirty="0"/>
              <a:t> </a:t>
            </a:r>
            <a:r>
              <a:rPr lang="en-US" altLang="zh-CN" sz="2000" dirty="0"/>
              <a:t>to</a:t>
            </a:r>
            <a:r>
              <a:rPr lang="zh-CN" altLang="en-US" sz="2000" dirty="0"/>
              <a:t> </a:t>
            </a:r>
            <a:r>
              <a:rPr lang="en-US" altLang="zh-CN" sz="2000" dirty="0"/>
              <a:t>create</a:t>
            </a:r>
            <a:r>
              <a:rPr lang="zh-CN" altLang="en-US" sz="2000" dirty="0"/>
              <a:t> </a:t>
            </a:r>
            <a:r>
              <a:rPr lang="en-US" altLang="zh-CN" sz="2000" dirty="0"/>
              <a:t>a</a:t>
            </a:r>
            <a:r>
              <a:rPr lang="zh-CN" altLang="en-US" sz="2000" dirty="0"/>
              <a:t> </a:t>
            </a:r>
            <a:r>
              <a:rPr lang="en-US" altLang="zh-CN" sz="2000" dirty="0"/>
              <a:t>layout</a:t>
            </a:r>
            <a:r>
              <a:rPr lang="zh-CN" altLang="en-US" sz="2000" dirty="0"/>
              <a:t> </a:t>
            </a:r>
            <a:r>
              <a:rPr lang="en-US" altLang="zh-CN" sz="2000" dirty="0"/>
              <a:t>as</a:t>
            </a:r>
            <a:r>
              <a:rPr lang="zh-CN" altLang="en-US" sz="2000" dirty="0"/>
              <a:t> </a:t>
            </a:r>
            <a:r>
              <a:rPr lang="en-US" altLang="zh-CN" sz="2000" dirty="0"/>
              <a:t>an</a:t>
            </a:r>
            <a:r>
              <a:rPr lang="zh-CN" altLang="en-US" sz="2000" dirty="0"/>
              <a:t> </a:t>
            </a:r>
            <a:r>
              <a:rPr lang="en-US" altLang="zh-CN" sz="2000" dirty="0"/>
              <a:t>example</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grid</a:t>
            </a:r>
            <a:r>
              <a:rPr lang="zh-CN" altLang="en-US" sz="2000" dirty="0"/>
              <a:t> </a:t>
            </a:r>
            <a:r>
              <a:rPr lang="en-US" altLang="zh-CN" sz="2000" dirty="0"/>
              <a:t>system.</a:t>
            </a:r>
          </a:p>
          <a:p>
            <a:pPr marL="0" indent="0">
              <a:buNone/>
            </a:pPr>
            <a:endParaRPr lang="en-US" altLang="zh-CN" sz="2000" dirty="0"/>
          </a:p>
          <a:p>
            <a:pPr marL="0" indent="0">
              <a:buNone/>
            </a:pPr>
            <a:r>
              <a:rPr lang="en-US" altLang="zh-CN" sz="2000" dirty="0"/>
              <a:t>make</a:t>
            </a:r>
            <a:r>
              <a:rPr lang="zh-CN" altLang="en-US" sz="2000" dirty="0"/>
              <a:t> </a:t>
            </a:r>
            <a:r>
              <a:rPr lang="en-US" altLang="zh-CN" sz="2000" dirty="0"/>
              <a:t>a</a:t>
            </a:r>
            <a:r>
              <a:rPr lang="zh-CN" altLang="en-US" sz="2000" dirty="0"/>
              <a:t> </a:t>
            </a:r>
            <a:r>
              <a:rPr lang="en-US" altLang="zh-CN" sz="2000" dirty="0"/>
              <a:t>responsive</a:t>
            </a:r>
            <a:r>
              <a:rPr lang="zh-CN" altLang="en-US" sz="2000" dirty="0"/>
              <a:t> </a:t>
            </a:r>
            <a:r>
              <a:rPr lang="en-US" altLang="zh-CN" sz="2000" dirty="0"/>
              <a:t>page.</a:t>
            </a:r>
          </a:p>
          <a:p>
            <a:pPr marL="0" indent="0">
              <a:buNone/>
            </a:pPr>
            <a:endParaRPr lang="en-US" altLang="zh-CN" sz="2000" dirty="0"/>
          </a:p>
          <a:p>
            <a:pPr marL="0" indent="0">
              <a:buNone/>
            </a:pPr>
            <a:r>
              <a:rPr lang="en-US" altLang="zh-CN" sz="2000" dirty="0"/>
              <a:t>width:</a:t>
            </a:r>
            <a:r>
              <a:rPr lang="zh-CN" altLang="en-US" sz="2000" dirty="0"/>
              <a:t>  </a:t>
            </a:r>
            <a:r>
              <a:rPr lang="en-US" altLang="zh-CN" sz="2000" dirty="0"/>
              <a:t>calc(1</a:t>
            </a:r>
            <a:r>
              <a:rPr lang="zh-CN" altLang="en-US" sz="2000" dirty="0"/>
              <a:t> </a:t>
            </a:r>
            <a:r>
              <a:rPr lang="en-US" altLang="zh-CN" sz="2000" dirty="0"/>
              <a:t>/</a:t>
            </a:r>
            <a:r>
              <a:rPr lang="zh-CN" altLang="en-US" sz="2000" dirty="0"/>
              <a:t> </a:t>
            </a:r>
            <a:r>
              <a:rPr lang="en-US" altLang="zh-CN" sz="2000" dirty="0"/>
              <a:t>12</a:t>
            </a:r>
            <a:r>
              <a:rPr lang="zh-CN" altLang="en-US" sz="2000" dirty="0"/>
              <a:t> * </a:t>
            </a:r>
            <a:r>
              <a:rPr lang="en-US" altLang="zh-CN" sz="2000" dirty="0"/>
              <a:t>100%);</a:t>
            </a:r>
          </a:p>
          <a:p>
            <a:pPr marL="0" indent="0">
              <a:buNone/>
            </a:pPr>
            <a:r>
              <a:rPr lang="en-US" altLang="zh-CN" sz="2000" dirty="0"/>
              <a:t>@media</a:t>
            </a:r>
            <a:r>
              <a:rPr lang="zh-CN" altLang="en-US" sz="2000" dirty="0"/>
              <a:t> </a:t>
            </a:r>
            <a:r>
              <a:rPr lang="en-US" altLang="zh-CN" sz="2000" dirty="0"/>
              <a:t>(max-width:</a:t>
            </a:r>
            <a:r>
              <a:rPr lang="zh-CN" altLang="en-US" sz="2000" dirty="0"/>
              <a:t> </a:t>
            </a:r>
            <a:r>
              <a:rPr lang="en-US" altLang="zh-CN" sz="2000" dirty="0"/>
              <a:t>)</a:t>
            </a:r>
            <a:r>
              <a:rPr lang="zh-CN" altLang="en-US" sz="2000" dirty="0"/>
              <a:t> </a:t>
            </a:r>
            <a:r>
              <a:rPr lang="en-US" altLang="zh-CN" sz="2000" dirty="0"/>
              <a:t>and</a:t>
            </a:r>
            <a:r>
              <a:rPr lang="zh-CN" altLang="en-US" sz="2000" dirty="0"/>
              <a:t> </a:t>
            </a:r>
            <a:r>
              <a:rPr lang="en-US" altLang="zh-CN" sz="2000" dirty="0"/>
              <a:t>(min-width:</a:t>
            </a:r>
            <a:r>
              <a:rPr lang="zh-CN" altLang="en-US" sz="2000" dirty="0"/>
              <a:t> </a:t>
            </a:r>
            <a:r>
              <a:rPr lang="en-US" altLang="zh-CN" sz="2000" dirty="0"/>
              <a:t>)</a:t>
            </a:r>
            <a:r>
              <a:rPr lang="zh-CN" altLang="en-US" sz="2000" dirty="0"/>
              <a:t> </a:t>
            </a:r>
            <a:r>
              <a:rPr lang="en-US" altLang="zh-CN" sz="2000" dirty="0"/>
              <a:t>{</a:t>
            </a:r>
          </a:p>
          <a:p>
            <a:pPr marL="0" indent="0">
              <a:buNone/>
            </a:pPr>
            <a:endParaRPr lang="en-US" altLang="zh-CN" sz="2000" dirty="0"/>
          </a:p>
          <a:p>
            <a:pPr marL="0" indent="0">
              <a:buNone/>
            </a:pPr>
            <a:r>
              <a:rPr lang="en-US" altLang="zh-CN" sz="2000" dirty="0"/>
              <a:t>}</a:t>
            </a:r>
          </a:p>
          <a:p>
            <a:r>
              <a:rPr lang="en-US" altLang="zh-CN" dirty="0"/>
              <a:t>Let’s</a:t>
            </a:r>
            <a:r>
              <a:rPr lang="zh-CN" altLang="en-US" dirty="0"/>
              <a:t> </a:t>
            </a:r>
            <a:r>
              <a:rPr lang="en-US" altLang="zh-CN" dirty="0"/>
              <a:t>work</a:t>
            </a:r>
            <a:r>
              <a:rPr lang="zh-CN" altLang="en-US" dirty="0"/>
              <a:t> </a:t>
            </a:r>
            <a:r>
              <a:rPr lang="en-US" altLang="zh-CN" dirty="0"/>
              <a:t>with</a:t>
            </a:r>
            <a:r>
              <a:rPr lang="zh-CN" altLang="en-US" dirty="0"/>
              <a:t> </a:t>
            </a:r>
            <a:r>
              <a:rPr lang="en-US" altLang="zh-CN" dirty="0"/>
              <a:t>assignment.</a:t>
            </a:r>
            <a:endParaRPr lang="en-US" dirty="0"/>
          </a:p>
        </p:txBody>
      </p:sp>
    </p:spTree>
    <p:extLst>
      <p:ext uri="{BB962C8B-B14F-4D97-AF65-F5344CB8AC3E}">
        <p14:creationId xmlns:p14="http://schemas.microsoft.com/office/powerpoint/2010/main" val="389863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AF15-EF81-FF44-BF40-8495D72A149E}"/>
              </a:ext>
            </a:extLst>
          </p:cNvPr>
          <p:cNvSpPr>
            <a:spLocks noGrp="1"/>
          </p:cNvSpPr>
          <p:nvPr>
            <p:ph type="title"/>
          </p:nvPr>
        </p:nvSpPr>
        <p:spPr/>
        <p:txBody>
          <a:bodyPr/>
          <a:lstStyle/>
          <a:p>
            <a:r>
              <a:rPr lang="en-US" altLang="zh-CN" dirty="0"/>
              <a:t>Assignment</a:t>
            </a:r>
            <a:endParaRPr lang="en-US" dirty="0"/>
          </a:p>
        </p:txBody>
      </p:sp>
      <p:sp>
        <p:nvSpPr>
          <p:cNvPr id="3" name="Content Placeholder 2">
            <a:extLst>
              <a:ext uri="{FF2B5EF4-FFF2-40B4-BE49-F238E27FC236}">
                <a16:creationId xmlns:a16="http://schemas.microsoft.com/office/drawing/2014/main" id="{928BDDCB-6375-3841-947E-73CFB7425EC3}"/>
              </a:ext>
            </a:extLst>
          </p:cNvPr>
          <p:cNvSpPr>
            <a:spLocks noGrp="1"/>
          </p:cNvSpPr>
          <p:nvPr>
            <p:ph idx="1"/>
          </p:nvPr>
        </p:nvSpPr>
        <p:spPr/>
        <p:txBody>
          <a:bodyPr>
            <a:normAutofit fontScale="70000" lnSpcReduction="20000"/>
          </a:bodyPr>
          <a:lstStyle/>
          <a:p>
            <a:r>
              <a:rPr lang="en-US" altLang="zh-CN" sz="2000" dirty="0"/>
              <a:t>BEM</a:t>
            </a:r>
            <a:r>
              <a:rPr lang="zh-CN" altLang="en-US" sz="2000" dirty="0"/>
              <a:t> </a:t>
            </a:r>
            <a:r>
              <a:rPr lang="en-US" altLang="zh-CN" sz="2000" dirty="0"/>
              <a:t>to</a:t>
            </a:r>
            <a:r>
              <a:rPr lang="zh-CN" altLang="en-US" sz="2000" dirty="0"/>
              <a:t> </a:t>
            </a:r>
            <a:r>
              <a:rPr lang="en-US" altLang="zh-CN" sz="2000" dirty="0"/>
              <a:t>name</a:t>
            </a:r>
            <a:r>
              <a:rPr lang="zh-CN" altLang="en-US" sz="2000" dirty="0"/>
              <a:t> </a:t>
            </a:r>
            <a:r>
              <a:rPr lang="en-US" altLang="zh-CN" sz="2000" dirty="0"/>
              <a:t>element</a:t>
            </a:r>
            <a:r>
              <a:rPr lang="zh-CN" altLang="en-US" sz="2000" dirty="0"/>
              <a:t> </a:t>
            </a:r>
            <a:r>
              <a:rPr lang="en-US" altLang="zh-CN" sz="2000" dirty="0"/>
              <a:t>class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project</a:t>
            </a:r>
          </a:p>
          <a:p>
            <a:r>
              <a:rPr lang="en-US" altLang="zh-CN" sz="2000" dirty="0"/>
              <a:t>html</a:t>
            </a:r>
            <a:r>
              <a:rPr lang="zh-CN" altLang="en-US" sz="2000" dirty="0"/>
              <a:t> </a:t>
            </a:r>
            <a:r>
              <a:rPr lang="en-US" altLang="zh-CN" sz="2000" dirty="0"/>
              <a:t>structure.</a:t>
            </a:r>
          </a:p>
          <a:p>
            <a:r>
              <a:rPr lang="en-US" altLang="zh-CN" sz="2000" dirty="0"/>
              <a:t>CSS</a:t>
            </a:r>
            <a:r>
              <a:rPr lang="zh-CN" altLang="en-US" sz="2000" dirty="0"/>
              <a:t> </a:t>
            </a:r>
            <a:r>
              <a:rPr lang="en-US" altLang="zh-CN" sz="2000" dirty="0"/>
              <a:t>to</a:t>
            </a:r>
            <a:r>
              <a:rPr lang="zh-CN" altLang="en-US" sz="2000" dirty="0"/>
              <a:t> </a:t>
            </a:r>
            <a:r>
              <a:rPr lang="en-US" altLang="zh-CN" sz="2000" dirty="0"/>
              <a:t>markup</a:t>
            </a:r>
            <a:r>
              <a:rPr lang="zh-CN" altLang="en-US" sz="2000" dirty="0"/>
              <a:t> </a:t>
            </a:r>
            <a:r>
              <a:rPr lang="en-US" altLang="zh-CN" sz="2000" dirty="0"/>
              <a:t>the</a:t>
            </a:r>
            <a:r>
              <a:rPr lang="zh-CN" altLang="en-US" sz="2000" dirty="0"/>
              <a:t> </a:t>
            </a:r>
            <a:r>
              <a:rPr lang="en-US" altLang="zh-CN" sz="2000" dirty="0"/>
              <a:t>page.</a:t>
            </a:r>
          </a:p>
          <a:p>
            <a:endParaRPr lang="en-US" sz="2000" dirty="0"/>
          </a:p>
          <a:p>
            <a:r>
              <a:rPr lang="en-US" altLang="zh-CN" sz="2000" dirty="0"/>
              <a:t>Semantic</a:t>
            </a:r>
            <a:r>
              <a:rPr lang="zh-CN" altLang="en-US" sz="2000" dirty="0"/>
              <a:t> </a:t>
            </a:r>
            <a:r>
              <a:rPr lang="en-US" altLang="zh-CN" sz="2000" dirty="0"/>
              <a:t>templets,</a:t>
            </a:r>
            <a:r>
              <a:rPr lang="zh-CN" altLang="en-US" sz="2000" dirty="0"/>
              <a:t>  </a:t>
            </a:r>
            <a:endParaRPr lang="en-US" altLang="zh-CN" sz="2000" dirty="0"/>
          </a:p>
          <a:p>
            <a:r>
              <a:rPr lang="en-US" altLang="zh-CN" sz="2000" dirty="0"/>
              <a:t>form:</a:t>
            </a:r>
            <a:r>
              <a:rPr lang="zh-CN" altLang="en-US" sz="2000" dirty="0"/>
              <a:t> </a:t>
            </a:r>
            <a:r>
              <a:rPr lang="en-US" altLang="zh-CN" sz="2000" dirty="0"/>
              <a:t>we</a:t>
            </a:r>
            <a:r>
              <a:rPr lang="zh-CN" altLang="en-US" sz="2000" dirty="0"/>
              <a:t> </a:t>
            </a:r>
            <a:r>
              <a:rPr lang="en-US" altLang="zh-CN" sz="2000" dirty="0"/>
              <a:t>use</a:t>
            </a:r>
            <a:r>
              <a:rPr lang="zh-CN" altLang="en-US" sz="2000" dirty="0"/>
              <a:t> </a:t>
            </a:r>
            <a:r>
              <a:rPr lang="en-US" altLang="zh-CN" sz="2000" dirty="0" err="1"/>
              <a:t>even.preventDefault</a:t>
            </a:r>
            <a:r>
              <a:rPr lang="en-US" altLang="zh-CN" sz="2000" dirty="0"/>
              <a:t>()</a:t>
            </a:r>
            <a:r>
              <a:rPr lang="zh-CN" altLang="en-US" sz="2000" dirty="0"/>
              <a:t> </a:t>
            </a:r>
            <a:r>
              <a:rPr lang="en-US" altLang="zh-CN" sz="2000" dirty="0"/>
              <a:t>block</a:t>
            </a:r>
            <a:r>
              <a:rPr lang="zh-CN" altLang="en-US" sz="2000" dirty="0"/>
              <a:t> </a:t>
            </a:r>
            <a:r>
              <a:rPr lang="en-US" altLang="zh-CN" sz="2000" dirty="0"/>
              <a:t>the</a:t>
            </a:r>
            <a:r>
              <a:rPr lang="zh-CN" altLang="en-US" sz="2000" dirty="0"/>
              <a:t> </a:t>
            </a:r>
            <a:r>
              <a:rPr lang="en-US" altLang="zh-CN" sz="2000" dirty="0"/>
              <a:t>default</a:t>
            </a:r>
            <a:r>
              <a:rPr lang="zh-CN" altLang="en-US" sz="2000" dirty="0"/>
              <a:t> </a:t>
            </a:r>
            <a:r>
              <a:rPr lang="en-US" altLang="zh-CN" sz="2000" dirty="0"/>
              <a:t>behaver</a:t>
            </a:r>
            <a:r>
              <a:rPr lang="zh-CN" altLang="en-US" sz="2000" dirty="0"/>
              <a:t> </a:t>
            </a:r>
            <a:r>
              <a:rPr lang="en-US" altLang="zh-CN" sz="2000" dirty="0"/>
              <a:t>of</a:t>
            </a:r>
            <a:r>
              <a:rPr lang="zh-CN" altLang="en-US" sz="2000" dirty="0"/>
              <a:t> </a:t>
            </a:r>
            <a:r>
              <a:rPr lang="en-US" altLang="zh-CN" sz="2000" dirty="0"/>
              <a:t>form.</a:t>
            </a:r>
          </a:p>
          <a:p>
            <a:endParaRPr lang="en-US" altLang="zh-CN" sz="2000" dirty="0"/>
          </a:p>
          <a:p>
            <a:r>
              <a:rPr lang="en-US" sz="2000" dirty="0"/>
              <a:t>La</a:t>
            </a:r>
            <a:r>
              <a:rPr lang="en-US" altLang="zh-CN" sz="2000" dirty="0"/>
              <a:t>bel:</a:t>
            </a:r>
            <a:r>
              <a:rPr lang="zh-CN" altLang="en-US" sz="2000" dirty="0"/>
              <a:t> </a:t>
            </a:r>
            <a:r>
              <a:rPr lang="en-US" altLang="zh-CN" sz="2000" dirty="0"/>
              <a:t>example:</a:t>
            </a:r>
            <a:r>
              <a:rPr lang="zh-CN" altLang="en-US" sz="2000" dirty="0"/>
              <a:t> </a:t>
            </a:r>
            <a:r>
              <a:rPr lang="en-US" altLang="zh-CN" sz="2000" dirty="0"/>
              <a:t>a</a:t>
            </a:r>
            <a:r>
              <a:rPr lang="zh-CN" altLang="en-US" sz="2000" dirty="0"/>
              <a:t> </a:t>
            </a:r>
            <a:r>
              <a:rPr lang="en-US" altLang="zh-CN" sz="2000" dirty="0"/>
              <a:t>label</a:t>
            </a:r>
            <a:r>
              <a:rPr lang="zh-CN" altLang="en-US" sz="2000" dirty="0"/>
              <a:t> </a:t>
            </a:r>
            <a:r>
              <a:rPr lang="en-US" altLang="zh-CN" sz="2000" dirty="0"/>
              <a:t>related</a:t>
            </a:r>
            <a:r>
              <a:rPr lang="zh-CN" altLang="en-US" sz="2000" dirty="0"/>
              <a:t> </a:t>
            </a:r>
            <a:r>
              <a:rPr lang="en-US" altLang="zh-CN" sz="2000" dirty="0"/>
              <a:t>to</a:t>
            </a:r>
            <a:r>
              <a:rPr lang="zh-CN" altLang="en-US" sz="2000" dirty="0"/>
              <a:t> </a:t>
            </a:r>
            <a:r>
              <a:rPr lang="en-US" altLang="zh-CN" sz="2000" dirty="0"/>
              <a:t>checkbox,</a:t>
            </a:r>
            <a:r>
              <a:rPr lang="zh-CN" altLang="en-US" sz="2000" dirty="0"/>
              <a:t> </a:t>
            </a:r>
            <a:r>
              <a:rPr lang="en-US" altLang="zh-CN" sz="2000" dirty="0"/>
              <a:t>you</a:t>
            </a:r>
            <a:r>
              <a:rPr lang="zh-CN" altLang="en-US" sz="2000" dirty="0"/>
              <a:t> </a:t>
            </a:r>
            <a:r>
              <a:rPr lang="en-US" altLang="zh-CN" sz="2000" dirty="0"/>
              <a:t>can</a:t>
            </a:r>
            <a:r>
              <a:rPr lang="zh-CN" altLang="en-US" sz="2000" dirty="0"/>
              <a:t> </a:t>
            </a:r>
            <a:r>
              <a:rPr lang="en-US" altLang="zh-CN" sz="2000" dirty="0"/>
              <a:t>select</a:t>
            </a:r>
            <a:r>
              <a:rPr lang="zh-CN" altLang="en-US" sz="2000" dirty="0"/>
              <a:t> </a:t>
            </a:r>
            <a:r>
              <a:rPr lang="en-US" altLang="zh-CN" sz="2000" dirty="0"/>
              <a:t>the</a:t>
            </a:r>
            <a:r>
              <a:rPr lang="zh-CN" altLang="en-US" sz="2000" dirty="0"/>
              <a:t> </a:t>
            </a:r>
            <a:r>
              <a:rPr lang="en-US" altLang="zh-CN" sz="2000" dirty="0"/>
              <a:t>checkbox</a:t>
            </a:r>
            <a:r>
              <a:rPr lang="zh-CN" altLang="en-US" sz="2000" dirty="0"/>
              <a:t> </a:t>
            </a:r>
            <a:r>
              <a:rPr lang="en-US" altLang="zh-CN" sz="2000" dirty="0"/>
              <a:t>by</a:t>
            </a:r>
            <a:r>
              <a:rPr lang="zh-CN" altLang="en-US" sz="2000" dirty="0"/>
              <a:t> </a:t>
            </a:r>
            <a:r>
              <a:rPr lang="en-US" altLang="zh-CN" sz="2000" dirty="0"/>
              <a:t>click</a:t>
            </a:r>
            <a:r>
              <a:rPr lang="zh-CN" altLang="en-US" sz="2000" dirty="0"/>
              <a:t> </a:t>
            </a:r>
            <a:r>
              <a:rPr lang="en-US" altLang="zh-CN" sz="2000" dirty="0"/>
              <a:t>the</a:t>
            </a:r>
            <a:r>
              <a:rPr lang="zh-CN" altLang="en-US" sz="2000" dirty="0"/>
              <a:t> </a:t>
            </a:r>
            <a:r>
              <a:rPr lang="en-US" altLang="zh-CN" sz="2000" dirty="0"/>
              <a:t>label.</a:t>
            </a:r>
          </a:p>
          <a:p>
            <a:r>
              <a:rPr lang="en-US" altLang="zh-CN" sz="2000" dirty="0"/>
              <a:t>The</a:t>
            </a:r>
            <a:r>
              <a:rPr lang="zh-CN" altLang="en-US" sz="2000" dirty="0"/>
              <a:t> </a:t>
            </a:r>
            <a:r>
              <a:rPr lang="en-US" altLang="zh-CN" sz="2000" dirty="0"/>
              <a:t>different</a:t>
            </a:r>
            <a:r>
              <a:rPr lang="zh-CN" altLang="en-US" sz="2000" dirty="0"/>
              <a:t> </a:t>
            </a:r>
            <a:r>
              <a:rPr lang="en-US" altLang="zh-CN" sz="2000" dirty="0"/>
              <a:t>button</a:t>
            </a:r>
            <a:r>
              <a:rPr lang="zh-CN" altLang="en-US" sz="2000" dirty="0"/>
              <a:t> </a:t>
            </a:r>
            <a:r>
              <a:rPr lang="en-US" altLang="zh-CN" sz="2000" dirty="0"/>
              <a:t>and</a:t>
            </a:r>
            <a:r>
              <a:rPr lang="zh-CN" altLang="en-US" sz="2000" dirty="0"/>
              <a:t> </a:t>
            </a:r>
            <a:r>
              <a:rPr lang="en-US" altLang="zh-CN" sz="2000" dirty="0"/>
              <a:t>input</a:t>
            </a:r>
            <a:r>
              <a:rPr lang="zh-CN" altLang="en-US" sz="2000" dirty="0"/>
              <a:t> </a:t>
            </a:r>
            <a:r>
              <a:rPr lang="en-US" altLang="zh-CN" sz="2000" dirty="0"/>
              <a:t>button.</a:t>
            </a:r>
          </a:p>
          <a:p>
            <a:endParaRPr lang="en-US" altLang="zh-CN" sz="2000" dirty="0"/>
          </a:p>
          <a:p>
            <a:r>
              <a:rPr lang="en-US" altLang="zh-CN" sz="2000" dirty="0"/>
              <a:t>Input</a:t>
            </a:r>
            <a:r>
              <a:rPr lang="zh-CN" altLang="en-US" sz="2000" dirty="0"/>
              <a:t> </a:t>
            </a:r>
            <a:r>
              <a:rPr lang="en-US" altLang="zh-CN" sz="2000" dirty="0"/>
              <a:t>button</a:t>
            </a:r>
            <a:r>
              <a:rPr lang="zh-CN" altLang="en-US" sz="2000" dirty="0"/>
              <a:t> </a:t>
            </a:r>
            <a:r>
              <a:rPr lang="en-US" altLang="zh-CN" sz="2000" dirty="0"/>
              <a:t>is</a:t>
            </a:r>
            <a:r>
              <a:rPr lang="zh-CN" altLang="en-US" sz="2000" dirty="0"/>
              <a:t> </a:t>
            </a:r>
            <a:r>
              <a:rPr lang="en-US" altLang="zh-CN" sz="2000" dirty="0"/>
              <a:t>a</a:t>
            </a:r>
            <a:r>
              <a:rPr lang="zh-CN" altLang="en-US" sz="2000" dirty="0"/>
              <a:t> </a:t>
            </a:r>
            <a:r>
              <a:rPr lang="en-US" altLang="zh-CN" sz="2000" dirty="0"/>
              <a:t>self</a:t>
            </a:r>
            <a:r>
              <a:rPr lang="zh-CN" altLang="en-US" sz="2000" dirty="0"/>
              <a:t> </a:t>
            </a:r>
            <a:r>
              <a:rPr lang="en-US" altLang="zh-CN" sz="2000" dirty="0"/>
              <a:t>close</a:t>
            </a:r>
            <a:r>
              <a:rPr lang="zh-CN" altLang="en-US" sz="2000" dirty="0"/>
              <a:t> </a:t>
            </a:r>
            <a:r>
              <a:rPr lang="en-US" altLang="zh-CN" sz="2000" dirty="0"/>
              <a:t>tag,</a:t>
            </a:r>
            <a:r>
              <a:rPr lang="zh-CN" altLang="en-US" sz="2000" dirty="0"/>
              <a:t> </a:t>
            </a:r>
            <a:r>
              <a:rPr lang="en-US" altLang="zh-CN" sz="2000" dirty="0"/>
              <a:t>you</a:t>
            </a:r>
            <a:r>
              <a:rPr lang="zh-CN" altLang="en-US" sz="2000" dirty="0"/>
              <a:t> </a:t>
            </a:r>
            <a:r>
              <a:rPr lang="en-US" altLang="zh-CN" sz="2000" dirty="0"/>
              <a:t>can</a:t>
            </a:r>
            <a:r>
              <a:rPr lang="zh-CN" altLang="en-US" sz="2000" dirty="0"/>
              <a:t> </a:t>
            </a:r>
            <a:r>
              <a:rPr lang="en-US" altLang="zh-CN" sz="2000" dirty="0"/>
              <a:t>only</a:t>
            </a:r>
            <a:r>
              <a:rPr lang="zh-CN" altLang="en-US" sz="2000" dirty="0"/>
              <a:t> </a:t>
            </a:r>
            <a:r>
              <a:rPr lang="en-US" altLang="zh-CN" sz="2000" dirty="0"/>
              <a:t>use</a:t>
            </a:r>
            <a:r>
              <a:rPr lang="zh-CN" altLang="en-US" sz="2000" dirty="0"/>
              <a:t> </a:t>
            </a:r>
            <a:r>
              <a:rPr lang="en-US" altLang="zh-CN" sz="2000" dirty="0"/>
              <a:t>value</a:t>
            </a:r>
            <a:r>
              <a:rPr lang="zh-CN" altLang="en-US" sz="2000" dirty="0"/>
              <a:t> </a:t>
            </a:r>
            <a:r>
              <a:rPr lang="en-US" altLang="zh-CN" sz="2000" dirty="0"/>
              <a:t>attribute</a:t>
            </a:r>
            <a:r>
              <a:rPr lang="zh-CN" altLang="en-US" sz="2000" dirty="0"/>
              <a:t> </a:t>
            </a:r>
            <a:r>
              <a:rPr lang="en-US" altLang="zh-CN" sz="2000" dirty="0"/>
              <a:t>for</a:t>
            </a:r>
            <a:r>
              <a:rPr lang="zh-CN" altLang="en-US" sz="2000" dirty="0"/>
              <a:t> </a:t>
            </a:r>
            <a:r>
              <a:rPr lang="en-US" altLang="zh-CN" sz="2000" dirty="0"/>
              <a:t>its.</a:t>
            </a:r>
          </a:p>
        </p:txBody>
      </p:sp>
    </p:spTree>
    <p:extLst>
      <p:ext uri="{BB962C8B-B14F-4D97-AF65-F5344CB8AC3E}">
        <p14:creationId xmlns:p14="http://schemas.microsoft.com/office/powerpoint/2010/main" val="27780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AEB1-F0F0-7E44-B17D-63A9D0EF50CF}"/>
              </a:ext>
            </a:extLst>
          </p:cNvPr>
          <p:cNvSpPr>
            <a:spLocks noGrp="1"/>
          </p:cNvSpPr>
          <p:nvPr>
            <p:ph type="title"/>
          </p:nvPr>
        </p:nvSpPr>
        <p:spPr/>
        <p:txBody>
          <a:bodyPr/>
          <a:lstStyle/>
          <a:p>
            <a:r>
              <a:rPr lang="en-US" altLang="zh-CN" dirty="0"/>
              <a:t>How</a:t>
            </a:r>
            <a:r>
              <a:rPr lang="zh-CN" altLang="en-US" dirty="0"/>
              <a:t> </a:t>
            </a:r>
            <a:r>
              <a:rPr lang="en-US" altLang="zh-CN" dirty="0"/>
              <a:t>to</a:t>
            </a:r>
            <a:r>
              <a:rPr lang="zh-CN" altLang="en-US" dirty="0"/>
              <a:t> </a:t>
            </a:r>
            <a:r>
              <a:rPr lang="en-US" altLang="zh-CN" dirty="0"/>
              <a:t>build</a:t>
            </a:r>
            <a:r>
              <a:rPr lang="zh-CN" altLang="en-US" dirty="0"/>
              <a:t> </a:t>
            </a:r>
            <a:r>
              <a:rPr lang="en-US" altLang="zh-CN" dirty="0"/>
              <a:t>a</a:t>
            </a:r>
            <a:r>
              <a:rPr lang="zh-CN" altLang="en-US" dirty="0"/>
              <a:t> </a:t>
            </a:r>
            <a:r>
              <a:rPr lang="en-US" altLang="zh-CN" dirty="0"/>
              <a:t>webpage</a:t>
            </a:r>
            <a:endParaRPr lang="en-US" dirty="0"/>
          </a:p>
        </p:txBody>
      </p:sp>
      <p:sp>
        <p:nvSpPr>
          <p:cNvPr id="3" name="Content Placeholder 2">
            <a:extLst>
              <a:ext uri="{FF2B5EF4-FFF2-40B4-BE49-F238E27FC236}">
                <a16:creationId xmlns:a16="http://schemas.microsoft.com/office/drawing/2014/main" id="{E269E18B-44D3-604B-B532-174F349FC972}"/>
              </a:ext>
            </a:extLst>
          </p:cNvPr>
          <p:cNvSpPr>
            <a:spLocks noGrp="1"/>
          </p:cNvSpPr>
          <p:nvPr>
            <p:ph idx="1"/>
          </p:nvPr>
        </p:nvSpPr>
        <p:spPr/>
        <p:txBody>
          <a:bodyPr/>
          <a:lstStyle/>
          <a:p>
            <a:r>
              <a:rPr lang="en-US" altLang="zh-CN" dirty="0"/>
              <a:t>Html</a:t>
            </a:r>
            <a:r>
              <a:rPr lang="zh-CN" altLang="en-US" dirty="0"/>
              <a:t> </a:t>
            </a:r>
            <a:r>
              <a:rPr lang="en-US" altLang="zh-CN" dirty="0"/>
              <a:t>layout</a:t>
            </a:r>
            <a:r>
              <a:rPr lang="zh-CN" altLang="en-US" dirty="0"/>
              <a:t> </a:t>
            </a:r>
            <a:r>
              <a:rPr lang="en-US" altLang="zh-CN" dirty="0"/>
              <a:t>first.</a:t>
            </a:r>
          </a:p>
          <a:p>
            <a:r>
              <a:rPr lang="en-US" altLang="zh-CN" dirty="0"/>
              <a:t>Try</a:t>
            </a:r>
            <a:r>
              <a:rPr lang="zh-CN" altLang="en-US" dirty="0"/>
              <a:t> </a:t>
            </a:r>
            <a:r>
              <a:rPr lang="en-US" altLang="zh-CN" dirty="0"/>
              <a:t>to</a:t>
            </a:r>
            <a:r>
              <a:rPr lang="zh-CN" altLang="en-US" dirty="0"/>
              <a:t> </a:t>
            </a:r>
            <a:r>
              <a:rPr lang="en-US" altLang="zh-CN" dirty="0"/>
              <a:t>use</a:t>
            </a:r>
            <a:r>
              <a:rPr lang="zh-CN" altLang="en-US" dirty="0"/>
              <a:t> </a:t>
            </a:r>
            <a:r>
              <a:rPr lang="en-US" altLang="zh-CN" dirty="0"/>
              <a:t>semantic</a:t>
            </a:r>
            <a:r>
              <a:rPr lang="zh-CN" altLang="en-US" dirty="0"/>
              <a:t> </a:t>
            </a:r>
            <a:r>
              <a:rPr lang="en-US" altLang="zh-CN" dirty="0"/>
              <a:t>html.</a:t>
            </a:r>
          </a:p>
          <a:p>
            <a:r>
              <a:rPr lang="en-US" altLang="zh-CN" dirty="0"/>
              <a:t>Html</a:t>
            </a:r>
            <a:r>
              <a:rPr lang="zh-CN" altLang="en-US" dirty="0"/>
              <a:t> </a:t>
            </a:r>
            <a:r>
              <a:rPr lang="en-US" altLang="zh-CN" dirty="0"/>
              <a:t>markup</a:t>
            </a:r>
            <a:r>
              <a:rPr lang="zh-CN" altLang="en-US" dirty="0"/>
              <a:t> </a:t>
            </a:r>
            <a:r>
              <a:rPr lang="en-US" altLang="zh-CN" dirty="0"/>
              <a:t>with</a:t>
            </a:r>
            <a:r>
              <a:rPr lang="zh-CN" altLang="en-US" dirty="0"/>
              <a:t> </a:t>
            </a:r>
            <a:r>
              <a:rPr lang="en-US" altLang="zh-CN" dirty="0"/>
              <a:t>CSS.</a:t>
            </a:r>
          </a:p>
          <a:p>
            <a:endParaRPr lang="en-US" dirty="0"/>
          </a:p>
        </p:txBody>
      </p:sp>
    </p:spTree>
    <p:extLst>
      <p:ext uri="{BB962C8B-B14F-4D97-AF65-F5344CB8AC3E}">
        <p14:creationId xmlns:p14="http://schemas.microsoft.com/office/powerpoint/2010/main" val="17093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00B5B2-4DA8-D542-900B-BB0911FD61CA}"/>
              </a:ext>
            </a:extLst>
          </p:cNvPr>
          <p:cNvPicPr>
            <a:picLocks noGrp="1" noChangeAspect="1"/>
          </p:cNvPicPr>
          <p:nvPr>
            <p:ph idx="1"/>
          </p:nvPr>
        </p:nvPicPr>
        <p:blipFill>
          <a:blip r:embed="rId2"/>
          <a:stretch>
            <a:fillRect/>
          </a:stretch>
        </p:blipFill>
        <p:spPr>
          <a:xfrm>
            <a:off x="4091000" y="2300147"/>
            <a:ext cx="4174385" cy="4174385"/>
          </a:xfrm>
        </p:spPr>
      </p:pic>
    </p:spTree>
    <p:extLst>
      <p:ext uri="{BB962C8B-B14F-4D97-AF65-F5344CB8AC3E}">
        <p14:creationId xmlns:p14="http://schemas.microsoft.com/office/powerpoint/2010/main" val="342916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DE85-5AF8-A84B-802D-2F50663CC16C}"/>
              </a:ext>
            </a:extLst>
          </p:cNvPr>
          <p:cNvSpPr>
            <a:spLocks noGrp="1"/>
          </p:cNvSpPr>
          <p:nvPr>
            <p:ph type="title"/>
          </p:nvPr>
        </p:nvSpPr>
        <p:spPr/>
        <p:txBody>
          <a:bodyPr/>
          <a:lstStyle/>
          <a:p>
            <a:r>
              <a:rPr lang="en-US" altLang="zh-CN" dirty="0"/>
              <a:t>Import</a:t>
            </a:r>
            <a:r>
              <a:rPr lang="zh-CN" altLang="en-US" dirty="0"/>
              <a:t> </a:t>
            </a:r>
            <a:r>
              <a:rPr lang="en-US" altLang="zh-CN" dirty="0"/>
              <a:t>CSS</a:t>
            </a:r>
            <a:r>
              <a:rPr lang="zh-CN" altLang="en-US" dirty="0"/>
              <a:t> </a:t>
            </a:r>
            <a:r>
              <a:rPr lang="en-US" altLang="zh-CN" dirty="0"/>
              <a:t>(Cascade)</a:t>
            </a:r>
            <a:endParaRPr lang="en-US" dirty="0"/>
          </a:p>
        </p:txBody>
      </p:sp>
      <p:sp>
        <p:nvSpPr>
          <p:cNvPr id="3" name="Content Placeholder 2">
            <a:extLst>
              <a:ext uri="{FF2B5EF4-FFF2-40B4-BE49-F238E27FC236}">
                <a16:creationId xmlns:a16="http://schemas.microsoft.com/office/drawing/2014/main" id="{7070A435-522C-1D4B-AAF4-7860BF8EBDA4}"/>
              </a:ext>
            </a:extLst>
          </p:cNvPr>
          <p:cNvSpPr>
            <a:spLocks noGrp="1"/>
          </p:cNvSpPr>
          <p:nvPr>
            <p:ph idx="1"/>
          </p:nvPr>
        </p:nvSpPr>
        <p:spPr/>
        <p:txBody>
          <a:bodyPr>
            <a:normAutofit lnSpcReduction="10000"/>
          </a:bodyPr>
          <a:lstStyle/>
          <a:p>
            <a:r>
              <a:rPr lang="en-US" altLang="zh-CN" dirty="0"/>
              <a:t>How</a:t>
            </a:r>
            <a:r>
              <a:rPr lang="zh-CN" altLang="en-US" dirty="0"/>
              <a:t> </a:t>
            </a:r>
            <a:r>
              <a:rPr lang="en-US" altLang="zh-CN" dirty="0"/>
              <a:t>to</a:t>
            </a:r>
            <a:r>
              <a:rPr lang="zh-CN" altLang="en-US" dirty="0"/>
              <a:t> </a:t>
            </a:r>
            <a:r>
              <a:rPr lang="en-US" altLang="zh-CN" dirty="0"/>
              <a:t>import</a:t>
            </a:r>
            <a:r>
              <a:rPr lang="zh-CN" altLang="en-US" dirty="0"/>
              <a:t> </a:t>
            </a:r>
            <a:r>
              <a:rPr lang="en-US" altLang="zh-CN" dirty="0"/>
              <a:t>CSS</a:t>
            </a:r>
          </a:p>
          <a:p>
            <a:r>
              <a:rPr lang="en-US" altLang="zh-CN" dirty="0"/>
              <a:t>Inline,</a:t>
            </a:r>
            <a:r>
              <a:rPr lang="zh-CN" altLang="en-US" dirty="0"/>
              <a:t>  </a:t>
            </a:r>
            <a:r>
              <a:rPr lang="en-US" altLang="zh-CN" dirty="0"/>
              <a:t>attribute</a:t>
            </a:r>
          </a:p>
          <a:p>
            <a:pPr lvl="1"/>
            <a:r>
              <a:rPr lang="en-US" altLang="zh-CN" dirty="0"/>
              <a:t>style=“height:</a:t>
            </a:r>
            <a:r>
              <a:rPr lang="zh-CN" altLang="en-US" dirty="0"/>
              <a:t> </a:t>
            </a:r>
            <a:r>
              <a:rPr lang="en-US" altLang="zh-CN" dirty="0"/>
              <a:t>20px,</a:t>
            </a:r>
            <a:r>
              <a:rPr lang="zh-CN" altLang="en-US" dirty="0"/>
              <a:t> </a:t>
            </a:r>
            <a:r>
              <a:rPr lang="en-US" altLang="zh-CN" dirty="0"/>
              <a:t>background-color:</a:t>
            </a:r>
            <a:r>
              <a:rPr lang="zh-CN" altLang="en-US" dirty="0"/>
              <a:t> </a:t>
            </a:r>
            <a:r>
              <a:rPr lang="en-US" altLang="zh-CN" dirty="0"/>
              <a:t>red”</a:t>
            </a:r>
          </a:p>
          <a:p>
            <a:r>
              <a:rPr lang="en-US" altLang="zh-CN" dirty="0"/>
              <a:t>create</a:t>
            </a:r>
            <a:r>
              <a:rPr lang="zh-CN" altLang="en-US" dirty="0"/>
              <a:t> </a:t>
            </a:r>
            <a:r>
              <a:rPr lang="en-US" altLang="zh-CN" dirty="0"/>
              <a:t>CSS</a:t>
            </a:r>
            <a:r>
              <a:rPr lang="zh-CN" altLang="en-US" dirty="0"/>
              <a:t> </a:t>
            </a:r>
            <a:r>
              <a:rPr lang="en-US" altLang="zh-CN" dirty="0"/>
              <a:t>file</a:t>
            </a:r>
            <a:r>
              <a:rPr lang="zh-CN" altLang="en-US" dirty="0"/>
              <a:t> </a:t>
            </a:r>
            <a:r>
              <a:rPr lang="en-US" altLang="zh-CN" dirty="0"/>
              <a:t>and</a:t>
            </a:r>
            <a:r>
              <a:rPr lang="zh-CN" altLang="en-US" dirty="0"/>
              <a:t> </a:t>
            </a:r>
            <a:r>
              <a:rPr lang="en-US" altLang="zh-CN" dirty="0"/>
              <a:t>import,</a:t>
            </a:r>
            <a:r>
              <a:rPr lang="zh-CN" altLang="en-US" dirty="0"/>
              <a:t> </a:t>
            </a:r>
            <a:r>
              <a:rPr lang="en-US" altLang="zh-CN" dirty="0"/>
              <a:t>external</a:t>
            </a:r>
            <a:r>
              <a:rPr lang="zh-CN" altLang="en-US" dirty="0"/>
              <a:t> </a:t>
            </a:r>
            <a:r>
              <a:rPr lang="en-US" altLang="zh-CN" dirty="0"/>
              <a:t>CSS</a:t>
            </a:r>
          </a:p>
          <a:p>
            <a:pPr lvl="1"/>
            <a:r>
              <a:rPr lang="en-US" altLang="zh-CN" dirty="0"/>
              <a:t>&lt;link</a:t>
            </a:r>
            <a:r>
              <a:rPr lang="zh-CN" altLang="en-US" dirty="0"/>
              <a:t> </a:t>
            </a:r>
            <a:r>
              <a:rPr lang="en-US" altLang="zh-CN" dirty="0"/>
              <a:t>res=“stylesheet”</a:t>
            </a:r>
            <a:r>
              <a:rPr lang="zh-CN" altLang="en-US" dirty="0"/>
              <a:t> </a:t>
            </a:r>
            <a:r>
              <a:rPr lang="en-US" altLang="zh-CN" dirty="0" err="1"/>
              <a:t>href</a:t>
            </a:r>
            <a:r>
              <a:rPr lang="en-US" altLang="zh-CN" dirty="0"/>
              <a:t>=“</a:t>
            </a:r>
            <a:r>
              <a:rPr lang="en-US" altLang="zh-CN" dirty="0" err="1"/>
              <a:t>index.css</a:t>
            </a:r>
            <a:r>
              <a:rPr lang="en-US" altLang="zh-CN" dirty="0"/>
              <a:t>”&gt;</a:t>
            </a:r>
            <a:r>
              <a:rPr lang="zh-CN" altLang="en-US" dirty="0"/>
              <a:t> </a:t>
            </a:r>
            <a:endParaRPr lang="en-US" altLang="zh-CN" dirty="0"/>
          </a:p>
          <a:p>
            <a:r>
              <a:rPr lang="en-US" altLang="zh-CN" dirty="0"/>
              <a:t>Internal</a:t>
            </a:r>
            <a:r>
              <a:rPr lang="zh-CN" altLang="en-US" dirty="0"/>
              <a:t> </a:t>
            </a:r>
            <a:r>
              <a:rPr lang="en-US" altLang="zh-CN" dirty="0"/>
              <a:t>CSS</a:t>
            </a:r>
          </a:p>
          <a:p>
            <a:pPr lvl="1"/>
            <a:r>
              <a:rPr lang="en-US" altLang="zh-CN" dirty="0"/>
              <a:t>&lt;style&gt;&lt;/style&gt;</a:t>
            </a:r>
          </a:p>
          <a:p>
            <a:endParaRPr lang="en-US" altLang="zh-CN" dirty="0"/>
          </a:p>
          <a:p>
            <a:r>
              <a:rPr lang="en-US" altLang="zh-CN" dirty="0"/>
              <a:t>Priority:</a:t>
            </a:r>
            <a:r>
              <a:rPr lang="zh-CN" altLang="en-US" dirty="0"/>
              <a:t> </a:t>
            </a:r>
            <a:r>
              <a:rPr lang="en-US" altLang="zh-CN" dirty="0"/>
              <a:t>inline</a:t>
            </a:r>
            <a:r>
              <a:rPr lang="zh-CN" altLang="en-US" dirty="0"/>
              <a:t> </a:t>
            </a:r>
            <a:r>
              <a:rPr lang="en-US" altLang="zh-CN" dirty="0"/>
              <a:t>&gt;</a:t>
            </a:r>
            <a:r>
              <a:rPr lang="zh-CN" altLang="en-US" dirty="0"/>
              <a:t> </a:t>
            </a:r>
            <a:r>
              <a:rPr lang="en-US" altLang="zh-CN" dirty="0"/>
              <a:t>internal</a:t>
            </a:r>
            <a:r>
              <a:rPr lang="zh-CN" altLang="en-US" dirty="0"/>
              <a:t> </a:t>
            </a:r>
            <a:r>
              <a:rPr lang="en-US" altLang="zh-CN" dirty="0"/>
              <a:t>&gt;</a:t>
            </a:r>
            <a:r>
              <a:rPr lang="zh-CN" altLang="en-US" dirty="0"/>
              <a:t> </a:t>
            </a:r>
            <a:r>
              <a:rPr lang="en-US" altLang="zh-CN" dirty="0"/>
              <a:t>external</a:t>
            </a:r>
            <a:endParaRPr lang="en-US" dirty="0"/>
          </a:p>
        </p:txBody>
      </p:sp>
    </p:spTree>
    <p:extLst>
      <p:ext uri="{BB962C8B-B14F-4D97-AF65-F5344CB8AC3E}">
        <p14:creationId xmlns:p14="http://schemas.microsoft.com/office/powerpoint/2010/main" val="125571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1DBE-0C23-8A46-A4C7-AB807AEF0655}"/>
              </a:ext>
            </a:extLst>
          </p:cNvPr>
          <p:cNvSpPr>
            <a:spLocks noGrp="1"/>
          </p:cNvSpPr>
          <p:nvPr>
            <p:ph type="title"/>
          </p:nvPr>
        </p:nvSpPr>
        <p:spPr/>
        <p:txBody>
          <a:bodyPr/>
          <a:lstStyle/>
          <a:p>
            <a:r>
              <a:rPr lang="en-US" altLang="zh-CN" dirty="0"/>
              <a:t>CSS</a:t>
            </a:r>
            <a:r>
              <a:rPr lang="zh-CN" altLang="en-US" dirty="0"/>
              <a:t> </a:t>
            </a:r>
            <a:r>
              <a:rPr lang="en-US" altLang="zh-CN" dirty="0"/>
              <a:t>selector</a:t>
            </a:r>
            <a:r>
              <a:rPr lang="zh-CN" altLang="en-US" dirty="0"/>
              <a:t> </a:t>
            </a:r>
            <a:r>
              <a:rPr lang="en-US" altLang="zh-CN" dirty="0"/>
              <a:t>(Specificity)</a:t>
            </a:r>
            <a:endParaRPr lang="en-US" dirty="0"/>
          </a:p>
        </p:txBody>
      </p:sp>
      <p:pic>
        <p:nvPicPr>
          <p:cNvPr id="4" name="Content Placeholder 3">
            <a:extLst>
              <a:ext uri="{FF2B5EF4-FFF2-40B4-BE49-F238E27FC236}">
                <a16:creationId xmlns:a16="http://schemas.microsoft.com/office/drawing/2014/main" id="{A7F02F10-078F-E543-8EC5-6505691F38BF}"/>
              </a:ext>
            </a:extLst>
          </p:cNvPr>
          <p:cNvPicPr>
            <a:picLocks noGrp="1" noChangeAspect="1"/>
          </p:cNvPicPr>
          <p:nvPr>
            <p:ph idx="1"/>
          </p:nvPr>
        </p:nvPicPr>
        <p:blipFill>
          <a:blip r:embed="rId2"/>
          <a:stretch>
            <a:fillRect/>
          </a:stretch>
        </p:blipFill>
        <p:spPr>
          <a:xfrm>
            <a:off x="2564169" y="2603500"/>
            <a:ext cx="6007975" cy="3416300"/>
          </a:xfrm>
          <a:prstGeom prst="rect">
            <a:avLst/>
          </a:prstGeom>
        </p:spPr>
      </p:pic>
    </p:spTree>
    <p:extLst>
      <p:ext uri="{BB962C8B-B14F-4D97-AF65-F5344CB8AC3E}">
        <p14:creationId xmlns:p14="http://schemas.microsoft.com/office/powerpoint/2010/main" val="227011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1039-EEE5-D941-8113-B67B2C8D8960}"/>
              </a:ext>
            </a:extLst>
          </p:cNvPr>
          <p:cNvSpPr>
            <a:spLocks noGrp="1"/>
          </p:cNvSpPr>
          <p:nvPr>
            <p:ph type="title"/>
          </p:nvPr>
        </p:nvSpPr>
        <p:spPr/>
        <p:txBody>
          <a:bodyPr/>
          <a:lstStyle/>
          <a:p>
            <a:r>
              <a:rPr lang="en-US" altLang="zh-CN" dirty="0"/>
              <a:t>CSS</a:t>
            </a:r>
            <a:r>
              <a:rPr lang="zh-CN" altLang="en-US" dirty="0"/>
              <a:t> </a:t>
            </a:r>
            <a:r>
              <a:rPr lang="en-US" altLang="zh-CN" dirty="0"/>
              <a:t>selector</a:t>
            </a:r>
            <a:endParaRPr lang="en-US" dirty="0"/>
          </a:p>
        </p:txBody>
      </p:sp>
      <p:sp>
        <p:nvSpPr>
          <p:cNvPr id="3" name="Content Placeholder 2">
            <a:extLst>
              <a:ext uri="{FF2B5EF4-FFF2-40B4-BE49-F238E27FC236}">
                <a16:creationId xmlns:a16="http://schemas.microsoft.com/office/drawing/2014/main" id="{21E3A9F8-AAA4-CB4F-A802-F32AE99B9BBA}"/>
              </a:ext>
            </a:extLst>
          </p:cNvPr>
          <p:cNvSpPr>
            <a:spLocks noGrp="1"/>
          </p:cNvSpPr>
          <p:nvPr>
            <p:ph idx="1"/>
          </p:nvPr>
        </p:nvSpPr>
        <p:spPr/>
        <p:txBody>
          <a:bodyPr>
            <a:normAutofit fontScale="70000" lnSpcReduction="20000"/>
          </a:bodyPr>
          <a:lstStyle/>
          <a:p>
            <a:r>
              <a:rPr lang="en-US" sz="2000" dirty="0">
                <a:hlinkClick r:id="rId2"/>
              </a:rPr>
              <a:t>Type selectors</a:t>
            </a:r>
            <a:r>
              <a:rPr lang="en-US" sz="2000" dirty="0"/>
              <a:t> (e.g., h1) and pseudo-elements (e.g., ::before).</a:t>
            </a:r>
          </a:p>
          <a:p>
            <a:r>
              <a:rPr lang="en-US" sz="2000" dirty="0">
                <a:hlinkClick r:id="rId3"/>
              </a:rPr>
              <a:t>Class selectors</a:t>
            </a:r>
            <a:r>
              <a:rPr lang="en-US" sz="2000" dirty="0"/>
              <a:t> (e.g., .example), attributes selectors (e.g., [type="radio"], [id=“id”]) and pseudo-classes (e.g., :hover).</a:t>
            </a:r>
          </a:p>
          <a:p>
            <a:r>
              <a:rPr lang="en-US" sz="2000" dirty="0">
                <a:hlinkClick r:id="rId4"/>
              </a:rPr>
              <a:t>ID selectors</a:t>
            </a:r>
            <a:r>
              <a:rPr lang="en-US" sz="2000" dirty="0"/>
              <a:t> (e.g., #example).</a:t>
            </a:r>
          </a:p>
          <a:p>
            <a:endParaRPr lang="en-US" sz="2000" dirty="0"/>
          </a:p>
          <a:p>
            <a:r>
              <a:rPr lang="en-US" sz="2000" dirty="0"/>
              <a:t>Universal selector (</a:t>
            </a:r>
            <a:r>
              <a:rPr lang="en-US" sz="2000" dirty="0">
                <a:hlinkClick r:id="rId5" tooltip="The documentation about this has not yet been written; please consider contributing!"/>
              </a:rPr>
              <a:t>*</a:t>
            </a:r>
            <a:r>
              <a:rPr lang="en-US" sz="2000" dirty="0"/>
              <a:t>), combinators (</a:t>
            </a:r>
            <a:r>
              <a:rPr lang="en-US" sz="2000" dirty="0">
                <a:hlinkClick r:id="rId6" tooltip="The documentation about this has not yet been written; please consider contributing!"/>
              </a:rPr>
              <a:t>+</a:t>
            </a:r>
            <a:r>
              <a:rPr lang="en-US" sz="2000" dirty="0"/>
              <a:t>, </a:t>
            </a:r>
            <a:r>
              <a:rPr lang="en-US" sz="2000" dirty="0">
                <a:hlinkClick r:id="rId7" tooltip="The documentation about this has not yet been written; please consider contributing!"/>
              </a:rPr>
              <a:t>&gt;</a:t>
            </a:r>
            <a:r>
              <a:rPr lang="en-US" sz="2000" dirty="0"/>
              <a:t>, </a:t>
            </a:r>
            <a:r>
              <a:rPr lang="en-US" sz="2000" dirty="0">
                <a:hlinkClick r:id="rId8" tooltip="The documentation about this has not yet been written; please consider contributing!"/>
              </a:rPr>
              <a:t>~</a:t>
            </a:r>
            <a:r>
              <a:rPr lang="en-US" sz="2000" dirty="0"/>
              <a:t>, </a:t>
            </a:r>
            <a:r>
              <a:rPr lang="en-US" sz="2000" dirty="0">
                <a:hlinkClick r:id="rId9"/>
              </a:rPr>
              <a:t>' '</a:t>
            </a:r>
            <a:r>
              <a:rPr lang="en-US" sz="2000" dirty="0"/>
              <a:t>, </a:t>
            </a:r>
            <a:r>
              <a:rPr lang="en-US" sz="2000" dirty="0">
                <a:hlinkClick r:id="rId10" tooltip="The documentation about this has not yet been written; please consider contributing!"/>
              </a:rPr>
              <a:t>||</a:t>
            </a:r>
            <a:r>
              <a:rPr lang="en-US" sz="2000" dirty="0"/>
              <a:t>) and negation pseudo-class (</a:t>
            </a:r>
            <a:r>
              <a:rPr lang="en-US" sz="2000" dirty="0">
                <a:hlinkClick r:id="rId11" tooltip="The documentation about this has not yet been written; please consider contributing!"/>
              </a:rPr>
              <a:t>:not()</a:t>
            </a:r>
            <a:r>
              <a:rPr lang="en-US" sz="2000" dirty="0"/>
              <a:t>) have no effect on specificity. (The selectors declared </a:t>
            </a:r>
            <a:r>
              <a:rPr lang="en-US" sz="2000" i="1" dirty="0"/>
              <a:t>inside</a:t>
            </a:r>
            <a:r>
              <a:rPr lang="en-US" sz="2000" dirty="0"/>
              <a:t> :not() do, however.)</a:t>
            </a:r>
          </a:p>
          <a:p>
            <a:endParaRPr lang="en-US" sz="2000" dirty="0"/>
          </a:p>
          <a:p>
            <a:r>
              <a:rPr lang="en-US" sz="2000" dirty="0"/>
              <a:t>Descendent selector:  div div </a:t>
            </a:r>
          </a:p>
          <a:p>
            <a:r>
              <a:rPr lang="en-US" sz="2000" dirty="0"/>
              <a:t>Child selector: &gt;</a:t>
            </a:r>
          </a:p>
          <a:p>
            <a:endParaRPr lang="en-US" sz="2000" dirty="0"/>
          </a:p>
          <a:p>
            <a:r>
              <a:rPr lang="en-US" sz="2000" dirty="0"/>
              <a:t>Priority: id &gt; attribute</a:t>
            </a:r>
          </a:p>
        </p:txBody>
      </p:sp>
    </p:spTree>
    <p:extLst>
      <p:ext uri="{BB962C8B-B14F-4D97-AF65-F5344CB8AC3E}">
        <p14:creationId xmlns:p14="http://schemas.microsoft.com/office/powerpoint/2010/main" val="421271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3C43-2B46-344D-BE3C-51519F94185D}"/>
              </a:ext>
            </a:extLst>
          </p:cNvPr>
          <p:cNvSpPr>
            <a:spLocks noGrp="1"/>
          </p:cNvSpPr>
          <p:nvPr>
            <p:ph type="title"/>
          </p:nvPr>
        </p:nvSpPr>
        <p:spPr/>
        <p:txBody>
          <a:bodyPr/>
          <a:lstStyle/>
          <a:p>
            <a:r>
              <a:rPr lang="en-US" dirty="0"/>
              <a:t>CSS selector</a:t>
            </a:r>
          </a:p>
        </p:txBody>
      </p:sp>
      <p:sp>
        <p:nvSpPr>
          <p:cNvPr id="3" name="Content Placeholder 2">
            <a:extLst>
              <a:ext uri="{FF2B5EF4-FFF2-40B4-BE49-F238E27FC236}">
                <a16:creationId xmlns:a16="http://schemas.microsoft.com/office/drawing/2014/main" id="{71463A4B-D860-204B-B484-CF402BB8561F}"/>
              </a:ext>
            </a:extLst>
          </p:cNvPr>
          <p:cNvSpPr>
            <a:spLocks noGrp="1"/>
          </p:cNvSpPr>
          <p:nvPr>
            <p:ph idx="1"/>
          </p:nvPr>
        </p:nvSpPr>
        <p:spPr/>
        <p:txBody>
          <a:bodyPr/>
          <a:lstStyle/>
          <a:p>
            <a:pPr marL="0" indent="0">
              <a:buNone/>
            </a:pPr>
            <a:r>
              <a:rPr lang="en-US" dirty="0"/>
              <a:t>Regular expression: ?, ^</a:t>
            </a:r>
          </a:p>
          <a:p>
            <a:pPr marL="0" indent="0">
              <a:buNone/>
            </a:pPr>
            <a:endParaRPr lang="en-US" dirty="0"/>
          </a:p>
          <a:p>
            <a:pPr marL="0" indent="0">
              <a:buNone/>
            </a:pPr>
            <a:r>
              <a:rPr lang="en-US" dirty="0"/>
              <a:t>[class*="col"] [class^="col-"] [class$="-col"]</a:t>
            </a:r>
          </a:p>
        </p:txBody>
      </p:sp>
    </p:spTree>
    <p:extLst>
      <p:ext uri="{BB962C8B-B14F-4D97-AF65-F5344CB8AC3E}">
        <p14:creationId xmlns:p14="http://schemas.microsoft.com/office/powerpoint/2010/main" val="134314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6872-E20B-CC40-A489-7694B310FD83}"/>
              </a:ext>
            </a:extLst>
          </p:cNvPr>
          <p:cNvSpPr>
            <a:spLocks noGrp="1"/>
          </p:cNvSpPr>
          <p:nvPr>
            <p:ph type="title"/>
          </p:nvPr>
        </p:nvSpPr>
        <p:spPr/>
        <p:txBody>
          <a:bodyPr/>
          <a:lstStyle/>
          <a:p>
            <a:r>
              <a:rPr lang="en-US" altLang="zh-CN" dirty="0"/>
              <a:t>Font</a:t>
            </a:r>
            <a:r>
              <a:rPr lang="zh-CN" altLang="en-US" dirty="0"/>
              <a:t> </a:t>
            </a:r>
            <a:r>
              <a:rPr lang="en-US" altLang="zh-CN" dirty="0"/>
              <a:t>collections</a:t>
            </a:r>
            <a:endParaRPr lang="en-US" dirty="0"/>
          </a:p>
        </p:txBody>
      </p:sp>
      <p:pic>
        <p:nvPicPr>
          <p:cNvPr id="4" name="Content Placeholder 3">
            <a:extLst>
              <a:ext uri="{FF2B5EF4-FFF2-40B4-BE49-F238E27FC236}">
                <a16:creationId xmlns:a16="http://schemas.microsoft.com/office/drawing/2014/main" id="{3A86AF90-074B-1140-AF52-0EF4DCE66100}"/>
              </a:ext>
            </a:extLst>
          </p:cNvPr>
          <p:cNvPicPr>
            <a:picLocks noGrp="1" noChangeAspect="1"/>
          </p:cNvPicPr>
          <p:nvPr>
            <p:ph idx="1"/>
          </p:nvPr>
        </p:nvPicPr>
        <p:blipFill>
          <a:blip r:embed="rId2"/>
          <a:stretch>
            <a:fillRect/>
          </a:stretch>
        </p:blipFill>
        <p:spPr>
          <a:xfrm>
            <a:off x="2323306" y="2743200"/>
            <a:ext cx="6489700" cy="3136900"/>
          </a:xfrm>
          <a:prstGeom prst="rect">
            <a:avLst/>
          </a:prstGeom>
        </p:spPr>
      </p:pic>
    </p:spTree>
    <p:extLst>
      <p:ext uri="{BB962C8B-B14F-4D97-AF65-F5344CB8AC3E}">
        <p14:creationId xmlns:p14="http://schemas.microsoft.com/office/powerpoint/2010/main" val="326782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C0BD-9F43-1748-A44B-897A7584BC3D}"/>
              </a:ext>
            </a:extLst>
          </p:cNvPr>
          <p:cNvSpPr>
            <a:spLocks noGrp="1"/>
          </p:cNvSpPr>
          <p:nvPr>
            <p:ph type="title"/>
          </p:nvPr>
        </p:nvSpPr>
        <p:spPr/>
        <p:txBody>
          <a:bodyPr/>
          <a:lstStyle/>
          <a:p>
            <a:r>
              <a:rPr lang="en-US" altLang="zh-CN" dirty="0"/>
              <a:t>Font</a:t>
            </a:r>
            <a:r>
              <a:rPr lang="zh-CN" altLang="en-US" dirty="0"/>
              <a:t> </a:t>
            </a:r>
            <a:r>
              <a:rPr lang="en-US" altLang="zh-CN" dirty="0"/>
              <a:t>size</a:t>
            </a:r>
            <a:r>
              <a:rPr lang="zh-CN" altLang="en-US" dirty="0"/>
              <a:t> </a:t>
            </a:r>
            <a:r>
              <a:rPr lang="en-US" altLang="zh-CN" dirty="0"/>
              <a:t>&amp;</a:t>
            </a:r>
            <a:r>
              <a:rPr lang="zh-CN" altLang="en-US" dirty="0"/>
              <a:t> </a:t>
            </a:r>
            <a:r>
              <a:rPr lang="en-US" altLang="zh-CN" dirty="0"/>
              <a:t>style</a:t>
            </a:r>
            <a:endParaRPr lang="en-US" dirty="0"/>
          </a:p>
        </p:txBody>
      </p:sp>
      <p:sp>
        <p:nvSpPr>
          <p:cNvPr id="3" name="Content Placeholder 2">
            <a:extLst>
              <a:ext uri="{FF2B5EF4-FFF2-40B4-BE49-F238E27FC236}">
                <a16:creationId xmlns:a16="http://schemas.microsoft.com/office/drawing/2014/main" id="{21E95A3E-8B68-3445-9063-5D68E6818138}"/>
              </a:ext>
            </a:extLst>
          </p:cNvPr>
          <p:cNvSpPr>
            <a:spLocks noGrp="1"/>
          </p:cNvSpPr>
          <p:nvPr>
            <p:ph idx="1"/>
          </p:nvPr>
        </p:nvSpPr>
        <p:spPr/>
        <p:txBody>
          <a:bodyPr>
            <a:normAutofit fontScale="55000" lnSpcReduction="20000"/>
          </a:bodyPr>
          <a:lstStyle/>
          <a:p>
            <a:r>
              <a:rPr lang="en-US" altLang="zh-CN" sz="2400" b="1" dirty="0"/>
              <a:t>PX</a:t>
            </a:r>
            <a:r>
              <a:rPr lang="en-US" sz="2400" b="1" dirty="0"/>
              <a:t>: </a:t>
            </a:r>
            <a:r>
              <a:rPr lang="en-US" sz="2000" dirty="0"/>
              <a:t>Pixels (px) are considered absolute units, although they are relative to the DPI and resolution of the viewing device. But on the device itself, the PX unit is fixed and does not change based on any other element. Using PX can be problematic for responsive sites, but they are useful for maintaining consistent sizing for some elements. If you have elements that should not be resized, then using PX is a good choice.</a:t>
            </a:r>
          </a:p>
          <a:p>
            <a:endParaRPr lang="en-US" dirty="0"/>
          </a:p>
          <a:p>
            <a:r>
              <a:rPr lang="en-US" dirty="0"/>
              <a:t>Relative Units</a:t>
            </a:r>
          </a:p>
          <a:p>
            <a:r>
              <a:rPr lang="en-US" sz="2000" b="1" dirty="0"/>
              <a:t>EM</a:t>
            </a:r>
            <a:r>
              <a:rPr lang="en-US" sz="2000" dirty="0"/>
              <a:t>: Relative to the parent element</a:t>
            </a:r>
          </a:p>
          <a:p>
            <a:r>
              <a:rPr lang="en-US" sz="2000" b="1" dirty="0"/>
              <a:t>REM</a:t>
            </a:r>
            <a:r>
              <a:rPr lang="en-US" sz="2000" dirty="0"/>
              <a:t>: Relative to the root element (HTML tag)</a:t>
            </a:r>
          </a:p>
          <a:p>
            <a:r>
              <a:rPr lang="en-US" sz="2000" b="1" dirty="0"/>
              <a:t>%</a:t>
            </a:r>
            <a:r>
              <a:rPr lang="en-US" sz="2000" dirty="0"/>
              <a:t>: Relative to the parent element</a:t>
            </a:r>
          </a:p>
          <a:p>
            <a:r>
              <a:rPr lang="en-US" sz="2000" b="1" dirty="0"/>
              <a:t>VW</a:t>
            </a:r>
            <a:r>
              <a:rPr lang="en-US" sz="2000" dirty="0"/>
              <a:t>: Relative to the viewport’s width</a:t>
            </a:r>
          </a:p>
          <a:p>
            <a:r>
              <a:rPr lang="en-US" sz="2000" b="1" dirty="0"/>
              <a:t>VH</a:t>
            </a:r>
            <a:r>
              <a:rPr lang="en-US" sz="2000" dirty="0"/>
              <a:t>: Relative to the viewport’s height</a:t>
            </a:r>
          </a:p>
          <a:p>
            <a:endParaRPr lang="en-US" sz="2000" dirty="0"/>
          </a:p>
          <a:p>
            <a:r>
              <a:rPr lang="en-US" sz="2000" dirty="0"/>
              <a:t>Unlike PX, relative units like %, EM, and REM are better suited to responsive design and also help </a:t>
            </a:r>
            <a:r>
              <a:rPr lang="en-US" sz="2000" dirty="0">
                <a:hlinkClick r:id="rId2"/>
              </a:rPr>
              <a:t>meet accessibility standards</a:t>
            </a:r>
            <a:r>
              <a:rPr lang="en-US" sz="2000" dirty="0"/>
              <a:t>. Relative units scale better on different devices because they can scale up and down according to another element’s size.</a:t>
            </a:r>
          </a:p>
          <a:p>
            <a:endParaRPr lang="en-US" dirty="0"/>
          </a:p>
        </p:txBody>
      </p:sp>
    </p:spTree>
    <p:extLst>
      <p:ext uri="{BB962C8B-B14F-4D97-AF65-F5344CB8AC3E}">
        <p14:creationId xmlns:p14="http://schemas.microsoft.com/office/powerpoint/2010/main" val="179554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E81B-4838-BA49-AB72-01A7D47BF07B}"/>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E7B232B5-3504-7B48-AFC2-9F06DFEE6D81}"/>
              </a:ext>
            </a:extLst>
          </p:cNvPr>
          <p:cNvSpPr>
            <a:spLocks noGrp="1"/>
          </p:cNvSpPr>
          <p:nvPr>
            <p:ph idx="1"/>
          </p:nvPr>
        </p:nvSpPr>
        <p:spPr/>
        <p:txBody>
          <a:bodyPr>
            <a:normAutofit fontScale="92500" lnSpcReduction="20000"/>
          </a:bodyPr>
          <a:lstStyle/>
          <a:p>
            <a:r>
              <a:rPr lang="en-US" sz="2000" b="1" dirty="0"/>
              <a:t>box-sizing</a:t>
            </a:r>
            <a:r>
              <a:rPr lang="en-US" sz="2000" dirty="0"/>
              <a:t>: (default)content-box, border-box</a:t>
            </a:r>
          </a:p>
          <a:p>
            <a:pPr marL="0" indent="0">
              <a:buNone/>
            </a:pPr>
            <a:endParaRPr lang="en-US" sz="2000" dirty="0"/>
          </a:p>
          <a:p>
            <a:r>
              <a:rPr lang="en-US" sz="2000" b="1" dirty="0"/>
              <a:t>position</a:t>
            </a:r>
            <a:r>
              <a:rPr lang="en-US" sz="2000" dirty="0"/>
              <a:t>: fixed, absolute, relative, (default)static, sticky</a:t>
            </a:r>
          </a:p>
          <a:p>
            <a:r>
              <a:rPr lang="en-US" sz="2000" dirty="0"/>
              <a:t>fixed related to the screen.</a:t>
            </a:r>
          </a:p>
          <a:p>
            <a:r>
              <a:rPr lang="en-US" sz="2000" dirty="0"/>
              <a:t>absolute related to </a:t>
            </a:r>
            <a:r>
              <a:rPr lang="en-US" altLang="zh-CN" sz="2000" dirty="0"/>
              <a:t>the</a:t>
            </a:r>
            <a:r>
              <a:rPr lang="zh-CN" altLang="en-US" sz="2000" dirty="0"/>
              <a:t> </a:t>
            </a:r>
            <a:r>
              <a:rPr lang="en-US" altLang="zh-CN" sz="2000" dirty="0"/>
              <a:t>first</a:t>
            </a:r>
            <a:r>
              <a:rPr lang="zh-CN" altLang="en-US" sz="2000" dirty="0"/>
              <a:t> </a:t>
            </a:r>
            <a:r>
              <a:rPr lang="en-US" altLang="zh-CN" sz="2000" dirty="0"/>
              <a:t>element</a:t>
            </a:r>
            <a:r>
              <a:rPr lang="zh-CN" altLang="en-US" sz="2000" dirty="0"/>
              <a:t> </a:t>
            </a:r>
            <a:r>
              <a:rPr lang="en-US" altLang="zh-CN" sz="2000" dirty="0"/>
              <a:t>tag</a:t>
            </a:r>
            <a:r>
              <a:rPr lang="zh-CN" altLang="en-US" sz="2000" dirty="0"/>
              <a:t> </a:t>
            </a:r>
            <a:r>
              <a:rPr lang="en-US" altLang="zh-CN" sz="2000" dirty="0"/>
              <a:t>which</a:t>
            </a:r>
            <a:r>
              <a:rPr lang="zh-CN" altLang="en-US" sz="2000" dirty="0"/>
              <a:t> </a:t>
            </a:r>
            <a:r>
              <a:rPr lang="en-US" altLang="zh-CN" sz="2000" dirty="0"/>
              <a:t>not</a:t>
            </a:r>
            <a:r>
              <a:rPr lang="zh-CN" altLang="en-US" sz="2000" dirty="0"/>
              <a:t> </a:t>
            </a:r>
            <a:r>
              <a:rPr lang="en-US" altLang="zh-CN" sz="2000" dirty="0"/>
              <a:t>position</a:t>
            </a:r>
            <a:r>
              <a:rPr lang="zh-CN" altLang="en-US" sz="2000" dirty="0"/>
              <a:t> </a:t>
            </a:r>
            <a:r>
              <a:rPr lang="en-US" altLang="zh-CN" sz="2000" dirty="0"/>
              <a:t>static.</a:t>
            </a:r>
          </a:p>
          <a:p>
            <a:r>
              <a:rPr lang="en-US" altLang="zh-CN" sz="2000" dirty="0"/>
              <a:t>relative</a:t>
            </a:r>
            <a:r>
              <a:rPr lang="zh-CN" altLang="en-US" sz="2000" dirty="0"/>
              <a:t> </a:t>
            </a:r>
            <a:r>
              <a:rPr lang="en-US" altLang="zh-CN" sz="2000" dirty="0"/>
              <a:t>related</a:t>
            </a:r>
            <a:r>
              <a:rPr lang="zh-CN" altLang="en-US" sz="2000" dirty="0"/>
              <a:t> </a:t>
            </a:r>
            <a:r>
              <a:rPr lang="en-US" altLang="zh-CN" sz="2000" dirty="0"/>
              <a:t>to</a:t>
            </a:r>
            <a:r>
              <a:rPr lang="zh-CN" altLang="en-US" sz="2000" dirty="0"/>
              <a:t> </a:t>
            </a:r>
            <a:r>
              <a:rPr lang="en-US" altLang="zh-CN" sz="2000" dirty="0"/>
              <a:t>current</a:t>
            </a:r>
            <a:r>
              <a:rPr lang="zh-CN" altLang="en-US" sz="2000" dirty="0"/>
              <a:t> </a:t>
            </a:r>
            <a:r>
              <a:rPr lang="en-US" altLang="zh-CN" sz="2000" dirty="0"/>
              <a:t>position.</a:t>
            </a:r>
          </a:p>
          <a:p>
            <a:r>
              <a:rPr lang="en-US" altLang="zh-CN" sz="2000" dirty="0"/>
              <a:t>sticky</a:t>
            </a:r>
            <a:r>
              <a:rPr lang="zh-CN" altLang="en-US" sz="2000" dirty="0"/>
              <a:t> </a:t>
            </a:r>
            <a:endParaRPr lang="en-US" altLang="zh-CN" sz="2000" dirty="0"/>
          </a:p>
          <a:p>
            <a:endParaRPr lang="en-US" sz="2000" dirty="0"/>
          </a:p>
          <a:p>
            <a:r>
              <a:rPr lang="en-US" altLang="zh-CN" sz="2000" dirty="0"/>
              <a:t>Carousel</a:t>
            </a:r>
            <a:endParaRPr lang="en-US" sz="2000" dirty="0"/>
          </a:p>
          <a:p>
            <a:endParaRPr lang="en-US" sz="2000" dirty="0"/>
          </a:p>
        </p:txBody>
      </p:sp>
    </p:spTree>
    <p:extLst>
      <p:ext uri="{BB962C8B-B14F-4D97-AF65-F5344CB8AC3E}">
        <p14:creationId xmlns:p14="http://schemas.microsoft.com/office/powerpoint/2010/main" val="4091279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{651120B2-E861-F944-8935-53FD5D9B7FDC}tf10001076</Template>
  <TotalTime>59946</TotalTime>
  <Words>637</Words>
  <Application>Microsoft Macintosh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CSS</vt:lpstr>
      <vt:lpstr>PowerPoint Presentation</vt:lpstr>
      <vt:lpstr>Import CSS (Cascade)</vt:lpstr>
      <vt:lpstr>CSS selector (Specificity)</vt:lpstr>
      <vt:lpstr>CSS selector</vt:lpstr>
      <vt:lpstr>CSS selector</vt:lpstr>
      <vt:lpstr>Font collections</vt:lpstr>
      <vt:lpstr>Font size &amp; style</vt:lpstr>
      <vt:lpstr>Parameters</vt:lpstr>
      <vt:lpstr>layout</vt:lpstr>
      <vt:lpstr>layout</vt:lpstr>
      <vt:lpstr>Assignment</vt:lpstr>
      <vt:lpstr>How to build a webpage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Microsoft Office User</dc:creator>
  <cp:lastModifiedBy>Microsoft Office User</cp:lastModifiedBy>
  <cp:revision>32</cp:revision>
  <dcterms:created xsi:type="dcterms:W3CDTF">2020-10-26T15:22:58Z</dcterms:created>
  <dcterms:modified xsi:type="dcterms:W3CDTF">2021-01-06T21:06:31Z</dcterms:modified>
</cp:coreProperties>
</file>