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slide" Target="slides/slide42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45f908e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b45f908e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45f908e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45f908e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45f908e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45f908e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45f908e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45f908e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45f908e8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45f908e8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45f908e8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45f908e8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45f908e8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45f908e8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b45f908e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b45f908e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45f908e8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b45f908e8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45f908e8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45f908e8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d061c513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d061c513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d061c513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dd061c513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d061c513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dd061c513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d061c513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d061c513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d061c513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d061c513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d061c513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dd061c513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d061c513_4_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dd061c513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d061c513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dd061c513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d061c513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dd061c513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d061c513_4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dd061c513_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dd061c513_4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dd061c513_4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45f908e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45f908e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dd061c513_4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dd061c513_4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dd061c513_6_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dd061c513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dd061c513_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dd061c513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dd061c513_6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dd061c513_6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dd061c513_6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dd061c513_6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dd061c513_6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dd061c513_6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d061c513_6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d061c513_6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d061c513_10_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dd061c51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dd061c513_1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dd061c513_1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dd061c513_1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dd061c513_1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45f908e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45f908e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dd061c513_1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dd061c513_1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dd077909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dd077909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dd077909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dd077909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45f908e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45f908e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45f908e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45f908e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45f908e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45f908e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45f908e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45f908e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45f908e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45f908e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ight-gradient"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 sz="30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">
    <p:bg>
      <p:bgPr>
        <a:solidFill>
          <a:schemeClr val="dk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>
                <a:solidFill>
                  <a:schemeClr val="lt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</a:defRPr>
            </a:lvl1pPr>
            <a:lvl2pPr lvl="1" algn="r">
              <a:buNone/>
              <a:defRPr sz="1300">
                <a:solidFill>
                  <a:schemeClr val="lt1"/>
                </a:solidFill>
              </a:defRPr>
            </a:lvl2pPr>
            <a:lvl3pPr lvl="2" algn="r">
              <a:buNone/>
              <a:defRPr sz="1300">
                <a:solidFill>
                  <a:schemeClr val="lt1"/>
                </a:solidFill>
              </a:defRPr>
            </a:lvl3pPr>
            <a:lvl4pPr lvl="3" algn="r">
              <a:buNone/>
              <a:defRPr sz="1300">
                <a:solidFill>
                  <a:schemeClr val="lt1"/>
                </a:solidFill>
              </a:defRPr>
            </a:lvl4pPr>
            <a:lvl5pPr lvl="4" algn="r">
              <a:buNone/>
              <a:defRPr sz="1300">
                <a:solidFill>
                  <a:schemeClr val="lt1"/>
                </a:solidFill>
              </a:defRPr>
            </a:lvl5pPr>
            <a:lvl6pPr lvl="5" algn="r">
              <a:buNone/>
              <a:defRPr sz="1300">
                <a:solidFill>
                  <a:schemeClr val="lt1"/>
                </a:solidFill>
              </a:defRPr>
            </a:lvl6pPr>
            <a:lvl7pPr lvl="6" algn="r">
              <a:buNone/>
              <a:defRPr sz="1300">
                <a:solidFill>
                  <a:schemeClr val="lt1"/>
                </a:solidFill>
              </a:defRPr>
            </a:lvl7pPr>
            <a:lvl8pPr lvl="7" algn="r">
              <a:buNone/>
              <a:defRPr sz="1300">
                <a:solidFill>
                  <a:schemeClr val="lt1"/>
                </a:solidFill>
              </a:defRPr>
            </a:lvl8pPr>
            <a:lvl9pPr lvl="8" algn="r">
              <a:buNone/>
              <a:defRPr sz="13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jpg"/><Relationship Id="rId4" Type="http://schemas.openxmlformats.org/officeDocument/2006/relationships/image" Target="../media/image36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8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7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0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3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7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4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8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2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4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5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CFS Patients Beta Brains P-value &lt; 0.05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-217650"/>
            <a:ext cx="81955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-217650"/>
            <a:ext cx="82296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HC </a:t>
            </a:r>
            <a:r>
              <a:rPr lang="en">
                <a:solidFill>
                  <a:schemeClr val="dk1"/>
                </a:solidFill>
              </a:rPr>
              <a:t>Patients Beta Brains P-value &lt; 0.05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925" y="0"/>
            <a:ext cx="833412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ult_ranksum_pasat1scan1.jpg" id="181" name="Google Shape;18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020VTV.jpg" id="66" name="Google Shape;6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150" y="0"/>
            <a:ext cx="80350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ult_ranksum_pasat2scan1.jpg" id="186" name="Google Shape;18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ult_ranksum_pasat3scan1.jpg" id="191" name="Google Shape;19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ult_ranksum_pasat1scan2.jpg" id="196" name="Google Shape;19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ult_ranksum_pasat2scan2.jpg" id="201" name="Google Shape;20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ult_ranksum_pasat2scan2.jpg" id="206" name="Google Shape;20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_ranksum_pasat3scan2.jpg" id="207" name="Google Shape;20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utlayers.jpg" id="212" name="Google Shape;21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9"/>
          <p:cNvSpPr txBox="1"/>
          <p:nvPr/>
        </p:nvSpPr>
        <p:spPr>
          <a:xfrm>
            <a:off x="3577500" y="0"/>
            <a:ext cx="19890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pasat 1 scan 1 beta 1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0"/>
          <p:cNvSpPr txBox="1"/>
          <p:nvPr/>
        </p:nvSpPr>
        <p:spPr>
          <a:xfrm>
            <a:off x="3577500" y="0"/>
            <a:ext cx="19890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pasat 2 scan 1 beta 1</a:t>
            </a:r>
            <a:endParaRPr/>
          </a:p>
        </p:txBody>
      </p:sp>
      <p:pic>
        <p:nvPicPr>
          <p:cNvPr descr="outlayers.jpg" id="219" name="Google Shape;2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40"/>
          <p:cNvSpPr txBox="1"/>
          <p:nvPr/>
        </p:nvSpPr>
        <p:spPr>
          <a:xfrm>
            <a:off x="3577500" y="0"/>
            <a:ext cx="19890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pasat 2 scan 1 beta 1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1"/>
          <p:cNvSpPr txBox="1"/>
          <p:nvPr/>
        </p:nvSpPr>
        <p:spPr>
          <a:xfrm>
            <a:off x="3577500" y="0"/>
            <a:ext cx="19890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pasat 3 scan 1 beta 1</a:t>
            </a:r>
            <a:endParaRPr/>
          </a:p>
        </p:txBody>
      </p:sp>
      <p:pic>
        <p:nvPicPr>
          <p:cNvPr descr="outlayers.jpg" id="226" name="Google Shape;22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41"/>
          <p:cNvSpPr txBox="1"/>
          <p:nvPr/>
        </p:nvSpPr>
        <p:spPr>
          <a:xfrm>
            <a:off x="3577500" y="0"/>
            <a:ext cx="19890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pasat 3 scan 1 beta 1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2"/>
          <p:cNvSpPr txBox="1"/>
          <p:nvPr/>
        </p:nvSpPr>
        <p:spPr>
          <a:xfrm>
            <a:off x="3577500" y="0"/>
            <a:ext cx="19890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pasat 1 scan 2 beta 1</a:t>
            </a:r>
            <a:endParaRPr/>
          </a:p>
        </p:txBody>
      </p:sp>
      <p:pic>
        <p:nvPicPr>
          <p:cNvPr descr="outlayers.jpg" id="233" name="Google Shape;23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42"/>
          <p:cNvSpPr txBox="1"/>
          <p:nvPr/>
        </p:nvSpPr>
        <p:spPr>
          <a:xfrm>
            <a:off x="3577500" y="0"/>
            <a:ext cx="19890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pasat 1 scan 2 beta 1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utlayers.jpg" id="239" name="Google Shape;23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3"/>
          <p:cNvSpPr txBox="1"/>
          <p:nvPr/>
        </p:nvSpPr>
        <p:spPr>
          <a:xfrm>
            <a:off x="3577500" y="0"/>
            <a:ext cx="19890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pasat 2 scan 2 beta 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utlayers.jpg" id="245" name="Google Shape;24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44"/>
          <p:cNvSpPr txBox="1"/>
          <p:nvPr/>
        </p:nvSpPr>
        <p:spPr>
          <a:xfrm>
            <a:off x="3654300" y="0"/>
            <a:ext cx="21522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pasat 3 scan 2 beta 1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ult_ranksum_pasat1scan1.jpg" id="251" name="Google Shape;25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5"/>
          <p:cNvSpPr txBox="1"/>
          <p:nvPr/>
        </p:nvSpPr>
        <p:spPr>
          <a:xfrm>
            <a:off x="2977350" y="4773625"/>
            <a:ext cx="3143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CFS #1 = 020VTV HC #15 = 487ZR9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ult_ranksum_pasat2scan1.jpg" id="257" name="Google Shape;25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46"/>
          <p:cNvSpPr txBox="1"/>
          <p:nvPr/>
        </p:nvSpPr>
        <p:spPr>
          <a:xfrm>
            <a:off x="2888700" y="4752625"/>
            <a:ext cx="40485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CFS #4 = 318LYO, #6 = 430EEN, #7 = 617KGL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ult_ranksum_pasat3scan1.jpg" id="263" name="Google Shape;26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47"/>
          <p:cNvSpPr txBox="1"/>
          <p:nvPr/>
        </p:nvSpPr>
        <p:spPr>
          <a:xfrm>
            <a:off x="3793800" y="4808400"/>
            <a:ext cx="19707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CFS  #4 = 318LYO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ult_ranksum_pasat1scan2.jpg" id="269" name="Google Shape;26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48"/>
          <p:cNvSpPr txBox="1"/>
          <p:nvPr/>
        </p:nvSpPr>
        <p:spPr>
          <a:xfrm>
            <a:off x="2262000" y="4738800"/>
            <a:ext cx="46200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CFS #1 = 020VTV, #6= 617KGL HC #13 = 129EW1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ult_ranksum_pasat2scan2.jpg" id="275" name="Google Shape;27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9"/>
          <p:cNvSpPr txBox="1"/>
          <p:nvPr/>
        </p:nvSpPr>
        <p:spPr>
          <a:xfrm>
            <a:off x="3197100" y="4787575"/>
            <a:ext cx="33471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CFS #1 = 020VTV, #8 = 669YTH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ult_ranksum_pasat3scan2.jpg" id="281" name="Google Shape;28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50"/>
          <p:cNvSpPr txBox="1"/>
          <p:nvPr/>
        </p:nvSpPr>
        <p:spPr>
          <a:xfrm>
            <a:off x="3340200" y="4801525"/>
            <a:ext cx="31092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CFS #8 = 669YTH, #17 = 744GXX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FS_overlay_pasat3_scan1.jpg" id="287" name="Google Shape;28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575" y="585788"/>
            <a:ext cx="5276850" cy="39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C_overlay_pasat3_scan1.jpg" id="292" name="Google Shape;29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0" y="571500"/>
            <a:ext cx="53340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FS_pasat3_scan2.jpg" id="297" name="Google Shape;29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0" y="571500"/>
            <a:ext cx="53340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C_overlay_pasat3_scan2.jpg" id="302" name="Google Shape;30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0" y="571500"/>
            <a:ext cx="53340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sat3_scan1_ceff.jpg" id="307" name="Google Shape;30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0" y="571500"/>
            <a:ext cx="53340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sat3_scan2_coeff.jpg" id="312" name="Google Shape;31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0" y="571500"/>
            <a:ext cx="53340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400" y="0"/>
            <a:ext cx="81834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ight 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Dark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