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9144000" cy="5143500" type="screen16x9"/>
  <p:notesSz cx="6858000" cy="9144000"/>
  <p:embeddedFontLst>
    <p:embeddedFont>
      <p:font typeface="Maven Pro" pitchFamily="2" charset="77"/>
      <p:regular r:id="rId33"/>
      <p:bold r:id="rId34"/>
    </p:embeddedFont>
    <p:embeddedFont>
      <p:font typeface="Nunito" pitchFamily="2" charset="77"/>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9"/>
  </p:normalViewPr>
  <p:slideViewPr>
    <p:cSldViewPr snapToGrid="0">
      <p:cViewPr varScale="1">
        <p:scale>
          <a:sx n="120" d="100"/>
          <a:sy n="120" d="100"/>
        </p:scale>
        <p:origin x="200" y="4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00ad8342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00ad8342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7a00ad8342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7a00ad8342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a00ad8342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a00ad8342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a00ad8342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a00ad8342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cabad5b515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cabad5b515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cabad5b515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cabad5b51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cabad5b515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cabad5b515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7a00ad8342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7a00ad8342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300">
                <a:solidFill>
                  <a:srgbClr val="424242"/>
                </a:solidFill>
                <a:latin typeface="Nunito"/>
                <a:ea typeface="Nunito"/>
                <a:cs typeface="Nunito"/>
                <a:sym typeface="Nunito"/>
              </a:rPr>
              <a:t>In this block of code we again used the plotly module to plot the shooting percentages of each player’s three point shooting, free throw and field goals. The nifty benefit with plotly is that it allows us to interact with the graph. When you highlight over a certain point it tells us the age of the player and the shooting percentages for each category respective of the player’s age.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7a00ad8342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7a00ad8342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We then repeated the follow process for the other players to see if we could see a visual difference in their shooting accuracy.</a:t>
            </a:r>
            <a:endParaRPr sz="1300">
              <a:solidFill>
                <a:srgbClr val="424242"/>
              </a:solidFill>
              <a:latin typeface="Nunito"/>
              <a:ea typeface="Nunito"/>
              <a:cs typeface="Nunito"/>
              <a:sym typeface="Nunito"/>
            </a:endParaRPr>
          </a:p>
          <a:p>
            <a:pPr marL="0" lvl="0" indent="0" algn="l" rtl="0">
              <a:spcBef>
                <a:spcPts val="12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a00ad8342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7a00ad8342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From first glance we can see that Michael Jordan had the highest three point percentage (0.5/50%) </a:t>
            </a:r>
            <a:r>
              <a:rPr lang="en" sz="1300">
                <a:solidFill>
                  <a:srgbClr val="424242"/>
                </a:solidFill>
              </a:rPr>
              <a:t>however, from looking at graph alone it is still hard to determine who was the best shooter in terms of accuracy.</a:t>
            </a:r>
            <a:endParaRPr sz="1300">
              <a:solidFill>
                <a:srgbClr val="424242"/>
              </a:solidFill>
              <a:latin typeface="Nunito"/>
              <a:ea typeface="Nunito"/>
              <a:cs typeface="Nunito"/>
              <a:sym typeface="Nunito"/>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abb21d55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abb21d55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7a00ad8342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7a00ad834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So we then used a describe function on the players shooting percentages to give us a brief statistically summary. From this summary we can see the mean of the players shooting percentage per shooting category. We then summed all the shooting categories mean together to give us an overall average shooting percentage of each player to help us determine who was the best shooter in terms of accuracy. Lebron James (0.526), Kobe Bryant (0.530), Michael Jordan (0.533). Though the difference in their overall shooting average is small we can see that Michael Jordan had the highest overall shooting average. Furthermore if we were to award the best shooter per category at any given age we can see that through the max value that Michael Jordan had the best three point percentage, Kobe Bryant had the best free throw percentage and Lebron had the best field goal percentage.</a:t>
            </a:r>
            <a:endParaRPr sz="1300">
              <a:solidFill>
                <a:srgbClr val="424242"/>
              </a:solidFill>
              <a:latin typeface="Nunito"/>
              <a:ea typeface="Nunito"/>
              <a:cs typeface="Nunito"/>
              <a:sym typeface="Nunito"/>
            </a:endParaRPr>
          </a:p>
          <a:p>
            <a:pPr marL="0" lvl="0" indent="0" algn="l" rtl="0">
              <a:spcBef>
                <a:spcPts val="120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cabad5b51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cabad5b51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300">
                <a:solidFill>
                  <a:srgbClr val="424242"/>
                </a:solidFill>
                <a:latin typeface="Nunito"/>
                <a:ea typeface="Nunito"/>
                <a:cs typeface="Nunito"/>
                <a:sym typeface="Nunito"/>
              </a:rPr>
              <a:t>Lebron James (0.526), Kobe Bryant (0.530), Michael Jordan (0.533). Though the difference in their overall shooting average is small we can see that Michael Jordan had the highest overall shooting average. Furthermore if we were to award the best shooter per category at any given age we can see that through the max value that Michael Jordan had the best three point percentage, Kobe Bryant had the best free throw percentage and Lebron had the best field goal percentage.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cb8d68d86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cb8d68d86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cb8d68d869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cb8d68d86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cb8d68d86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cb8d68d86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cb8d68d86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cb8d68d86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b8d68d86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b8d68d86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cb8d68d86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cb8d68d86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cb8d68d86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cb8d68d86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ca29b2eb4e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ca29b2eb4e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a29b2eb4e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a29b2eb4e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ca29b2eb4e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ca29b2eb4e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a00ad834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7a00ad834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a00ad8342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7a00ad8342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a00ad8342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a00ad8342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a00ad8342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7a00ad8342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a00ad8342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7a00ad8342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a00ad8342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a00ad8342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youtube.com/watch?v=ZeIr0FVJwGs"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400"/>
              <a:t>NBA Analysis</a:t>
            </a:r>
            <a:endParaRPr sz="4400"/>
          </a:p>
        </p:txBody>
      </p:sp>
      <p:sp>
        <p:nvSpPr>
          <p:cNvPr id="278" name="Google Shape;278;p13"/>
          <p:cNvSpPr txBox="1">
            <a:spLocks noGrp="1"/>
          </p:cNvSpPr>
          <p:nvPr>
            <p:ph type="subTitle" idx="1"/>
          </p:nvPr>
        </p:nvSpPr>
        <p:spPr>
          <a:xfrm>
            <a:off x="849575" y="4132925"/>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Patrick, Darren, Andrew, Hamish</a:t>
            </a:r>
            <a:endParaRPr/>
          </a:p>
        </p:txBody>
      </p:sp>
      <p:sp>
        <p:nvSpPr>
          <p:cNvPr id="279" name="Google Shape;279;p13"/>
          <p:cNvSpPr txBox="1">
            <a:spLocks noGrp="1"/>
          </p:cNvSpPr>
          <p:nvPr>
            <p:ph type="subTitle" idx="1"/>
          </p:nvPr>
        </p:nvSpPr>
        <p:spPr>
          <a:xfrm>
            <a:off x="824000" y="2900900"/>
            <a:ext cx="4255500" cy="695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a:t>Group 6 aka. MoneyBalls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56"/>
        <p:cNvGrpSpPr/>
        <p:nvPr/>
      </p:nvGrpSpPr>
      <p:grpSpPr>
        <a:xfrm>
          <a:off x="0" y="0"/>
          <a:ext cx="0" cy="0"/>
          <a:chOff x="0" y="0"/>
          <a:chExt cx="0" cy="0"/>
        </a:xfrm>
      </p:grpSpPr>
      <p:pic>
        <p:nvPicPr>
          <p:cNvPr id="357" name="Google Shape;357;p25"/>
          <p:cNvPicPr preferRelativeResize="0"/>
          <p:nvPr/>
        </p:nvPicPr>
        <p:blipFill>
          <a:blip r:embed="rId3">
            <a:alphaModFix/>
          </a:blip>
          <a:stretch>
            <a:fillRect/>
          </a:stretch>
        </p:blipFill>
        <p:spPr>
          <a:xfrm>
            <a:off x="1262200" y="826600"/>
            <a:ext cx="6510200" cy="395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61"/>
        <p:cNvGrpSpPr/>
        <p:nvPr/>
      </p:nvGrpSpPr>
      <p:grpSpPr>
        <a:xfrm>
          <a:off x="0" y="0"/>
          <a:ext cx="0" cy="0"/>
          <a:chOff x="0" y="0"/>
          <a:chExt cx="0" cy="0"/>
        </a:xfrm>
      </p:grpSpPr>
      <p:pic>
        <p:nvPicPr>
          <p:cNvPr id="362" name="Google Shape;362;p26"/>
          <p:cNvPicPr preferRelativeResize="0"/>
          <p:nvPr/>
        </p:nvPicPr>
        <p:blipFill>
          <a:blip r:embed="rId3">
            <a:alphaModFix/>
          </a:blip>
          <a:stretch>
            <a:fillRect/>
          </a:stretch>
        </p:blipFill>
        <p:spPr>
          <a:xfrm>
            <a:off x="1175600" y="800775"/>
            <a:ext cx="7608175" cy="395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66"/>
        <p:cNvGrpSpPr/>
        <p:nvPr/>
      </p:nvGrpSpPr>
      <p:grpSpPr>
        <a:xfrm>
          <a:off x="0" y="0"/>
          <a:ext cx="0" cy="0"/>
          <a:chOff x="0" y="0"/>
          <a:chExt cx="0" cy="0"/>
        </a:xfrm>
      </p:grpSpPr>
      <p:pic>
        <p:nvPicPr>
          <p:cNvPr id="367" name="Google Shape;367;p27"/>
          <p:cNvPicPr preferRelativeResize="0"/>
          <p:nvPr/>
        </p:nvPicPr>
        <p:blipFill>
          <a:blip r:embed="rId3">
            <a:alphaModFix/>
          </a:blip>
          <a:stretch>
            <a:fillRect/>
          </a:stretch>
        </p:blipFill>
        <p:spPr>
          <a:xfrm>
            <a:off x="1184250" y="800200"/>
            <a:ext cx="7668799" cy="362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71"/>
        <p:cNvGrpSpPr/>
        <p:nvPr/>
      </p:nvGrpSpPr>
      <p:grpSpPr>
        <a:xfrm>
          <a:off x="0" y="0"/>
          <a:ext cx="0" cy="0"/>
          <a:chOff x="0" y="0"/>
          <a:chExt cx="0" cy="0"/>
        </a:xfrm>
      </p:grpSpPr>
      <p:pic>
        <p:nvPicPr>
          <p:cNvPr id="372" name="Google Shape;372;p28"/>
          <p:cNvPicPr preferRelativeResize="0"/>
          <p:nvPr/>
        </p:nvPicPr>
        <p:blipFill>
          <a:blip r:embed="rId3">
            <a:alphaModFix/>
          </a:blip>
          <a:stretch>
            <a:fillRect/>
          </a:stretch>
        </p:blipFill>
        <p:spPr>
          <a:xfrm>
            <a:off x="1227575" y="792849"/>
            <a:ext cx="7495600" cy="3862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G.O.A.T total points scored each season</a:t>
            </a:r>
            <a:endParaRPr/>
          </a:p>
        </p:txBody>
      </p:sp>
      <p:sp>
        <p:nvSpPr>
          <p:cNvPr id="378" name="Google Shape;378;p29"/>
          <p:cNvSpPr txBox="1"/>
          <p:nvPr/>
        </p:nvSpPr>
        <p:spPr>
          <a:xfrm>
            <a:off x="708025" y="1687000"/>
            <a:ext cx="690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We again used plotly to visualise the total points scored by each player over their careers.</a:t>
            </a:r>
            <a:endParaRPr>
              <a:latin typeface="Nunito"/>
              <a:ea typeface="Nunito"/>
              <a:cs typeface="Nunito"/>
              <a:sym typeface="Nunito"/>
            </a:endParaRPr>
          </a:p>
        </p:txBody>
      </p:sp>
      <p:pic>
        <p:nvPicPr>
          <p:cNvPr id="379" name="Google Shape;379;p29"/>
          <p:cNvPicPr preferRelativeResize="0"/>
          <p:nvPr/>
        </p:nvPicPr>
        <p:blipFill>
          <a:blip r:embed="rId3">
            <a:alphaModFix/>
          </a:blip>
          <a:stretch>
            <a:fillRect/>
          </a:stretch>
        </p:blipFill>
        <p:spPr>
          <a:xfrm>
            <a:off x="1061600" y="2391725"/>
            <a:ext cx="6479131" cy="253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83"/>
        <p:cNvGrpSpPr/>
        <p:nvPr/>
      </p:nvGrpSpPr>
      <p:grpSpPr>
        <a:xfrm>
          <a:off x="0" y="0"/>
          <a:ext cx="0" cy="0"/>
          <a:chOff x="0" y="0"/>
          <a:chExt cx="0" cy="0"/>
        </a:xfrm>
      </p:grpSpPr>
      <p:sp>
        <p:nvSpPr>
          <p:cNvPr id="384" name="Google Shape;384;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total scored over each player’s career</a:t>
            </a:r>
            <a:endParaRPr/>
          </a:p>
        </p:txBody>
      </p:sp>
      <p:pic>
        <p:nvPicPr>
          <p:cNvPr id="385" name="Google Shape;385;p30"/>
          <p:cNvPicPr preferRelativeResize="0"/>
          <p:nvPr/>
        </p:nvPicPr>
        <p:blipFill>
          <a:blip r:embed="rId3">
            <a:alphaModFix/>
          </a:blip>
          <a:stretch>
            <a:fillRect/>
          </a:stretch>
        </p:blipFill>
        <p:spPr>
          <a:xfrm>
            <a:off x="1303800" y="1597875"/>
            <a:ext cx="6386333" cy="3240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and Limitations</a:t>
            </a:r>
            <a:endParaRPr/>
          </a:p>
        </p:txBody>
      </p:sp>
      <p:sp>
        <p:nvSpPr>
          <p:cNvPr id="391" name="Google Shape;391;p3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Ultimately Lebron James was the highest scorer throughout his career (which is still ongoing). Therefore, if one were to were to decide to anoint one of Lebron James, Kobe Bryant or Michael Jordan the G.O.A.T based solely on the total points scored metric, it would have to be Lebron.</a:t>
            </a:r>
            <a:endParaRPr/>
          </a:p>
          <a:p>
            <a:pPr marL="0" lvl="0" indent="0" algn="l" rtl="0">
              <a:spcBef>
                <a:spcPts val="1200"/>
              </a:spcBef>
              <a:spcAft>
                <a:spcPts val="0"/>
              </a:spcAft>
              <a:buNone/>
            </a:pPr>
            <a:r>
              <a:rPr lang="en"/>
              <a:t>Limitations</a:t>
            </a:r>
            <a:endParaRPr/>
          </a:p>
          <a:p>
            <a:pPr marL="457200" lvl="0" indent="-311150" algn="l" rtl="0">
              <a:spcBef>
                <a:spcPts val="1200"/>
              </a:spcBef>
              <a:spcAft>
                <a:spcPts val="0"/>
              </a:spcAft>
              <a:buSzPts val="1300"/>
              <a:buChar char="●"/>
            </a:pPr>
            <a:r>
              <a:rPr lang="en"/>
              <a:t>Outliers: Injury affected years hindered some player’s outputs.</a:t>
            </a:r>
            <a:endParaRPr/>
          </a:p>
          <a:p>
            <a:pPr marL="457200" lvl="0" indent="-311150" algn="l" rtl="0">
              <a:spcBef>
                <a:spcPts val="0"/>
              </a:spcBef>
              <a:spcAft>
                <a:spcPts val="0"/>
              </a:spcAft>
              <a:buSzPts val="1300"/>
              <a:buChar char="●"/>
            </a:pPr>
            <a:r>
              <a:rPr lang="en"/>
              <a:t>Lebron James’ career is ongoing, so data could change. </a:t>
            </a:r>
            <a:endParaRPr/>
          </a:p>
          <a:p>
            <a:pPr marL="457200" lvl="0" indent="-311150" algn="l" rtl="0">
              <a:spcBef>
                <a:spcPts val="0"/>
              </a:spcBef>
              <a:spcAft>
                <a:spcPts val="0"/>
              </a:spcAft>
              <a:buSzPts val="1300"/>
              <a:buChar char="●"/>
            </a:pPr>
            <a:r>
              <a:rPr lang="en"/>
              <a:t>There is more to a great basketball player than scoring. There is a reason why many basketball fans still argue about who is the G.O.A.T.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95"/>
        <p:cNvGrpSpPr/>
        <p:nvPr/>
      </p:nvGrpSpPr>
      <p:grpSpPr>
        <a:xfrm>
          <a:off x="0" y="0"/>
          <a:ext cx="0" cy="0"/>
          <a:chOff x="0" y="0"/>
          <a:chExt cx="0" cy="0"/>
        </a:xfrm>
      </p:grpSpPr>
      <p:sp>
        <p:nvSpPr>
          <p:cNvPr id="396" name="Google Shape;396;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G.O.A.T Based on Shooting Accuracy</a:t>
            </a:r>
            <a:endParaRPr/>
          </a:p>
          <a:p>
            <a:pPr marL="0" lvl="0" indent="0" algn="l" rtl="0">
              <a:spcBef>
                <a:spcPts val="0"/>
              </a:spcBef>
              <a:spcAft>
                <a:spcPts val="0"/>
              </a:spcAft>
              <a:buNone/>
            </a:pPr>
            <a:r>
              <a:rPr lang="en"/>
              <a:t>(LeBron James)</a:t>
            </a:r>
            <a:endParaRPr/>
          </a:p>
        </p:txBody>
      </p:sp>
      <p:pic>
        <p:nvPicPr>
          <p:cNvPr id="397" name="Google Shape;397;p32"/>
          <p:cNvPicPr preferRelativeResize="0"/>
          <p:nvPr/>
        </p:nvPicPr>
        <p:blipFill>
          <a:blip r:embed="rId3">
            <a:alphaModFix/>
          </a:blip>
          <a:stretch>
            <a:fillRect/>
          </a:stretch>
        </p:blipFill>
        <p:spPr>
          <a:xfrm>
            <a:off x="2286000" y="2453100"/>
            <a:ext cx="4572001" cy="2286000"/>
          </a:xfrm>
          <a:prstGeom prst="rect">
            <a:avLst/>
          </a:prstGeom>
          <a:noFill/>
          <a:ln>
            <a:noFill/>
          </a:ln>
        </p:spPr>
      </p:pic>
      <p:pic>
        <p:nvPicPr>
          <p:cNvPr id="398" name="Google Shape;398;p32"/>
          <p:cNvPicPr preferRelativeResize="0"/>
          <p:nvPr/>
        </p:nvPicPr>
        <p:blipFill>
          <a:blip r:embed="rId4">
            <a:alphaModFix/>
          </a:blip>
          <a:stretch>
            <a:fillRect/>
          </a:stretch>
        </p:blipFill>
        <p:spPr>
          <a:xfrm>
            <a:off x="2286000" y="1597879"/>
            <a:ext cx="4571999" cy="91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02"/>
        <p:cNvGrpSpPr/>
        <p:nvPr/>
      </p:nvGrpSpPr>
      <p:grpSpPr>
        <a:xfrm>
          <a:off x="0" y="0"/>
          <a:ext cx="0" cy="0"/>
          <a:chOff x="0" y="0"/>
          <a:chExt cx="0" cy="0"/>
        </a:xfrm>
      </p:grpSpPr>
      <p:sp>
        <p:nvSpPr>
          <p:cNvPr id="403" name="Google Shape;403;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G.O.A.T Based on Shooting Accuracy</a:t>
            </a:r>
            <a:endParaRPr/>
          </a:p>
          <a:p>
            <a:pPr marL="0" lvl="0" indent="0" algn="l" rtl="0">
              <a:spcBef>
                <a:spcPts val="0"/>
              </a:spcBef>
              <a:spcAft>
                <a:spcPts val="0"/>
              </a:spcAft>
              <a:buNone/>
            </a:pPr>
            <a:r>
              <a:rPr lang="en"/>
              <a:t>(Kobe Bryant)</a:t>
            </a:r>
            <a:endParaRPr/>
          </a:p>
        </p:txBody>
      </p:sp>
      <p:pic>
        <p:nvPicPr>
          <p:cNvPr id="404" name="Google Shape;404;p33"/>
          <p:cNvPicPr preferRelativeResize="0"/>
          <p:nvPr/>
        </p:nvPicPr>
        <p:blipFill>
          <a:blip r:embed="rId3">
            <a:alphaModFix/>
          </a:blip>
          <a:stretch>
            <a:fillRect/>
          </a:stretch>
        </p:blipFill>
        <p:spPr>
          <a:xfrm>
            <a:off x="2286000" y="2512273"/>
            <a:ext cx="4571999" cy="2286001"/>
          </a:xfrm>
          <a:prstGeom prst="rect">
            <a:avLst/>
          </a:prstGeom>
          <a:noFill/>
          <a:ln>
            <a:noFill/>
          </a:ln>
        </p:spPr>
      </p:pic>
      <p:pic>
        <p:nvPicPr>
          <p:cNvPr id="405" name="Google Shape;405;p33"/>
          <p:cNvPicPr preferRelativeResize="0"/>
          <p:nvPr/>
        </p:nvPicPr>
        <p:blipFill>
          <a:blip r:embed="rId4">
            <a:alphaModFix/>
          </a:blip>
          <a:stretch>
            <a:fillRect/>
          </a:stretch>
        </p:blipFill>
        <p:spPr>
          <a:xfrm>
            <a:off x="2286000" y="1597880"/>
            <a:ext cx="4571999" cy="91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09"/>
        <p:cNvGrpSpPr/>
        <p:nvPr/>
      </p:nvGrpSpPr>
      <p:grpSpPr>
        <a:xfrm>
          <a:off x="0" y="0"/>
          <a:ext cx="0" cy="0"/>
          <a:chOff x="0" y="0"/>
          <a:chExt cx="0" cy="0"/>
        </a:xfrm>
      </p:grpSpPr>
      <p:sp>
        <p:nvSpPr>
          <p:cNvPr id="410" name="Google Shape;410;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G.O.A.T Based on Shooting Accuracy</a:t>
            </a:r>
            <a:endParaRPr/>
          </a:p>
          <a:p>
            <a:pPr marL="0" lvl="0" indent="0" algn="l" rtl="0">
              <a:spcBef>
                <a:spcPts val="0"/>
              </a:spcBef>
              <a:spcAft>
                <a:spcPts val="0"/>
              </a:spcAft>
              <a:buNone/>
            </a:pPr>
            <a:r>
              <a:rPr lang="en"/>
              <a:t>(Michael Jordan)</a:t>
            </a:r>
            <a:endParaRPr/>
          </a:p>
        </p:txBody>
      </p:sp>
      <p:pic>
        <p:nvPicPr>
          <p:cNvPr id="411" name="Google Shape;411;p34"/>
          <p:cNvPicPr preferRelativeResize="0"/>
          <p:nvPr/>
        </p:nvPicPr>
        <p:blipFill>
          <a:blip r:embed="rId3">
            <a:alphaModFix/>
          </a:blip>
          <a:stretch>
            <a:fillRect/>
          </a:stretch>
        </p:blipFill>
        <p:spPr>
          <a:xfrm>
            <a:off x="2286000" y="2512275"/>
            <a:ext cx="4572001" cy="2286000"/>
          </a:xfrm>
          <a:prstGeom prst="rect">
            <a:avLst/>
          </a:prstGeom>
          <a:noFill/>
          <a:ln>
            <a:noFill/>
          </a:ln>
        </p:spPr>
      </p:pic>
      <p:pic>
        <p:nvPicPr>
          <p:cNvPr id="412" name="Google Shape;412;p34"/>
          <p:cNvPicPr preferRelativeResize="0"/>
          <p:nvPr/>
        </p:nvPicPr>
        <p:blipFill>
          <a:blip r:embed="rId4">
            <a:alphaModFix/>
          </a:blip>
          <a:stretch>
            <a:fillRect/>
          </a:stretch>
        </p:blipFill>
        <p:spPr>
          <a:xfrm>
            <a:off x="2286000" y="1597878"/>
            <a:ext cx="4571999"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Motivation and Summary</a:t>
            </a:r>
            <a:endParaRPr sz="3000" dirty="0"/>
          </a:p>
        </p:txBody>
      </p:sp>
      <p:sp>
        <p:nvSpPr>
          <p:cNvPr id="285" name="Google Shape;285;p14"/>
          <p:cNvSpPr txBox="1">
            <a:spLocks noGrp="1"/>
          </p:cNvSpPr>
          <p:nvPr>
            <p:ph type="body" idx="1"/>
          </p:nvPr>
        </p:nvSpPr>
        <p:spPr>
          <a:xfrm>
            <a:off x="1303800" y="1468125"/>
            <a:ext cx="6000000" cy="330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1D1C1D"/>
                </a:solidFill>
              </a:rPr>
              <a:t>What does box scores or traditional stats tells us?</a:t>
            </a:r>
            <a:endParaRPr sz="1200" dirty="0">
              <a:solidFill>
                <a:srgbClr val="1D1C1D"/>
              </a:solidFill>
            </a:endParaRPr>
          </a:p>
          <a:p>
            <a:pPr marL="0" lvl="0" indent="0" algn="l" rtl="0">
              <a:spcBef>
                <a:spcPts val="1200"/>
              </a:spcBef>
              <a:spcAft>
                <a:spcPts val="0"/>
              </a:spcAft>
              <a:buNone/>
            </a:pPr>
            <a:r>
              <a:rPr lang="en" sz="1200" dirty="0">
                <a:solidFill>
                  <a:srgbClr val="1D1C1D"/>
                </a:solidFill>
              </a:rPr>
              <a:t>How can we hypothesis statistically?</a:t>
            </a:r>
            <a:endParaRPr sz="1200" dirty="0">
              <a:solidFill>
                <a:srgbClr val="1D1C1D"/>
              </a:solidFill>
            </a:endParaRPr>
          </a:p>
          <a:p>
            <a:pPr marL="914400" lvl="0" indent="-304800" algn="l" rtl="0">
              <a:spcBef>
                <a:spcPts val="1200"/>
              </a:spcBef>
              <a:spcAft>
                <a:spcPts val="0"/>
              </a:spcAft>
              <a:buClr>
                <a:srgbClr val="1D1C1D"/>
              </a:buClr>
              <a:buSzPts val="1200"/>
              <a:buChar char="➢"/>
            </a:pPr>
            <a:r>
              <a:rPr lang="en" sz="1200" dirty="0">
                <a:solidFill>
                  <a:srgbClr val="1D1C1D"/>
                </a:solidFill>
              </a:rPr>
              <a:t>Who is the best shooter?</a:t>
            </a:r>
            <a:endParaRPr sz="1200" dirty="0">
              <a:solidFill>
                <a:srgbClr val="1D1C1D"/>
              </a:solidFill>
            </a:endParaRPr>
          </a:p>
          <a:p>
            <a:pPr marL="914400" lvl="0" indent="-304800" algn="l" rtl="0">
              <a:spcBef>
                <a:spcPts val="0"/>
              </a:spcBef>
              <a:spcAft>
                <a:spcPts val="0"/>
              </a:spcAft>
              <a:buClr>
                <a:srgbClr val="1D1C1D"/>
              </a:buClr>
              <a:buSzPts val="1200"/>
              <a:buChar char="➢"/>
            </a:pPr>
            <a:r>
              <a:rPr lang="en" sz="1200" dirty="0">
                <a:solidFill>
                  <a:srgbClr val="1D1C1D"/>
                </a:solidFill>
              </a:rPr>
              <a:t>Can we use this analysis to make a case for the greatest of all time?</a:t>
            </a:r>
          </a:p>
          <a:p>
            <a:pPr marL="609600" lvl="0" indent="0" algn="l" rtl="0">
              <a:spcBef>
                <a:spcPts val="0"/>
              </a:spcBef>
              <a:spcAft>
                <a:spcPts val="0"/>
              </a:spcAft>
              <a:buClr>
                <a:srgbClr val="1D1C1D"/>
              </a:buClr>
              <a:buSzPts val="1200"/>
              <a:buNone/>
            </a:pPr>
            <a:endParaRPr sz="1200" dirty="0">
              <a:solidFill>
                <a:srgbClr val="1D1C1D"/>
              </a:solidFill>
            </a:endParaRPr>
          </a:p>
          <a:p>
            <a:pPr marL="457200" lvl="0" indent="-304800" algn="l" rtl="0">
              <a:spcBef>
                <a:spcPts val="0"/>
              </a:spcBef>
              <a:spcAft>
                <a:spcPts val="0"/>
              </a:spcAft>
              <a:buClr>
                <a:srgbClr val="1D1C1D"/>
              </a:buClr>
              <a:buSzPts val="1200"/>
              <a:buChar char="➔"/>
            </a:pPr>
            <a:r>
              <a:rPr lang="en" sz="1200" i="1" dirty="0">
                <a:solidFill>
                  <a:srgbClr val="1D1C1D"/>
                </a:solidFill>
              </a:rPr>
              <a:t>Hypotheses</a:t>
            </a:r>
            <a:endParaRPr sz="1200" i="1" dirty="0">
              <a:solidFill>
                <a:srgbClr val="1D1C1D"/>
              </a:solidFill>
            </a:endParaRPr>
          </a:p>
          <a:p>
            <a:pPr marL="457200" lvl="0" indent="-304800" algn="l" rtl="0">
              <a:spcBef>
                <a:spcPts val="0"/>
              </a:spcBef>
              <a:spcAft>
                <a:spcPts val="0"/>
              </a:spcAft>
              <a:buClr>
                <a:srgbClr val="1D1C1D"/>
              </a:buClr>
              <a:buSzPts val="1200"/>
              <a:buChar char="-"/>
            </a:pPr>
            <a:r>
              <a:rPr lang="en" sz="1200" dirty="0">
                <a:solidFill>
                  <a:srgbClr val="1D1C1D"/>
                </a:solidFill>
              </a:rPr>
              <a:t>The best shooter based </a:t>
            </a:r>
            <a:r>
              <a:rPr lang="en" sz="1200" b="1" dirty="0">
                <a:solidFill>
                  <a:srgbClr val="1D1C1D"/>
                </a:solidFill>
              </a:rPr>
              <a:t>solely on points scored</a:t>
            </a:r>
            <a:r>
              <a:rPr lang="en" sz="1200" dirty="0">
                <a:solidFill>
                  <a:srgbClr val="1D1C1D"/>
                </a:solidFill>
              </a:rPr>
              <a:t> will be Lebron James. </a:t>
            </a:r>
            <a:endParaRPr sz="1200" dirty="0">
              <a:solidFill>
                <a:srgbClr val="1D1C1D"/>
              </a:solidFill>
            </a:endParaRPr>
          </a:p>
          <a:p>
            <a:pPr marL="457200" lvl="0" indent="-304800" algn="l" rtl="0">
              <a:spcBef>
                <a:spcPts val="0"/>
              </a:spcBef>
              <a:spcAft>
                <a:spcPts val="0"/>
              </a:spcAft>
              <a:buClr>
                <a:srgbClr val="1D1C1D"/>
              </a:buClr>
              <a:buSzPts val="1200"/>
              <a:buChar char="-"/>
            </a:pPr>
            <a:r>
              <a:rPr lang="en" sz="1200" dirty="0">
                <a:solidFill>
                  <a:srgbClr val="1D1C1D"/>
                </a:solidFill>
              </a:rPr>
              <a:t>The best shooter based on the their</a:t>
            </a:r>
            <a:r>
              <a:rPr lang="en" sz="1200" b="1" dirty="0">
                <a:solidFill>
                  <a:srgbClr val="1D1C1D"/>
                </a:solidFill>
              </a:rPr>
              <a:t> field goal, three point and free throw percentages</a:t>
            </a:r>
            <a:r>
              <a:rPr lang="en" sz="1200" dirty="0">
                <a:solidFill>
                  <a:srgbClr val="1D1C1D"/>
                </a:solidFill>
              </a:rPr>
              <a:t> will be Kobe Bryant. </a:t>
            </a:r>
            <a:endParaRPr sz="1200" dirty="0">
              <a:solidFill>
                <a:srgbClr val="1D1C1D"/>
              </a:solidFill>
            </a:endParaRPr>
          </a:p>
          <a:p>
            <a:pPr marL="457200" lvl="0" indent="-304800" algn="l" rtl="0">
              <a:spcBef>
                <a:spcPts val="0"/>
              </a:spcBef>
              <a:spcAft>
                <a:spcPts val="0"/>
              </a:spcAft>
              <a:buClr>
                <a:srgbClr val="1D1C1D"/>
              </a:buClr>
              <a:buSzPts val="1200"/>
              <a:buChar char="-"/>
            </a:pPr>
            <a:r>
              <a:rPr lang="en" sz="1200" b="1" dirty="0">
                <a:solidFill>
                  <a:srgbClr val="1D1C1D"/>
                </a:solidFill>
              </a:rPr>
              <a:t>Total assists</a:t>
            </a:r>
            <a:r>
              <a:rPr lang="en" sz="1200" dirty="0">
                <a:solidFill>
                  <a:srgbClr val="1D1C1D"/>
                </a:solidFill>
              </a:rPr>
              <a:t> per player will be strongly </a:t>
            </a:r>
            <a:r>
              <a:rPr lang="en" sz="1200" b="1" dirty="0">
                <a:solidFill>
                  <a:srgbClr val="1D1C1D"/>
                </a:solidFill>
              </a:rPr>
              <a:t>correlated</a:t>
            </a:r>
            <a:r>
              <a:rPr lang="en" sz="1200" dirty="0">
                <a:solidFill>
                  <a:srgbClr val="1D1C1D"/>
                </a:solidFill>
              </a:rPr>
              <a:t> to number of turnovers per player. </a:t>
            </a:r>
            <a:endParaRPr sz="1200" dirty="0">
              <a:solidFill>
                <a:srgbClr val="1D1C1D"/>
              </a:solidFill>
            </a:endParaRPr>
          </a:p>
        </p:txBody>
      </p:sp>
      <p:pic>
        <p:nvPicPr>
          <p:cNvPr id="286" name="Google Shape;286;p14"/>
          <p:cNvPicPr preferRelativeResize="0"/>
          <p:nvPr/>
        </p:nvPicPr>
        <p:blipFill rotWithShape="1">
          <a:blip r:embed="rId3">
            <a:alphaModFix/>
          </a:blip>
          <a:srcRect l="28390" t="7234" r="29555" b="6327"/>
          <a:stretch/>
        </p:blipFill>
        <p:spPr>
          <a:xfrm>
            <a:off x="0" y="1368675"/>
            <a:ext cx="1219350" cy="2506175"/>
          </a:xfrm>
          <a:prstGeom prst="rect">
            <a:avLst/>
          </a:prstGeom>
          <a:noFill/>
          <a:ln>
            <a:noFill/>
          </a:ln>
        </p:spPr>
      </p:pic>
      <p:pic>
        <p:nvPicPr>
          <p:cNvPr id="287" name="Google Shape;287;p14"/>
          <p:cNvPicPr preferRelativeResize="0"/>
          <p:nvPr/>
        </p:nvPicPr>
        <p:blipFill>
          <a:blip r:embed="rId4">
            <a:alphaModFix/>
          </a:blip>
          <a:stretch>
            <a:fillRect/>
          </a:stretch>
        </p:blipFill>
        <p:spPr>
          <a:xfrm>
            <a:off x="5586625" y="0"/>
            <a:ext cx="2782124" cy="1686125"/>
          </a:xfrm>
          <a:prstGeom prst="rect">
            <a:avLst/>
          </a:prstGeom>
          <a:noFill/>
          <a:ln>
            <a:noFill/>
          </a:ln>
        </p:spPr>
      </p:pic>
      <p:pic>
        <p:nvPicPr>
          <p:cNvPr id="288" name="Google Shape;288;p14"/>
          <p:cNvPicPr preferRelativeResize="0"/>
          <p:nvPr/>
        </p:nvPicPr>
        <p:blipFill>
          <a:blip r:embed="rId5">
            <a:alphaModFix/>
          </a:blip>
          <a:stretch>
            <a:fillRect/>
          </a:stretch>
        </p:blipFill>
        <p:spPr>
          <a:xfrm>
            <a:off x="6470925" y="2762125"/>
            <a:ext cx="2260900" cy="2260900"/>
          </a:xfrm>
          <a:prstGeom prst="rect">
            <a:avLst/>
          </a:prstGeom>
          <a:noFill/>
          <a:ln>
            <a:noFill/>
          </a:ln>
        </p:spPr>
      </p:pic>
      <p:pic>
        <p:nvPicPr>
          <p:cNvPr id="289" name="Google Shape;289;p14"/>
          <p:cNvPicPr preferRelativeResize="0"/>
          <p:nvPr/>
        </p:nvPicPr>
        <p:blipFill>
          <a:blip r:embed="rId6">
            <a:alphaModFix/>
          </a:blip>
          <a:stretch>
            <a:fillRect/>
          </a:stretch>
        </p:blipFill>
        <p:spPr>
          <a:xfrm flipH="1">
            <a:off x="7812987" y="1141700"/>
            <a:ext cx="1331000" cy="1859566"/>
          </a:xfrm>
          <a:prstGeom prst="rect">
            <a:avLst/>
          </a:prstGeom>
          <a:noFill/>
          <a:ln>
            <a:noFill/>
          </a:ln>
        </p:spPr>
      </p:pic>
      <p:sp>
        <p:nvSpPr>
          <p:cNvPr id="290" name="Google Shape;290;p14"/>
          <p:cNvSpPr txBox="1"/>
          <p:nvPr/>
        </p:nvSpPr>
        <p:spPr>
          <a:xfrm>
            <a:off x="5389225" y="229275"/>
            <a:ext cx="1185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dirty="0">
                <a:solidFill>
                  <a:srgbClr val="1D1C1D"/>
                </a:solidFill>
                <a:latin typeface="Nunito"/>
                <a:ea typeface="Nunito"/>
                <a:cs typeface="Nunito"/>
                <a:sym typeface="Nunito"/>
              </a:rPr>
              <a:t>LeBron James</a:t>
            </a:r>
            <a:endParaRPr dirty="0"/>
          </a:p>
        </p:txBody>
      </p:sp>
      <p:sp>
        <p:nvSpPr>
          <p:cNvPr id="291" name="Google Shape;291;p14"/>
          <p:cNvSpPr txBox="1"/>
          <p:nvPr/>
        </p:nvSpPr>
        <p:spPr>
          <a:xfrm>
            <a:off x="6700825" y="1832700"/>
            <a:ext cx="10569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dirty="0">
                <a:solidFill>
                  <a:srgbClr val="1D1C1D"/>
                </a:solidFill>
                <a:latin typeface="Nunito"/>
                <a:ea typeface="Nunito"/>
                <a:cs typeface="Nunito"/>
                <a:sym typeface="Nunito"/>
              </a:rPr>
              <a:t>Kobe Bryant</a:t>
            </a:r>
            <a:endParaRPr dirty="0"/>
          </a:p>
        </p:txBody>
      </p:sp>
      <p:sp>
        <p:nvSpPr>
          <p:cNvPr id="292" name="Google Shape;292;p14"/>
          <p:cNvSpPr txBox="1"/>
          <p:nvPr/>
        </p:nvSpPr>
        <p:spPr>
          <a:xfrm>
            <a:off x="5804150" y="4399725"/>
            <a:ext cx="1376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dirty="0">
                <a:solidFill>
                  <a:srgbClr val="1D1C1D"/>
                </a:solidFill>
                <a:latin typeface="Nunito"/>
                <a:ea typeface="Nunito"/>
                <a:cs typeface="Nunito"/>
                <a:sym typeface="Nunito"/>
              </a:rPr>
              <a:t>Michael Jordan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 calcmode="lin" valueType="num">
                                      <p:cBhvr additive="base">
                                        <p:cTn id="7" dur="1000"/>
                                        <p:tgtEl>
                                          <p:spTgt spid="2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 calcmode="lin" valueType="num">
                                      <p:cBhvr additive="base">
                                        <p:cTn id="12" dur="1000"/>
                                        <p:tgtEl>
                                          <p:spTgt spid="291"/>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92"/>
                                        </p:tgtEl>
                                        <p:attrNameLst>
                                          <p:attrName>style.visibility</p:attrName>
                                        </p:attrNameLst>
                                      </p:cBhvr>
                                      <p:to>
                                        <p:strVal val="visible"/>
                                      </p:to>
                                    </p:set>
                                    <p:anim calcmode="lin" valueType="num">
                                      <p:cBhvr additive="base">
                                        <p:cTn id="17" dur="1000"/>
                                        <p:tgtEl>
                                          <p:spTgt spid="292"/>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
                                            <p:txEl>
                                              <p:pRg st="0" end="0"/>
                                            </p:txEl>
                                          </p:spTgt>
                                        </p:tgtEl>
                                        <p:attrNameLst>
                                          <p:attrName>style.visibility</p:attrName>
                                        </p:attrNameLst>
                                      </p:cBhvr>
                                      <p:to>
                                        <p:strVal val="visible"/>
                                      </p:to>
                                    </p:set>
                                    <p:animEffect transition="in" filter="fade">
                                      <p:cBhvr>
                                        <p:cTn id="22" dur="500"/>
                                        <p:tgtEl>
                                          <p:spTgt spid="28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5">
                                            <p:txEl>
                                              <p:pRg st="1" end="1"/>
                                            </p:txEl>
                                          </p:spTgt>
                                        </p:tgtEl>
                                        <p:attrNameLst>
                                          <p:attrName>style.visibility</p:attrName>
                                        </p:attrNameLst>
                                      </p:cBhvr>
                                      <p:to>
                                        <p:strVal val="visible"/>
                                      </p:to>
                                    </p:set>
                                    <p:animEffect transition="in" filter="fade">
                                      <p:cBhvr>
                                        <p:cTn id="27" dur="500"/>
                                        <p:tgtEl>
                                          <p:spTgt spid="28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5">
                                            <p:txEl>
                                              <p:pRg st="2" end="2"/>
                                            </p:txEl>
                                          </p:spTgt>
                                        </p:tgtEl>
                                        <p:attrNameLst>
                                          <p:attrName>style.visibility</p:attrName>
                                        </p:attrNameLst>
                                      </p:cBhvr>
                                      <p:to>
                                        <p:strVal val="visible"/>
                                      </p:to>
                                    </p:set>
                                    <p:animEffect transition="in" filter="fade">
                                      <p:cBhvr>
                                        <p:cTn id="32" dur="500"/>
                                        <p:tgtEl>
                                          <p:spTgt spid="285">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85">
                                            <p:txEl>
                                              <p:pRg st="3" end="3"/>
                                            </p:txEl>
                                          </p:spTgt>
                                        </p:tgtEl>
                                        <p:attrNameLst>
                                          <p:attrName>style.visibility</p:attrName>
                                        </p:attrNameLst>
                                      </p:cBhvr>
                                      <p:to>
                                        <p:strVal val="visible"/>
                                      </p:to>
                                    </p:set>
                                    <p:animEffect transition="in" filter="fade">
                                      <p:cBhvr>
                                        <p:cTn id="35" dur="500"/>
                                        <p:tgtEl>
                                          <p:spTgt spid="28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5">
                                            <p:txEl>
                                              <p:pRg st="5" end="5"/>
                                            </p:txEl>
                                          </p:spTgt>
                                        </p:tgtEl>
                                        <p:attrNameLst>
                                          <p:attrName>style.visibility</p:attrName>
                                        </p:attrNameLst>
                                      </p:cBhvr>
                                      <p:to>
                                        <p:strVal val="visible"/>
                                      </p:to>
                                    </p:set>
                                    <p:animEffect transition="in" filter="fade">
                                      <p:cBhvr>
                                        <p:cTn id="40" dur="500"/>
                                        <p:tgtEl>
                                          <p:spTgt spid="28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5">
                                            <p:txEl>
                                              <p:pRg st="6" end="6"/>
                                            </p:txEl>
                                          </p:spTgt>
                                        </p:tgtEl>
                                        <p:attrNameLst>
                                          <p:attrName>style.visibility</p:attrName>
                                        </p:attrNameLst>
                                      </p:cBhvr>
                                      <p:to>
                                        <p:strVal val="visible"/>
                                      </p:to>
                                    </p:set>
                                    <p:animEffect transition="in" filter="fade">
                                      <p:cBhvr>
                                        <p:cTn id="45" dur="500"/>
                                        <p:tgtEl>
                                          <p:spTgt spid="28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85">
                                            <p:txEl>
                                              <p:pRg st="7" end="7"/>
                                            </p:txEl>
                                          </p:spTgt>
                                        </p:tgtEl>
                                        <p:attrNameLst>
                                          <p:attrName>style.visibility</p:attrName>
                                        </p:attrNameLst>
                                      </p:cBhvr>
                                      <p:to>
                                        <p:strVal val="visible"/>
                                      </p:to>
                                    </p:set>
                                    <p:animEffect transition="in" filter="fade">
                                      <p:cBhvr>
                                        <p:cTn id="50" dur="500"/>
                                        <p:tgtEl>
                                          <p:spTgt spid="28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5">
                                            <p:txEl>
                                              <p:pRg st="8" end="8"/>
                                            </p:txEl>
                                          </p:spTgt>
                                        </p:tgtEl>
                                        <p:attrNameLst>
                                          <p:attrName>style.visibility</p:attrName>
                                        </p:attrNameLst>
                                      </p:cBhvr>
                                      <p:to>
                                        <p:strVal val="visible"/>
                                      </p:to>
                                    </p:set>
                                    <p:animEffect transition="in" filter="fade">
                                      <p:cBhvr>
                                        <p:cTn id="55" dur="500"/>
                                        <p:tgtEl>
                                          <p:spTgt spid="2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GOAT Based on Shooting Accuracy</a:t>
            </a:r>
            <a:endParaRPr/>
          </a:p>
          <a:p>
            <a:pPr marL="0" lvl="0" indent="0" algn="l" rtl="0">
              <a:spcBef>
                <a:spcPts val="0"/>
              </a:spcBef>
              <a:spcAft>
                <a:spcPts val="0"/>
              </a:spcAft>
              <a:buNone/>
            </a:pPr>
            <a:r>
              <a:rPr lang="en"/>
              <a:t>(Comparison)</a:t>
            </a:r>
            <a:endParaRPr/>
          </a:p>
        </p:txBody>
      </p:sp>
      <p:pic>
        <p:nvPicPr>
          <p:cNvPr id="418" name="Google Shape;418;p35"/>
          <p:cNvPicPr preferRelativeResize="0"/>
          <p:nvPr/>
        </p:nvPicPr>
        <p:blipFill>
          <a:blip r:embed="rId3">
            <a:alphaModFix/>
          </a:blip>
          <a:stretch>
            <a:fillRect/>
          </a:stretch>
        </p:blipFill>
        <p:spPr>
          <a:xfrm>
            <a:off x="314000" y="2005850"/>
            <a:ext cx="2743200" cy="2011680"/>
          </a:xfrm>
          <a:prstGeom prst="rect">
            <a:avLst/>
          </a:prstGeom>
          <a:noFill/>
          <a:ln>
            <a:noFill/>
          </a:ln>
        </p:spPr>
      </p:pic>
      <p:pic>
        <p:nvPicPr>
          <p:cNvPr id="419" name="Google Shape;419;p35"/>
          <p:cNvPicPr preferRelativeResize="0"/>
          <p:nvPr/>
        </p:nvPicPr>
        <p:blipFill>
          <a:blip r:embed="rId4">
            <a:alphaModFix/>
          </a:blip>
          <a:stretch>
            <a:fillRect/>
          </a:stretch>
        </p:blipFill>
        <p:spPr>
          <a:xfrm>
            <a:off x="3221075" y="2021900"/>
            <a:ext cx="2743200" cy="1995625"/>
          </a:xfrm>
          <a:prstGeom prst="rect">
            <a:avLst/>
          </a:prstGeom>
          <a:noFill/>
          <a:ln>
            <a:noFill/>
          </a:ln>
        </p:spPr>
      </p:pic>
      <p:pic>
        <p:nvPicPr>
          <p:cNvPr id="420" name="Google Shape;420;p35"/>
          <p:cNvPicPr preferRelativeResize="0"/>
          <p:nvPr/>
        </p:nvPicPr>
        <p:blipFill>
          <a:blip r:embed="rId5">
            <a:alphaModFix/>
          </a:blip>
          <a:stretch>
            <a:fillRect/>
          </a:stretch>
        </p:blipFill>
        <p:spPr>
          <a:xfrm>
            <a:off x="6086800" y="2005850"/>
            <a:ext cx="2743200" cy="2015625"/>
          </a:xfrm>
          <a:prstGeom prst="rect">
            <a:avLst/>
          </a:prstGeom>
          <a:noFill/>
          <a:ln>
            <a:noFill/>
          </a:ln>
        </p:spPr>
      </p:pic>
      <p:sp>
        <p:nvSpPr>
          <p:cNvPr id="421" name="Google Shape;421;p35"/>
          <p:cNvSpPr/>
          <p:nvPr/>
        </p:nvSpPr>
        <p:spPr>
          <a:xfrm>
            <a:off x="693300" y="2694525"/>
            <a:ext cx="2213400" cy="19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693300" y="3748875"/>
            <a:ext cx="2213400" cy="19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3653925" y="2694525"/>
            <a:ext cx="2213400" cy="19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3653925" y="3748875"/>
            <a:ext cx="2213400" cy="19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6523150" y="2694525"/>
            <a:ext cx="2213400" cy="19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6523150" y="3783175"/>
            <a:ext cx="2213400" cy="19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and Limitations</a:t>
            </a:r>
            <a:endParaRPr/>
          </a:p>
          <a:p>
            <a:pPr marL="0" lvl="0" indent="0" algn="l" rtl="0">
              <a:spcBef>
                <a:spcPts val="0"/>
              </a:spcBef>
              <a:spcAft>
                <a:spcPts val="0"/>
              </a:spcAft>
              <a:buNone/>
            </a:pPr>
            <a:r>
              <a:rPr lang="en"/>
              <a:t>(Shooting Accuracy)</a:t>
            </a:r>
            <a:endParaRPr/>
          </a:p>
        </p:txBody>
      </p:sp>
      <p:sp>
        <p:nvSpPr>
          <p:cNvPr id="432" name="Google Shape;432;p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overall average shooting percentage of each player:</a:t>
            </a:r>
            <a:br>
              <a:rPr lang="en"/>
            </a:br>
            <a:r>
              <a:rPr lang="en"/>
              <a:t>Lebron James (52.6%) | Kobe Bryant (53%) | Michael Jordan (53.3%)</a:t>
            </a:r>
            <a:endParaRPr/>
          </a:p>
          <a:p>
            <a:pPr marL="457200" lvl="0" indent="-311150" algn="l" rtl="0">
              <a:spcBef>
                <a:spcPts val="0"/>
              </a:spcBef>
              <a:spcAft>
                <a:spcPts val="0"/>
              </a:spcAft>
              <a:buSzPts val="1300"/>
              <a:buChar char="●"/>
            </a:pPr>
            <a:r>
              <a:rPr lang="en"/>
              <a:t>If we were to award the best shooter per category:</a:t>
            </a:r>
            <a:br>
              <a:rPr lang="en"/>
            </a:br>
            <a:r>
              <a:rPr lang="en"/>
              <a:t>Three point = Michael Jordan | Free throw = Kobe Bryant | Field goal = Lebron James</a:t>
            </a:r>
            <a:endParaRPr/>
          </a:p>
          <a:p>
            <a:pPr marL="0" lvl="0" indent="0" algn="l" rtl="0">
              <a:spcBef>
                <a:spcPts val="1200"/>
              </a:spcBef>
              <a:spcAft>
                <a:spcPts val="0"/>
              </a:spcAft>
              <a:buNone/>
            </a:pPr>
            <a:r>
              <a:rPr lang="en"/>
              <a:t>Limitations:</a:t>
            </a:r>
            <a:endParaRPr/>
          </a:p>
          <a:p>
            <a:pPr marL="457200" lvl="0" indent="-311150" algn="l" rtl="0">
              <a:spcBef>
                <a:spcPts val="1200"/>
              </a:spcBef>
              <a:spcAft>
                <a:spcPts val="0"/>
              </a:spcAft>
              <a:buSzPts val="1300"/>
              <a:buChar char="●"/>
            </a:pPr>
            <a:r>
              <a:rPr lang="en"/>
              <a:t>As stated above the same limitations still apply for their shooting accuracy.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36"/>
        <p:cNvGrpSpPr/>
        <p:nvPr/>
      </p:nvGrpSpPr>
      <p:grpSpPr>
        <a:xfrm>
          <a:off x="0" y="0"/>
          <a:ext cx="0" cy="0"/>
          <a:chOff x="0" y="0"/>
          <a:chExt cx="0" cy="0"/>
        </a:xfrm>
      </p:grpSpPr>
      <p:sp>
        <p:nvSpPr>
          <p:cNvPr id="437" name="Google Shape;437;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Assists Leaders vs Turnovers, Season 2019-20</a:t>
            </a:r>
            <a:endParaRPr/>
          </a:p>
        </p:txBody>
      </p:sp>
      <p:pic>
        <p:nvPicPr>
          <p:cNvPr id="438" name="Google Shape;438;p37"/>
          <p:cNvPicPr preferRelativeResize="0"/>
          <p:nvPr/>
        </p:nvPicPr>
        <p:blipFill>
          <a:blip r:embed="rId3">
            <a:alphaModFix/>
          </a:blip>
          <a:stretch>
            <a:fillRect/>
          </a:stretch>
        </p:blipFill>
        <p:spPr>
          <a:xfrm>
            <a:off x="5579125" y="1521678"/>
            <a:ext cx="2825500" cy="2779300"/>
          </a:xfrm>
          <a:prstGeom prst="rect">
            <a:avLst/>
          </a:prstGeom>
          <a:noFill/>
          <a:ln>
            <a:noFill/>
          </a:ln>
        </p:spPr>
      </p:pic>
      <p:sp>
        <p:nvSpPr>
          <p:cNvPr id="439" name="Google Shape;439;p37"/>
          <p:cNvSpPr txBox="1"/>
          <p:nvPr/>
        </p:nvSpPr>
        <p:spPr>
          <a:xfrm>
            <a:off x="799875" y="1761750"/>
            <a:ext cx="42018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We used the League Leaders endpoint from nba_api with the “Assist” parameter, which sorted all of the players from the 2019-20 season in descending order by total assists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Graphed Turnovers vs Assists using plotly</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Used the in-built regression analysis within plotly to get r-value</a:t>
            </a:r>
            <a:endParaRPr>
              <a:latin typeface="Nunito"/>
              <a:ea typeface="Nunito"/>
              <a:cs typeface="Nunito"/>
              <a:sym typeface="Nunito"/>
            </a:endParaRPr>
          </a:p>
        </p:txBody>
      </p:sp>
      <p:sp>
        <p:nvSpPr>
          <p:cNvPr id="440" name="Google Shape;440;p37"/>
          <p:cNvSpPr/>
          <p:nvPr/>
        </p:nvSpPr>
        <p:spPr>
          <a:xfrm>
            <a:off x="7563375" y="1506475"/>
            <a:ext cx="366000" cy="2794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44"/>
        <p:cNvGrpSpPr/>
        <p:nvPr/>
      </p:nvGrpSpPr>
      <p:grpSpPr>
        <a:xfrm>
          <a:off x="0" y="0"/>
          <a:ext cx="0" cy="0"/>
          <a:chOff x="0" y="0"/>
          <a:chExt cx="0" cy="0"/>
        </a:xfrm>
      </p:grpSpPr>
      <p:sp>
        <p:nvSpPr>
          <p:cNvPr id="445" name="Google Shape;445;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46" name="Google Shape;446;p3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47" name="Google Shape;447;p38"/>
          <p:cNvPicPr preferRelativeResize="0"/>
          <p:nvPr/>
        </p:nvPicPr>
        <p:blipFill rotWithShape="1">
          <a:blip r:embed="rId3">
            <a:alphaModFix/>
          </a:blip>
          <a:srcRect l="-969" t="10644" b="2669"/>
          <a:stretch/>
        </p:blipFill>
        <p:spPr>
          <a:xfrm>
            <a:off x="2187775" y="911250"/>
            <a:ext cx="6269674" cy="3867750"/>
          </a:xfrm>
          <a:prstGeom prst="rect">
            <a:avLst/>
          </a:prstGeom>
          <a:noFill/>
          <a:ln>
            <a:noFill/>
          </a:ln>
        </p:spPr>
      </p:pic>
      <p:sp>
        <p:nvSpPr>
          <p:cNvPr id="448" name="Google Shape;448;p38"/>
          <p:cNvSpPr txBox="1">
            <a:spLocks noGrp="1"/>
          </p:cNvSpPr>
          <p:nvPr>
            <p:ph type="title"/>
          </p:nvPr>
        </p:nvSpPr>
        <p:spPr>
          <a:xfrm>
            <a:off x="169800" y="720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Total Assist vs Total Turnovers, Season 2019-20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52"/>
        <p:cNvGrpSpPr/>
        <p:nvPr/>
      </p:nvGrpSpPr>
      <p:grpSpPr>
        <a:xfrm>
          <a:off x="0" y="0"/>
          <a:ext cx="0" cy="0"/>
          <a:chOff x="0" y="0"/>
          <a:chExt cx="0" cy="0"/>
        </a:xfrm>
      </p:grpSpPr>
      <p:pic>
        <p:nvPicPr>
          <p:cNvPr id="453" name="Google Shape;453;p39"/>
          <p:cNvPicPr preferRelativeResize="0"/>
          <p:nvPr/>
        </p:nvPicPr>
        <p:blipFill>
          <a:blip r:embed="rId3">
            <a:alphaModFix/>
          </a:blip>
          <a:stretch>
            <a:fillRect/>
          </a:stretch>
        </p:blipFill>
        <p:spPr>
          <a:xfrm>
            <a:off x="1545376" y="322650"/>
            <a:ext cx="6053250" cy="42133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57"/>
        <p:cNvGrpSpPr/>
        <p:nvPr/>
      </p:nvGrpSpPr>
      <p:grpSpPr>
        <a:xfrm>
          <a:off x="0" y="0"/>
          <a:ext cx="0" cy="0"/>
          <a:chOff x="0" y="0"/>
          <a:chExt cx="0" cy="0"/>
        </a:xfrm>
      </p:grpSpPr>
      <p:sp>
        <p:nvSpPr>
          <p:cNvPr id="458" name="Google Shape;458;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59" name="Google Shape;459;p4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60" name="Google Shape;460;p40"/>
          <p:cNvPicPr preferRelativeResize="0"/>
          <p:nvPr/>
        </p:nvPicPr>
        <p:blipFill>
          <a:blip r:embed="rId3">
            <a:alphaModFix/>
          </a:blip>
          <a:stretch>
            <a:fillRect/>
          </a:stretch>
        </p:blipFill>
        <p:spPr>
          <a:xfrm>
            <a:off x="1201000" y="299575"/>
            <a:ext cx="6615500" cy="4641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64"/>
        <p:cNvGrpSpPr/>
        <p:nvPr/>
      </p:nvGrpSpPr>
      <p:grpSpPr>
        <a:xfrm>
          <a:off x="0" y="0"/>
          <a:ext cx="0" cy="0"/>
          <a:chOff x="0" y="0"/>
          <a:chExt cx="0" cy="0"/>
        </a:xfrm>
      </p:grpSpPr>
      <p:sp>
        <p:nvSpPr>
          <p:cNvPr id="465" name="Google Shape;465;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66" name="Google Shape;466;p4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67" name="Google Shape;467;p41"/>
          <p:cNvPicPr preferRelativeResize="0"/>
          <p:nvPr/>
        </p:nvPicPr>
        <p:blipFill>
          <a:blip r:embed="rId3">
            <a:alphaModFix/>
          </a:blip>
          <a:stretch>
            <a:fillRect/>
          </a:stretch>
        </p:blipFill>
        <p:spPr>
          <a:xfrm>
            <a:off x="1151800" y="290975"/>
            <a:ext cx="6634326" cy="4650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71"/>
        <p:cNvGrpSpPr/>
        <p:nvPr/>
      </p:nvGrpSpPr>
      <p:grpSpPr>
        <a:xfrm>
          <a:off x="0" y="0"/>
          <a:ext cx="0" cy="0"/>
          <a:chOff x="0" y="0"/>
          <a:chExt cx="0" cy="0"/>
        </a:xfrm>
      </p:grpSpPr>
      <p:sp>
        <p:nvSpPr>
          <p:cNvPr id="472" name="Google Shape;472;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73" name="Google Shape;473;p4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74" name="Google Shape;474;p42"/>
          <p:cNvPicPr preferRelativeResize="0"/>
          <p:nvPr/>
        </p:nvPicPr>
        <p:blipFill>
          <a:blip r:embed="rId3">
            <a:alphaModFix/>
          </a:blip>
          <a:stretch>
            <a:fillRect/>
          </a:stretch>
        </p:blipFill>
        <p:spPr>
          <a:xfrm>
            <a:off x="1579500" y="237250"/>
            <a:ext cx="6631876" cy="4647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78"/>
        <p:cNvGrpSpPr/>
        <p:nvPr/>
      </p:nvGrpSpPr>
      <p:grpSpPr>
        <a:xfrm>
          <a:off x="0" y="0"/>
          <a:ext cx="0" cy="0"/>
          <a:chOff x="0" y="0"/>
          <a:chExt cx="0" cy="0"/>
        </a:xfrm>
      </p:grpSpPr>
      <p:sp>
        <p:nvSpPr>
          <p:cNvPr id="479" name="Google Shape;479;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Discussion</a:t>
            </a:r>
            <a:endParaRPr/>
          </a:p>
        </p:txBody>
      </p:sp>
      <p:sp>
        <p:nvSpPr>
          <p:cNvPr id="480" name="Google Shape;480;p43"/>
          <p:cNvSpPr txBox="1">
            <a:spLocks noGrp="1"/>
          </p:cNvSpPr>
          <p:nvPr>
            <p:ph type="body" idx="1"/>
          </p:nvPr>
        </p:nvSpPr>
        <p:spPr>
          <a:xfrm>
            <a:off x="1303800" y="1204875"/>
            <a:ext cx="7262100" cy="3786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What did we find?</a:t>
            </a:r>
            <a:endParaRPr/>
          </a:p>
          <a:p>
            <a:pPr marL="457200" lvl="0" indent="-311150" algn="l" rtl="0">
              <a:spcBef>
                <a:spcPts val="1200"/>
              </a:spcBef>
              <a:spcAft>
                <a:spcPts val="0"/>
              </a:spcAft>
              <a:buSzPts val="1300"/>
              <a:buChar char="-"/>
            </a:pPr>
            <a:r>
              <a:rPr lang="en"/>
              <a:t>LeBron has the highest total career points (ongoing)</a:t>
            </a:r>
            <a:endParaRPr/>
          </a:p>
          <a:p>
            <a:pPr marL="457200" lvl="0" indent="-311150" algn="l" rtl="0">
              <a:spcBef>
                <a:spcPts val="0"/>
              </a:spcBef>
              <a:spcAft>
                <a:spcPts val="0"/>
              </a:spcAft>
              <a:buSzPts val="1300"/>
              <a:buChar char="-"/>
            </a:pPr>
            <a:r>
              <a:rPr lang="en"/>
              <a:t>Jordan was the most accurate of the 3</a:t>
            </a:r>
            <a:endParaRPr/>
          </a:p>
          <a:p>
            <a:pPr marL="457200" lvl="0" indent="-314114" algn="l" rtl="0">
              <a:spcBef>
                <a:spcPts val="0"/>
              </a:spcBef>
              <a:spcAft>
                <a:spcPts val="0"/>
              </a:spcAft>
              <a:buSzPts val="1347"/>
              <a:buChar char="-"/>
            </a:pPr>
            <a:r>
              <a:rPr lang="en" sz="1346"/>
              <a:t>Jordan also had the highest mean points per season as well as the highest points in a single season </a:t>
            </a:r>
            <a:endParaRPr sz="1346"/>
          </a:p>
          <a:p>
            <a:pPr marL="457200" lvl="0" indent="-311150" algn="l" rtl="0">
              <a:spcBef>
                <a:spcPts val="0"/>
              </a:spcBef>
              <a:spcAft>
                <a:spcPts val="0"/>
              </a:spcAft>
              <a:buSzPts val="1300"/>
              <a:buChar char="-"/>
            </a:pPr>
            <a:r>
              <a:rPr lang="en"/>
              <a:t>Can we make a definitive decision on who is the greatest shooter, let alone greatest of all time?</a:t>
            </a:r>
            <a:endParaRPr/>
          </a:p>
          <a:p>
            <a:pPr marL="457200" lvl="0" indent="-311150" algn="l" rtl="0">
              <a:spcBef>
                <a:spcPts val="0"/>
              </a:spcBef>
              <a:spcAft>
                <a:spcPts val="0"/>
              </a:spcAft>
              <a:buSzPts val="1300"/>
              <a:buChar char="-"/>
            </a:pPr>
            <a:r>
              <a:rPr lang="en"/>
              <a:t>Assist and turnovers are quite strongly correlated, often the players with the most passes tend to have the ball for a longer periods of time and are expected to make plays, whether that’s through passing or otherwise, which risks a turnover. </a:t>
            </a:r>
            <a:endParaRPr/>
          </a:p>
          <a:p>
            <a:pPr marL="0" lvl="0" indent="0" algn="l" rtl="0">
              <a:spcBef>
                <a:spcPts val="1200"/>
              </a:spcBef>
              <a:spcAft>
                <a:spcPts val="0"/>
              </a:spcAft>
              <a:buNone/>
            </a:pPr>
            <a:r>
              <a:rPr lang="en"/>
              <a:t>Consider:</a:t>
            </a:r>
            <a:endParaRPr/>
          </a:p>
          <a:p>
            <a:pPr marL="457200" lvl="0" indent="-311150" algn="l" rtl="0">
              <a:spcBef>
                <a:spcPts val="1200"/>
              </a:spcBef>
              <a:spcAft>
                <a:spcPts val="0"/>
              </a:spcAft>
              <a:buSzPts val="1300"/>
              <a:buChar char="-"/>
            </a:pPr>
            <a:r>
              <a:rPr lang="en"/>
              <a:t>Injuries, season by season performance</a:t>
            </a:r>
            <a:endParaRPr/>
          </a:p>
          <a:p>
            <a:pPr marL="457200" lvl="0" indent="-311150" algn="l" rtl="0">
              <a:spcBef>
                <a:spcPts val="0"/>
              </a:spcBef>
              <a:spcAft>
                <a:spcPts val="0"/>
              </a:spcAft>
              <a:buSzPts val="1300"/>
              <a:buChar char="-"/>
            </a:pPr>
            <a:r>
              <a:rPr lang="en"/>
              <a:t>Turnovers does not necessarily indicate bad performance, just that they use and carry the ball a lot</a:t>
            </a:r>
            <a:endParaRPr/>
          </a:p>
          <a:p>
            <a:pPr marL="0" lvl="0" indent="0" algn="l" rtl="0">
              <a:spcBef>
                <a:spcPts val="1200"/>
              </a:spcBef>
              <a:spcAft>
                <a:spcPts val="1200"/>
              </a:spcAft>
              <a:buNone/>
            </a:pPr>
            <a:endParaRPr/>
          </a:p>
        </p:txBody>
      </p:sp>
      <p:pic>
        <p:nvPicPr>
          <p:cNvPr id="481" name="Google Shape;481;p43" descr="Lebron James Vine credit to @DARius in vine" title="Lebron James Vine">
            <a:hlinkClick r:id="rId3"/>
          </p:cNvPr>
          <p:cNvPicPr preferRelativeResize="0"/>
          <p:nvPr/>
        </p:nvPicPr>
        <p:blipFill>
          <a:blip r:embed="rId4">
            <a:alphaModFix/>
          </a:blip>
          <a:stretch>
            <a:fillRect/>
          </a:stretch>
        </p:blipFill>
        <p:spPr>
          <a:xfrm>
            <a:off x="6128450" y="375950"/>
            <a:ext cx="1984700" cy="14885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85"/>
        <p:cNvGrpSpPr/>
        <p:nvPr/>
      </p:nvGrpSpPr>
      <p:grpSpPr>
        <a:xfrm>
          <a:off x="0" y="0"/>
          <a:ext cx="0" cy="0"/>
          <a:chOff x="0" y="0"/>
          <a:chExt cx="0" cy="0"/>
        </a:xfrm>
      </p:grpSpPr>
      <p:sp>
        <p:nvSpPr>
          <p:cNvPr id="486" name="Google Shape;486;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Post Mortem</a:t>
            </a:r>
            <a:endParaRPr/>
          </a:p>
        </p:txBody>
      </p:sp>
      <p:sp>
        <p:nvSpPr>
          <p:cNvPr id="487" name="Google Shape;487;p44"/>
          <p:cNvSpPr txBox="1">
            <a:spLocks noGrp="1"/>
          </p:cNvSpPr>
          <p:nvPr>
            <p:ph type="body" idx="1"/>
          </p:nvPr>
        </p:nvSpPr>
        <p:spPr>
          <a:xfrm>
            <a:off x="1303800" y="1300950"/>
            <a:ext cx="7181100" cy="336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Difficulties</a:t>
            </a:r>
            <a:endParaRPr/>
          </a:p>
          <a:p>
            <a:pPr marL="457200" lvl="0" indent="-311150" algn="l" rtl="0">
              <a:spcBef>
                <a:spcPts val="1200"/>
              </a:spcBef>
              <a:spcAft>
                <a:spcPts val="0"/>
              </a:spcAft>
              <a:buSzPts val="1300"/>
              <a:buChar char="-"/>
            </a:pPr>
            <a:r>
              <a:rPr lang="en"/>
              <a:t>Lack of endpoint syntax and guidance </a:t>
            </a:r>
            <a:endParaRPr/>
          </a:p>
          <a:p>
            <a:pPr marL="457200" lvl="0" indent="-311150" algn="l" rtl="0">
              <a:spcBef>
                <a:spcPts val="0"/>
              </a:spcBef>
              <a:spcAft>
                <a:spcPts val="0"/>
              </a:spcAft>
              <a:buSzPts val="1300"/>
              <a:buChar char="-"/>
            </a:pPr>
            <a:r>
              <a:rPr lang="en"/>
              <a:t>LeBron is still an active player and therefore has time to improve his career stats	</a:t>
            </a:r>
            <a:endParaRPr/>
          </a:p>
          <a:p>
            <a:pPr marL="0" lvl="0" indent="0" algn="l" rtl="0">
              <a:spcBef>
                <a:spcPts val="1200"/>
              </a:spcBef>
              <a:spcAft>
                <a:spcPts val="0"/>
              </a:spcAft>
              <a:buNone/>
            </a:pPr>
            <a:r>
              <a:rPr lang="en"/>
              <a:t>What Next?</a:t>
            </a:r>
            <a:endParaRPr/>
          </a:p>
          <a:p>
            <a:pPr marL="457200" lvl="0" indent="-311150" algn="l" rtl="0">
              <a:spcBef>
                <a:spcPts val="1200"/>
              </a:spcBef>
              <a:spcAft>
                <a:spcPts val="0"/>
              </a:spcAft>
              <a:buSzPts val="1300"/>
              <a:buChar char="-"/>
            </a:pPr>
            <a:r>
              <a:rPr lang="en"/>
              <a:t>Further analysis on other top scorers: Kareem, Karl Malone etc.</a:t>
            </a:r>
            <a:endParaRPr/>
          </a:p>
          <a:p>
            <a:pPr marL="457200" lvl="0" indent="-311150" algn="l" rtl="0">
              <a:spcBef>
                <a:spcPts val="0"/>
              </a:spcBef>
              <a:spcAft>
                <a:spcPts val="0"/>
              </a:spcAft>
              <a:buSzPts val="1300"/>
              <a:buChar char="-"/>
            </a:pPr>
            <a:r>
              <a:rPr lang="en"/>
              <a:t>Generating a shot chart. </a:t>
            </a:r>
            <a:endParaRPr/>
          </a:p>
          <a:p>
            <a:pPr marL="457200" lvl="0" indent="-311150" algn="l" rtl="0">
              <a:spcBef>
                <a:spcPts val="0"/>
              </a:spcBef>
              <a:spcAft>
                <a:spcPts val="0"/>
              </a:spcAft>
              <a:buSzPts val="1300"/>
              <a:buChar char="-"/>
            </a:pPr>
            <a:r>
              <a:rPr lang="en"/>
              <a:t>Looking at efficiency stats amongst players </a:t>
            </a: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296"/>
        <p:cNvGrpSpPr/>
        <p:nvPr/>
      </p:nvGrpSpPr>
      <p:grpSpPr>
        <a:xfrm>
          <a:off x="0" y="0"/>
          <a:ext cx="0" cy="0"/>
          <a:chOff x="0" y="0"/>
          <a:chExt cx="0" cy="0"/>
        </a:xfrm>
      </p:grpSpPr>
      <p:sp>
        <p:nvSpPr>
          <p:cNvPr id="297" name="Google Shape;297;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Aims</a:t>
            </a:r>
            <a:endParaRPr/>
          </a:p>
        </p:txBody>
      </p:sp>
      <p:sp>
        <p:nvSpPr>
          <p:cNvPr id="298" name="Google Shape;298;p15"/>
          <p:cNvSpPr txBox="1">
            <a:spLocks noGrp="1"/>
          </p:cNvSpPr>
          <p:nvPr>
            <p:ph type="body" idx="1"/>
          </p:nvPr>
        </p:nvSpPr>
        <p:spPr>
          <a:xfrm>
            <a:off x="1303800" y="1296000"/>
            <a:ext cx="7030500" cy="317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Data Aggregation</a:t>
            </a:r>
            <a:endParaRPr b="1" dirty="0"/>
          </a:p>
          <a:p>
            <a:pPr marL="457200" lvl="0" indent="-311150" algn="l" rtl="0">
              <a:spcBef>
                <a:spcPts val="1200"/>
              </a:spcBef>
              <a:spcAft>
                <a:spcPts val="0"/>
              </a:spcAft>
              <a:buSzPts val="1300"/>
              <a:buChar char="●"/>
            </a:pPr>
            <a:r>
              <a:rPr lang="en" dirty="0"/>
              <a:t>Data Acquisition (What we need and why we need it?)</a:t>
            </a:r>
            <a:endParaRPr dirty="0"/>
          </a:p>
          <a:p>
            <a:pPr marL="1371600" lvl="1"/>
            <a:r>
              <a:rPr lang="en" dirty="0"/>
              <a:t>We needed </a:t>
            </a:r>
            <a:r>
              <a:rPr lang="en" b="1" dirty="0"/>
              <a:t>NBA players</a:t>
            </a:r>
            <a:r>
              <a:rPr lang="en" dirty="0"/>
              <a:t> and </a:t>
            </a:r>
            <a:r>
              <a:rPr lang="en" b="1" dirty="0"/>
              <a:t>teams</a:t>
            </a:r>
            <a:r>
              <a:rPr lang="en" dirty="0"/>
              <a:t> statistics with the help of static player and team libraries and the endpoints within </a:t>
            </a:r>
            <a:r>
              <a:rPr lang="en" dirty="0" err="1"/>
              <a:t>nba_api</a:t>
            </a:r>
            <a:r>
              <a:rPr lang="en" dirty="0"/>
              <a:t>.. </a:t>
            </a:r>
            <a:endParaRPr dirty="0"/>
          </a:p>
          <a:p>
            <a:pPr marL="1371600" lvl="1" indent="-285750" algn="l" rtl="0">
              <a:spcBef>
                <a:spcPts val="0"/>
              </a:spcBef>
              <a:spcAft>
                <a:spcPts val="0"/>
              </a:spcAft>
              <a:buSzPts val="900"/>
              <a:buChar char="○"/>
            </a:pPr>
            <a:r>
              <a:rPr lang="en" dirty="0" err="1"/>
              <a:t>NBA.com</a:t>
            </a:r>
            <a:r>
              <a:rPr lang="en" dirty="0"/>
              <a:t> stats are largely undocumented and difficult to use.</a:t>
            </a:r>
            <a:endParaRPr sz="900" dirty="0"/>
          </a:p>
          <a:p>
            <a:pPr marL="1371600" lvl="1" indent="-298450" algn="l" rtl="0">
              <a:spcBef>
                <a:spcPts val="0"/>
              </a:spcBef>
              <a:spcAft>
                <a:spcPts val="0"/>
              </a:spcAft>
              <a:buSzPts val="1100"/>
              <a:buChar char="○"/>
            </a:pPr>
            <a:r>
              <a:rPr lang="en" dirty="0" err="1"/>
              <a:t>nba_api</a:t>
            </a:r>
            <a:r>
              <a:rPr lang="en" dirty="0"/>
              <a:t> is an API package that allows one to access </a:t>
            </a:r>
            <a:r>
              <a:rPr lang="en" dirty="0" err="1"/>
              <a:t>NBA.com</a:t>
            </a:r>
            <a:r>
              <a:rPr lang="en" dirty="0"/>
              <a:t> APIs.</a:t>
            </a:r>
            <a:endParaRPr dirty="0"/>
          </a:p>
          <a:p>
            <a:pPr marL="457200" lvl="0" indent="-311150" algn="l" rtl="0">
              <a:spcBef>
                <a:spcPts val="0"/>
              </a:spcBef>
              <a:spcAft>
                <a:spcPts val="0"/>
              </a:spcAft>
              <a:buSzPts val="1300"/>
              <a:buChar char="●"/>
            </a:pPr>
            <a:r>
              <a:rPr lang="en" dirty="0"/>
              <a:t>Data Cleaning</a:t>
            </a:r>
            <a:endParaRPr dirty="0"/>
          </a:p>
          <a:p>
            <a:pPr marL="1371600" lvl="1" indent="-298450" algn="l" rtl="0">
              <a:spcBef>
                <a:spcPts val="0"/>
              </a:spcBef>
              <a:spcAft>
                <a:spcPts val="0"/>
              </a:spcAft>
              <a:buSzPts val="1100"/>
              <a:buChar char="○"/>
            </a:pPr>
            <a:r>
              <a:rPr lang="en" dirty="0"/>
              <a:t>Relevant information about Jordan, Kobe, and LeBron.</a:t>
            </a:r>
            <a:endParaRPr dirty="0"/>
          </a:p>
          <a:p>
            <a:pPr marL="457200" marR="0" lvl="0" indent="-311150" algn="l" rtl="0">
              <a:lnSpc>
                <a:spcPct val="115000"/>
              </a:lnSpc>
              <a:spcBef>
                <a:spcPts val="0"/>
              </a:spcBef>
              <a:spcAft>
                <a:spcPts val="0"/>
              </a:spcAft>
              <a:buSzPts val="1300"/>
              <a:buChar char="●"/>
            </a:pPr>
            <a:r>
              <a:rPr lang="en" dirty="0"/>
              <a:t>Data Analysis</a:t>
            </a:r>
            <a:endParaRPr dirty="0"/>
          </a:p>
          <a:p>
            <a:pPr marL="1371600" marR="0" lvl="1" indent="-298450" algn="l" rtl="0">
              <a:lnSpc>
                <a:spcPct val="115000"/>
              </a:lnSpc>
              <a:spcBef>
                <a:spcPts val="0"/>
              </a:spcBef>
              <a:spcAft>
                <a:spcPts val="0"/>
              </a:spcAft>
              <a:buSzPts val="1100"/>
              <a:buChar char="○"/>
            </a:pPr>
            <a:r>
              <a:rPr lang="en" dirty="0"/>
              <a:t>To answer our hypotheses we required shooting data from players as well as assist and turnover data from all the players in the 2019-20 season.</a:t>
            </a:r>
            <a:endParaRPr dirty="0"/>
          </a:p>
          <a:p>
            <a:pPr marL="0" lvl="0" indent="0" algn="l" rtl="0">
              <a:spcBef>
                <a:spcPts val="1200"/>
              </a:spcBef>
              <a:spcAft>
                <a:spcPts val="1200"/>
              </a:spcAft>
              <a:buNone/>
            </a:pPr>
            <a:r>
              <a:rPr lang="en" b="1" dirty="0"/>
              <a:t>Data </a:t>
            </a:r>
            <a:r>
              <a:rPr lang="en" b="1" dirty="0" err="1"/>
              <a:t>Visualisation</a:t>
            </a:r>
            <a:r>
              <a:rPr lang="en" b="1" dirty="0"/>
              <a:t> </a:t>
            </a:r>
            <a:r>
              <a:rPr lang="en" dirty="0"/>
              <a:t>(</a:t>
            </a:r>
            <a:r>
              <a:rPr lang="en" dirty="0" err="1"/>
              <a:t>Plotly</a:t>
            </a:r>
            <a:r>
              <a:rPr lang="en"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xEl>
                                              <p:pRg st="1" end="1"/>
                                            </p:txEl>
                                          </p:spTgt>
                                        </p:tgtEl>
                                        <p:attrNameLst>
                                          <p:attrName>style.visibility</p:attrName>
                                        </p:attrNameLst>
                                      </p:cBhvr>
                                      <p:to>
                                        <p:strVal val="visible"/>
                                      </p:to>
                                    </p:set>
                                    <p:animEffect transition="in" filter="fade">
                                      <p:cBhvr>
                                        <p:cTn id="7" dur="500"/>
                                        <p:tgtEl>
                                          <p:spTgt spid="29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8">
                                            <p:txEl>
                                              <p:pRg st="2" end="2"/>
                                            </p:txEl>
                                          </p:spTgt>
                                        </p:tgtEl>
                                        <p:attrNameLst>
                                          <p:attrName>style.visibility</p:attrName>
                                        </p:attrNameLst>
                                      </p:cBhvr>
                                      <p:to>
                                        <p:strVal val="visible"/>
                                      </p:to>
                                    </p:set>
                                    <p:animEffect transition="in" filter="fade">
                                      <p:cBhvr>
                                        <p:cTn id="10" dur="500"/>
                                        <p:tgtEl>
                                          <p:spTgt spid="29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8">
                                            <p:txEl>
                                              <p:pRg st="3" end="3"/>
                                            </p:txEl>
                                          </p:spTgt>
                                        </p:tgtEl>
                                        <p:attrNameLst>
                                          <p:attrName>style.visibility</p:attrName>
                                        </p:attrNameLst>
                                      </p:cBhvr>
                                      <p:to>
                                        <p:strVal val="visible"/>
                                      </p:to>
                                    </p:set>
                                    <p:animEffect transition="in" filter="fade">
                                      <p:cBhvr>
                                        <p:cTn id="13" dur="500"/>
                                        <p:tgtEl>
                                          <p:spTgt spid="29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8">
                                            <p:txEl>
                                              <p:pRg st="4" end="4"/>
                                            </p:txEl>
                                          </p:spTgt>
                                        </p:tgtEl>
                                        <p:attrNameLst>
                                          <p:attrName>style.visibility</p:attrName>
                                        </p:attrNameLst>
                                      </p:cBhvr>
                                      <p:to>
                                        <p:strVal val="visible"/>
                                      </p:to>
                                    </p:set>
                                    <p:animEffect transition="in" filter="fade">
                                      <p:cBhvr>
                                        <p:cTn id="16" dur="500"/>
                                        <p:tgtEl>
                                          <p:spTgt spid="298">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8">
                                            <p:txEl>
                                              <p:pRg st="5" end="5"/>
                                            </p:txEl>
                                          </p:spTgt>
                                        </p:tgtEl>
                                        <p:attrNameLst>
                                          <p:attrName>style.visibility</p:attrName>
                                        </p:attrNameLst>
                                      </p:cBhvr>
                                      <p:to>
                                        <p:strVal val="visible"/>
                                      </p:to>
                                    </p:set>
                                    <p:animEffect transition="in" filter="fade">
                                      <p:cBhvr>
                                        <p:cTn id="21" dur="500"/>
                                        <p:tgtEl>
                                          <p:spTgt spid="29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8">
                                            <p:txEl>
                                              <p:pRg st="6" end="6"/>
                                            </p:txEl>
                                          </p:spTgt>
                                        </p:tgtEl>
                                        <p:attrNameLst>
                                          <p:attrName>style.visibility</p:attrName>
                                        </p:attrNameLst>
                                      </p:cBhvr>
                                      <p:to>
                                        <p:strVal val="visible"/>
                                      </p:to>
                                    </p:set>
                                    <p:animEffect transition="in" filter="fade">
                                      <p:cBhvr>
                                        <p:cTn id="24" dur="500"/>
                                        <p:tgtEl>
                                          <p:spTgt spid="29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8">
                                            <p:txEl>
                                              <p:pRg st="7" end="7"/>
                                            </p:txEl>
                                          </p:spTgt>
                                        </p:tgtEl>
                                        <p:attrNameLst>
                                          <p:attrName>style.visibility</p:attrName>
                                        </p:attrNameLst>
                                      </p:cBhvr>
                                      <p:to>
                                        <p:strVal val="visible"/>
                                      </p:to>
                                    </p:set>
                                    <p:animEffect transition="in" filter="fade">
                                      <p:cBhvr>
                                        <p:cTn id="29" dur="500"/>
                                        <p:tgtEl>
                                          <p:spTgt spid="298">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98">
                                            <p:txEl>
                                              <p:pRg st="8" end="8"/>
                                            </p:txEl>
                                          </p:spTgt>
                                        </p:tgtEl>
                                        <p:attrNameLst>
                                          <p:attrName>style.visibility</p:attrName>
                                        </p:attrNameLst>
                                      </p:cBhvr>
                                      <p:to>
                                        <p:strVal val="visible"/>
                                      </p:to>
                                    </p:set>
                                    <p:animEffect transition="in" filter="fade">
                                      <p:cBhvr>
                                        <p:cTn id="32" dur="500"/>
                                        <p:tgtEl>
                                          <p:spTgt spid="2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491"/>
        <p:cNvGrpSpPr/>
        <p:nvPr/>
      </p:nvGrpSpPr>
      <p:grpSpPr>
        <a:xfrm>
          <a:off x="0" y="0"/>
          <a:ext cx="0" cy="0"/>
          <a:chOff x="0" y="0"/>
          <a:chExt cx="0" cy="0"/>
        </a:xfrm>
      </p:grpSpPr>
      <p:sp>
        <p:nvSpPr>
          <p:cNvPr id="492" name="Google Shape;492;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a:t>
            </a:r>
            <a:endParaRPr/>
          </a:p>
        </p:txBody>
      </p:sp>
      <p:sp>
        <p:nvSpPr>
          <p:cNvPr id="493" name="Google Shape;493;p4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G.O.A.T Based on Total Points Scored</a:t>
            </a:r>
            <a:endParaRPr/>
          </a:p>
          <a:p>
            <a:pPr marL="0" lvl="0" indent="0" algn="l" rtl="0">
              <a:spcBef>
                <a:spcPts val="0"/>
              </a:spcBef>
              <a:spcAft>
                <a:spcPts val="0"/>
              </a:spcAft>
              <a:buNone/>
            </a:pPr>
            <a:r>
              <a:rPr lang="en"/>
              <a:t>Finding Data (Part 1)</a:t>
            </a:r>
            <a:endParaRPr/>
          </a:p>
        </p:txBody>
      </p:sp>
      <p:pic>
        <p:nvPicPr>
          <p:cNvPr id="322" name="Google Shape;322;p19"/>
          <p:cNvPicPr preferRelativeResize="0"/>
          <p:nvPr/>
        </p:nvPicPr>
        <p:blipFill>
          <a:blip r:embed="rId3">
            <a:alphaModFix/>
          </a:blip>
          <a:stretch>
            <a:fillRect/>
          </a:stretch>
        </p:blipFill>
        <p:spPr>
          <a:xfrm>
            <a:off x="794600" y="1597874"/>
            <a:ext cx="7342150" cy="228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26"/>
        <p:cNvGrpSpPr/>
        <p:nvPr/>
      </p:nvGrpSpPr>
      <p:grpSpPr>
        <a:xfrm>
          <a:off x="0" y="0"/>
          <a:ext cx="0" cy="0"/>
          <a:chOff x="0" y="0"/>
          <a:chExt cx="0" cy="0"/>
        </a:xfrm>
      </p:grpSpPr>
      <p:sp>
        <p:nvSpPr>
          <p:cNvPr id="327" name="Google Shape;327;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G.O.A.T Based on Total Points Scored</a:t>
            </a:r>
            <a:endParaRPr/>
          </a:p>
          <a:p>
            <a:pPr marL="0" lvl="0" indent="0" algn="l" rtl="0">
              <a:spcBef>
                <a:spcPts val="0"/>
              </a:spcBef>
              <a:spcAft>
                <a:spcPts val="0"/>
              </a:spcAft>
              <a:buNone/>
            </a:pPr>
            <a:r>
              <a:rPr lang="en"/>
              <a:t>Finding Data (Part 2)</a:t>
            </a:r>
            <a:endParaRPr/>
          </a:p>
          <a:p>
            <a:pPr marL="0" lvl="0" indent="0" algn="l" rtl="0">
              <a:spcBef>
                <a:spcPts val="0"/>
              </a:spcBef>
              <a:spcAft>
                <a:spcPts val="0"/>
              </a:spcAft>
              <a:buNone/>
            </a:pPr>
            <a:endParaRPr/>
          </a:p>
        </p:txBody>
      </p:sp>
      <p:pic>
        <p:nvPicPr>
          <p:cNvPr id="328" name="Google Shape;328;p20"/>
          <p:cNvPicPr preferRelativeResize="0"/>
          <p:nvPr/>
        </p:nvPicPr>
        <p:blipFill>
          <a:blip r:embed="rId3">
            <a:alphaModFix/>
          </a:blip>
          <a:stretch>
            <a:fillRect/>
          </a:stretch>
        </p:blipFill>
        <p:spPr>
          <a:xfrm>
            <a:off x="1572500" y="1637700"/>
            <a:ext cx="5200650" cy="306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G.O.A.T Based on Total Points Scored</a:t>
            </a:r>
            <a:endParaRPr/>
          </a:p>
          <a:p>
            <a:pPr marL="0" lvl="0" indent="0" algn="l" rtl="0">
              <a:spcBef>
                <a:spcPts val="0"/>
              </a:spcBef>
              <a:spcAft>
                <a:spcPts val="0"/>
              </a:spcAft>
              <a:buNone/>
            </a:pPr>
            <a:r>
              <a:rPr lang="en"/>
              <a:t>Finding Data (Part 3)</a:t>
            </a:r>
            <a:endParaRPr/>
          </a:p>
          <a:p>
            <a:pPr marL="0" lvl="0" indent="0" algn="l" rtl="0">
              <a:spcBef>
                <a:spcPts val="0"/>
              </a:spcBef>
              <a:spcAft>
                <a:spcPts val="0"/>
              </a:spcAft>
              <a:buNone/>
            </a:pPr>
            <a:endParaRPr/>
          </a:p>
        </p:txBody>
      </p:sp>
      <p:pic>
        <p:nvPicPr>
          <p:cNvPr id="334" name="Google Shape;334;p21"/>
          <p:cNvPicPr preferRelativeResize="0"/>
          <p:nvPr/>
        </p:nvPicPr>
        <p:blipFill>
          <a:blip r:embed="rId3">
            <a:alphaModFix/>
          </a:blip>
          <a:stretch>
            <a:fillRect/>
          </a:stretch>
        </p:blipFill>
        <p:spPr>
          <a:xfrm>
            <a:off x="604075" y="1836850"/>
            <a:ext cx="8171026" cy="210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Plotting Findings</a:t>
            </a:r>
            <a:endParaRPr/>
          </a:p>
        </p:txBody>
      </p:sp>
      <p:sp>
        <p:nvSpPr>
          <p:cNvPr id="340" name="Google Shape;340;p22"/>
          <p:cNvSpPr txBox="1">
            <a:spLocks noGrp="1"/>
          </p:cNvSpPr>
          <p:nvPr>
            <p:ph type="body" idx="1"/>
          </p:nvPr>
        </p:nvSpPr>
        <p:spPr>
          <a:xfrm>
            <a:off x="1303800" y="1228025"/>
            <a:ext cx="7030500" cy="7608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a:t>We used the plotly package to plot the total points scored by Kobe Bryant, Lebron James and Michael Jordan. Plotly is really useful as it makes some really nice looking charts and it is also quite interactive. Below is the code that we wrote to build two of the six charts that’ll be shown on the next slide.</a:t>
            </a:r>
            <a:endParaRPr/>
          </a:p>
        </p:txBody>
      </p:sp>
      <p:pic>
        <p:nvPicPr>
          <p:cNvPr id="341" name="Google Shape;341;p22"/>
          <p:cNvPicPr preferRelativeResize="0"/>
          <p:nvPr/>
        </p:nvPicPr>
        <p:blipFill>
          <a:blip r:embed="rId3">
            <a:alphaModFix/>
          </a:blip>
          <a:stretch>
            <a:fillRect/>
          </a:stretch>
        </p:blipFill>
        <p:spPr>
          <a:xfrm>
            <a:off x="579800" y="2079975"/>
            <a:ext cx="7754500" cy="1547375"/>
          </a:xfrm>
          <a:prstGeom prst="rect">
            <a:avLst/>
          </a:prstGeom>
          <a:noFill/>
          <a:ln>
            <a:noFill/>
          </a:ln>
        </p:spPr>
      </p:pic>
      <p:pic>
        <p:nvPicPr>
          <p:cNvPr id="342" name="Google Shape;342;p22"/>
          <p:cNvPicPr preferRelativeResize="0"/>
          <p:nvPr/>
        </p:nvPicPr>
        <p:blipFill>
          <a:blip r:embed="rId4">
            <a:alphaModFix/>
          </a:blip>
          <a:stretch>
            <a:fillRect/>
          </a:stretch>
        </p:blipFill>
        <p:spPr>
          <a:xfrm>
            <a:off x="621425" y="3718500"/>
            <a:ext cx="7712875" cy="13554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46"/>
        <p:cNvGrpSpPr/>
        <p:nvPr/>
      </p:nvGrpSpPr>
      <p:grpSpPr>
        <a:xfrm>
          <a:off x="0" y="0"/>
          <a:ext cx="0" cy="0"/>
          <a:chOff x="0" y="0"/>
          <a:chExt cx="0" cy="0"/>
        </a:xfrm>
      </p:grpSpPr>
      <p:pic>
        <p:nvPicPr>
          <p:cNvPr id="347" name="Google Shape;347;p23"/>
          <p:cNvPicPr preferRelativeResize="0"/>
          <p:nvPr/>
        </p:nvPicPr>
        <p:blipFill>
          <a:blip r:embed="rId3">
            <a:alphaModFix/>
          </a:blip>
          <a:stretch>
            <a:fillRect/>
          </a:stretch>
        </p:blipFill>
        <p:spPr>
          <a:xfrm>
            <a:off x="1275212" y="725850"/>
            <a:ext cx="6593574" cy="410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51"/>
        <p:cNvGrpSpPr/>
        <p:nvPr/>
      </p:nvGrpSpPr>
      <p:grpSpPr>
        <a:xfrm>
          <a:off x="0" y="0"/>
          <a:ext cx="0" cy="0"/>
          <a:chOff x="0" y="0"/>
          <a:chExt cx="0" cy="0"/>
        </a:xfrm>
      </p:grpSpPr>
      <p:pic>
        <p:nvPicPr>
          <p:cNvPr id="352" name="Google Shape;352;p24"/>
          <p:cNvPicPr preferRelativeResize="0"/>
          <p:nvPr/>
        </p:nvPicPr>
        <p:blipFill>
          <a:blip r:embed="rId3">
            <a:alphaModFix/>
          </a:blip>
          <a:stretch>
            <a:fillRect/>
          </a:stretch>
        </p:blipFill>
        <p:spPr>
          <a:xfrm>
            <a:off x="1357375" y="803775"/>
            <a:ext cx="6294675" cy="39232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1267</Words>
  <Application>Microsoft Macintosh PowerPoint</Application>
  <PresentationFormat>On-screen Show (16:9)</PresentationFormat>
  <Paragraphs>89</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Maven Pro</vt:lpstr>
      <vt:lpstr>Arial</vt:lpstr>
      <vt:lpstr>Nunito</vt:lpstr>
      <vt:lpstr>Momentum</vt:lpstr>
      <vt:lpstr>NBA Analysis</vt:lpstr>
      <vt:lpstr>Motivation and Summary</vt:lpstr>
      <vt:lpstr>Aims</vt:lpstr>
      <vt:lpstr>G.O.A.T Based on Total Points Scored Finding Data (Part 1)</vt:lpstr>
      <vt:lpstr>G.O.A.T Based on Total Points Scored Finding Data (Part 2) </vt:lpstr>
      <vt:lpstr>G.O.A.T Based on Total Points Scored Finding Data (Part 3) </vt:lpstr>
      <vt:lpstr>Plotting Findings</vt:lpstr>
      <vt:lpstr>PowerPoint Presentation</vt:lpstr>
      <vt:lpstr>PowerPoint Presentation</vt:lpstr>
      <vt:lpstr>PowerPoint Presentation</vt:lpstr>
      <vt:lpstr>PowerPoint Presentation</vt:lpstr>
      <vt:lpstr>PowerPoint Presentation</vt:lpstr>
      <vt:lpstr>PowerPoint Presentation</vt:lpstr>
      <vt:lpstr>Comparing G.O.A.T total points scored each season</vt:lpstr>
      <vt:lpstr>Comparing total scored over each player’s career</vt:lpstr>
      <vt:lpstr>Conclusion and Limitations</vt:lpstr>
      <vt:lpstr>G.O.A.T Based on Shooting Accuracy (LeBron James)</vt:lpstr>
      <vt:lpstr>G.O.A.T Based on Shooting Accuracy (Kobe Bryant)</vt:lpstr>
      <vt:lpstr>G.O.A.T Based on Shooting Accuracy (Michael Jordan)</vt:lpstr>
      <vt:lpstr>GOAT Based on Shooting Accuracy (Comparison)</vt:lpstr>
      <vt:lpstr>Conclusions and Limitations (Shooting Accuracy)</vt:lpstr>
      <vt:lpstr>Assists Leaders vs Turnovers, Season 2019-20</vt:lpstr>
      <vt:lpstr>PowerPoint Presentation</vt:lpstr>
      <vt:lpstr>PowerPoint Presentation</vt:lpstr>
      <vt:lpstr>PowerPoint Presentation</vt:lpstr>
      <vt:lpstr>PowerPoint Presentation</vt:lpstr>
      <vt:lpstr>PowerPoint Presentation</vt:lpstr>
      <vt:lpstr>Discussion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Analysis</dc:title>
  <cp:lastModifiedBy>Seng Heang Kim</cp:lastModifiedBy>
  <cp:revision>2</cp:revision>
  <dcterms:modified xsi:type="dcterms:W3CDTF">2021-03-26T23:09:08Z</dcterms:modified>
</cp:coreProperties>
</file>