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2" r:id="rId17"/>
    <p:sldId id="263" r:id="rId18"/>
    <p:sldId id="264" r:id="rId19"/>
    <p:sldId id="278" r:id="rId20"/>
    <p:sldId id="268" r:id="rId21"/>
    <p:sldId id="269" r:id="rId22"/>
  </p:sldIdLst>
  <p:sldSz cx="12192000" cy="6858000"/>
  <p:notesSz cx="6858000" cy="9144000"/>
  <p:embeddedFontLst>
    <p:embeddedFont>
      <p:font typeface="Cambria" panose="02040503050406030204" pitchFamily="18" charset="0"/>
      <p:regular r:id="rId24"/>
      <p:bold r:id="rId25"/>
      <p:italic r:id="rId26"/>
      <p:boldItalic r:id="rId27"/>
    </p:embeddedFont>
    <p:embeddedFont>
      <p:font typeface="Helvetica" panose="020B0604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71" autoAdjust="0"/>
  </p:normalViewPr>
  <p:slideViewPr>
    <p:cSldViewPr snapToGrid="0" showGuides="1">
      <p:cViewPr varScale="1">
        <p:scale>
          <a:sx n="86" d="100"/>
          <a:sy n="86" d="100"/>
        </p:scale>
        <p:origin x="1434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/>
              <a:t>Focus:</a:t>
            </a:r>
            <a:br>
              <a:rPr lang="en-PH"/>
            </a:br>
            <a:r>
              <a:rPr lang="en-PH"/>
              <a:t>Gender Disparity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/>
              <a:t>And if there is?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/>
              <a:t>Since it is going to be hard to have universal rate –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/>
              <a:t>How can this disparity help instead – based on the location, the service need/ claim.</a:t>
            </a:r>
            <a:br>
              <a:rPr lang="en-PH"/>
            </a:br>
            <a:br>
              <a:rPr lang="en-PH"/>
            </a:br>
            <a:r>
              <a:rPr lang="en-PH"/>
              <a:t>Example: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/>
              <a:t>People living in Cali, suffering for x, should go to female provider and chances are they would be charged less compared to male.</a:t>
            </a:r>
            <a:br>
              <a:rPr lang="en-PH"/>
            </a:br>
            <a:br>
              <a:rPr lang="en-PH"/>
            </a:br>
            <a:r>
              <a:rPr lang="en-PH"/>
              <a:t>Additional: </a:t>
            </a:r>
            <a:br>
              <a:rPr lang="en-PH"/>
            </a:br>
            <a:r>
              <a:rPr lang="en-PH"/>
              <a:t>Who can effectively use the “cheatsheet” which state? Which claim type?</a:t>
            </a:r>
          </a:p>
        </p:txBody>
      </p:sp>
      <p:sp>
        <p:nvSpPr>
          <p:cNvPr id="86" name="Google Shape;8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1</a:t>
            </a:fld>
            <a:endParaRPr lang="en-P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b="1" i="0" u="none" strike="noStrik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36415</a:t>
            </a:r>
            <a:r>
              <a:rPr lang="en-PH" dirty="0"/>
              <a:t> </a:t>
            </a:r>
            <a:r>
              <a:rPr lang="en-PH" sz="1800" b="0" i="0" u="none" strike="noStrik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Insertion of needle into vein for collection of blood sample</a:t>
            </a:r>
            <a:r>
              <a:rPr lang="en-PH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b="1" i="0" u="none" strike="noStrik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80053</a:t>
            </a:r>
            <a:r>
              <a:rPr lang="en-PH" dirty="0"/>
              <a:t> </a:t>
            </a:r>
            <a:r>
              <a:rPr lang="en-PH" sz="1800" b="0" i="0" u="none" strike="noStrik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Blood test, comprehensive group of blood chemicals</a:t>
            </a:r>
            <a:r>
              <a:rPr lang="en-PH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b="1" i="0" u="none" strike="noStrik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82306</a:t>
            </a:r>
            <a:r>
              <a:rPr lang="en-PH" dirty="0"/>
              <a:t> </a:t>
            </a:r>
            <a:r>
              <a:rPr lang="en-PH" sz="1800" b="0" i="0" u="none" strike="noStrik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Vitamin D-3 level</a:t>
            </a:r>
            <a:r>
              <a:rPr lang="en-PH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b="1" i="0" u="none" strike="noStrik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97110</a:t>
            </a:r>
            <a:r>
              <a:rPr lang="en-PH" dirty="0"/>
              <a:t> </a:t>
            </a:r>
            <a:r>
              <a:rPr lang="en-PH" sz="1800" b="0" i="0" u="none" strike="noStrik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Therapeutic exercise to develop strength, endurance, range of motion, and flexibility, each 15 minutes</a:t>
            </a:r>
            <a:r>
              <a:rPr lang="en-PH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b="1" i="0" u="none" strike="noStrik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99213</a:t>
            </a:r>
            <a:r>
              <a:rPr lang="en-PH" dirty="0"/>
              <a:t> </a:t>
            </a:r>
            <a:r>
              <a:rPr lang="en-PH" sz="1800" b="0" i="0" u="none" strike="noStrik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Established patient office or other outpatient visit, typically 15 minutes</a:t>
            </a:r>
            <a:r>
              <a:rPr lang="en-PH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b="1" i="0" u="none" strike="noStrik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99214</a:t>
            </a:r>
            <a:r>
              <a:rPr lang="en-PH" dirty="0"/>
              <a:t> </a:t>
            </a:r>
            <a:r>
              <a:rPr lang="en-PH" sz="1800" b="0" i="0" u="none" strike="noStrik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Established patient office or other outpatient, visit typically 25 minutes</a:t>
            </a:r>
            <a:r>
              <a:rPr lang="en-PH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b="1" i="0" u="none" strike="noStrik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99232</a:t>
            </a:r>
            <a:r>
              <a:rPr lang="en-PH" dirty="0"/>
              <a:t> </a:t>
            </a:r>
            <a:r>
              <a:rPr lang="en-PH" sz="1800" b="0" i="0" u="none" strike="noStrik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Subsequent hospital inpatient care, typically 25 minutes per day</a:t>
            </a:r>
            <a:r>
              <a:rPr lang="en-PH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 b="1" i="0" u="none" strike="noStrik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99233</a:t>
            </a:r>
            <a:r>
              <a:rPr lang="en-PH" dirty="0"/>
              <a:t> </a:t>
            </a:r>
            <a:r>
              <a:rPr lang="en-PH" sz="1800" b="0" i="0" u="none" strike="noStrik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Subsequent hospital inpatient care, typically 35 minutes per day</a:t>
            </a:r>
            <a:r>
              <a:rPr lang="en-PH" dirty="0"/>
              <a:t> </a:t>
            </a:r>
          </a:p>
        </p:txBody>
      </p:sp>
      <p:sp>
        <p:nvSpPr>
          <p:cNvPr id="268" name="Google Shape;26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10</a:t>
            </a:fld>
            <a:endParaRPr lang="en-P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+mj-lt"/>
              <a:buNone/>
              <a:tabLst/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computed chi-square statistics is 79.818 and visually shows that the two variables are not independent.</a:t>
            </a:r>
            <a:endParaRPr lang="en-PH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spcAft>
                <a:spcPts val="1000"/>
              </a:spcAft>
              <a:buFont typeface="+mj-lt"/>
              <a:buNone/>
            </a:pPr>
            <a:endParaRPr lang="en-PH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85" name="Google Shape;285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11</a:t>
            </a:fld>
            <a:endParaRPr lang="en-P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When using median:</a:t>
            </a:r>
            <a:br>
              <a:rPr lang="en-PH" dirty="0"/>
            </a:br>
            <a:br>
              <a:rPr lang="en-PH" dirty="0"/>
            </a:br>
            <a:r>
              <a:rPr lang="en-PH" dirty="0"/>
              <a:t>Here is the result! </a:t>
            </a:r>
            <a:br>
              <a:rPr lang="en-PH" dirty="0"/>
            </a:b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Females Charge more on 4 out of 8 high frequency procedures but not that much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Males Charge less on 3 out of 8 high frequency procedures and the difference is rather significant versus Female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One Cat: Gender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One Cat (secondary): Procedure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One Num: Median of Average Submitted Medical Charges.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Final: One Cat vs One Num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</p:txBody>
      </p:sp>
      <p:sp>
        <p:nvSpPr>
          <p:cNvPr id="300" name="Google Shape;30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12</a:t>
            </a:fld>
            <a:endParaRPr lang="en-P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This is how usually our medical fees break down in simple terms.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Medical Charge minus the Insurance Coverage = Remaining Balance a patient to be paid out of pocket.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We can see significant difference between the medical fees of a patient when they go to a Male medical </a:t>
            </a:r>
            <a:r>
              <a:rPr lang="en-PH" dirty="0" err="1"/>
              <a:t>practioner</a:t>
            </a:r>
            <a:endParaRPr lang="en-PH" dirty="0"/>
          </a:p>
        </p:txBody>
      </p:sp>
      <p:sp>
        <p:nvSpPr>
          <p:cNvPr id="317" name="Google Shape;31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13</a:t>
            </a:fld>
            <a:endParaRPr lang="en-P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dirty="0"/>
              <a:t>Summary: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The analysis of submitted charge amounts across 8 procedures indicates that female medical practitioners generally charge less than their male counterparts.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However, the results show that in </a:t>
            </a:r>
            <a:r>
              <a:rPr lang="en-PH" b="1" dirty="0"/>
              <a:t>4 out of the 8 procedures</a:t>
            </a:r>
            <a:r>
              <a:rPr lang="en-PH" dirty="0"/>
              <a:t>, female practitioners actually charge marginally more, with the difference being relatively small.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On the other hand, male practitioners tend to charge significantly more in </a:t>
            </a:r>
            <a:r>
              <a:rPr lang="en-PH" b="1" dirty="0"/>
              <a:t>3 out of the 8 procedures</a:t>
            </a:r>
            <a:r>
              <a:rPr lang="en-PH" dirty="0"/>
              <a:t>, which highlights noticeable disparities in those cases.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While this data does not conclusively show that female practitioners consistently charge less, it suggests that male practitioners tend to have higher charges in cases where there is a substantial difference.“</a:t>
            </a:r>
            <a:br>
              <a:rPr lang="en-PH" dirty="0"/>
            </a:br>
            <a:br>
              <a:rPr lang="en-PH" dirty="0"/>
            </a:br>
            <a:r>
              <a:rPr lang="en-PH" dirty="0"/>
              <a:t>What is </a:t>
            </a:r>
            <a:endParaRPr b="0" dirty="0"/>
          </a:p>
        </p:txBody>
      </p:sp>
      <p:sp>
        <p:nvSpPr>
          <p:cNvPr id="330" name="Google Shape;330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14</a:t>
            </a:fld>
            <a:endParaRPr lang="en-P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Limitations of the study: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The credentials of the provider – provider may charge more for the same procedure based on their credential, their “quality” of facility, equipment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Location of the provider – location </a:t>
            </a:r>
          </a:p>
        </p:txBody>
      </p:sp>
      <p:sp>
        <p:nvSpPr>
          <p:cNvPr id="341" name="Google Shape;341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15</a:t>
            </a:fld>
            <a:endParaRPr lang="en-P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dirty="0"/>
              <a:t>&lt;back-up slide not part of presentation&gt;</a:t>
            </a:r>
            <a:br>
              <a:rPr lang="en-PH" b="1" dirty="0"/>
            </a:br>
            <a:r>
              <a:rPr lang="en-PH" b="1" dirty="0"/>
              <a:t>Build up: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Insert how biologically females are more empathic – source: https://www.ncbi.nlm.nih.gov/pmc/articles/PMC5110041/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The Science of Empathy – source: https://www.ncbi.nlm.nih.gov/pmc/articles/PMC5513638/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Let’s first talk about Empathy – Empathy is a capability of individuals resulting in compassionate behavior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And study suggests that males express less empathy.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If </a:t>
            </a:r>
            <a:r>
              <a:rPr lang="en-PH" dirty="0" err="1"/>
              <a:t>empthatic</a:t>
            </a:r>
            <a:r>
              <a:rPr lang="en-PH" dirty="0"/>
              <a:t> – possible lower charges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If not empathic – normal charge or higher charge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With that said: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Which of the genders charge less?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</p:txBody>
      </p:sp>
      <p:sp>
        <p:nvSpPr>
          <p:cNvPr id="170" name="Google Shape;17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16</a:t>
            </a:fld>
            <a:endParaRPr lang="en-P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dirty="0"/>
              <a:t>&lt;back-up slide not part of presentation&gt;</a:t>
            </a:r>
            <a:br>
              <a:rPr lang="en-PH" b="1" dirty="0"/>
            </a:br>
            <a:r>
              <a:rPr lang="en-PH" b="1" dirty="0"/>
              <a:t>Build up: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Insert how biologically females are more empathic – source: https://www.ncbi.nlm.nih.gov/pmc/articles/PMC5110041/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The Science of Empathy – source: https://www.ncbi.nlm.nih.gov/pmc/articles/PMC5513638/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Let’s first talk about Empathy – Empathy is a capability of individuals resulting in compassionate behavior.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And in from numerous studies, it suggests that males express less empathy.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With that said: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Do female medical providers charge less?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If </a:t>
            </a:r>
            <a:r>
              <a:rPr lang="en-PH" dirty="0" err="1"/>
              <a:t>empthatic</a:t>
            </a:r>
            <a:r>
              <a:rPr lang="en-PH" dirty="0"/>
              <a:t> – possible lower charges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If not empathic – normal charge or higher charge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</p:txBody>
      </p:sp>
      <p:sp>
        <p:nvSpPr>
          <p:cNvPr id="179" name="Google Shape;17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17</a:t>
            </a:fld>
            <a:endParaRPr lang="en-P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dirty="0"/>
              <a:t>&lt;back-up slide not part of presentation&gt;</a:t>
            </a:r>
            <a:br>
              <a:rPr lang="en-PH" b="1" dirty="0"/>
            </a:br>
            <a:r>
              <a:rPr lang="en-PH" b="1" dirty="0"/>
              <a:t>Build up: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Insert how biologically females are more empathic – source: https://www.ncbi.nlm.nih.gov/pmc/articles/PMC5110041/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The Science of Empathy – source: https://www.ncbi.nlm.nih.gov/pmc/articles/PMC5513638/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Let’s first talk about Empathy – Empathy is a capability of individuals resulting in compassionate behavior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And study suggests that males express less empathy.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If </a:t>
            </a:r>
            <a:r>
              <a:rPr lang="en-PH" dirty="0" err="1"/>
              <a:t>empthatic</a:t>
            </a:r>
            <a:r>
              <a:rPr lang="en-PH" dirty="0"/>
              <a:t> – possible lower charges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If not empathic – normal charge or higher charge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With that said: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Which of the genders charge less?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</p:txBody>
      </p:sp>
      <p:sp>
        <p:nvSpPr>
          <p:cNvPr id="190" name="Google Shape;19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18</a:t>
            </a:fld>
            <a:endParaRPr lang="en-P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dirty="0"/>
              <a:t>&lt;back-up slide not part of presentation&gt;</a:t>
            </a:r>
            <a:endParaRPr dirty="0"/>
          </a:p>
        </p:txBody>
      </p:sp>
      <p:sp>
        <p:nvSpPr>
          <p:cNvPr id="362" name="Google Shape;3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What is the first thing that we think of when we hear Health Insurance?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Aside from it being requirement here as an IS, an additional cost, something that was cut out from out salaries.</a:t>
            </a:r>
            <a:br>
              <a:rPr lang="en-PH" dirty="0"/>
            </a:br>
            <a:br>
              <a:rPr lang="en-PH" dirty="0"/>
            </a:br>
            <a:r>
              <a:rPr lang="en-PH" dirty="0"/>
              <a:t>And No. we’re not here to offer more insurance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So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What is it?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Health insurance is basically a financial arrangement that helps cover the cost of medical expenses.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PH" dirty="0"/>
            </a:br>
            <a:r>
              <a:rPr lang="en-PH" dirty="0"/>
              <a:t>Now that we know what health insurance is, let's delve into the single largest payer in the US.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2</a:t>
            </a:fld>
            <a:endParaRPr lang="en-P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 dirty="0"/>
              <a:t>&lt;back-up slide not part of presentation&gt;</a:t>
            </a:r>
            <a:br>
              <a:rPr lang="en-PH" dirty="0"/>
            </a:br>
            <a:r>
              <a:rPr lang="en-PH" dirty="0"/>
              <a:t>Out of the 50,000 responses, we gathered 2089 Unique procedures which can be seen on the chart</a:t>
            </a:r>
          </a:p>
        </p:txBody>
      </p:sp>
      <p:sp>
        <p:nvSpPr>
          <p:cNvPr id="235" name="Google Shape;23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20</a:t>
            </a:fld>
            <a:endParaRPr lang="en-P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b="1"/>
              <a:t>&lt;back-up slide not part of presentation&gt;</a:t>
            </a:r>
            <a:br>
              <a:rPr lang="en-PH"/>
            </a:br>
            <a:r>
              <a:rPr lang="en-PH"/>
              <a:t>This shows the distribution of the frequency categories.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There only a number or a few procedures on the high frequencies while most procedures are low frequency / day (less than 10k per day, there even procedures at less than 100 per day)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</p:txBody>
      </p:sp>
      <p:sp>
        <p:nvSpPr>
          <p:cNvPr id="243" name="Google Shape;243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21</a:t>
            </a:fld>
            <a:endParaRPr lang="en-P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i="1"/>
              <a:t>Medicare is a federal health insurance program designed for people aged 65 and older, as well as younger individuals with certain disabilities.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/>
              <a:t>  </a:t>
            </a:r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3</a:t>
            </a:fld>
            <a:endParaRPr lang="en-P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Dataset is about prescription drugs coverage (Self administered)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How much does </a:t>
            </a:r>
            <a:r>
              <a:rPr lang="en-PH" dirty="0" err="1"/>
              <a:t>medicare</a:t>
            </a:r>
            <a:r>
              <a:rPr lang="en-PH" dirty="0"/>
              <a:t> cover, how much do providers charge, Services per </a:t>
            </a:r>
            <a:r>
              <a:rPr lang="en-PH" dirty="0" err="1"/>
              <a:t>day,etc</a:t>
            </a: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Sample Size: 50k rows composed of 26 features where 18 of those are categorical and the remaining 8 are numerical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Lastly, our variables of interest: Gender, Avg. Charge Amount, and Location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But why is our Variable of interest?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Gender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Avg. Charge Amount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#Location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 dirty="0"/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6</a:t>
            </a:fld>
            <a:endParaRPr lang="en-P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/>
              <a:t>Let’s first check if the sample size is even accepting Medicare – 0.05% (only 25 is not!)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/>
              <a:t>Extremely small that either we include or not would not affect the analysis at all</a:t>
            </a:r>
          </a:p>
        </p:txBody>
      </p:sp>
      <p:sp>
        <p:nvSpPr>
          <p:cNvPr id="215" name="Google Shape;21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7</a:t>
            </a:fld>
            <a:endParaRPr lang="en-P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/>
              <a:t>Next, Let’s check the individual vs organization medical providers: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H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/>
              <a:t>Our dataset is composed of 99.62% individuals </a:t>
            </a:r>
          </a:p>
        </p:txBody>
      </p:sp>
      <p:sp>
        <p:nvSpPr>
          <p:cNvPr id="225" name="Google Shape;225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8</a:t>
            </a:fld>
            <a:endParaRPr lang="en-P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Out of the 50,000 rows, we summarized the procedures into 2029 unique procedures.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Categorized them into High, Medium, and Low Frequency.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9</a:t>
            </a:fld>
            <a:endParaRPr lang="en-P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 panose="00000500000000000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4" name="Google Shape;24;p26" descr="A grid of squares with black lines&#10;&#10;Description automatically generated"/>
          <p:cNvPicPr preferRelativeResize="0"/>
          <p:nvPr/>
        </p:nvPicPr>
        <p:blipFill rotWithShape="1">
          <a:blip r:embed="rId2">
            <a:alphaModFix amt="10000"/>
          </a:blip>
          <a:srcRect/>
          <a:stretch>
            <a:fillRect/>
          </a:stretch>
        </p:blipFill>
        <p:spPr>
          <a:xfrm>
            <a:off x="0" y="0"/>
            <a:ext cx="17460686" cy="982163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 panose="00000500000000000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 panose="000005000000000000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 panose="000005000000000000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 panose="00000500000000000000"/>
              <a:buNone/>
              <a:defRPr sz="4400" b="0" i="0" u="none" strike="noStrike" cap="none">
                <a:solidFill>
                  <a:schemeClr val="dk1"/>
                </a:solidFill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grpSp>
        <p:nvGrpSpPr>
          <p:cNvPr id="12" name="Google Shape;12;p24"/>
          <p:cNvGrpSpPr/>
          <p:nvPr/>
        </p:nvGrpSpPr>
        <p:grpSpPr>
          <a:xfrm>
            <a:off x="9649064" y="6164234"/>
            <a:ext cx="2349291" cy="608041"/>
            <a:chOff x="8667989" y="5915025"/>
            <a:chExt cx="2349291" cy="608041"/>
          </a:xfrm>
        </p:grpSpPr>
        <p:pic>
          <p:nvPicPr>
            <p:cNvPr id="13" name="Google Shape;13;p24"/>
            <p:cNvPicPr preferRelativeResize="0"/>
            <p:nvPr/>
          </p:nvPicPr>
          <p:blipFill rotWithShape="1">
            <a:blip r:embed="rId13"/>
            <a:srcRect/>
            <a:stretch>
              <a:fillRect/>
            </a:stretch>
          </p:blipFill>
          <p:spPr>
            <a:xfrm>
              <a:off x="9511010" y="6145018"/>
              <a:ext cx="1506270" cy="2122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4" descr="A logo with white letters and an orange circle&#10;&#10;Description automatically generated"/>
            <p:cNvPicPr preferRelativeResize="0"/>
            <p:nvPr/>
          </p:nvPicPr>
          <p:blipFill rotWithShape="1">
            <a:blip r:embed="rId14"/>
            <a:srcRect/>
            <a:stretch>
              <a:fillRect/>
            </a:stretch>
          </p:blipFill>
          <p:spPr>
            <a:xfrm>
              <a:off x="8667989" y="5915025"/>
              <a:ext cx="608041" cy="6080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5;p24"/>
            <p:cNvSpPr txBox="1"/>
            <p:nvPr/>
          </p:nvSpPr>
          <p:spPr>
            <a:xfrm>
              <a:off x="9212530" y="6034378"/>
              <a:ext cx="298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 b="1" i="0" u="none" strike="noStrike" cap="none">
                  <a:solidFill>
                    <a:srgbClr val="E5592E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x</a:t>
              </a: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876425"/>
            <a:ext cx="9144000" cy="310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Helvetica Neue" panose="020B0604020202020204"/>
              <a:buNone/>
            </a:pPr>
            <a:r>
              <a:rPr lang="en-PH" sz="110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Medicare: </a:t>
            </a:r>
            <a:r>
              <a:rPr lang="en-PH" sz="11000">
                <a:solidFill>
                  <a:srgbClr val="1F7164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D</a:t>
            </a:r>
          </a:p>
        </p:txBody>
      </p:sp>
      <p:sp>
        <p:nvSpPr>
          <p:cNvPr id="90" name="Google Shape;90;p1"/>
          <p:cNvSpPr txBox="1"/>
          <p:nvPr/>
        </p:nvSpPr>
        <p:spPr>
          <a:xfrm>
            <a:off x="3467100" y="1553230"/>
            <a:ext cx="5257800" cy="507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 panose="00000500000000000000"/>
              <a:buNone/>
            </a:pPr>
            <a:r>
              <a:rPr lang="en-PH" sz="3000" b="1">
                <a:solidFill>
                  <a:schemeClr val="dk1"/>
                </a:solidFill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rPr>
              <a:t>Health </a:t>
            </a:r>
            <a:r>
              <a:rPr lang="en-PH" sz="3000" b="1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Insurance</a:t>
            </a:r>
            <a:r>
              <a:rPr lang="en-PH" sz="3000" b="1">
                <a:solidFill>
                  <a:schemeClr val="lt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357100" y="1905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6"/>
          <p:cNvSpPr/>
          <p:nvPr/>
        </p:nvSpPr>
        <p:spPr>
          <a:xfrm>
            <a:off x="1143918" y="1479550"/>
            <a:ext cx="1111250" cy="3834252"/>
          </a:xfrm>
          <a:prstGeom prst="rect">
            <a:avLst/>
          </a:prstGeom>
          <a:solidFill>
            <a:srgbClr val="D8F2CF">
              <a:alpha val="50980"/>
            </a:srgbClr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2471957" y="1628775"/>
            <a:ext cx="1111250" cy="3685027"/>
          </a:xfrm>
          <a:prstGeom prst="rect">
            <a:avLst/>
          </a:prstGeom>
          <a:solidFill>
            <a:srgbClr val="D8F2CF">
              <a:alpha val="50980"/>
            </a:srgbClr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4" name="Google Shape;274;p16"/>
          <p:cNvSpPr/>
          <p:nvPr/>
        </p:nvSpPr>
        <p:spPr>
          <a:xfrm>
            <a:off x="3790280" y="2447925"/>
            <a:ext cx="1111250" cy="2865877"/>
          </a:xfrm>
          <a:prstGeom prst="rect">
            <a:avLst/>
          </a:prstGeom>
          <a:solidFill>
            <a:srgbClr val="D8F2CF">
              <a:alpha val="50980"/>
            </a:srgbClr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5105841" y="3530917"/>
            <a:ext cx="1111250" cy="1775266"/>
          </a:xfrm>
          <a:prstGeom prst="rect">
            <a:avLst/>
          </a:prstGeom>
          <a:solidFill>
            <a:srgbClr val="D8F2CF">
              <a:alpha val="50980"/>
            </a:srgbClr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6" name="Google Shape;276;p16"/>
          <p:cNvSpPr/>
          <p:nvPr/>
        </p:nvSpPr>
        <p:spPr>
          <a:xfrm>
            <a:off x="6425847" y="3538537"/>
            <a:ext cx="1111250" cy="1770502"/>
          </a:xfrm>
          <a:prstGeom prst="rect">
            <a:avLst/>
          </a:prstGeom>
          <a:solidFill>
            <a:srgbClr val="D8F2CF">
              <a:alpha val="50980"/>
            </a:srgbClr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7" name="Google Shape;277;p16"/>
          <p:cNvSpPr/>
          <p:nvPr/>
        </p:nvSpPr>
        <p:spPr>
          <a:xfrm>
            <a:off x="7740775" y="3952875"/>
            <a:ext cx="1111250" cy="1356163"/>
          </a:xfrm>
          <a:prstGeom prst="rect">
            <a:avLst/>
          </a:prstGeom>
          <a:solidFill>
            <a:srgbClr val="D8F2CF">
              <a:alpha val="50980"/>
            </a:srgbClr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8" name="Google Shape;278;p16"/>
          <p:cNvSpPr/>
          <p:nvPr/>
        </p:nvSpPr>
        <p:spPr>
          <a:xfrm>
            <a:off x="9067131" y="4210050"/>
            <a:ext cx="1111250" cy="1089463"/>
          </a:xfrm>
          <a:prstGeom prst="rect">
            <a:avLst/>
          </a:prstGeom>
          <a:solidFill>
            <a:srgbClr val="D8F2CF">
              <a:alpha val="50980"/>
            </a:srgbClr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9" name="Google Shape;279;p16"/>
          <p:cNvSpPr/>
          <p:nvPr/>
        </p:nvSpPr>
        <p:spPr>
          <a:xfrm>
            <a:off x="10378406" y="4362450"/>
            <a:ext cx="1111250" cy="946588"/>
          </a:xfrm>
          <a:prstGeom prst="rect">
            <a:avLst/>
          </a:prstGeom>
          <a:solidFill>
            <a:srgbClr val="D8F2CF">
              <a:alpha val="50980"/>
            </a:srgbClr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0" name="Google Shape;280;p16"/>
          <p:cNvSpPr txBox="1"/>
          <p:nvPr/>
        </p:nvSpPr>
        <p:spPr>
          <a:xfrm>
            <a:off x="1" y="0"/>
            <a:ext cx="57186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 b="1" i="0">
                <a:solidFill>
                  <a:srgbClr val="B3E5A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Do female medical providers charge less?</a:t>
            </a:r>
          </a:p>
        </p:txBody>
      </p:sp>
      <p:pic>
        <p:nvPicPr>
          <p:cNvPr id="281" name="Google Shape;281;p16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217091" y="901885"/>
            <a:ext cx="5704114" cy="1294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7"/>
          <p:cNvSpPr/>
          <p:nvPr/>
        </p:nvSpPr>
        <p:spPr>
          <a:xfrm>
            <a:off x="1060450" y="1438275"/>
            <a:ext cx="1111250" cy="4657725"/>
          </a:xfrm>
          <a:prstGeom prst="rect">
            <a:avLst/>
          </a:prstGeom>
          <a:solidFill>
            <a:srgbClr val="D8F2CF">
              <a:alpha val="50980"/>
            </a:srgbClr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9" name="Google Shape;289;p17"/>
          <p:cNvSpPr/>
          <p:nvPr/>
        </p:nvSpPr>
        <p:spPr>
          <a:xfrm>
            <a:off x="2405856" y="1743075"/>
            <a:ext cx="1111250" cy="4352925"/>
          </a:xfrm>
          <a:prstGeom prst="rect">
            <a:avLst/>
          </a:prstGeom>
          <a:solidFill>
            <a:srgbClr val="D8F2CF">
              <a:alpha val="50980"/>
            </a:srgbClr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0" name="Google Shape;290;p17"/>
          <p:cNvSpPr/>
          <p:nvPr/>
        </p:nvSpPr>
        <p:spPr>
          <a:xfrm>
            <a:off x="3751262" y="4010025"/>
            <a:ext cx="1111250" cy="2085975"/>
          </a:xfrm>
          <a:prstGeom prst="rect">
            <a:avLst/>
          </a:prstGeom>
          <a:solidFill>
            <a:srgbClr val="D8F2CF">
              <a:alpha val="50980"/>
            </a:srgbClr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1" name="Google Shape;291;p17"/>
          <p:cNvSpPr/>
          <p:nvPr/>
        </p:nvSpPr>
        <p:spPr>
          <a:xfrm>
            <a:off x="5096668" y="4600575"/>
            <a:ext cx="1111250" cy="1495425"/>
          </a:xfrm>
          <a:prstGeom prst="rect">
            <a:avLst/>
          </a:prstGeom>
          <a:solidFill>
            <a:srgbClr val="D8F2CF">
              <a:alpha val="50980"/>
            </a:srgbClr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2" name="Google Shape;292;p17"/>
          <p:cNvSpPr/>
          <p:nvPr/>
        </p:nvSpPr>
        <p:spPr>
          <a:xfrm>
            <a:off x="6442075" y="5038725"/>
            <a:ext cx="1111250" cy="1057274"/>
          </a:xfrm>
          <a:prstGeom prst="rect">
            <a:avLst/>
          </a:prstGeom>
          <a:solidFill>
            <a:srgbClr val="D8F2CF">
              <a:alpha val="50980"/>
            </a:srgbClr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7781925" y="5548313"/>
            <a:ext cx="1111250" cy="547686"/>
          </a:xfrm>
          <a:prstGeom prst="rect">
            <a:avLst/>
          </a:prstGeom>
          <a:solidFill>
            <a:srgbClr val="D8F2CF">
              <a:alpha val="50980"/>
            </a:srgbClr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4" name="Google Shape;294;p17"/>
          <p:cNvSpPr/>
          <p:nvPr/>
        </p:nvSpPr>
        <p:spPr>
          <a:xfrm>
            <a:off x="9132888" y="5793582"/>
            <a:ext cx="1111250" cy="300036"/>
          </a:xfrm>
          <a:prstGeom prst="rect">
            <a:avLst/>
          </a:prstGeom>
          <a:solidFill>
            <a:srgbClr val="D8F2CF">
              <a:alpha val="50980"/>
            </a:srgbClr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5" name="Google Shape;295;p17"/>
          <p:cNvSpPr/>
          <p:nvPr/>
        </p:nvSpPr>
        <p:spPr>
          <a:xfrm>
            <a:off x="10483851" y="5926932"/>
            <a:ext cx="1111250" cy="166686"/>
          </a:xfrm>
          <a:prstGeom prst="rect">
            <a:avLst/>
          </a:prstGeom>
          <a:solidFill>
            <a:srgbClr val="D8F2CF">
              <a:alpha val="50980"/>
            </a:srgbClr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1" y="0"/>
            <a:ext cx="57186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 b="1" i="0">
                <a:solidFill>
                  <a:srgbClr val="B3E5A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Do female medical providers charge less?</a:t>
            </a:r>
          </a:p>
        </p:txBody>
      </p:sp>
      <p:pic>
        <p:nvPicPr>
          <p:cNvPr id="281" name="Google Shape;281;p1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207918" y="2480795"/>
            <a:ext cx="5538120" cy="12379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B72FE8-10F4-A8C4-4965-5FC06BE69C76}"/>
              </a:ext>
            </a:extLst>
          </p:cNvPr>
          <p:cNvSpPr txBox="1"/>
          <p:nvPr/>
        </p:nvSpPr>
        <p:spPr>
          <a:xfrm>
            <a:off x="4990531" y="1393561"/>
            <a:ext cx="2007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600" b="1" i="0" dirty="0">
                <a:solidFill>
                  <a:srgbClr val="111111"/>
                </a:solidFill>
                <a:effectLst/>
                <a:latin typeface="Cabin-semi-bold"/>
              </a:rPr>
              <a:t>χ2</a:t>
            </a:r>
            <a:r>
              <a:rPr lang="en-PH" sz="3600" b="1" i="0" dirty="0">
                <a:solidFill>
                  <a:srgbClr val="111111"/>
                </a:solidFill>
                <a:effectLst/>
                <a:latin typeface="Cabin-semi-bold"/>
              </a:rPr>
              <a:t> = 79.8</a:t>
            </a:r>
            <a:endParaRPr lang="el-GR" sz="3600" b="1" i="0" dirty="0">
              <a:solidFill>
                <a:srgbClr val="111111"/>
              </a:solidFill>
              <a:effectLst/>
              <a:latin typeface="Cabin-semi-bol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3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3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8"/>
          <p:cNvSpPr/>
          <p:nvPr/>
        </p:nvSpPr>
        <p:spPr>
          <a:xfrm>
            <a:off x="850900" y="419100"/>
            <a:ext cx="111506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04" name="Google Shape;304;p18"/>
          <p:cNvPicPr preferRelativeResize="0"/>
          <p:nvPr/>
        </p:nvPicPr>
        <p:blipFill rotWithShape="1">
          <a:blip r:embed="rId3"/>
          <a:srcRect l="6978" t="6111" r="1563" b="10556"/>
          <a:stretch>
            <a:fillRect/>
          </a:stretch>
        </p:blipFill>
        <p:spPr>
          <a:xfrm>
            <a:off x="850900" y="419100"/>
            <a:ext cx="111506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8"/>
          <p:cNvSpPr txBox="1"/>
          <p:nvPr/>
        </p:nvSpPr>
        <p:spPr>
          <a:xfrm>
            <a:off x="1" y="0"/>
            <a:ext cx="57186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 b="1" i="0">
                <a:solidFill>
                  <a:srgbClr val="B3E5A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Do female medical providers charge less?</a:t>
            </a:r>
          </a:p>
        </p:txBody>
      </p:sp>
      <p:pic>
        <p:nvPicPr>
          <p:cNvPr id="306" name="Google Shape;306;p1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690058" y="1931040"/>
            <a:ext cx="2991267" cy="223868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 Box 15"/>
          <p:cNvSpPr txBox="1"/>
          <p:nvPr/>
        </p:nvSpPr>
        <p:spPr>
          <a:xfrm>
            <a:off x="1250950" y="3523615"/>
            <a:ext cx="530860" cy="249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125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353437" y="2403348"/>
            <a:ext cx="530860" cy="249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186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841027" y="2457605"/>
            <a:ext cx="530860" cy="249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184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709670" y="3066288"/>
            <a:ext cx="530860" cy="249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150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565140" y="1806262"/>
            <a:ext cx="530860" cy="249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220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113655" y="1792922"/>
            <a:ext cx="530860" cy="249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221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939915" y="5553392"/>
            <a:ext cx="530860" cy="249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521450" y="5553392"/>
            <a:ext cx="418465" cy="249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885494" y="4825110"/>
            <a:ext cx="530860" cy="249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8322247" y="4760594"/>
            <a:ext cx="530860" cy="249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59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9231249" y="5239258"/>
            <a:ext cx="381000" cy="236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33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9687211" y="4882449"/>
            <a:ext cx="530860" cy="249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10605516" y="4375051"/>
            <a:ext cx="530860" cy="249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11038078" y="4169727"/>
            <a:ext cx="530860" cy="249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91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4207728" y="3151822"/>
            <a:ext cx="530860" cy="249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146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201BF9-B5CE-EE91-8659-A680A9008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170" y="2180648"/>
            <a:ext cx="726289" cy="1908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EC643F-B9C1-C1E4-0B99-9840699BE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4583" y="2827852"/>
            <a:ext cx="726289" cy="1908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94A9CBD-3302-0771-D541-A3C7F2A9C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995" y="1575105"/>
            <a:ext cx="726289" cy="1908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AF68FC-4CAA-DAE4-7ADB-82EDC60C2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769" y="5357685"/>
            <a:ext cx="726289" cy="19088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28BEF2D-F3A8-1080-BEFE-F16C61CF9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2989" y="4624606"/>
            <a:ext cx="634693" cy="1908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F19125-7818-D74B-E72E-675E4630FE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5593" y="4787006"/>
            <a:ext cx="634693" cy="1908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690C30-D2AE-4EC9-90DE-EFF2E2B16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2088" y="3986062"/>
            <a:ext cx="634693" cy="190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/>
        </p:nvSpPr>
        <p:spPr>
          <a:xfrm>
            <a:off x="1" y="0"/>
            <a:ext cx="57186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 b="1" i="0">
                <a:solidFill>
                  <a:srgbClr val="B3E5A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Do female medical providers charge less?</a:t>
            </a:r>
          </a:p>
        </p:txBody>
      </p:sp>
      <p:pic>
        <p:nvPicPr>
          <p:cNvPr id="320" name="Google Shape;320;p1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7119" y="1663062"/>
            <a:ext cx="5930224" cy="36049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1" name="Google Shape;321;p1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173119" y="1663062"/>
            <a:ext cx="5930224" cy="360630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22" name="Google Shape;322;p19"/>
          <p:cNvCxnSpPr/>
          <p:nvPr/>
        </p:nvCxnSpPr>
        <p:spPr>
          <a:xfrm>
            <a:off x="1716796" y="4156572"/>
            <a:ext cx="6125378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23" name="Google Shape;323;p19"/>
          <p:cNvCxnSpPr/>
          <p:nvPr/>
        </p:nvCxnSpPr>
        <p:spPr>
          <a:xfrm>
            <a:off x="2309871" y="3775113"/>
            <a:ext cx="6125378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24" name="Google Shape;324;p19"/>
          <p:cNvCxnSpPr/>
          <p:nvPr/>
        </p:nvCxnSpPr>
        <p:spPr>
          <a:xfrm>
            <a:off x="2911603" y="4037682"/>
            <a:ext cx="6125378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25" name="Google Shape;325;p19"/>
          <p:cNvSpPr/>
          <p:nvPr/>
        </p:nvSpPr>
        <p:spPr>
          <a:xfrm>
            <a:off x="2752725" y="2047875"/>
            <a:ext cx="323850" cy="142863"/>
          </a:xfrm>
          <a:prstGeom prst="rect">
            <a:avLst/>
          </a:prstGeom>
          <a:solidFill>
            <a:srgbClr val="0070C0">
              <a:alpha val="3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6" name="Google Shape;326;p19"/>
          <p:cNvSpPr/>
          <p:nvPr/>
        </p:nvSpPr>
        <p:spPr>
          <a:xfrm>
            <a:off x="8734086" y="2055495"/>
            <a:ext cx="569934" cy="142861"/>
          </a:xfrm>
          <a:prstGeom prst="rect">
            <a:avLst/>
          </a:prstGeom>
          <a:solidFill>
            <a:srgbClr val="C00000">
              <a:alpha val="2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44431-2DD5-7FEB-83EE-B8B3EB373E81}"/>
              </a:ext>
            </a:extLst>
          </p:cNvPr>
          <p:cNvSpPr txBox="1"/>
          <p:nvPr/>
        </p:nvSpPr>
        <p:spPr>
          <a:xfrm>
            <a:off x="1617688" y="571083"/>
            <a:ext cx="895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>
                <a:solidFill>
                  <a:srgbClr val="11111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Beneficiaries’</a:t>
            </a:r>
            <a:r>
              <a:rPr lang="en-PH" sz="3600" b="1" i="0" dirty="0">
                <a:solidFill>
                  <a:srgbClr val="11111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Medical Fee Breakdown</a:t>
            </a:r>
            <a:endParaRPr lang="el-GR" sz="3600" b="1" i="0" dirty="0">
              <a:solidFill>
                <a:srgbClr val="11111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0"/>
          <p:cNvPicPr preferRelativeResize="0"/>
          <p:nvPr/>
        </p:nvPicPr>
        <p:blipFill rotWithShape="1">
          <a:blip r:embed="rId3">
            <a:alphaModFix amt="10000"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0"/>
          <p:cNvSpPr txBox="1"/>
          <p:nvPr/>
        </p:nvSpPr>
        <p:spPr>
          <a:xfrm>
            <a:off x="158139" y="2051989"/>
            <a:ext cx="1180993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4400" b="1" i="0">
                <a:solidFill>
                  <a:srgbClr val="00B05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Do female medical providers charge less?</a:t>
            </a:r>
          </a:p>
        </p:txBody>
      </p:sp>
      <p:sp>
        <p:nvSpPr>
          <p:cNvPr id="334" name="Google Shape;334;p20"/>
          <p:cNvSpPr txBox="1"/>
          <p:nvPr/>
        </p:nvSpPr>
        <p:spPr>
          <a:xfrm>
            <a:off x="3075541" y="4533451"/>
            <a:ext cx="848298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633471" y="2945120"/>
            <a:ext cx="1092505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3600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They charge LESS than their male counterparts!</a:t>
            </a:r>
          </a:p>
        </p:txBody>
      </p:sp>
      <p:sp>
        <p:nvSpPr>
          <p:cNvPr id="336" name="Google Shape;336;p20"/>
          <p:cNvSpPr txBox="1"/>
          <p:nvPr/>
        </p:nvSpPr>
        <p:spPr>
          <a:xfrm>
            <a:off x="688945" y="3561390"/>
            <a:ext cx="1111067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HOWEVER, based on 4 of the 8 high frequency procedures, they charge more but rather </a:t>
            </a:r>
            <a:r>
              <a:rPr lang="en-PH" sz="2400" b="1" dirty="0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insignificant</a:t>
            </a:r>
            <a:r>
              <a:rPr lang="en-PH" sz="2400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</a:p>
        </p:txBody>
      </p:sp>
      <p:sp>
        <p:nvSpPr>
          <p:cNvPr id="337" name="Google Shape;337;p20"/>
          <p:cNvSpPr txBox="1"/>
          <p:nvPr/>
        </p:nvSpPr>
        <p:spPr>
          <a:xfrm>
            <a:off x="688945" y="4392387"/>
            <a:ext cx="104007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 b="1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Male practitioners charge </a:t>
            </a:r>
            <a:r>
              <a:rPr lang="en-PH" sz="2400" b="1" dirty="0">
                <a:solidFill>
                  <a:srgbClr val="C0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significantly more </a:t>
            </a:r>
            <a:r>
              <a:rPr lang="en-PH" sz="2400" b="1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on 3 of the 8 high.</a:t>
            </a:r>
            <a:endParaRPr sz="2400" b="1" dirty="0">
              <a:solidFill>
                <a:srgbClr val="C0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>
            <a:spLocks noGrp="1"/>
          </p:cNvSpPr>
          <p:nvPr>
            <p:ph type="title"/>
          </p:nvPr>
        </p:nvSpPr>
        <p:spPr>
          <a:xfrm>
            <a:off x="723175" y="6989586"/>
            <a:ext cx="5257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elvetica Neue" panose="020B0604020202020204"/>
              <a:buNone/>
            </a:pPr>
            <a:r>
              <a:rPr lang="en-PH" sz="3000" b="1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Next Action/s:</a:t>
            </a:r>
          </a:p>
        </p:txBody>
      </p:sp>
      <p:sp>
        <p:nvSpPr>
          <p:cNvPr id="344" name="Google Shape;344;p21"/>
          <p:cNvSpPr txBox="1"/>
          <p:nvPr/>
        </p:nvSpPr>
        <p:spPr>
          <a:xfrm>
            <a:off x="838200" y="1656568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sz="280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345" name="Google Shape;345;p21"/>
          <p:cNvSpPr txBox="1"/>
          <p:nvPr/>
        </p:nvSpPr>
        <p:spPr>
          <a:xfrm>
            <a:off x="659674" y="7196621"/>
            <a:ext cx="116656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PH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Map out where the procedures are done and where those “female practitioners” are typically located. 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PH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Explore the medium and low frequency procedures.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PH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Check if credentials affect the medical charge amount.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</a:pPr>
            <a:r>
              <a:rPr lang="en-PH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Re-do the study based on procedure difficulty instead of frequency.</a:t>
            </a:r>
          </a:p>
        </p:txBody>
      </p:sp>
      <p:sp>
        <p:nvSpPr>
          <p:cNvPr id="346" name="Google Shape;346;p21"/>
          <p:cNvSpPr txBox="1"/>
          <p:nvPr/>
        </p:nvSpPr>
        <p:spPr>
          <a:xfrm>
            <a:off x="1093870" y="1249089"/>
            <a:ext cx="388982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4400" b="1" i="0">
                <a:solidFill>
                  <a:srgbClr val="00B05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Medicare.gov</a:t>
            </a:r>
          </a:p>
        </p:txBody>
      </p:sp>
      <p:sp>
        <p:nvSpPr>
          <p:cNvPr id="347" name="Google Shape;347;p21"/>
          <p:cNvSpPr txBox="1"/>
          <p:nvPr/>
        </p:nvSpPr>
        <p:spPr>
          <a:xfrm>
            <a:off x="7134790" y="1197695"/>
            <a:ext cx="388982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4400" b="1" i="0">
                <a:solidFill>
                  <a:srgbClr val="00B05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Beneficiaries</a:t>
            </a:r>
          </a:p>
        </p:txBody>
      </p:sp>
      <p:sp>
        <p:nvSpPr>
          <p:cNvPr id="348" name="Google Shape;348;p21"/>
          <p:cNvSpPr txBox="1"/>
          <p:nvPr/>
        </p:nvSpPr>
        <p:spPr>
          <a:xfrm>
            <a:off x="396639" y="1967136"/>
            <a:ext cx="5357804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PH" sz="1800" b="1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Policy adjustments to reduce these types of discrepancies.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PH" sz="1800" b="1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Opportunity to standardize rates more effectively.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PH" sz="1800" b="1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Optimize reimbursement models.</a:t>
            </a:r>
          </a:p>
        </p:txBody>
      </p:sp>
      <p:sp>
        <p:nvSpPr>
          <p:cNvPr id="349" name="Google Shape;349;p21"/>
          <p:cNvSpPr txBox="1"/>
          <p:nvPr/>
        </p:nvSpPr>
        <p:spPr>
          <a:xfrm>
            <a:off x="6400802" y="1967136"/>
            <a:ext cx="5357804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PH" sz="1800" b="1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More informed decisions when on a tight budget.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PH" sz="1800" b="1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Advocate for fair billing.</a:t>
            </a: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PH" sz="1800" b="1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Explore alternatives w/o sacrificing quality.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350" name="Google Shape;350;p21"/>
          <p:cNvSpPr txBox="1"/>
          <p:nvPr/>
        </p:nvSpPr>
        <p:spPr>
          <a:xfrm>
            <a:off x="0" y="0"/>
            <a:ext cx="1180993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4400" b="1" i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Who is this EDA for?</a:t>
            </a:r>
          </a:p>
        </p:txBody>
      </p:sp>
      <p:cxnSp>
        <p:nvCxnSpPr>
          <p:cNvPr id="351" name="Google Shape;351;p21"/>
          <p:cNvCxnSpPr/>
          <p:nvPr/>
        </p:nvCxnSpPr>
        <p:spPr>
          <a:xfrm>
            <a:off x="5981165" y="1089297"/>
            <a:ext cx="0" cy="3962400"/>
          </a:xfrm>
          <a:prstGeom prst="straightConnector1">
            <a:avLst/>
          </a:prstGeom>
          <a:noFill/>
          <a:ln w="19050" cap="flat" cmpd="sng">
            <a:solidFill>
              <a:srgbClr val="AEAEAE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/>
        </p:nvSpPr>
        <p:spPr>
          <a:xfrm>
            <a:off x="381180" y="966809"/>
            <a:ext cx="5334001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“</a:t>
            </a:r>
            <a:r>
              <a:rPr lang="en-PH" sz="2400">
                <a:solidFill>
                  <a:srgbClr val="00B05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Empathy</a:t>
            </a:r>
            <a:r>
              <a:rPr lang="en-PH" sz="240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</a:t>
            </a:r>
            <a:r>
              <a:rPr lang="en-PH" sz="2400" b="0" i="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is a complex capability enabling individuals to understand and feel the emotional states of others, </a:t>
            </a:r>
            <a:r>
              <a:rPr lang="en-PH" sz="2400" i="0">
                <a:solidFill>
                  <a:srgbClr val="00B05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resulting in compassionate behavior</a:t>
            </a:r>
            <a:r>
              <a:rPr lang="en-PH" sz="2400" b="0" i="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                          -</a:t>
            </a:r>
            <a:r>
              <a:rPr lang="en-PH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Riess, Helen, MD. </a:t>
            </a:r>
            <a:r>
              <a:rPr lang="en-PH" sz="24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(2017)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312600" y="978239"/>
            <a:ext cx="239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 b="0" i="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1929130" y="2063901"/>
            <a:ext cx="533400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 i="0">
                <a:solidFill>
                  <a:srgbClr val="00B05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compassionate behavior</a:t>
            </a:r>
            <a:endParaRPr sz="2400" b="0" i="0">
              <a:solidFill>
                <a:srgbClr val="212121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                          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431208" y="965539"/>
            <a:ext cx="14725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 b="0" i="0" dirty="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</a:t>
            </a:r>
            <a:r>
              <a:rPr lang="en-PH" sz="2400" b="0" i="0" dirty="0">
                <a:solidFill>
                  <a:srgbClr val="00B05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Empathy </a:t>
            </a:r>
            <a:r>
              <a:rPr lang="en-PH" sz="2400" b="0" i="0" dirty="0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</a:t>
            </a:r>
            <a:endParaRPr sz="24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/>
        </p:nvSpPr>
        <p:spPr>
          <a:xfrm>
            <a:off x="369750" y="3488159"/>
            <a:ext cx="14336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 b="0" i="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</a:t>
            </a:r>
            <a:r>
              <a:rPr lang="en-PH" sz="2400" b="0" i="0">
                <a:solidFill>
                  <a:srgbClr val="00B05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Empathy </a:t>
            </a:r>
            <a:r>
              <a:rPr lang="en-PH" sz="2400" b="0" i="0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381180" y="966809"/>
            <a:ext cx="5334001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“</a:t>
            </a:r>
            <a:r>
              <a:rPr lang="en-PH" sz="2400">
                <a:solidFill>
                  <a:srgbClr val="00B05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Empathy</a:t>
            </a:r>
            <a:r>
              <a:rPr lang="en-PH" sz="240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</a:t>
            </a:r>
            <a:r>
              <a:rPr lang="en-PH" sz="2400" b="0" i="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is a complex capability enabling individuals to understand and feel the emotional states of others, </a:t>
            </a:r>
            <a:r>
              <a:rPr lang="en-PH" sz="2400" i="0">
                <a:solidFill>
                  <a:srgbClr val="00B05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resulting in compassionate behavior</a:t>
            </a:r>
            <a:r>
              <a:rPr lang="en-PH" sz="2400" b="0" i="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                          -</a:t>
            </a:r>
            <a:r>
              <a:rPr lang="en-PH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Riess, Helen, MD. </a:t>
            </a:r>
            <a:r>
              <a:rPr lang="en-PH" sz="24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(2017)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1943101" y="3488159"/>
            <a:ext cx="36449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 i="0">
                <a:solidFill>
                  <a:srgbClr val="00B05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compassionate behavior</a:t>
            </a:r>
            <a:endParaRPr sz="2400" b="0" i="0">
              <a:solidFill>
                <a:srgbClr val="212121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6096000" y="217509"/>
            <a:ext cx="6096000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 panose="00000500000000000000"/>
              <a:buNone/>
            </a:pPr>
            <a:r>
              <a:rPr lang="en-PH" sz="4400" b="1">
                <a:solidFill>
                  <a:schemeClr val="dk1"/>
                </a:solidFill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rPr>
              <a:t>A study suggests that: </a:t>
            </a:r>
          </a:p>
        </p:txBody>
      </p:sp>
      <p:sp>
        <p:nvSpPr>
          <p:cNvPr id="185" name="Google Shape;185;p8"/>
          <p:cNvSpPr txBox="1"/>
          <p:nvPr/>
        </p:nvSpPr>
        <p:spPr>
          <a:xfrm>
            <a:off x="6096000" y="1034169"/>
            <a:ext cx="60960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 b="0" i="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“Especially in </a:t>
            </a:r>
            <a:r>
              <a:rPr lang="en-PH" sz="2400" i="0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adulthood</a:t>
            </a:r>
            <a:r>
              <a:rPr lang="en-PH" sz="2400" b="0" i="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it seems that males vary more than females in some aspects of emotional processing and altruistic behavior, suggesting that even though it appears that </a:t>
            </a:r>
            <a:r>
              <a:rPr lang="en-PH" sz="2400" i="0">
                <a:solidFill>
                  <a:srgbClr val="00B05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males express less empathy</a:t>
            </a:r>
            <a:r>
              <a:rPr lang="en-PH" sz="2400" b="0" i="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”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		</a:t>
            </a:r>
            <a:r>
              <a:rPr lang="en-PH" sz="2400" b="0" i="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    -</a:t>
            </a:r>
            <a:r>
              <a:rPr lang="en-PH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Christov-Moore et al. </a:t>
            </a:r>
            <a:r>
              <a:rPr lang="en-PH" sz="24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(2014)</a:t>
            </a:r>
          </a:p>
        </p:txBody>
      </p:sp>
      <p:sp>
        <p:nvSpPr>
          <p:cNvPr id="186" name="Google Shape;186;p8"/>
          <p:cNvSpPr txBox="1"/>
          <p:nvPr/>
        </p:nvSpPr>
        <p:spPr>
          <a:xfrm>
            <a:off x="6095999" y="2497559"/>
            <a:ext cx="39433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 i="0">
                <a:solidFill>
                  <a:srgbClr val="00B05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males express less empathy</a:t>
            </a:r>
            <a:endParaRPr sz="2400" b="0" i="0">
              <a:solidFill>
                <a:srgbClr val="212121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/>
        </p:nvSpPr>
        <p:spPr>
          <a:xfrm>
            <a:off x="6096000" y="217509"/>
            <a:ext cx="6096000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 panose="00000500000000000000"/>
              <a:buNone/>
            </a:pPr>
            <a:r>
              <a:rPr lang="en-PH" sz="4400" b="1">
                <a:solidFill>
                  <a:schemeClr val="dk1"/>
                </a:solidFill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rPr>
              <a:t>A study suggests that: </a:t>
            </a:r>
          </a:p>
        </p:txBody>
      </p:sp>
      <p:sp>
        <p:nvSpPr>
          <p:cNvPr id="193" name="Google Shape;193;p9"/>
          <p:cNvSpPr txBox="1"/>
          <p:nvPr/>
        </p:nvSpPr>
        <p:spPr>
          <a:xfrm>
            <a:off x="6096000" y="1034169"/>
            <a:ext cx="60960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 b="0" i="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“Especially in </a:t>
            </a:r>
            <a:r>
              <a:rPr lang="en-PH" sz="2400" i="0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adulthood</a:t>
            </a:r>
            <a:r>
              <a:rPr lang="en-PH" sz="2400" b="0" i="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it seems that males vary more than females in some aspects of emotional processing and altruistic behavior, suggesting that even though it appears that </a:t>
            </a:r>
            <a:r>
              <a:rPr lang="en-PH" sz="2400" i="0">
                <a:solidFill>
                  <a:srgbClr val="00B05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males express less empathy</a:t>
            </a:r>
            <a:r>
              <a:rPr lang="en-PH" sz="2400" b="0" i="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”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		</a:t>
            </a:r>
            <a:r>
              <a:rPr lang="en-PH" sz="2400" b="0" i="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    -</a:t>
            </a:r>
            <a:r>
              <a:rPr lang="en-PH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Christov-Moore et al. </a:t>
            </a:r>
            <a:r>
              <a:rPr lang="en-PH" sz="24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(2014)</a:t>
            </a:r>
          </a:p>
        </p:txBody>
      </p:sp>
      <p:sp>
        <p:nvSpPr>
          <p:cNvPr id="194" name="Google Shape;194;p9"/>
          <p:cNvSpPr txBox="1"/>
          <p:nvPr/>
        </p:nvSpPr>
        <p:spPr>
          <a:xfrm>
            <a:off x="369750" y="3488159"/>
            <a:ext cx="15733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 b="0" i="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</a:t>
            </a:r>
            <a:r>
              <a:rPr lang="en-PH" sz="2400" b="0" i="0">
                <a:solidFill>
                  <a:srgbClr val="00B05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Empathy </a:t>
            </a:r>
            <a:r>
              <a:rPr lang="en-PH" sz="2400" b="0" i="0">
                <a:solidFill>
                  <a:schemeClr val="dk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" name="Google Shape;195;p9"/>
          <p:cNvSpPr txBox="1"/>
          <p:nvPr/>
        </p:nvSpPr>
        <p:spPr>
          <a:xfrm>
            <a:off x="381180" y="966809"/>
            <a:ext cx="5334001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“</a:t>
            </a:r>
            <a:r>
              <a:rPr lang="en-PH" sz="2400">
                <a:solidFill>
                  <a:srgbClr val="00B05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Empathy</a:t>
            </a:r>
            <a:r>
              <a:rPr lang="en-PH" sz="240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</a:t>
            </a:r>
            <a:r>
              <a:rPr lang="en-PH" sz="2400" b="0" i="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is a complex capability enabling individuals to understand and feel the emotional states of others, </a:t>
            </a:r>
            <a:r>
              <a:rPr lang="en-PH" sz="2400" i="0">
                <a:solidFill>
                  <a:srgbClr val="00B05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resulting in compassionate behavior</a:t>
            </a:r>
            <a:r>
              <a:rPr lang="en-PH" sz="2400" b="0" i="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                          -</a:t>
            </a:r>
            <a:r>
              <a:rPr lang="en-PH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Riess, Helen, MD. </a:t>
            </a:r>
            <a:r>
              <a:rPr lang="en-PH" sz="24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(2017)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1943100" y="3488159"/>
            <a:ext cx="533400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 i="0">
                <a:solidFill>
                  <a:srgbClr val="00B05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compassionate behavior</a:t>
            </a:r>
            <a:endParaRPr sz="2400" b="0" i="0">
              <a:solidFill>
                <a:srgbClr val="212121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>
                <a:solidFill>
                  <a:srgbClr val="212121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                           </a:t>
            </a:r>
            <a:endParaRPr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6095999" y="3488159"/>
            <a:ext cx="39433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400" i="0">
                <a:solidFill>
                  <a:srgbClr val="00B050"/>
                </a:solidFill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males express less empathy</a:t>
            </a:r>
            <a:endParaRPr sz="2400" b="0" i="0">
              <a:solidFill>
                <a:srgbClr val="212121"/>
              </a:solidFill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  <p:sp>
        <p:nvSpPr>
          <p:cNvPr id="198" name="Google Shape;198;p9"/>
          <p:cNvSpPr txBox="1"/>
          <p:nvPr/>
        </p:nvSpPr>
        <p:spPr>
          <a:xfrm>
            <a:off x="382069" y="4947171"/>
            <a:ext cx="1180993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4400" b="1" i="0">
                <a:solidFill>
                  <a:srgbClr val="00B05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Do female medical providers charge less?</a:t>
            </a:r>
          </a:p>
        </p:txBody>
      </p:sp>
      <p:sp>
        <p:nvSpPr>
          <p:cNvPr id="199" name="Google Shape;199;p9"/>
          <p:cNvSpPr txBox="1"/>
          <p:nvPr/>
        </p:nvSpPr>
        <p:spPr>
          <a:xfrm>
            <a:off x="5499281" y="4088662"/>
            <a:ext cx="1422219" cy="7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 panose="00000500000000000000"/>
              <a:buNone/>
            </a:pPr>
            <a:r>
              <a:rPr lang="en-PH" sz="4400" b="1">
                <a:solidFill>
                  <a:schemeClr val="dk1"/>
                </a:solidFill>
                <a:latin typeface="Play" panose="00000500000000000000"/>
                <a:ea typeface="Play" panose="00000500000000000000"/>
                <a:cs typeface="Play" panose="00000500000000000000"/>
                <a:sym typeface="Play" panose="00000500000000000000"/>
              </a:rPr>
              <a:t>So…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 descr="SpongeBob gif. Patrick looks perplexed as he rests his chin on his fist. SpongeBob looks troubled and then we zoom out to show them in a room together. 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29660" y="1548379"/>
            <a:ext cx="4900860" cy="365964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992312" y="758103"/>
            <a:ext cx="5257800" cy="598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 panose="020B0604020202020204"/>
              <a:buNone/>
            </a:pPr>
            <a:r>
              <a:rPr lang="en-PH" b="1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Health Insurance?</a:t>
            </a: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3107435" y="3222444"/>
            <a:ext cx="2931772" cy="413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 descr="6,900+ Health Insurance Cost Stock Photos, Pictures &amp; Royalty-Free Images -  iStock | Group health insurance cost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53061" y="1548379"/>
            <a:ext cx="4900860" cy="3659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11610"/>
            <a:ext cx="12192000" cy="683478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3"/>
          <p:cNvSpPr/>
          <p:nvPr/>
        </p:nvSpPr>
        <p:spPr>
          <a:xfrm>
            <a:off x="1005840" y="508000"/>
            <a:ext cx="708660" cy="6338390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9" name="Google Shape;239;p13"/>
          <p:cNvSpPr txBox="1"/>
          <p:nvPr/>
        </p:nvSpPr>
        <p:spPr>
          <a:xfrm>
            <a:off x="1" y="0"/>
            <a:ext cx="57186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 b="1" i="0">
                <a:solidFill>
                  <a:srgbClr val="B3E5A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Do female medical providers charge less?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12192"/>
            <a:ext cx="12192000" cy="6833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4"/>
          <p:cNvPicPr preferRelativeResize="0"/>
          <p:nvPr/>
        </p:nvPicPr>
        <p:blipFill rotWithShape="1">
          <a:blip r:embed="rId4">
            <a:alphaModFix amt="85000"/>
          </a:blip>
          <a:srcRect/>
          <a:stretch>
            <a:fillRect/>
          </a:stretch>
        </p:blipFill>
        <p:spPr>
          <a:xfrm>
            <a:off x="0" y="-1270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4"/>
          <p:cNvSpPr txBox="1"/>
          <p:nvPr/>
        </p:nvSpPr>
        <p:spPr>
          <a:xfrm>
            <a:off x="1" y="0"/>
            <a:ext cx="57186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 b="1" i="0">
                <a:solidFill>
                  <a:srgbClr val="B3E5A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Do female medical providers charge less?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482991" y="794561"/>
            <a:ext cx="7424491" cy="561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 panose="020B0604020202020204"/>
              <a:buNone/>
            </a:pPr>
            <a:r>
              <a:rPr lang="en-PH" b="1" dirty="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Medicare? Part </a:t>
            </a:r>
            <a:r>
              <a:rPr lang="en-PH" b="1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huh?</a:t>
            </a:r>
            <a:endParaRPr b="1"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106" name="Google Shape;106;p3" descr="SpongeBob gif. Patrick looks perplexed as he rests his chin on his fist. SpongeBob looks troubled and then we zoom out to show them in a room together. 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4934800" y="1643061"/>
            <a:ext cx="476250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 descr="6,900+ Health Insurance Cost Stock Photos, Pictures &amp; Royalty-Free Images -  iStock | Group health insurance cost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59191" y="1555978"/>
            <a:ext cx="4883666" cy="365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101228" y="3135360"/>
            <a:ext cx="2931772" cy="413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/>
          <p:nvPr/>
        </p:nvSpPr>
        <p:spPr>
          <a:xfrm>
            <a:off x="12550364" y="2028109"/>
            <a:ext cx="1662391" cy="664956"/>
          </a:xfrm>
          <a:custGeom>
            <a:avLst/>
            <a:gdLst/>
            <a:ahLst/>
            <a:cxnLst/>
            <a:rect l="l" t="t" r="r" b="b"/>
            <a:pathLst>
              <a:path w="1662391" h="664956" extrusionOk="0">
                <a:moveTo>
                  <a:pt x="0" y="0"/>
                </a:moveTo>
                <a:lnTo>
                  <a:pt x="1662391" y="0"/>
                </a:lnTo>
                <a:lnTo>
                  <a:pt x="1662391" y="664956"/>
                </a:lnTo>
                <a:lnTo>
                  <a:pt x="0" y="664956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220450" tIns="125975" rIns="220450" bIns="1259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Helvetica Neue" panose="020B0604020202020204"/>
              <a:buNone/>
            </a:pPr>
            <a:r>
              <a:rPr lang="en-PH" sz="31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A</a:t>
            </a:r>
          </a:p>
        </p:txBody>
      </p:sp>
      <p:sp>
        <p:nvSpPr>
          <p:cNvPr id="110" name="Google Shape;110;p3"/>
          <p:cNvSpPr/>
          <p:nvPr/>
        </p:nvSpPr>
        <p:spPr>
          <a:xfrm>
            <a:off x="12550364" y="2693064"/>
            <a:ext cx="1662391" cy="2011983"/>
          </a:xfrm>
          <a:custGeom>
            <a:avLst/>
            <a:gdLst/>
            <a:ahLst/>
            <a:cxnLst/>
            <a:rect l="l" t="t" r="r" b="b"/>
            <a:pathLst>
              <a:path w="1662391" h="1361520" extrusionOk="0">
                <a:moveTo>
                  <a:pt x="0" y="0"/>
                </a:moveTo>
                <a:lnTo>
                  <a:pt x="1662391" y="0"/>
                </a:lnTo>
                <a:lnTo>
                  <a:pt x="1662391" y="1361520"/>
                </a:lnTo>
                <a:lnTo>
                  <a:pt x="0" y="136152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80000" tIns="80000" rIns="106675" bIns="120000" anchor="t" anchorCtr="0">
            <a:noAutofit/>
          </a:bodyPr>
          <a:lstStyle/>
          <a:p>
            <a:pPr marL="114300" marR="0" lvl="1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</a:pPr>
            <a:endParaRPr sz="1500" b="0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Hospital Insurance</a:t>
            </a:r>
            <a:endParaRPr sz="1500" b="1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0" i="1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Hospital</a:t>
            </a: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0" i="1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Nursing Services</a:t>
            </a:r>
            <a:endParaRPr sz="1500" b="0" i="1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4445491" y="2028109"/>
            <a:ext cx="1662391" cy="664956"/>
          </a:xfrm>
          <a:custGeom>
            <a:avLst/>
            <a:gdLst/>
            <a:ahLst/>
            <a:cxnLst/>
            <a:rect l="l" t="t" r="r" b="b"/>
            <a:pathLst>
              <a:path w="1662391" h="664956" extrusionOk="0">
                <a:moveTo>
                  <a:pt x="0" y="0"/>
                </a:moveTo>
                <a:lnTo>
                  <a:pt x="1662391" y="0"/>
                </a:lnTo>
                <a:lnTo>
                  <a:pt x="1662391" y="664956"/>
                </a:lnTo>
                <a:lnTo>
                  <a:pt x="0" y="664956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220450" tIns="125975" rIns="220450" bIns="1259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Helvetica Neue" panose="020B0604020202020204"/>
              <a:buNone/>
            </a:pPr>
            <a:r>
              <a:rPr lang="en-PH" sz="31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B</a:t>
            </a:r>
          </a:p>
        </p:txBody>
      </p:sp>
      <p:sp>
        <p:nvSpPr>
          <p:cNvPr id="112" name="Google Shape;112;p3"/>
          <p:cNvSpPr/>
          <p:nvPr/>
        </p:nvSpPr>
        <p:spPr>
          <a:xfrm>
            <a:off x="14445491" y="2693065"/>
            <a:ext cx="1662391" cy="2011982"/>
          </a:xfrm>
          <a:custGeom>
            <a:avLst/>
            <a:gdLst/>
            <a:ahLst/>
            <a:cxnLst/>
            <a:rect l="l" t="t" r="r" b="b"/>
            <a:pathLst>
              <a:path w="1662391" h="1361520" extrusionOk="0">
                <a:moveTo>
                  <a:pt x="0" y="0"/>
                </a:moveTo>
                <a:lnTo>
                  <a:pt x="1662391" y="0"/>
                </a:lnTo>
                <a:lnTo>
                  <a:pt x="1662391" y="1361520"/>
                </a:lnTo>
                <a:lnTo>
                  <a:pt x="0" y="136152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80000" tIns="80000" rIns="106675" bIns="120000" anchor="t" anchorCtr="0">
            <a:noAutofit/>
          </a:bodyPr>
          <a:lstStyle/>
          <a:p>
            <a:pPr marL="114300" marR="0" lvl="1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</a:pPr>
            <a:endParaRPr sz="1500" b="0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Medical Insurance</a:t>
            </a: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0" i="1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Outpatient Services</a:t>
            </a: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0" i="1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Medical Equipment</a:t>
            </a:r>
            <a:endParaRPr sz="1500" b="0" i="1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16340617" y="2028109"/>
            <a:ext cx="1662391" cy="664956"/>
          </a:xfrm>
          <a:custGeom>
            <a:avLst/>
            <a:gdLst/>
            <a:ahLst/>
            <a:cxnLst/>
            <a:rect l="l" t="t" r="r" b="b"/>
            <a:pathLst>
              <a:path w="1662391" h="664956" extrusionOk="0">
                <a:moveTo>
                  <a:pt x="0" y="0"/>
                </a:moveTo>
                <a:lnTo>
                  <a:pt x="1662391" y="0"/>
                </a:lnTo>
                <a:lnTo>
                  <a:pt x="1662391" y="664956"/>
                </a:lnTo>
                <a:lnTo>
                  <a:pt x="0" y="664956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220450" tIns="125975" rIns="220450" bIns="1259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Helvetica Neue" panose="020B0604020202020204"/>
              <a:buNone/>
            </a:pPr>
            <a:r>
              <a:rPr lang="en-PH" sz="31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C</a:t>
            </a:r>
          </a:p>
        </p:txBody>
      </p:sp>
      <p:sp>
        <p:nvSpPr>
          <p:cNvPr id="114" name="Google Shape;114;p3"/>
          <p:cNvSpPr/>
          <p:nvPr/>
        </p:nvSpPr>
        <p:spPr>
          <a:xfrm>
            <a:off x="16340617" y="2693064"/>
            <a:ext cx="1662391" cy="2011981"/>
          </a:xfrm>
          <a:custGeom>
            <a:avLst/>
            <a:gdLst/>
            <a:ahLst/>
            <a:cxnLst/>
            <a:rect l="l" t="t" r="r" b="b"/>
            <a:pathLst>
              <a:path w="1662391" h="1361520" extrusionOk="0">
                <a:moveTo>
                  <a:pt x="0" y="0"/>
                </a:moveTo>
                <a:lnTo>
                  <a:pt x="1662391" y="0"/>
                </a:lnTo>
                <a:lnTo>
                  <a:pt x="1662391" y="1361520"/>
                </a:lnTo>
                <a:lnTo>
                  <a:pt x="0" y="136152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80000" tIns="80000" rIns="106675" bIns="120000" anchor="t" anchorCtr="0">
            <a:noAutofit/>
          </a:bodyPr>
          <a:lstStyle/>
          <a:p>
            <a:pPr marL="114300" marR="0" lvl="1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</a:pPr>
            <a:endParaRPr sz="1500" b="0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Semi – All in one</a:t>
            </a: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Some Part A +Some Part B coverage</a:t>
            </a:r>
          </a:p>
        </p:txBody>
      </p:sp>
      <p:sp>
        <p:nvSpPr>
          <p:cNvPr id="115" name="Google Shape;115;p3"/>
          <p:cNvSpPr/>
          <p:nvPr/>
        </p:nvSpPr>
        <p:spPr>
          <a:xfrm>
            <a:off x="18235743" y="2028109"/>
            <a:ext cx="1662391" cy="664956"/>
          </a:xfrm>
          <a:custGeom>
            <a:avLst/>
            <a:gdLst/>
            <a:ahLst/>
            <a:cxnLst/>
            <a:rect l="l" t="t" r="r" b="b"/>
            <a:pathLst>
              <a:path w="1662391" h="664956" extrusionOk="0">
                <a:moveTo>
                  <a:pt x="0" y="0"/>
                </a:moveTo>
                <a:lnTo>
                  <a:pt x="1662391" y="0"/>
                </a:lnTo>
                <a:lnTo>
                  <a:pt x="1662391" y="664956"/>
                </a:lnTo>
                <a:lnTo>
                  <a:pt x="0" y="664956"/>
                </a:lnTo>
                <a:lnTo>
                  <a:pt x="0" y="0"/>
                </a:lnTo>
                <a:close/>
              </a:path>
            </a:pathLst>
          </a:custGeom>
          <a:solidFill>
            <a:srgbClr val="8CD872"/>
          </a:solidFill>
          <a:ln>
            <a:noFill/>
          </a:ln>
          <a:effectLst>
            <a:outerShdw blurRad="508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220450" tIns="125975" rIns="220450" bIns="1259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Helvetica Neue" panose="020B0604020202020204"/>
              <a:buNone/>
            </a:pPr>
            <a:r>
              <a:rPr lang="en-PH" sz="3100" b="1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D</a:t>
            </a:r>
          </a:p>
        </p:txBody>
      </p:sp>
      <p:sp>
        <p:nvSpPr>
          <p:cNvPr id="116" name="Google Shape;116;p3"/>
          <p:cNvSpPr/>
          <p:nvPr/>
        </p:nvSpPr>
        <p:spPr>
          <a:xfrm>
            <a:off x="18235743" y="2693065"/>
            <a:ext cx="1662391" cy="2011980"/>
          </a:xfrm>
          <a:custGeom>
            <a:avLst/>
            <a:gdLst/>
            <a:ahLst/>
            <a:cxnLst/>
            <a:rect l="l" t="t" r="r" b="b"/>
            <a:pathLst>
              <a:path w="1662391" h="1361520" extrusionOk="0">
                <a:moveTo>
                  <a:pt x="0" y="0"/>
                </a:moveTo>
                <a:lnTo>
                  <a:pt x="1662391" y="0"/>
                </a:lnTo>
                <a:lnTo>
                  <a:pt x="1662391" y="1361520"/>
                </a:lnTo>
                <a:lnTo>
                  <a:pt x="0" y="1361520"/>
                </a:lnTo>
                <a:lnTo>
                  <a:pt x="0" y="0"/>
                </a:lnTo>
                <a:close/>
              </a:path>
            </a:pathLst>
          </a:custGeom>
          <a:solidFill>
            <a:srgbClr val="D8F2CF"/>
          </a:solidFill>
          <a:ln>
            <a:noFill/>
          </a:ln>
          <a:effectLst>
            <a:outerShdw blurRad="508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0000" tIns="80000" rIns="106675" bIns="120000" anchor="t" anchorCtr="0">
            <a:noAutofit/>
          </a:bodyPr>
          <a:lstStyle/>
          <a:p>
            <a: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marR="0" lvl="1" indent="0" algn="ctr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PH"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Prescription drugs </a:t>
            </a:r>
          </a:p>
          <a:p>
            <a:pPr marL="0" marR="0" lvl="1" indent="0" algn="ctr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PH"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coverage</a:t>
            </a:r>
          </a:p>
          <a:p>
            <a:pPr marL="0" marR="0" lvl="1" indent="0" algn="ctr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PH" sz="105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(Self administered)</a:t>
            </a:r>
            <a:endParaRPr sz="1050" b="1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4" descr="SpongeBob gif. Patrick looks perplexed as he rests his chin on his fist. SpongeBob looks troubled and then we zoom out to show them in a room together. 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10432086" y="1788755"/>
            <a:ext cx="476250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 descr="6,900+ Health Insurance Cost Stock Photos, Pictures &amp; Royalty-Free Images -  iStock | Group health insurance cost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-5149026" y="1788754"/>
            <a:ext cx="476250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4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38200" y="3186979"/>
            <a:ext cx="2931772" cy="41311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/>
          <p:nvPr/>
        </p:nvSpPr>
        <p:spPr>
          <a:xfrm>
            <a:off x="4320764" y="1929145"/>
            <a:ext cx="1662391" cy="664956"/>
          </a:xfrm>
          <a:custGeom>
            <a:avLst/>
            <a:gdLst/>
            <a:ahLst/>
            <a:cxnLst/>
            <a:rect l="l" t="t" r="r" b="b"/>
            <a:pathLst>
              <a:path w="1662391" h="664956" extrusionOk="0">
                <a:moveTo>
                  <a:pt x="0" y="0"/>
                </a:moveTo>
                <a:lnTo>
                  <a:pt x="1662391" y="0"/>
                </a:lnTo>
                <a:lnTo>
                  <a:pt x="1662391" y="664956"/>
                </a:lnTo>
                <a:lnTo>
                  <a:pt x="0" y="664956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220450" tIns="125975" rIns="220450" bIns="1259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Helvetica Neue" panose="020B0604020202020204"/>
              <a:buNone/>
            </a:pPr>
            <a:r>
              <a:rPr lang="en-PH" sz="31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A</a:t>
            </a:r>
          </a:p>
        </p:txBody>
      </p:sp>
      <p:sp>
        <p:nvSpPr>
          <p:cNvPr id="125" name="Google Shape;125;p4"/>
          <p:cNvSpPr/>
          <p:nvPr/>
        </p:nvSpPr>
        <p:spPr>
          <a:xfrm>
            <a:off x="4320764" y="2594100"/>
            <a:ext cx="1662391" cy="2011983"/>
          </a:xfrm>
          <a:custGeom>
            <a:avLst/>
            <a:gdLst/>
            <a:ahLst/>
            <a:cxnLst/>
            <a:rect l="l" t="t" r="r" b="b"/>
            <a:pathLst>
              <a:path w="1662391" h="1361520" extrusionOk="0">
                <a:moveTo>
                  <a:pt x="0" y="0"/>
                </a:moveTo>
                <a:lnTo>
                  <a:pt x="1662391" y="0"/>
                </a:lnTo>
                <a:lnTo>
                  <a:pt x="1662391" y="1361520"/>
                </a:lnTo>
                <a:lnTo>
                  <a:pt x="0" y="136152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80000" tIns="80000" rIns="106675" bIns="120000" anchor="t" anchorCtr="0">
            <a:noAutofit/>
          </a:bodyPr>
          <a:lstStyle/>
          <a:p>
            <a:pPr marL="114300" marR="0" lvl="1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</a:pPr>
            <a:endParaRPr sz="1500" b="0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Hospital Insurance</a:t>
            </a:r>
            <a:endParaRPr sz="1500" b="1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0" i="1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Hospital</a:t>
            </a: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0" i="1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Nursing Services</a:t>
            </a:r>
            <a:endParaRPr sz="1500" b="0" i="1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6190491" y="1929145"/>
            <a:ext cx="1662391" cy="664956"/>
          </a:xfrm>
          <a:custGeom>
            <a:avLst/>
            <a:gdLst/>
            <a:ahLst/>
            <a:cxnLst/>
            <a:rect l="l" t="t" r="r" b="b"/>
            <a:pathLst>
              <a:path w="1662391" h="664956" extrusionOk="0">
                <a:moveTo>
                  <a:pt x="0" y="0"/>
                </a:moveTo>
                <a:lnTo>
                  <a:pt x="1662391" y="0"/>
                </a:lnTo>
                <a:lnTo>
                  <a:pt x="1662391" y="664956"/>
                </a:lnTo>
                <a:lnTo>
                  <a:pt x="0" y="664956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220450" tIns="125975" rIns="220450" bIns="1259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Helvetica Neue" panose="020B0604020202020204"/>
              <a:buNone/>
            </a:pPr>
            <a:r>
              <a:rPr lang="en-PH" sz="31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B</a:t>
            </a:r>
          </a:p>
        </p:txBody>
      </p:sp>
      <p:sp>
        <p:nvSpPr>
          <p:cNvPr id="127" name="Google Shape;127;p4"/>
          <p:cNvSpPr/>
          <p:nvPr/>
        </p:nvSpPr>
        <p:spPr>
          <a:xfrm>
            <a:off x="6190491" y="2594101"/>
            <a:ext cx="1662391" cy="2011982"/>
          </a:xfrm>
          <a:custGeom>
            <a:avLst/>
            <a:gdLst/>
            <a:ahLst/>
            <a:cxnLst/>
            <a:rect l="l" t="t" r="r" b="b"/>
            <a:pathLst>
              <a:path w="1662391" h="1361520" extrusionOk="0">
                <a:moveTo>
                  <a:pt x="0" y="0"/>
                </a:moveTo>
                <a:lnTo>
                  <a:pt x="1662391" y="0"/>
                </a:lnTo>
                <a:lnTo>
                  <a:pt x="1662391" y="1361520"/>
                </a:lnTo>
                <a:lnTo>
                  <a:pt x="0" y="136152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80000" tIns="80000" rIns="106675" bIns="120000" anchor="t" anchorCtr="0">
            <a:noAutofit/>
          </a:bodyPr>
          <a:lstStyle/>
          <a:p>
            <a:pPr marL="114300" marR="0" lvl="1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</a:pPr>
            <a:endParaRPr sz="1500" b="0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Medical Insurance</a:t>
            </a: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0" i="1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Outpatient Services</a:t>
            </a: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0" i="1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Medical Equipment</a:t>
            </a:r>
            <a:endParaRPr sz="1500" b="0" i="1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8085617" y="1929145"/>
            <a:ext cx="1662391" cy="664956"/>
          </a:xfrm>
          <a:custGeom>
            <a:avLst/>
            <a:gdLst/>
            <a:ahLst/>
            <a:cxnLst/>
            <a:rect l="l" t="t" r="r" b="b"/>
            <a:pathLst>
              <a:path w="1662391" h="664956" extrusionOk="0">
                <a:moveTo>
                  <a:pt x="0" y="0"/>
                </a:moveTo>
                <a:lnTo>
                  <a:pt x="1662391" y="0"/>
                </a:lnTo>
                <a:lnTo>
                  <a:pt x="1662391" y="664956"/>
                </a:lnTo>
                <a:lnTo>
                  <a:pt x="0" y="664956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220450" tIns="125975" rIns="220450" bIns="1259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Helvetica Neue" panose="020B0604020202020204"/>
              <a:buNone/>
            </a:pPr>
            <a:r>
              <a:rPr lang="en-PH" sz="31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C</a:t>
            </a:r>
          </a:p>
        </p:txBody>
      </p:sp>
      <p:sp>
        <p:nvSpPr>
          <p:cNvPr id="129" name="Google Shape;129;p4"/>
          <p:cNvSpPr/>
          <p:nvPr/>
        </p:nvSpPr>
        <p:spPr>
          <a:xfrm>
            <a:off x="8085617" y="2594100"/>
            <a:ext cx="1662391" cy="2011981"/>
          </a:xfrm>
          <a:custGeom>
            <a:avLst/>
            <a:gdLst/>
            <a:ahLst/>
            <a:cxnLst/>
            <a:rect l="l" t="t" r="r" b="b"/>
            <a:pathLst>
              <a:path w="1662391" h="1361520" extrusionOk="0">
                <a:moveTo>
                  <a:pt x="0" y="0"/>
                </a:moveTo>
                <a:lnTo>
                  <a:pt x="1662391" y="0"/>
                </a:lnTo>
                <a:lnTo>
                  <a:pt x="1662391" y="1361520"/>
                </a:lnTo>
                <a:lnTo>
                  <a:pt x="0" y="136152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80000" tIns="80000" rIns="106675" bIns="120000" anchor="t" anchorCtr="0">
            <a:noAutofit/>
          </a:bodyPr>
          <a:lstStyle/>
          <a:p>
            <a:pPr marL="114300" marR="0" lvl="1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</a:pPr>
            <a:endParaRPr sz="1500" b="0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Semi – All in one</a:t>
            </a: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Some Part A +Some Part B coverage</a:t>
            </a:r>
          </a:p>
        </p:txBody>
      </p:sp>
      <p:sp>
        <p:nvSpPr>
          <p:cNvPr id="130" name="Google Shape;130;p4"/>
          <p:cNvSpPr/>
          <p:nvPr/>
        </p:nvSpPr>
        <p:spPr>
          <a:xfrm>
            <a:off x="9980743" y="1929145"/>
            <a:ext cx="1662391" cy="664956"/>
          </a:xfrm>
          <a:custGeom>
            <a:avLst/>
            <a:gdLst/>
            <a:ahLst/>
            <a:cxnLst/>
            <a:rect l="l" t="t" r="r" b="b"/>
            <a:pathLst>
              <a:path w="1662391" h="664956" extrusionOk="0">
                <a:moveTo>
                  <a:pt x="0" y="0"/>
                </a:moveTo>
                <a:lnTo>
                  <a:pt x="1662391" y="0"/>
                </a:lnTo>
                <a:lnTo>
                  <a:pt x="1662391" y="664956"/>
                </a:lnTo>
                <a:lnTo>
                  <a:pt x="0" y="664956"/>
                </a:lnTo>
                <a:lnTo>
                  <a:pt x="0" y="0"/>
                </a:lnTo>
                <a:close/>
              </a:path>
            </a:pathLst>
          </a:custGeom>
          <a:solidFill>
            <a:srgbClr val="8CD872"/>
          </a:solidFill>
          <a:ln>
            <a:noFill/>
          </a:ln>
        </p:spPr>
        <p:txBody>
          <a:bodyPr spcFirstLastPara="1" wrap="square" lIns="220450" tIns="125975" rIns="220450" bIns="1259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Helvetica Neue" panose="020B0604020202020204"/>
              <a:buNone/>
            </a:pPr>
            <a:r>
              <a:rPr lang="en-PH" sz="3100" b="1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D</a:t>
            </a:r>
          </a:p>
        </p:txBody>
      </p:sp>
      <p:sp>
        <p:nvSpPr>
          <p:cNvPr id="131" name="Google Shape;131;p4"/>
          <p:cNvSpPr/>
          <p:nvPr/>
        </p:nvSpPr>
        <p:spPr>
          <a:xfrm>
            <a:off x="9980743" y="2594101"/>
            <a:ext cx="1662391" cy="2011980"/>
          </a:xfrm>
          <a:custGeom>
            <a:avLst/>
            <a:gdLst/>
            <a:ahLst/>
            <a:cxnLst/>
            <a:rect l="l" t="t" r="r" b="b"/>
            <a:pathLst>
              <a:path w="1662391" h="1361520" extrusionOk="0">
                <a:moveTo>
                  <a:pt x="0" y="0"/>
                </a:moveTo>
                <a:lnTo>
                  <a:pt x="1662391" y="0"/>
                </a:lnTo>
                <a:lnTo>
                  <a:pt x="1662391" y="1361520"/>
                </a:lnTo>
                <a:lnTo>
                  <a:pt x="0" y="1361520"/>
                </a:lnTo>
                <a:lnTo>
                  <a:pt x="0" y="0"/>
                </a:lnTo>
                <a:close/>
              </a:path>
            </a:pathLst>
          </a:custGeom>
          <a:solidFill>
            <a:srgbClr val="D8F2CF"/>
          </a:solidFill>
          <a:ln>
            <a:noFill/>
          </a:ln>
        </p:spPr>
        <p:txBody>
          <a:bodyPr spcFirstLastPara="1" wrap="square" lIns="80000" tIns="80000" rIns="106675" bIns="120000" anchor="t" anchorCtr="0">
            <a:noAutofit/>
          </a:bodyPr>
          <a:lstStyle/>
          <a:p>
            <a: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marR="0" lvl="1" indent="0" algn="ctr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PH"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Prescription drugs </a:t>
            </a:r>
          </a:p>
          <a:p>
            <a:pPr marL="0" marR="0" lvl="1" indent="0" algn="ctr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PH"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coverage</a:t>
            </a:r>
          </a:p>
          <a:p>
            <a:pPr marL="0" marR="0" lvl="1" indent="0" algn="ctr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PH" sz="105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(Self administered)</a:t>
            </a:r>
            <a:endParaRPr sz="1050" b="1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5" descr="SpongeBob gif. Patrick looks perplexed as he rests his chin on his fist. SpongeBob looks troubled and then we zoom out to show them in a room together. 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10432086" y="1788755"/>
            <a:ext cx="476250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 descr="6,900+ Health Insurance Cost Stock Photos, Pictures &amp; Royalty-Free Images -  iStock | Group health insurance cost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-5149026" y="1788754"/>
            <a:ext cx="476250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38200" y="3186979"/>
            <a:ext cx="2931772" cy="41311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/>
          <p:nvPr/>
        </p:nvSpPr>
        <p:spPr>
          <a:xfrm>
            <a:off x="4320764" y="1929145"/>
            <a:ext cx="1662391" cy="664956"/>
          </a:xfrm>
          <a:custGeom>
            <a:avLst/>
            <a:gdLst/>
            <a:ahLst/>
            <a:cxnLst/>
            <a:rect l="l" t="t" r="r" b="b"/>
            <a:pathLst>
              <a:path w="1662391" h="664956" extrusionOk="0">
                <a:moveTo>
                  <a:pt x="0" y="0"/>
                </a:moveTo>
                <a:lnTo>
                  <a:pt x="1662391" y="0"/>
                </a:lnTo>
                <a:lnTo>
                  <a:pt x="1662391" y="664956"/>
                </a:lnTo>
                <a:lnTo>
                  <a:pt x="0" y="664956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220450" tIns="125975" rIns="220450" bIns="1259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Helvetica Neue" panose="020B0604020202020204"/>
              <a:buNone/>
            </a:pPr>
            <a:r>
              <a:rPr lang="en-PH" sz="31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A</a:t>
            </a:r>
          </a:p>
        </p:txBody>
      </p:sp>
      <p:sp>
        <p:nvSpPr>
          <p:cNvPr id="140" name="Google Shape;140;p5"/>
          <p:cNvSpPr/>
          <p:nvPr/>
        </p:nvSpPr>
        <p:spPr>
          <a:xfrm>
            <a:off x="4320764" y="2594100"/>
            <a:ext cx="1662391" cy="2011983"/>
          </a:xfrm>
          <a:custGeom>
            <a:avLst/>
            <a:gdLst/>
            <a:ahLst/>
            <a:cxnLst/>
            <a:rect l="l" t="t" r="r" b="b"/>
            <a:pathLst>
              <a:path w="1662391" h="1361520" extrusionOk="0">
                <a:moveTo>
                  <a:pt x="0" y="0"/>
                </a:moveTo>
                <a:lnTo>
                  <a:pt x="1662391" y="0"/>
                </a:lnTo>
                <a:lnTo>
                  <a:pt x="1662391" y="1361520"/>
                </a:lnTo>
                <a:lnTo>
                  <a:pt x="0" y="136152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80000" tIns="80000" rIns="106675" bIns="120000" anchor="t" anchorCtr="0">
            <a:noAutofit/>
          </a:bodyPr>
          <a:lstStyle/>
          <a:p>
            <a:pPr marL="114300" marR="0" lvl="1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</a:pPr>
            <a:endParaRPr sz="1500" b="0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Hospital Insurance</a:t>
            </a:r>
            <a:endParaRPr sz="1500" b="1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0" i="1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Hospital</a:t>
            </a: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0" i="1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Nursing Services</a:t>
            </a:r>
            <a:endParaRPr sz="1500" b="0" i="1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6190491" y="1929145"/>
            <a:ext cx="1662391" cy="664956"/>
          </a:xfrm>
          <a:custGeom>
            <a:avLst/>
            <a:gdLst/>
            <a:ahLst/>
            <a:cxnLst/>
            <a:rect l="l" t="t" r="r" b="b"/>
            <a:pathLst>
              <a:path w="1662391" h="664956" extrusionOk="0">
                <a:moveTo>
                  <a:pt x="0" y="0"/>
                </a:moveTo>
                <a:lnTo>
                  <a:pt x="1662391" y="0"/>
                </a:lnTo>
                <a:lnTo>
                  <a:pt x="1662391" y="664956"/>
                </a:lnTo>
                <a:lnTo>
                  <a:pt x="0" y="664956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220450" tIns="125975" rIns="220450" bIns="1259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Helvetica Neue" panose="020B0604020202020204"/>
              <a:buNone/>
            </a:pPr>
            <a:r>
              <a:rPr lang="en-PH" sz="31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B</a:t>
            </a:r>
          </a:p>
        </p:txBody>
      </p:sp>
      <p:sp>
        <p:nvSpPr>
          <p:cNvPr id="142" name="Google Shape;142;p5"/>
          <p:cNvSpPr/>
          <p:nvPr/>
        </p:nvSpPr>
        <p:spPr>
          <a:xfrm>
            <a:off x="6190491" y="2594101"/>
            <a:ext cx="1662391" cy="2011982"/>
          </a:xfrm>
          <a:custGeom>
            <a:avLst/>
            <a:gdLst/>
            <a:ahLst/>
            <a:cxnLst/>
            <a:rect l="l" t="t" r="r" b="b"/>
            <a:pathLst>
              <a:path w="1662391" h="1361520" extrusionOk="0">
                <a:moveTo>
                  <a:pt x="0" y="0"/>
                </a:moveTo>
                <a:lnTo>
                  <a:pt x="1662391" y="0"/>
                </a:lnTo>
                <a:lnTo>
                  <a:pt x="1662391" y="1361520"/>
                </a:lnTo>
                <a:lnTo>
                  <a:pt x="0" y="136152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80000" tIns="80000" rIns="106675" bIns="120000" anchor="t" anchorCtr="0">
            <a:noAutofit/>
          </a:bodyPr>
          <a:lstStyle/>
          <a:p>
            <a:pPr marL="114300" marR="0" lvl="1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</a:pPr>
            <a:endParaRPr sz="1500" b="0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Medical Insurance</a:t>
            </a: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0" i="1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Outpatient Services</a:t>
            </a: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0" i="1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Medical Equipment</a:t>
            </a:r>
            <a:endParaRPr sz="1500" b="0" i="1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8085617" y="1929145"/>
            <a:ext cx="1662391" cy="664956"/>
          </a:xfrm>
          <a:custGeom>
            <a:avLst/>
            <a:gdLst/>
            <a:ahLst/>
            <a:cxnLst/>
            <a:rect l="l" t="t" r="r" b="b"/>
            <a:pathLst>
              <a:path w="1662391" h="664956" extrusionOk="0">
                <a:moveTo>
                  <a:pt x="0" y="0"/>
                </a:moveTo>
                <a:lnTo>
                  <a:pt x="1662391" y="0"/>
                </a:lnTo>
                <a:lnTo>
                  <a:pt x="1662391" y="664956"/>
                </a:lnTo>
                <a:lnTo>
                  <a:pt x="0" y="664956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220450" tIns="125975" rIns="220450" bIns="1259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Helvetica Neue" panose="020B0604020202020204"/>
              <a:buNone/>
            </a:pPr>
            <a:r>
              <a:rPr lang="en-PH" sz="31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C</a:t>
            </a:r>
          </a:p>
        </p:txBody>
      </p:sp>
      <p:sp>
        <p:nvSpPr>
          <p:cNvPr id="144" name="Google Shape;144;p5"/>
          <p:cNvSpPr/>
          <p:nvPr/>
        </p:nvSpPr>
        <p:spPr>
          <a:xfrm>
            <a:off x="8085617" y="2594100"/>
            <a:ext cx="1662391" cy="2011981"/>
          </a:xfrm>
          <a:custGeom>
            <a:avLst/>
            <a:gdLst/>
            <a:ahLst/>
            <a:cxnLst/>
            <a:rect l="l" t="t" r="r" b="b"/>
            <a:pathLst>
              <a:path w="1662391" h="1361520" extrusionOk="0">
                <a:moveTo>
                  <a:pt x="0" y="0"/>
                </a:moveTo>
                <a:lnTo>
                  <a:pt x="1662391" y="0"/>
                </a:lnTo>
                <a:lnTo>
                  <a:pt x="1662391" y="1361520"/>
                </a:lnTo>
                <a:lnTo>
                  <a:pt x="0" y="136152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80000" tIns="80000" rIns="106675" bIns="120000" anchor="t" anchorCtr="0">
            <a:noAutofit/>
          </a:bodyPr>
          <a:lstStyle/>
          <a:p>
            <a:pPr marL="114300" marR="0" lvl="1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</a:pPr>
            <a:endParaRPr sz="1500" b="0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Semi – All in one</a:t>
            </a: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Some Part A +Some Part B coverage</a:t>
            </a:r>
          </a:p>
        </p:txBody>
      </p:sp>
      <p:sp>
        <p:nvSpPr>
          <p:cNvPr id="145" name="Google Shape;145;p5"/>
          <p:cNvSpPr/>
          <p:nvPr/>
        </p:nvSpPr>
        <p:spPr>
          <a:xfrm>
            <a:off x="9898551" y="1826405"/>
            <a:ext cx="1662391" cy="664956"/>
          </a:xfrm>
          <a:custGeom>
            <a:avLst/>
            <a:gdLst/>
            <a:ahLst/>
            <a:cxnLst/>
            <a:rect l="l" t="t" r="r" b="b"/>
            <a:pathLst>
              <a:path w="1662391" h="664956" extrusionOk="0">
                <a:moveTo>
                  <a:pt x="0" y="0"/>
                </a:moveTo>
                <a:lnTo>
                  <a:pt x="1662391" y="0"/>
                </a:lnTo>
                <a:lnTo>
                  <a:pt x="1662391" y="664956"/>
                </a:lnTo>
                <a:lnTo>
                  <a:pt x="0" y="664956"/>
                </a:lnTo>
                <a:lnTo>
                  <a:pt x="0" y="0"/>
                </a:lnTo>
                <a:close/>
              </a:path>
            </a:pathLst>
          </a:custGeom>
          <a:solidFill>
            <a:srgbClr val="8CD872"/>
          </a:solidFill>
          <a:ln>
            <a:noFill/>
          </a:ln>
          <a:effectLst>
            <a:outerShdw blurRad="508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220450" tIns="125975" rIns="220450" bIns="1259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Helvetica Neue" panose="020B0604020202020204"/>
              <a:buNone/>
            </a:pPr>
            <a:r>
              <a:rPr lang="en-PH" sz="3100" b="1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D</a:t>
            </a:r>
          </a:p>
        </p:txBody>
      </p:sp>
      <p:sp>
        <p:nvSpPr>
          <p:cNvPr id="146" name="Google Shape;146;p5"/>
          <p:cNvSpPr/>
          <p:nvPr/>
        </p:nvSpPr>
        <p:spPr>
          <a:xfrm>
            <a:off x="9898551" y="2491361"/>
            <a:ext cx="1662391" cy="2011980"/>
          </a:xfrm>
          <a:custGeom>
            <a:avLst/>
            <a:gdLst/>
            <a:ahLst/>
            <a:cxnLst/>
            <a:rect l="l" t="t" r="r" b="b"/>
            <a:pathLst>
              <a:path w="1662391" h="1361520" extrusionOk="0">
                <a:moveTo>
                  <a:pt x="0" y="0"/>
                </a:moveTo>
                <a:lnTo>
                  <a:pt x="1662391" y="0"/>
                </a:lnTo>
                <a:lnTo>
                  <a:pt x="1662391" y="1361520"/>
                </a:lnTo>
                <a:lnTo>
                  <a:pt x="0" y="1361520"/>
                </a:lnTo>
                <a:lnTo>
                  <a:pt x="0" y="0"/>
                </a:lnTo>
                <a:close/>
              </a:path>
            </a:pathLst>
          </a:custGeom>
          <a:solidFill>
            <a:srgbClr val="D8F2CF"/>
          </a:solidFill>
          <a:ln>
            <a:noFill/>
          </a:ln>
          <a:effectLst>
            <a:outerShdw blurRad="508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0000" tIns="80000" rIns="106675" bIns="120000" anchor="t" anchorCtr="0">
            <a:noAutofit/>
          </a:bodyPr>
          <a:lstStyle/>
          <a:p>
            <a: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marR="0" lvl="1" indent="0" algn="ctr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PH"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Prescription drugs </a:t>
            </a:r>
          </a:p>
          <a:p>
            <a:pPr marL="0" marR="0" lvl="1" indent="0" algn="ctr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PH" sz="16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coverage</a:t>
            </a:r>
          </a:p>
          <a:p>
            <a:pPr marL="0" marR="0" lvl="1" indent="0" algn="ctr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PH" sz="105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(Self administered)</a:t>
            </a:r>
            <a:endParaRPr sz="1050" b="1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12392658" y="2491361"/>
            <a:ext cx="1662391" cy="2011980"/>
          </a:xfrm>
          <a:custGeom>
            <a:avLst/>
            <a:gdLst/>
            <a:ahLst/>
            <a:cxnLst/>
            <a:rect l="l" t="t" r="r" b="b"/>
            <a:pathLst>
              <a:path w="1662391" h="1361520" extrusionOk="0">
                <a:moveTo>
                  <a:pt x="0" y="0"/>
                </a:moveTo>
                <a:lnTo>
                  <a:pt x="1662391" y="0"/>
                </a:lnTo>
                <a:lnTo>
                  <a:pt x="1662391" y="1361520"/>
                </a:lnTo>
                <a:lnTo>
                  <a:pt x="0" y="1361520"/>
                </a:lnTo>
                <a:lnTo>
                  <a:pt x="0" y="0"/>
                </a:lnTo>
                <a:close/>
              </a:path>
            </a:pathLst>
          </a:custGeom>
          <a:solidFill>
            <a:srgbClr val="D8F2CF"/>
          </a:solidFill>
          <a:ln>
            <a:noFill/>
          </a:ln>
          <a:effectLst>
            <a:outerShdw blurRad="508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0000" tIns="80000" rIns="106675" bIns="120000" anchor="t" anchorCtr="0">
            <a:noAutofit/>
          </a:bodyPr>
          <a:lstStyle/>
          <a:p>
            <a: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5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Sample Size</a:t>
            </a:r>
          </a:p>
          <a:p>
            <a:pPr marL="114300" marR="0" lvl="1" indent="-1905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</a:pPr>
            <a:endParaRPr sz="1500" b="1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114300" marR="0" lvl="1" indent="-1905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</a:pPr>
            <a:endParaRPr sz="1500" b="1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marR="0" lvl="1" indent="0" algn="ctr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PH" sz="35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50,000</a:t>
            </a:r>
            <a:endParaRPr sz="3500" b="1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18481535" y="2491360"/>
            <a:ext cx="1662391" cy="3122713"/>
          </a:xfrm>
          <a:custGeom>
            <a:avLst/>
            <a:gdLst/>
            <a:ahLst/>
            <a:cxnLst/>
            <a:rect l="l" t="t" r="r" b="b"/>
            <a:pathLst>
              <a:path w="1662391" h="1361520" extrusionOk="0">
                <a:moveTo>
                  <a:pt x="0" y="0"/>
                </a:moveTo>
                <a:lnTo>
                  <a:pt x="1662391" y="0"/>
                </a:lnTo>
                <a:lnTo>
                  <a:pt x="1662391" y="1361520"/>
                </a:lnTo>
                <a:lnTo>
                  <a:pt x="0" y="1361520"/>
                </a:lnTo>
                <a:lnTo>
                  <a:pt x="0" y="0"/>
                </a:lnTo>
                <a:close/>
              </a:path>
            </a:pathLst>
          </a:custGeom>
          <a:solidFill>
            <a:srgbClr val="D8F2CF"/>
          </a:solidFill>
          <a:ln>
            <a:noFill/>
          </a:ln>
          <a:effectLst>
            <a:outerShdw blurRad="508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0000" tIns="80000" rIns="106675" bIns="120000" anchor="t" anchorCtr="0">
            <a:noAutofit/>
          </a:bodyPr>
          <a:lstStyle/>
          <a:p>
            <a: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 b="1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Variable/s of interest</a:t>
            </a:r>
          </a:p>
          <a:p>
            <a:pPr marL="0" marR="0" lvl="1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endParaRPr sz="1500" b="1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H" sz="1300" b="1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Gender</a:t>
            </a:r>
          </a:p>
          <a:p>
            <a:pPr marL="285750" marR="0" lvl="1" indent="-28575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300" b="1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H" sz="1300" b="1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Avg. Charge Amount</a:t>
            </a:r>
          </a:p>
          <a:p>
            <a:pPr marL="285750" marR="0" lvl="1" indent="-28575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300" b="1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PH" sz="1300" b="1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Procedure</a:t>
            </a:r>
          </a:p>
          <a:p>
            <a:pPr marL="114300" marR="0" lvl="1" indent="-1905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</a:pPr>
            <a:endParaRPr sz="1500" b="1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15437036" y="2491361"/>
            <a:ext cx="1662391" cy="3122713"/>
          </a:xfrm>
          <a:custGeom>
            <a:avLst/>
            <a:gdLst/>
            <a:ahLst/>
            <a:cxnLst/>
            <a:rect l="l" t="t" r="r" b="b"/>
            <a:pathLst>
              <a:path w="1662391" h="1361520" extrusionOk="0">
                <a:moveTo>
                  <a:pt x="0" y="0"/>
                </a:moveTo>
                <a:lnTo>
                  <a:pt x="1662391" y="0"/>
                </a:lnTo>
                <a:lnTo>
                  <a:pt x="1662391" y="1361520"/>
                </a:lnTo>
                <a:lnTo>
                  <a:pt x="0" y="1361520"/>
                </a:lnTo>
                <a:lnTo>
                  <a:pt x="0" y="0"/>
                </a:lnTo>
                <a:close/>
              </a:path>
            </a:pathLst>
          </a:custGeom>
          <a:solidFill>
            <a:srgbClr val="D8F2CF"/>
          </a:solidFill>
          <a:ln>
            <a:noFill/>
          </a:ln>
          <a:effectLst>
            <a:outerShdw blurRad="508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0000" tIns="80000" rIns="106675" bIns="120000" anchor="t" anchorCtr="0">
            <a:noAutofit/>
          </a:bodyPr>
          <a:lstStyle/>
          <a:p>
            <a: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5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# of Features</a:t>
            </a:r>
          </a:p>
          <a:p>
            <a:pPr marL="0" marR="0" lvl="1" indent="0" algn="ctr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PH" sz="4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26</a:t>
            </a:r>
          </a:p>
          <a:p>
            <a:pPr marL="0" marR="0" lvl="1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1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Categorical </a:t>
            </a:r>
            <a:r>
              <a:rPr lang="en-PH" sz="15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Variables</a:t>
            </a:r>
          </a:p>
          <a:p>
            <a:pPr marL="0" marR="0" lvl="1" indent="0" algn="ctr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-PH" sz="4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18</a:t>
            </a:r>
            <a:endParaRPr sz="4000" b="1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marR="0" lvl="1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1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Numerical </a:t>
            </a:r>
            <a:r>
              <a:rPr lang="en-PH" sz="15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Variable</a:t>
            </a:r>
          </a:p>
          <a:p>
            <a:pPr marL="0" marR="0" lvl="1" indent="0" algn="ctr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-PH" sz="4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8</a:t>
            </a:r>
          </a:p>
          <a:p>
            <a:pPr marL="114300" marR="0" lvl="1" indent="-19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</a:pPr>
            <a:endParaRPr sz="1500" b="1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9334500" y="3186979"/>
            <a:ext cx="2931772" cy="41311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/>
          <p:nvPr/>
        </p:nvSpPr>
        <p:spPr>
          <a:xfrm>
            <a:off x="-5877336" y="1929145"/>
            <a:ext cx="1662391" cy="664956"/>
          </a:xfrm>
          <a:custGeom>
            <a:avLst/>
            <a:gdLst/>
            <a:ahLst/>
            <a:cxnLst/>
            <a:rect l="l" t="t" r="r" b="b"/>
            <a:pathLst>
              <a:path w="1662391" h="664956" extrusionOk="0">
                <a:moveTo>
                  <a:pt x="0" y="0"/>
                </a:moveTo>
                <a:lnTo>
                  <a:pt x="1662391" y="0"/>
                </a:lnTo>
                <a:lnTo>
                  <a:pt x="1662391" y="664956"/>
                </a:lnTo>
                <a:lnTo>
                  <a:pt x="0" y="664956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220450" tIns="125975" rIns="220450" bIns="1259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Helvetica Neue" panose="020B0604020202020204"/>
              <a:buNone/>
            </a:pPr>
            <a:r>
              <a:rPr lang="en-PH" sz="31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A</a:t>
            </a:r>
          </a:p>
        </p:txBody>
      </p:sp>
      <p:sp>
        <p:nvSpPr>
          <p:cNvPr id="157" name="Google Shape;157;p6"/>
          <p:cNvSpPr/>
          <p:nvPr/>
        </p:nvSpPr>
        <p:spPr>
          <a:xfrm>
            <a:off x="-5877336" y="2594100"/>
            <a:ext cx="1662391" cy="2011983"/>
          </a:xfrm>
          <a:custGeom>
            <a:avLst/>
            <a:gdLst/>
            <a:ahLst/>
            <a:cxnLst/>
            <a:rect l="l" t="t" r="r" b="b"/>
            <a:pathLst>
              <a:path w="1662391" h="1361520" extrusionOk="0">
                <a:moveTo>
                  <a:pt x="0" y="0"/>
                </a:moveTo>
                <a:lnTo>
                  <a:pt x="1662391" y="0"/>
                </a:lnTo>
                <a:lnTo>
                  <a:pt x="1662391" y="1361520"/>
                </a:lnTo>
                <a:lnTo>
                  <a:pt x="0" y="136152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80000" tIns="80000" rIns="106675" bIns="120000" anchor="t" anchorCtr="0">
            <a:noAutofit/>
          </a:bodyPr>
          <a:lstStyle/>
          <a:p>
            <a:pPr marL="114300" marR="0" lvl="1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</a:pPr>
            <a:endParaRPr sz="1500" b="0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Hospital Insurance</a:t>
            </a:r>
            <a:endParaRPr sz="1500" b="1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0" i="1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Hospital</a:t>
            </a: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0" i="1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Nursing Services</a:t>
            </a:r>
            <a:endParaRPr sz="1500" b="0" i="1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-3982209" y="1929145"/>
            <a:ext cx="1662391" cy="664956"/>
          </a:xfrm>
          <a:custGeom>
            <a:avLst/>
            <a:gdLst/>
            <a:ahLst/>
            <a:cxnLst/>
            <a:rect l="l" t="t" r="r" b="b"/>
            <a:pathLst>
              <a:path w="1662391" h="664956" extrusionOk="0">
                <a:moveTo>
                  <a:pt x="0" y="0"/>
                </a:moveTo>
                <a:lnTo>
                  <a:pt x="1662391" y="0"/>
                </a:lnTo>
                <a:lnTo>
                  <a:pt x="1662391" y="664956"/>
                </a:lnTo>
                <a:lnTo>
                  <a:pt x="0" y="664956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220450" tIns="125975" rIns="220450" bIns="1259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Helvetica Neue" panose="020B0604020202020204"/>
              <a:buNone/>
            </a:pPr>
            <a:r>
              <a:rPr lang="en-PH" sz="31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B</a:t>
            </a:r>
          </a:p>
        </p:txBody>
      </p:sp>
      <p:sp>
        <p:nvSpPr>
          <p:cNvPr id="159" name="Google Shape;159;p6"/>
          <p:cNvSpPr/>
          <p:nvPr/>
        </p:nvSpPr>
        <p:spPr>
          <a:xfrm>
            <a:off x="-3982209" y="2594101"/>
            <a:ext cx="1662391" cy="2011982"/>
          </a:xfrm>
          <a:custGeom>
            <a:avLst/>
            <a:gdLst/>
            <a:ahLst/>
            <a:cxnLst/>
            <a:rect l="l" t="t" r="r" b="b"/>
            <a:pathLst>
              <a:path w="1662391" h="1361520" extrusionOk="0">
                <a:moveTo>
                  <a:pt x="0" y="0"/>
                </a:moveTo>
                <a:lnTo>
                  <a:pt x="1662391" y="0"/>
                </a:lnTo>
                <a:lnTo>
                  <a:pt x="1662391" y="1361520"/>
                </a:lnTo>
                <a:lnTo>
                  <a:pt x="0" y="136152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80000" tIns="80000" rIns="106675" bIns="120000" anchor="t" anchorCtr="0">
            <a:noAutofit/>
          </a:bodyPr>
          <a:lstStyle/>
          <a:p>
            <a:pPr marL="114300" marR="0" lvl="1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</a:pPr>
            <a:endParaRPr sz="1500" b="0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Medical Insurance</a:t>
            </a: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0" i="1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Outpatient Services</a:t>
            </a: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0" i="1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Medical Equipment</a:t>
            </a:r>
            <a:endParaRPr sz="1500" b="0" i="1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-2087083" y="1929145"/>
            <a:ext cx="1662391" cy="664956"/>
          </a:xfrm>
          <a:custGeom>
            <a:avLst/>
            <a:gdLst/>
            <a:ahLst/>
            <a:cxnLst/>
            <a:rect l="l" t="t" r="r" b="b"/>
            <a:pathLst>
              <a:path w="1662391" h="664956" extrusionOk="0">
                <a:moveTo>
                  <a:pt x="0" y="0"/>
                </a:moveTo>
                <a:lnTo>
                  <a:pt x="1662391" y="0"/>
                </a:lnTo>
                <a:lnTo>
                  <a:pt x="1662391" y="664956"/>
                </a:lnTo>
                <a:lnTo>
                  <a:pt x="0" y="664956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220450" tIns="125975" rIns="220450" bIns="1259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Helvetica Neue" panose="020B0604020202020204"/>
              <a:buNone/>
            </a:pPr>
            <a:r>
              <a:rPr lang="en-PH" sz="310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C</a:t>
            </a:r>
          </a:p>
        </p:txBody>
      </p:sp>
      <p:sp>
        <p:nvSpPr>
          <p:cNvPr id="161" name="Google Shape;161;p6"/>
          <p:cNvSpPr/>
          <p:nvPr/>
        </p:nvSpPr>
        <p:spPr>
          <a:xfrm>
            <a:off x="-2087083" y="2594100"/>
            <a:ext cx="1662391" cy="2011981"/>
          </a:xfrm>
          <a:custGeom>
            <a:avLst/>
            <a:gdLst/>
            <a:ahLst/>
            <a:cxnLst/>
            <a:rect l="l" t="t" r="r" b="b"/>
            <a:pathLst>
              <a:path w="1662391" h="1361520" extrusionOk="0">
                <a:moveTo>
                  <a:pt x="0" y="0"/>
                </a:moveTo>
                <a:lnTo>
                  <a:pt x="1662391" y="0"/>
                </a:lnTo>
                <a:lnTo>
                  <a:pt x="1662391" y="1361520"/>
                </a:lnTo>
                <a:lnTo>
                  <a:pt x="0" y="136152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80000" tIns="80000" rIns="106675" bIns="120000" anchor="t" anchorCtr="0">
            <a:noAutofit/>
          </a:bodyPr>
          <a:lstStyle/>
          <a:p>
            <a:pPr marL="114300" marR="0" lvl="1" indent="-19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</a:pPr>
            <a:endParaRPr sz="1500" b="0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Semi – All in one</a:t>
            </a:r>
          </a:p>
          <a:p>
            <a:pPr marL="114300" marR="0" lvl="1" indent="-11430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 panose="020B0604020202020204"/>
              <a:buChar char="•"/>
            </a:pPr>
            <a:r>
              <a:rPr lang="en-PH" sz="15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Some Part A +Some Part B coverage</a:t>
            </a:r>
          </a:p>
        </p:txBody>
      </p:sp>
      <p:sp>
        <p:nvSpPr>
          <p:cNvPr id="162" name="Google Shape;162;p6"/>
          <p:cNvSpPr/>
          <p:nvPr/>
        </p:nvSpPr>
        <p:spPr>
          <a:xfrm>
            <a:off x="538293" y="362950"/>
            <a:ext cx="1662391" cy="664956"/>
          </a:xfrm>
          <a:custGeom>
            <a:avLst/>
            <a:gdLst/>
            <a:ahLst/>
            <a:cxnLst/>
            <a:rect l="l" t="t" r="r" b="b"/>
            <a:pathLst>
              <a:path w="1662391" h="664956" extrusionOk="0">
                <a:moveTo>
                  <a:pt x="0" y="0"/>
                </a:moveTo>
                <a:lnTo>
                  <a:pt x="1662391" y="0"/>
                </a:lnTo>
                <a:lnTo>
                  <a:pt x="1662391" y="664956"/>
                </a:lnTo>
                <a:lnTo>
                  <a:pt x="0" y="664956"/>
                </a:lnTo>
                <a:lnTo>
                  <a:pt x="0" y="0"/>
                </a:lnTo>
                <a:close/>
              </a:path>
            </a:pathLst>
          </a:custGeom>
          <a:solidFill>
            <a:srgbClr val="8CD872"/>
          </a:solidFill>
          <a:ln>
            <a:noFill/>
          </a:ln>
          <a:effectLst>
            <a:outerShdw blurRad="508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220450" tIns="125975" rIns="220450" bIns="1259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Helvetica Neue" panose="020B0604020202020204"/>
              <a:buNone/>
            </a:pPr>
            <a:r>
              <a:rPr lang="en-PH" sz="3100" b="1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Part D</a:t>
            </a:r>
          </a:p>
        </p:txBody>
      </p:sp>
      <p:sp>
        <p:nvSpPr>
          <p:cNvPr id="163" name="Google Shape;163;p6"/>
          <p:cNvSpPr/>
          <p:nvPr/>
        </p:nvSpPr>
        <p:spPr>
          <a:xfrm>
            <a:off x="538293" y="2479801"/>
            <a:ext cx="1662391" cy="2011980"/>
          </a:xfrm>
          <a:custGeom>
            <a:avLst/>
            <a:gdLst/>
            <a:ahLst/>
            <a:cxnLst/>
            <a:rect l="l" t="t" r="r" b="b"/>
            <a:pathLst>
              <a:path w="1662391" h="1361520" extrusionOk="0">
                <a:moveTo>
                  <a:pt x="0" y="0"/>
                </a:moveTo>
                <a:lnTo>
                  <a:pt x="1662391" y="0"/>
                </a:lnTo>
                <a:lnTo>
                  <a:pt x="1662391" y="1361520"/>
                </a:lnTo>
                <a:lnTo>
                  <a:pt x="0" y="1361520"/>
                </a:lnTo>
                <a:lnTo>
                  <a:pt x="0" y="0"/>
                </a:lnTo>
                <a:close/>
              </a:path>
            </a:pathLst>
          </a:custGeom>
          <a:solidFill>
            <a:srgbClr val="D8F2CF"/>
          </a:solidFill>
          <a:ln>
            <a:noFill/>
          </a:ln>
          <a:effectLst>
            <a:outerShdw blurRad="508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0000" tIns="80000" rIns="106675" bIns="120000" anchor="t" anchorCtr="0">
            <a:noAutofit/>
          </a:bodyPr>
          <a:lstStyle/>
          <a:p>
            <a: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marR="0" lvl="1" indent="0" algn="ctr" rtl="0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PH" sz="19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Prescription drugs </a:t>
            </a:r>
          </a:p>
          <a:p>
            <a:pPr marL="0" marR="0" lvl="1" indent="0" algn="ctr" rtl="0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PH" sz="19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coverage</a:t>
            </a:r>
          </a:p>
          <a:p>
            <a:pPr marL="0" marR="0" lvl="1" indent="0" algn="ctr" rtl="0">
              <a:lnSpc>
                <a:spcPct val="9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PH" sz="12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(Self administered)</a:t>
            </a:r>
            <a:endParaRPr sz="1200" b="1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3303369" y="2479801"/>
            <a:ext cx="1662391" cy="2011980"/>
          </a:xfrm>
          <a:custGeom>
            <a:avLst/>
            <a:gdLst/>
            <a:ahLst/>
            <a:cxnLst/>
            <a:rect l="l" t="t" r="r" b="b"/>
            <a:pathLst>
              <a:path w="1662391" h="1361520" extrusionOk="0">
                <a:moveTo>
                  <a:pt x="0" y="0"/>
                </a:moveTo>
                <a:lnTo>
                  <a:pt x="1662391" y="0"/>
                </a:lnTo>
                <a:lnTo>
                  <a:pt x="1662391" y="1361520"/>
                </a:lnTo>
                <a:lnTo>
                  <a:pt x="0" y="1361520"/>
                </a:lnTo>
                <a:lnTo>
                  <a:pt x="0" y="0"/>
                </a:lnTo>
                <a:close/>
              </a:path>
            </a:pathLst>
          </a:custGeom>
          <a:solidFill>
            <a:srgbClr val="D8F2CF"/>
          </a:solidFill>
          <a:ln>
            <a:noFill/>
          </a:ln>
          <a:effectLst>
            <a:outerShdw blurRad="508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0000" tIns="80000" rIns="106675" bIns="120000" anchor="t" anchorCtr="0">
            <a:noAutofit/>
          </a:bodyPr>
          <a:lstStyle/>
          <a:p>
            <a: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5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Sample Size</a:t>
            </a:r>
          </a:p>
          <a:p>
            <a:pPr marL="114300" marR="0" lvl="1" indent="-1905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</a:pPr>
            <a:endParaRPr sz="1500" b="1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114300" marR="0" lvl="1" indent="-1905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</a:pPr>
            <a:endParaRPr sz="1500" b="1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marR="0" lvl="1" indent="0" algn="ctr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PH" sz="35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50,000</a:t>
            </a:r>
            <a:endParaRPr sz="3500" b="1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6115646" y="2479800"/>
            <a:ext cx="1662391" cy="3122713"/>
          </a:xfrm>
          <a:custGeom>
            <a:avLst/>
            <a:gdLst/>
            <a:ahLst/>
            <a:cxnLst/>
            <a:rect l="l" t="t" r="r" b="b"/>
            <a:pathLst>
              <a:path w="1662391" h="1361520" extrusionOk="0">
                <a:moveTo>
                  <a:pt x="0" y="0"/>
                </a:moveTo>
                <a:lnTo>
                  <a:pt x="1662391" y="0"/>
                </a:lnTo>
                <a:lnTo>
                  <a:pt x="1662391" y="1361520"/>
                </a:lnTo>
                <a:lnTo>
                  <a:pt x="0" y="1361520"/>
                </a:lnTo>
                <a:lnTo>
                  <a:pt x="0" y="0"/>
                </a:lnTo>
                <a:close/>
              </a:path>
            </a:pathLst>
          </a:custGeom>
          <a:solidFill>
            <a:srgbClr val="D8F2CF"/>
          </a:solidFill>
          <a:ln>
            <a:noFill/>
          </a:ln>
          <a:effectLst>
            <a:outerShdw blurRad="508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0000" tIns="80000" rIns="106675" bIns="120000" anchor="t" anchorCtr="0">
            <a:noAutofit/>
          </a:bodyPr>
          <a:lstStyle/>
          <a:p>
            <a: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5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# of Features</a:t>
            </a:r>
          </a:p>
          <a:p>
            <a:pPr marL="0" marR="0" lvl="1" indent="0" algn="ctr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PH" sz="4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26</a:t>
            </a:r>
          </a:p>
          <a:p>
            <a:pPr marL="0" marR="0" lvl="1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1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Categorical </a:t>
            </a:r>
            <a:r>
              <a:rPr lang="en-PH" sz="15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Variables</a:t>
            </a:r>
          </a:p>
          <a:p>
            <a:pPr marL="0" marR="0" lvl="1" indent="0" algn="ctr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-PH" sz="4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18</a:t>
            </a:r>
            <a:endParaRPr sz="4000" b="1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0" marR="0" lvl="1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PH" sz="18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Numerical </a:t>
            </a:r>
            <a:r>
              <a:rPr lang="en-PH" sz="15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Variable</a:t>
            </a:r>
          </a:p>
          <a:p>
            <a:pPr marL="0" marR="0" lvl="1" indent="0" algn="ctr" rtl="0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lang="en-PH" sz="4000" b="1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8</a:t>
            </a:r>
          </a:p>
          <a:p>
            <a:pPr marL="114300" marR="0" lvl="1" indent="-19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</a:pPr>
            <a:endParaRPr sz="1500" b="1" i="0" u="none" strike="noStrike" cap="none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9392246" y="2479801"/>
            <a:ext cx="1662391" cy="3122712"/>
          </a:xfrm>
          <a:custGeom>
            <a:avLst/>
            <a:gdLst/>
            <a:ahLst/>
            <a:cxnLst/>
            <a:rect l="l" t="t" r="r" b="b"/>
            <a:pathLst>
              <a:path w="1662391" h="1361520" extrusionOk="0">
                <a:moveTo>
                  <a:pt x="0" y="0"/>
                </a:moveTo>
                <a:lnTo>
                  <a:pt x="1662391" y="0"/>
                </a:lnTo>
                <a:lnTo>
                  <a:pt x="1662391" y="1361520"/>
                </a:lnTo>
                <a:lnTo>
                  <a:pt x="0" y="1361520"/>
                </a:lnTo>
                <a:lnTo>
                  <a:pt x="0" y="0"/>
                </a:lnTo>
                <a:close/>
              </a:path>
            </a:pathLst>
          </a:custGeom>
          <a:solidFill>
            <a:srgbClr val="D8F2CF"/>
          </a:solidFill>
          <a:ln>
            <a:noFill/>
          </a:ln>
          <a:effectLst>
            <a:outerShdw blurRad="50800" dist="1270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80000" tIns="80000" rIns="106675" bIns="120000" anchor="t" anchorCtr="0">
            <a:noAutofit/>
          </a:bodyPr>
          <a:lstStyle/>
          <a:p>
            <a: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Variable/s of interest</a:t>
            </a:r>
          </a:p>
          <a:p>
            <a:pPr marL="0" marR="0" lvl="1" indent="0" algn="l" rtl="0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None/>
            </a:pPr>
            <a:endParaRPr lang="en-US" sz="2000" b="1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1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Gender</a:t>
            </a:r>
          </a:p>
          <a:p>
            <a:pPr marL="285750" marR="0" lvl="1" indent="-28575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1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Avg. Charge Amount</a:t>
            </a:r>
          </a:p>
          <a:p>
            <a:pPr marL="285750" marR="0" lvl="1" indent="-28575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300" b="1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1" i="0" u="none" strike="noStrike" cap="none" dirty="0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Procedure</a:t>
            </a:r>
          </a:p>
          <a:p>
            <a:pPr marL="114300" marR="0" lvl="1" indent="-19050" algn="l" rtl="0">
              <a:lnSpc>
                <a:spcPct val="9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None/>
            </a:pPr>
            <a:endParaRPr lang="en-US" sz="2000" b="1" i="0" u="none" strike="noStrike" cap="none" dirty="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>
            <a:spLocks noGrp="1"/>
          </p:cNvSpPr>
          <p:nvPr>
            <p:ph type="title"/>
          </p:nvPr>
        </p:nvSpPr>
        <p:spPr>
          <a:xfrm>
            <a:off x="3009363" y="200055"/>
            <a:ext cx="6173274" cy="79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 panose="020B0604020202020204"/>
              <a:buNone/>
            </a:pPr>
            <a:r>
              <a:rPr lang="en-PH" b="1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Dataset Breakdown</a:t>
            </a:r>
          </a:p>
        </p:txBody>
      </p:sp>
      <p:sp>
        <p:nvSpPr>
          <p:cNvPr id="218" name="Google Shape;218;p11"/>
          <p:cNvSpPr txBox="1"/>
          <p:nvPr/>
        </p:nvSpPr>
        <p:spPr>
          <a:xfrm>
            <a:off x="1" y="0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000" b="1" i="0">
                <a:solidFill>
                  <a:srgbClr val="B3E5A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Do female medical providers charge less?</a:t>
            </a:r>
          </a:p>
        </p:txBody>
      </p:sp>
      <p:pic>
        <p:nvPicPr>
          <p:cNvPr id="219" name="Google Shape;219;p11"/>
          <p:cNvPicPr preferRelativeResize="0"/>
          <p:nvPr/>
        </p:nvPicPr>
        <p:blipFill rotWithShape="1">
          <a:blip r:embed="rId3"/>
          <a:srcRect l="11013" t="4285" r="8383" b="18405"/>
          <a:stretch>
            <a:fillRect/>
          </a:stretch>
        </p:blipFill>
        <p:spPr>
          <a:xfrm>
            <a:off x="2780762" y="1737144"/>
            <a:ext cx="6401876" cy="37460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20" name="Google Shape;220;p11"/>
          <p:cNvPicPr preferRelativeResize="0"/>
          <p:nvPr/>
        </p:nvPicPr>
        <p:blipFill rotWithShape="1">
          <a:blip r:embed="rId4"/>
          <a:srcRect l="12100" r="5267"/>
          <a:stretch>
            <a:fillRect/>
          </a:stretch>
        </p:blipFill>
        <p:spPr>
          <a:xfrm>
            <a:off x="12575212" y="800070"/>
            <a:ext cx="3522752" cy="236285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21" name="Google Shape;221;p11"/>
          <p:cNvPicPr preferRelativeResize="0"/>
          <p:nvPr/>
        </p:nvPicPr>
        <p:blipFill rotWithShape="1">
          <a:blip r:embed="rId5"/>
          <a:srcRect b="11437"/>
          <a:stretch>
            <a:fillRect/>
          </a:stretch>
        </p:blipFill>
        <p:spPr>
          <a:xfrm>
            <a:off x="12575212" y="3695072"/>
            <a:ext cx="3522752" cy="26549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"/>
          <p:cNvSpPr txBox="1"/>
          <p:nvPr/>
        </p:nvSpPr>
        <p:spPr>
          <a:xfrm>
            <a:off x="1" y="0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000" b="1" i="0">
                <a:solidFill>
                  <a:srgbClr val="B3E5A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Do female medical providers charge less?</a:t>
            </a:r>
          </a:p>
        </p:txBody>
      </p:sp>
      <p:pic>
        <p:nvPicPr>
          <p:cNvPr id="228" name="Google Shape;228;p12"/>
          <p:cNvPicPr preferRelativeResize="0"/>
          <p:nvPr/>
        </p:nvPicPr>
        <p:blipFill rotWithShape="1">
          <a:blip r:embed="rId3"/>
          <a:srcRect l="11013" t="4285" r="8383" b="18405"/>
          <a:stretch>
            <a:fillRect/>
          </a:stretch>
        </p:blipFill>
        <p:spPr>
          <a:xfrm>
            <a:off x="672563" y="2061633"/>
            <a:ext cx="4673600" cy="273473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9" name="Google Shape;229;p12"/>
          <p:cNvSpPr txBox="1">
            <a:spLocks noGrp="1"/>
          </p:cNvSpPr>
          <p:nvPr>
            <p:ph type="title"/>
          </p:nvPr>
        </p:nvSpPr>
        <p:spPr>
          <a:xfrm>
            <a:off x="3009363" y="200055"/>
            <a:ext cx="6173274" cy="793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 panose="020B0604020202020204"/>
              <a:buNone/>
            </a:pPr>
            <a:r>
              <a:rPr lang="en-PH" b="1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Dataset Breakdown</a:t>
            </a:r>
          </a:p>
        </p:txBody>
      </p:sp>
      <p:pic>
        <p:nvPicPr>
          <p:cNvPr id="230" name="Google Shape;230;p12"/>
          <p:cNvPicPr preferRelativeResize="0"/>
          <p:nvPr/>
        </p:nvPicPr>
        <p:blipFill rotWithShape="1">
          <a:blip r:embed="rId4"/>
          <a:srcRect l="12100" r="5267"/>
          <a:stretch>
            <a:fillRect/>
          </a:stretch>
        </p:blipFill>
        <p:spPr>
          <a:xfrm>
            <a:off x="7421261" y="800070"/>
            <a:ext cx="3522752" cy="236285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31" name="Google Shape;231;p12"/>
          <p:cNvPicPr preferRelativeResize="0"/>
          <p:nvPr/>
        </p:nvPicPr>
        <p:blipFill rotWithShape="1">
          <a:blip r:embed="rId5"/>
          <a:srcRect b="11437"/>
          <a:stretch>
            <a:fillRect/>
          </a:stretch>
        </p:blipFill>
        <p:spPr>
          <a:xfrm>
            <a:off x="7421261" y="3695072"/>
            <a:ext cx="3522752" cy="26549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-12700" y="1905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-1239520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5"/>
          <p:cNvSpPr/>
          <p:nvPr/>
        </p:nvSpPr>
        <p:spPr>
          <a:xfrm>
            <a:off x="-11251282" y="1479550"/>
            <a:ext cx="1111250" cy="3834252"/>
          </a:xfrm>
          <a:prstGeom prst="rect">
            <a:avLst/>
          </a:prstGeom>
          <a:solidFill>
            <a:srgbClr val="D8F2CF">
              <a:alpha val="50980"/>
            </a:srgbClr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6" name="Google Shape;256;p15"/>
          <p:cNvSpPr/>
          <p:nvPr/>
        </p:nvSpPr>
        <p:spPr>
          <a:xfrm>
            <a:off x="-9923243" y="1628775"/>
            <a:ext cx="1111250" cy="3685027"/>
          </a:xfrm>
          <a:prstGeom prst="rect">
            <a:avLst/>
          </a:prstGeom>
          <a:solidFill>
            <a:srgbClr val="D8F2CF">
              <a:alpha val="50980"/>
            </a:srgbClr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-8604920" y="2447925"/>
            <a:ext cx="1111250" cy="2865877"/>
          </a:xfrm>
          <a:prstGeom prst="rect">
            <a:avLst/>
          </a:prstGeom>
          <a:solidFill>
            <a:srgbClr val="D8F2CF">
              <a:alpha val="50980"/>
            </a:srgbClr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8" name="Google Shape;258;p15"/>
          <p:cNvSpPr/>
          <p:nvPr/>
        </p:nvSpPr>
        <p:spPr>
          <a:xfrm>
            <a:off x="-7289359" y="3530917"/>
            <a:ext cx="1111250" cy="1775266"/>
          </a:xfrm>
          <a:prstGeom prst="rect">
            <a:avLst/>
          </a:prstGeom>
          <a:solidFill>
            <a:srgbClr val="D8F2CF">
              <a:alpha val="50980"/>
            </a:srgbClr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9" name="Google Shape;259;p15"/>
          <p:cNvSpPr/>
          <p:nvPr/>
        </p:nvSpPr>
        <p:spPr>
          <a:xfrm>
            <a:off x="-5969353" y="3538537"/>
            <a:ext cx="1111250" cy="1770502"/>
          </a:xfrm>
          <a:prstGeom prst="rect">
            <a:avLst/>
          </a:prstGeom>
          <a:solidFill>
            <a:srgbClr val="D8F2CF">
              <a:alpha val="50980"/>
            </a:srgbClr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0" name="Google Shape;260;p15"/>
          <p:cNvSpPr/>
          <p:nvPr/>
        </p:nvSpPr>
        <p:spPr>
          <a:xfrm>
            <a:off x="-4654425" y="3952875"/>
            <a:ext cx="1111250" cy="1356163"/>
          </a:xfrm>
          <a:prstGeom prst="rect">
            <a:avLst/>
          </a:prstGeom>
          <a:solidFill>
            <a:srgbClr val="D8F2CF">
              <a:alpha val="50980"/>
            </a:srgbClr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1" name="Google Shape;261;p15"/>
          <p:cNvSpPr/>
          <p:nvPr/>
        </p:nvSpPr>
        <p:spPr>
          <a:xfrm>
            <a:off x="-3328069" y="4210050"/>
            <a:ext cx="1111250" cy="1089463"/>
          </a:xfrm>
          <a:prstGeom prst="rect">
            <a:avLst/>
          </a:prstGeom>
          <a:solidFill>
            <a:srgbClr val="D8F2CF">
              <a:alpha val="50980"/>
            </a:srgbClr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2" name="Google Shape;262;p15"/>
          <p:cNvSpPr/>
          <p:nvPr/>
        </p:nvSpPr>
        <p:spPr>
          <a:xfrm>
            <a:off x="-2016794" y="4362450"/>
            <a:ext cx="1111250" cy="946588"/>
          </a:xfrm>
          <a:prstGeom prst="rect">
            <a:avLst/>
          </a:prstGeom>
          <a:solidFill>
            <a:srgbClr val="D8F2CF">
              <a:alpha val="50980"/>
            </a:srgbClr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3" name="Google Shape;263;p15"/>
          <p:cNvSpPr txBox="1"/>
          <p:nvPr/>
        </p:nvSpPr>
        <p:spPr>
          <a:xfrm>
            <a:off x="1" y="0"/>
            <a:ext cx="57186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 b="1" i="0">
                <a:solidFill>
                  <a:srgbClr val="B3E5A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Do female medical providers charge less?</a:t>
            </a:r>
          </a:p>
        </p:txBody>
      </p:sp>
      <p:pic>
        <p:nvPicPr>
          <p:cNvPr id="264" name="Google Shape;264;p15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88036" y="742826"/>
            <a:ext cx="1321335" cy="1007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1908</Words>
  <Application>Microsoft Office PowerPoint</Application>
  <PresentationFormat>Widescreen</PresentationFormat>
  <Paragraphs>316</Paragraphs>
  <Slides>21</Slides>
  <Notes>21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Play</vt:lpstr>
      <vt:lpstr>Helvetica</vt:lpstr>
      <vt:lpstr>Helvetica Neue</vt:lpstr>
      <vt:lpstr>Cambria</vt:lpstr>
      <vt:lpstr>Cabin-semi-bold</vt:lpstr>
      <vt:lpstr>Office Theme</vt:lpstr>
      <vt:lpstr>Medicare: Part D</vt:lpstr>
      <vt:lpstr>Health Insurance?</vt:lpstr>
      <vt:lpstr>Medicare? Part huh?</vt:lpstr>
      <vt:lpstr>PowerPoint Presentation</vt:lpstr>
      <vt:lpstr>PowerPoint Presentation</vt:lpstr>
      <vt:lpstr>PowerPoint Presentation</vt:lpstr>
      <vt:lpstr>Dataset Breakdown</vt:lpstr>
      <vt:lpstr>Dataset Breakdown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Action/s: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Medicare: Part D</dc:title>
  <dc:creator>Patrick Salazar</dc:creator>
  <cp:lastModifiedBy>Patrick Salazar</cp:lastModifiedBy>
  <cp:revision>30</cp:revision>
  <dcterms:created xsi:type="dcterms:W3CDTF">2024-10-13T05:33:56Z</dcterms:created>
  <dcterms:modified xsi:type="dcterms:W3CDTF">2025-07-09T19:12:34Z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0x010100B96FB2523436C5418D9262C164965E03</vt:lpwstr>
  </property>
  <property fmtid="{D5CDD505-2E9C-101B-9397-08002B2CF9AE}" pid="3" name="ICV">
    <vt:lpwstr>B923DD75A2754E3CABE66E3489B588D8_13</vt:lpwstr>
  </property>
  <property fmtid="{D5CDD505-2E9C-101B-9397-08002B2CF9AE}" pid="4" name="KSOProductBuildVer">
    <vt:lpwstr>1033-12.2.0.13472</vt:lpwstr>
  </property>
</Properties>
</file>