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9CAF-BB2D-CE89-2C90-15D5FA120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0C64C-44D4-1CB7-EE5C-DD0B4C0E4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8622-B054-2BFB-FA2D-3C86648D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CFF7-7F93-8041-A033-D5FC164F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88AF-D71F-08DB-8876-D3E485E5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26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314C-21AF-9887-4FCF-1E873104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33FCA-6779-0C2C-2B9C-645D74E3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9C57-C2F7-695F-8609-E21A0ECE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24A8-3E69-0165-F196-7E21543F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AA562-C16F-97EE-7A27-8521A58C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058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FD58B-8C5E-DD3F-9403-89217125C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49176-6CB1-5594-5A00-08F71CD5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882A-6A20-9EC6-8E8F-29B3EC2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B42-C023-D0A1-015B-CEC74EE1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648A-AF00-88D3-992E-2D9F169D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104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AI-generated content may be incorrect.">
            <a:extLst>
              <a:ext uri="{FF2B5EF4-FFF2-40B4-BE49-F238E27FC236}">
                <a16:creationId xmlns:a16="http://schemas.microsoft.com/office/drawing/2014/main" id="{B79856D1-CD07-F964-CC95-586C3D9D9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t="33438" b="39260"/>
          <a:stretch>
            <a:fillRect/>
          </a:stretch>
        </p:blipFill>
        <p:spPr>
          <a:xfrm>
            <a:off x="10515985" y="6267451"/>
            <a:ext cx="1558569" cy="425515"/>
          </a:xfrm>
          <a:prstGeom prst="rect">
            <a:avLst/>
          </a:prstGeom>
        </p:spPr>
      </p:pic>
      <p:pic>
        <p:nvPicPr>
          <p:cNvPr id="4" name="Picture 2" descr="Langara College - BioTalent Canada">
            <a:extLst>
              <a:ext uri="{FF2B5EF4-FFF2-40B4-BE49-F238E27FC236}">
                <a16:creationId xmlns:a16="http://schemas.microsoft.com/office/drawing/2014/main" id="{921C22AC-FD71-C066-4B78-A0881F8BCCF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14179" r="4956" b="11052"/>
          <a:stretch>
            <a:fillRect/>
          </a:stretch>
        </p:blipFill>
        <p:spPr bwMode="auto">
          <a:xfrm>
            <a:off x="8909980" y="6267451"/>
            <a:ext cx="1396272" cy="42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AFA00-8B11-8A9F-8A53-5698A68338D0}"/>
              </a:ext>
            </a:extLst>
          </p:cNvPr>
          <p:cNvSpPr txBox="1"/>
          <p:nvPr userDrawn="1"/>
        </p:nvSpPr>
        <p:spPr>
          <a:xfrm>
            <a:off x="10289474" y="6255668"/>
            <a:ext cx="20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x</a:t>
            </a:r>
            <a:endParaRPr lang="en-PH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14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3CF8-E2CB-4C2D-EBD4-E324133C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3B1C-F665-B83E-9C56-8F565896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1A58-97CB-7B4E-F6A9-3FA154B1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A14F-94CD-3291-A961-E6FF2F9D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8814-E291-D75F-B5CC-22A0F308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717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24C5-4B97-1326-3039-D045A548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6D1FE-2106-B16B-86FC-07D99C13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4E63-7A4D-29F0-28CA-B46CE89F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DFD1-61F5-3A3D-57A2-ABB645C5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E242-D385-0D09-0424-6C91367B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751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536A-91DE-5C71-BB45-6B361803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8B06-57E7-5F27-1F15-6D95C9DB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8CE18-E747-3CE0-ECA7-DBD1200D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24DA-5D6D-BB23-DC68-A2D8E4D5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8EC10-5A63-1266-102B-36995C3E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98489-A1AA-C825-799B-BA4439F5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845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512E-E16A-346D-19B4-A46BA5AB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5BBF-0BB0-B68D-8DF9-C21BBA4E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DA08-01B9-70A6-DD1A-460618FEA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E9321-E383-F7F7-DAA5-3F9D0D3B6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A594D-4300-7986-82F2-229C106F8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267CC-0F05-85B5-2275-107AE8B8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F636E-B547-9895-C5A5-1C1D3F5C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F26FF-6870-FAB2-1293-D7F1486A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180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23F6-D7E7-D0E0-7A21-C200D409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02C3C-9588-FAD6-78A6-53B7D224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039B5-FEA6-6D89-78EC-36DF6E59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EF805-6F15-1F2E-029C-C9C9AC6D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352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D77C1-69EB-5C94-D48D-829BA02B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4AA86-E8BB-4BC6-3524-72A9D87A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38181-70AE-C531-F24A-D68C39D4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50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C79B-247F-DF71-F0A6-6AEBAC19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25A4-CD6A-44B1-2CC7-50E3F584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E2FC-8CC9-CF86-CD6D-4A82E994A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4831-61B7-CAF3-FA04-4FAAD913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CDB7-2727-ABF5-B3A1-A7A09011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B8DE-844E-D35F-5656-5A365F4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896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A988-9AE1-61BE-A3F8-79D7CCDC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60AF5-0320-BE0F-C44D-87B32FD4C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09A40-0B32-3594-898D-4DAC287A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4CCF8-AE77-3A72-2093-F56BDD5A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1297-60FC-8B03-C786-8CB5038B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D8833-7BC0-34D5-9A00-09CE9347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02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BC353-0E1A-7E88-8F6D-0328A8B3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78DF-D346-301B-8EEE-CDFE276F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80A26-D0CA-E132-75F4-2AC348CE2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4F339-BAE8-4CC0-A26E-6FC974257E78}" type="datetimeFigureOut">
              <a:rPr lang="en-PH" smtClean="0"/>
              <a:t>6/29/2025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CC7F-B375-0D41-351F-897707583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AAAA3-5E12-EB0B-AD32-71363DE8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D76BE-22CE-4283-89FC-F4E433DAB8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7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FA970B-D55C-C35E-C453-6C8329081095}"/>
              </a:ext>
            </a:extLst>
          </p:cNvPr>
          <p:cNvSpPr txBox="1"/>
          <p:nvPr/>
        </p:nvSpPr>
        <p:spPr>
          <a:xfrm>
            <a:off x="170328" y="125504"/>
            <a:ext cx="5925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Project: </a:t>
            </a:r>
            <a:r>
              <a:rPr lang="en-PH" dirty="0" err="1"/>
              <a:t>TSight</a:t>
            </a:r>
            <a:r>
              <a:rPr lang="en-PH" dirty="0"/>
              <a:t> – </a:t>
            </a:r>
            <a:r>
              <a:rPr lang="en-US" dirty="0"/>
              <a:t>Working Prototype 1</a:t>
            </a:r>
          </a:p>
          <a:p>
            <a:r>
              <a:rPr lang="en-US" b="1" dirty="0"/>
              <a:t>Start:</a:t>
            </a:r>
            <a:r>
              <a:rPr lang="en-US" dirty="0"/>
              <a:t> June 26</a:t>
            </a:r>
          </a:p>
          <a:p>
            <a:r>
              <a:rPr lang="en-US" b="1" dirty="0"/>
              <a:t>Target:</a:t>
            </a:r>
            <a:r>
              <a:rPr lang="en-US" dirty="0"/>
              <a:t> July WK4 / Aug WK1</a:t>
            </a:r>
          </a:p>
          <a:p>
            <a:r>
              <a:rPr lang="en-PH" b="1" dirty="0"/>
              <a:t> </a:t>
            </a:r>
          </a:p>
          <a:p>
            <a:r>
              <a:rPr lang="en-PH" b="1" dirty="0"/>
              <a:t>Scope: </a:t>
            </a:r>
            <a:r>
              <a:rPr lang="en-PH" dirty="0"/>
              <a:t>Working Prototype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Source: SRA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Cancer: 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Full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Maximized Gene (Features)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Usable Front-End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Set-up Back-End enough for 2-3 Datasets (Approximately 9-10 Terabytes)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Touch on integration to blood-based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34056F-16A4-F3D3-D11D-AF4D801FE018}"/>
              </a:ext>
            </a:extLst>
          </p:cNvPr>
          <p:cNvGraphicFramePr>
            <a:graphicFrameLocks noGrp="1"/>
          </p:cNvGraphicFramePr>
          <p:nvPr/>
        </p:nvGraphicFramePr>
        <p:xfrm>
          <a:off x="6454700" y="494836"/>
          <a:ext cx="5378600" cy="34518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88552">
                  <a:extLst>
                    <a:ext uri="{9D8B030D-6E8A-4147-A177-3AD203B41FA5}">
                      <a16:colId xmlns:a16="http://schemas.microsoft.com/office/drawing/2014/main" val="2915157801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3075926261"/>
                    </a:ext>
                  </a:extLst>
                </a:gridCol>
                <a:gridCol w="1165411">
                  <a:extLst>
                    <a:ext uri="{9D8B030D-6E8A-4147-A177-3AD203B41FA5}">
                      <a16:colId xmlns:a16="http://schemas.microsoft.com/office/drawing/2014/main" val="1999184759"/>
                    </a:ext>
                  </a:extLst>
                </a:gridCol>
                <a:gridCol w="1425390">
                  <a:extLst>
                    <a:ext uri="{9D8B030D-6E8A-4147-A177-3AD203B41FA5}">
                      <a16:colId xmlns:a16="http://schemas.microsoft.com/office/drawing/2014/main" val="31594994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b="1" u="none" strike="noStrike" dirty="0">
                          <a:effectLst/>
                        </a:rPr>
                        <a:t>What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b="1" u="none" strike="noStrike">
                          <a:effectLst/>
                        </a:rPr>
                        <a:t>Who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b="1" u="none" strike="noStrike">
                          <a:effectLst/>
                        </a:rPr>
                        <a:t>When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b="1" u="none" strike="noStrike" dirty="0">
                          <a:effectLst/>
                        </a:rPr>
                        <a:t>Remarks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005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Find 2-3 more appropriate Lung Cancer Datasets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Patrick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03-Jul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Tissue; RNA - Homo Sapiens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96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Research and push: RNA-Seq Trimming and Quality Check / MultiQC full automation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Patrick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03-Jul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1st Check Point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261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Research and push: RNA-Seq Alignment and Quantification (maximization)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Sue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03-Jul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1st Check Point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039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Research and push: DEG + Normalization full automation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Suresh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03-Jul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1st Check Point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538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Front-End 1st Draft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Patrick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03-Jul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Work on Stakeholder journey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71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Resources needed for 1 Month (Min and Optimized)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Suresh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03-Jul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For review and approval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990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Research integration of Tissue trained models to Blood-based prediction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Team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2919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Research Pan-cancer classification models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Patrick/ Team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-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35153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A6B93C-0493-11D2-BF93-1752D434CAF3}"/>
              </a:ext>
            </a:extLst>
          </p:cNvPr>
          <p:cNvSpPr txBox="1"/>
          <p:nvPr/>
        </p:nvSpPr>
        <p:spPr>
          <a:xfrm>
            <a:off x="6185647" y="125504"/>
            <a:ext cx="575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Week 1: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D144FE-B4E8-267B-5CFF-E6219C062A5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BB2AD-106E-50CF-497D-CF5B74BD078D}"/>
              </a:ext>
            </a:extLst>
          </p:cNvPr>
          <p:cNvCxnSpPr>
            <a:cxnSpLocks/>
          </p:cNvCxnSpPr>
          <p:nvPr/>
        </p:nvCxnSpPr>
        <p:spPr>
          <a:xfrm>
            <a:off x="6096000" y="4123764"/>
            <a:ext cx="60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A43AE8-CEBE-FD21-8E22-6E74E77359AA}"/>
              </a:ext>
            </a:extLst>
          </p:cNvPr>
          <p:cNvSpPr txBox="1"/>
          <p:nvPr/>
        </p:nvSpPr>
        <p:spPr>
          <a:xfrm>
            <a:off x="6185647" y="4244040"/>
            <a:ext cx="575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Help Needed: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1FF3B-A133-8748-3E24-4ACCF971E715}"/>
              </a:ext>
            </a:extLst>
          </p:cNvPr>
          <p:cNvSpPr txBox="1"/>
          <p:nvPr/>
        </p:nvSpPr>
        <p:spPr>
          <a:xfrm>
            <a:off x="6364941" y="4613372"/>
            <a:ext cx="5755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sz="1200" dirty="0"/>
              <a:t>Resource: Cloud Access (Storage and Compute)</a:t>
            </a:r>
          </a:p>
          <a:p>
            <a:pPr marL="342900" indent="-342900">
              <a:buAutoNum type="arabicPeriod"/>
            </a:pPr>
            <a:r>
              <a:rPr lang="en-PH" sz="1200" dirty="0"/>
              <a:t>Other recommended DEG and Feature Selection papers like:</a:t>
            </a:r>
          </a:p>
          <a:p>
            <a:pPr marL="800100" lvl="1" indent="-342900">
              <a:buAutoNum type="arabicPeriod"/>
            </a:pPr>
            <a:r>
              <a:rPr lang="en-PH" sz="1000" dirty="0"/>
              <a:t>Combining data from TCGA and GEO databases and reverse transcription quantitative PCR validation to identify gene prognostic markers in lung cancer by Liu, et al.</a:t>
            </a:r>
          </a:p>
          <a:p>
            <a:pPr marL="800100" lvl="1" indent="-342900">
              <a:buAutoNum type="arabicPeriod"/>
            </a:pPr>
            <a:r>
              <a:rPr lang="en-US" sz="1000" dirty="0"/>
              <a:t>Biomarker identification by reversing the learning mechanism of an autoencoder and recursive feature elimination by Al Abir</a:t>
            </a:r>
            <a:endParaRPr lang="en-PH" sz="1000" dirty="0"/>
          </a:p>
        </p:txBody>
      </p:sp>
    </p:spTree>
    <p:extLst>
      <p:ext uri="{BB962C8B-B14F-4D97-AF65-F5344CB8AC3E}">
        <p14:creationId xmlns:p14="http://schemas.microsoft.com/office/powerpoint/2010/main" val="290061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Narrow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Salazar</dc:creator>
  <cp:lastModifiedBy>Patrick Salazar</cp:lastModifiedBy>
  <cp:revision>2</cp:revision>
  <dcterms:created xsi:type="dcterms:W3CDTF">2025-06-30T03:43:25Z</dcterms:created>
  <dcterms:modified xsi:type="dcterms:W3CDTF">2025-06-30T03:45:24Z</dcterms:modified>
</cp:coreProperties>
</file>