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2.xml" ContentType="application/vnd.openxmlformats-officedocument.presentationml.comments+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6.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7.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omments/comment3.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omments/comment4.xml" ContentType="application/vnd.openxmlformats-officedocument.presentationml.comment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22.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omments/comment5.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omments/comment6.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7.xml" ContentType="application/vnd.openxmlformats-officedocument.presentationml.comments+xml"/>
  <Override PartName="/ppt/notesSlides/notesSlide27.xml" ContentType="application/vnd.openxmlformats-officedocument.presentationml.notesSlide+xml"/>
  <Override PartName="/ppt/comments/comment8.xml" ContentType="application/vnd.openxmlformats-officedocument.presentationml.comments+xml"/>
  <Override PartName="/ppt/notesSlides/notesSlide28.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omments/comment9.xml" ContentType="application/vnd.openxmlformats-officedocument.presentationml.comments+xml"/>
  <Override PartName="/ppt/notesSlides/notesSlide29.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omments/comment10.xml" ContentType="application/vnd.openxmlformats-officedocument.presentationml.comment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omments/comment11.xml" ContentType="application/vnd.openxmlformats-officedocument.presentationml.comments+xml"/>
  <Override PartName="/ppt/notesSlides/notesSlide31.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3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282" r:id="rId2"/>
    <p:sldId id="353" r:id="rId3"/>
    <p:sldId id="361" r:id="rId4"/>
    <p:sldId id="363" r:id="rId5"/>
    <p:sldId id="404" r:id="rId6"/>
    <p:sldId id="413" r:id="rId7"/>
    <p:sldId id="405" r:id="rId8"/>
    <p:sldId id="436" r:id="rId9"/>
    <p:sldId id="406" r:id="rId10"/>
    <p:sldId id="422" r:id="rId11"/>
    <p:sldId id="407" r:id="rId12"/>
    <p:sldId id="446" r:id="rId13"/>
    <p:sldId id="426" r:id="rId14"/>
    <p:sldId id="408" r:id="rId15"/>
    <p:sldId id="448" r:id="rId16"/>
    <p:sldId id="449" r:id="rId17"/>
    <p:sldId id="450" r:id="rId18"/>
    <p:sldId id="447" r:id="rId19"/>
    <p:sldId id="409" r:id="rId20"/>
    <p:sldId id="437" r:id="rId21"/>
    <p:sldId id="438" r:id="rId22"/>
    <p:sldId id="442" r:id="rId23"/>
    <p:sldId id="410" r:id="rId24"/>
    <p:sldId id="441" r:id="rId25"/>
    <p:sldId id="411" r:id="rId26"/>
    <p:sldId id="427" r:id="rId27"/>
    <p:sldId id="412" r:id="rId28"/>
    <p:sldId id="428" r:id="rId29"/>
    <p:sldId id="444" r:id="rId30"/>
    <p:sldId id="445" r:id="rId31"/>
    <p:sldId id="397" r:id="rId32"/>
    <p:sldId id="398" r:id="rId33"/>
    <p:sldId id="399" r:id="rId34"/>
    <p:sldId id="420" r:id="rId35"/>
    <p:sldId id="421"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initials="D" lastIdx="34" clrIdx="0">
    <p:extLst/>
  </p:cmAuthor>
  <p:cmAuthor id="2" name="Patrick Stepien" initials="PS [2]" lastIdx="1" clrIdx="1"/>
  <p:cmAuthor id="3" name="Ciambrone, Teresa" initials="TC" lastIdx="8" clrIdx="2">
    <p:extLst/>
  </p:cmAuthor>
  <p:cmAuthor id="4" name="Horning, Leanne" initials="LH" lastIdx="1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1D3"/>
    <a:srgbClr val="BBD984"/>
    <a:srgbClr val="1F5AA1"/>
    <a:srgbClr val="93C1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9" autoAdjust="0"/>
    <p:restoredTop sz="69110" autoAdjust="0"/>
  </p:normalViewPr>
  <p:slideViewPr>
    <p:cSldViewPr snapToGrid="0">
      <p:cViewPr varScale="1">
        <p:scale>
          <a:sx n="94" d="100"/>
          <a:sy n="94" d="100"/>
        </p:scale>
        <p:origin x="744" y="192"/>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8.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9.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0.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1.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oleObject" Target="file:////Users\ryanmcandrews\Documents\Deloitte%20SIBC.xlsx" TargetMode="External"/></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oleObject" Target="Book1" TargetMode="External"/></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oleObject" Target="file:////C:\Users\vsell\Desktop\Notre%20Dame\Year%203%20Spring\Deloitte%20SIBC\deliverable%20week%206%20book.xlsx" TargetMode="External"/></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2.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3.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ryanmcandrews\Documents\Deloitte%20SIBC.xlsx" TargetMode="External"/></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oleObject" Target="Workbook1" TargetMode="External"/></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oleObject" Target="file:////C:\Users\vsell\Desktop\Notre%20Dame\Year%203%20Spring\Deloitte%20SIBC\deliverable%202%20book.xlsx" TargetMode="External"/></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oleObject" Target="file:////C:\Users\vsell\Desktop\Notre%20Dame\Year%203%20Spring\Deloitte%20SIBC\deliverable%202%20book.xlsx" TargetMode="External"/></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15.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16.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17.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oleObject" Target="file:////C:\Users\vsell\Desktop\Notre%20Dame\Year%203%20Spring\Deloitte%20SIBC\deliverable%204%20book.xlsx" TargetMode="External"/></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oleObject" Target="file:////C:\Users\vsell\Desktop\Notre%20Dame\Year%203%20Spring\Deloitte%20SIBC\deliverable%204%20book.xlsx" TargetMode="External"/></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oleObject" Target="file:////C:\Users\vsell\Desktop\Notre%20Dame\Year%203%20Spring\Deloitte%20SIBC\deliverable%20week%206%20book.xlsx" TargetMode="External"/></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oleObject" Target="file:////C:\Users\vsell\Desktop\Notre%20Dame\Year%203%20Spring\Deloitte%20SIBC\deliverable%20week%206%20book.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ryanmcandrews\Documents\Deloitte%20SIBC.xlsx" TargetMode="External"/></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oleObject" Target="file:////C:\Users\vsell\Desktop\Notre%20Dame\Year%203%20Spring\Deloitte%20SIBC\deliverable%20week%206%20book.xlsx" TargetMode="External"/></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oleObject" Target="file:////C:\Users\vsell\Desktop\Notre%20Dame\Year%203%20Spring\Deloitte%20SIBC\deliverable%20week%206%20book.xlsx" TargetMode="External"/></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oleObject" Target="Workbook1" TargetMode="External"/></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18.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19.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6.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Revenue</c:v>
          </c:tx>
          <c:spPr>
            <a:solidFill>
              <a:schemeClr val="accent1"/>
            </a:solidFill>
            <a:ln>
              <a:noFill/>
            </a:ln>
            <a:effectLst/>
          </c:spPr>
          <c:invertIfNegative val="0"/>
          <c:dPt>
            <c:idx val="14"/>
            <c:invertIfNegative val="0"/>
            <c:bubble3D val="0"/>
          </c:dPt>
          <c:cat>
            <c:strRef>
              <c:f>Sheet1!$A$4:$A$18</c:f>
              <c:strCache>
                <c:ptCount val="15"/>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strCache>
            </c:strRef>
          </c:cat>
          <c:val>
            <c:numRef>
              <c:f>Sheet1!$B$4:$B$18</c:f>
              <c:numCache>
                <c:formatCode>#,##0.##</c:formatCode>
                <c:ptCount val="15"/>
                <c:pt idx="0">
                  <c:v>3.58</c:v>
                </c:pt>
                <c:pt idx="1">
                  <c:v>3.65</c:v>
                </c:pt>
                <c:pt idx="2">
                  <c:v>3.88</c:v>
                </c:pt>
                <c:pt idx="3">
                  <c:v>4.27</c:v>
                </c:pt>
                <c:pt idx="4">
                  <c:v>4.73</c:v>
                </c:pt>
                <c:pt idx="5">
                  <c:v>5.109999999999999</c:v>
                </c:pt>
                <c:pt idx="6">
                  <c:v>5.48</c:v>
                </c:pt>
                <c:pt idx="7">
                  <c:v>5.819999999999998</c:v>
                </c:pt>
                <c:pt idx="8">
                  <c:v>5.9</c:v>
                </c:pt>
                <c:pt idx="9">
                  <c:v>6.14</c:v>
                </c:pt>
                <c:pt idx="10">
                  <c:v>6.359999999999998</c:v>
                </c:pt>
                <c:pt idx="11">
                  <c:v>6.81</c:v>
                </c:pt>
                <c:pt idx="12">
                  <c:v>7.1</c:v>
                </c:pt>
                <c:pt idx="13">
                  <c:v>7.859999999999998</c:v>
                </c:pt>
                <c:pt idx="14">
                  <c:v>8.39</c:v>
                </c:pt>
              </c:numCache>
            </c:numRef>
          </c:val>
        </c:ser>
        <c:dLbls>
          <c:showLegendKey val="0"/>
          <c:showVal val="0"/>
          <c:showCatName val="0"/>
          <c:showSerName val="0"/>
          <c:showPercent val="0"/>
          <c:showBubbleSize val="0"/>
        </c:dLbls>
        <c:gapWidth val="75"/>
        <c:overlap val="-25"/>
        <c:axId val="-1303052448"/>
        <c:axId val="-1303060704"/>
      </c:barChart>
      <c:catAx>
        <c:axId val="-1303052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3060704"/>
        <c:crosses val="autoZero"/>
        <c:auto val="1"/>
        <c:lblAlgn val="ctr"/>
        <c:lblOffset val="100"/>
        <c:noMultiLvlLbl val="0"/>
      </c:catAx>
      <c:valAx>
        <c:axId val="-130306070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Billions (USD)</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3052448"/>
        <c:crosses val="autoZero"/>
        <c:crossBetween val="between"/>
      </c:valAx>
      <c:spPr>
        <a:noFill/>
        <a:ln>
          <a:noFill/>
        </a:ln>
        <a:effectLst/>
      </c:spPr>
    </c:plotArea>
    <c:plotVisOnly val="0"/>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050" dirty="0">
                <a:solidFill>
                  <a:schemeClr val="tx1"/>
                </a:solidFill>
              </a:rPr>
              <a:t>2014 Average Playoff Roster Breakdown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2014 Average Playoff Roster Breakdown</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C027-4F73-9717-000D07BA5F73}"/>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C027-4F73-9717-000D07BA5F73}"/>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C027-4F73-9717-000D07BA5F73}"/>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C027-4F73-9717-000D07BA5F7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Sheet1!$A$2:$A$5</c:f>
              <c:strCache>
                <c:ptCount val="4"/>
                <c:pt idx="0">
                  <c:v>Free Agent</c:v>
                </c:pt>
                <c:pt idx="1">
                  <c:v>Trade</c:v>
                </c:pt>
                <c:pt idx="2">
                  <c:v>Draft</c:v>
                </c:pt>
                <c:pt idx="3">
                  <c:v>International</c:v>
                </c:pt>
              </c:strCache>
            </c:strRef>
          </c:cat>
          <c:val>
            <c:numRef>
              <c:f>Sheet1!$B$2:$B$5</c:f>
              <c:numCache>
                <c:formatCode>General</c:formatCode>
                <c:ptCount val="4"/>
                <c:pt idx="0">
                  <c:v>5.4</c:v>
                </c:pt>
                <c:pt idx="1">
                  <c:v>9.700000000000001</c:v>
                </c:pt>
                <c:pt idx="2">
                  <c:v>8.200000000000001</c:v>
                </c:pt>
                <c:pt idx="3">
                  <c:v>1.7</c:v>
                </c:pt>
              </c:numCache>
            </c:numRef>
          </c:val>
          <c:extLst xmlns:c16r2="http://schemas.microsoft.com/office/drawing/2015/06/chart">
            <c:ext xmlns:c16="http://schemas.microsoft.com/office/drawing/2014/chart" uri="{C3380CC4-5D6E-409C-BE32-E72D297353CC}">
              <c16:uniqueId val="{00000008-C027-4F73-9717-000D07BA5F73}"/>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050" dirty="0">
                <a:solidFill>
                  <a:schemeClr val="tx1"/>
                </a:solidFill>
              </a:rPr>
              <a:t>2015 Average Playoff Roster Breakdown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2015 Average Playoff Roster Breakdown</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A8EB-4461-A7B7-923944C631DF}"/>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A8EB-4461-A7B7-923944C631DF}"/>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A8EB-4461-A7B7-923944C631DF}"/>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A8EB-4461-A7B7-923944C631D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Sheet1!$A$2:$A$5</c:f>
              <c:strCache>
                <c:ptCount val="4"/>
                <c:pt idx="0">
                  <c:v>Free Agent</c:v>
                </c:pt>
                <c:pt idx="1">
                  <c:v>Trade</c:v>
                </c:pt>
                <c:pt idx="2">
                  <c:v>Draft</c:v>
                </c:pt>
                <c:pt idx="3">
                  <c:v>International</c:v>
                </c:pt>
              </c:strCache>
            </c:strRef>
          </c:cat>
          <c:val>
            <c:numRef>
              <c:f>Sheet1!$B$2:$B$5</c:f>
              <c:numCache>
                <c:formatCode>General</c:formatCode>
                <c:ptCount val="4"/>
                <c:pt idx="0">
                  <c:v>4.6</c:v>
                </c:pt>
                <c:pt idx="1">
                  <c:v>10.9</c:v>
                </c:pt>
                <c:pt idx="2">
                  <c:v>7.1</c:v>
                </c:pt>
                <c:pt idx="3">
                  <c:v>2.4</c:v>
                </c:pt>
              </c:numCache>
            </c:numRef>
          </c:val>
          <c:extLst xmlns:c16r2="http://schemas.microsoft.com/office/drawing/2015/06/chart">
            <c:ext xmlns:c16="http://schemas.microsoft.com/office/drawing/2014/chart" uri="{C3380CC4-5D6E-409C-BE32-E72D297353CC}">
              <c16:uniqueId val="{00000008-A8EB-4461-A7B7-923944C631DF}"/>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050" dirty="0">
                <a:solidFill>
                  <a:schemeClr val="tx1"/>
                </a:solidFill>
              </a:rPr>
              <a:t>2016 Average Playoff Roster </a:t>
            </a:r>
          </a:p>
          <a:p>
            <a:pPr>
              <a:defRPr/>
            </a:pPr>
            <a:r>
              <a:rPr lang="en-US" sz="1050" dirty="0">
                <a:solidFill>
                  <a:schemeClr val="tx1"/>
                </a:solidFill>
              </a:rPr>
              <a:t>Breakdown</a:t>
            </a:r>
          </a:p>
        </c:rich>
      </c:tx>
      <c:layout>
        <c:manualLayout>
          <c:xMode val="edge"/>
          <c:yMode val="edge"/>
          <c:x val="0.0730994152046784"/>
          <c:y val="0.0422297297297297"/>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2016 Average Playoff Roster Breakdown</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2890-43E7-BBB6-6C8D73FDF2D2}"/>
              </c:ext>
            </c:extLst>
          </c:dPt>
          <c:dPt>
            <c:idx val="1"/>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3-2890-43E7-BBB6-6C8D73FDF2D2}"/>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2890-43E7-BBB6-6C8D73FDF2D2}"/>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2890-43E7-BBB6-6C8D73FDF2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Sheet1!$A$2:$A$5</c:f>
              <c:strCache>
                <c:ptCount val="4"/>
                <c:pt idx="0">
                  <c:v>Free Agent</c:v>
                </c:pt>
                <c:pt idx="1">
                  <c:v>Trade</c:v>
                </c:pt>
                <c:pt idx="2">
                  <c:v>Draft</c:v>
                </c:pt>
                <c:pt idx="3">
                  <c:v>International</c:v>
                </c:pt>
              </c:strCache>
            </c:strRef>
          </c:cat>
          <c:val>
            <c:numRef>
              <c:f>Sheet1!$B$2:$B$5</c:f>
              <c:numCache>
                <c:formatCode>General</c:formatCode>
                <c:ptCount val="4"/>
                <c:pt idx="0">
                  <c:v>5.5</c:v>
                </c:pt>
                <c:pt idx="1">
                  <c:v>10.9</c:v>
                </c:pt>
                <c:pt idx="2">
                  <c:v>6.3</c:v>
                </c:pt>
                <c:pt idx="3">
                  <c:v>2.3</c:v>
                </c:pt>
              </c:numCache>
            </c:numRef>
          </c:val>
          <c:extLst xmlns:c16r2="http://schemas.microsoft.com/office/drawing/2015/06/chart">
            <c:ext xmlns:c16="http://schemas.microsoft.com/office/drawing/2014/chart" uri="{C3380CC4-5D6E-409C-BE32-E72D297353CC}">
              <c16:uniqueId val="{00000008-2890-43E7-BBB6-6C8D73FDF2D2}"/>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384544411189"/>
          <c:y val="0.056299263647816"/>
          <c:w val="0.763115752923098"/>
          <c:h val="0.639305288347503"/>
        </c:manualLayout>
      </c:layout>
      <c:barChart>
        <c:barDir val="col"/>
        <c:grouping val="clustered"/>
        <c:varyColors val="0"/>
        <c:ser>
          <c:idx val="2"/>
          <c:order val="0"/>
          <c:tx>
            <c:strRef>
              <c:f>Sheet1!$D$1</c:f>
              <c:strCache>
                <c:ptCount val="1"/>
                <c:pt idx="0">
                  <c:v>Playoffs (Divisional Series)</c:v>
                </c:pt>
              </c:strCache>
            </c:strRef>
          </c:tx>
          <c:spPr>
            <a:solidFill>
              <a:schemeClr val="accent3"/>
            </a:solidFill>
            <a:ln>
              <a:noFill/>
            </a:ln>
            <a:effectLst/>
          </c:spPr>
          <c:invertIfNegative val="0"/>
          <c:cat>
            <c:strRef>
              <c:f>Sheet1!$A$3:$A$6</c:f>
              <c:strCache>
                <c:ptCount val="4"/>
                <c:pt idx="0">
                  <c:v>Q4</c:v>
                </c:pt>
                <c:pt idx="1">
                  <c:v>Q3</c:v>
                </c:pt>
                <c:pt idx="2">
                  <c:v>Q2</c:v>
                </c:pt>
                <c:pt idx="3">
                  <c:v>Q1</c:v>
                </c:pt>
              </c:strCache>
            </c:strRef>
          </c:cat>
          <c:val>
            <c:numRef>
              <c:f>Sheet1!$D$3:$D$6</c:f>
              <c:numCache>
                <c:formatCode>General</c:formatCode>
                <c:ptCount val="4"/>
                <c:pt idx="0">
                  <c:v>12.0</c:v>
                </c:pt>
                <c:pt idx="1">
                  <c:v>17.4</c:v>
                </c:pt>
                <c:pt idx="2">
                  <c:v>27.7</c:v>
                </c:pt>
                <c:pt idx="3">
                  <c:v>46.8</c:v>
                </c:pt>
              </c:numCache>
            </c:numRef>
          </c:val>
          <c:extLst xmlns:c16r2="http://schemas.microsoft.com/office/drawing/2015/06/chart">
            <c:ext xmlns:c16="http://schemas.microsoft.com/office/drawing/2014/chart" uri="{C3380CC4-5D6E-409C-BE32-E72D297353CC}">
              <c16:uniqueId val="{00000002-5BDD-453A-91C8-8DA0C92BF033}"/>
            </c:ext>
          </c:extLst>
        </c:ser>
        <c:dLbls>
          <c:showLegendKey val="0"/>
          <c:showVal val="0"/>
          <c:showCatName val="0"/>
          <c:showSerName val="0"/>
          <c:showPercent val="0"/>
          <c:showBubbleSize val="0"/>
        </c:dLbls>
        <c:gapWidth val="219"/>
        <c:overlap val="-27"/>
        <c:axId val="-1146711664"/>
        <c:axId val="-1301506304"/>
      </c:barChart>
      <c:lineChart>
        <c:grouping val="standard"/>
        <c:varyColors val="0"/>
        <c:ser>
          <c:idx val="3"/>
          <c:order val="1"/>
          <c:tx>
            <c:strRef>
              <c:f>Sheet1!$E$1</c:f>
              <c:strCache>
                <c:ptCount val="1"/>
                <c:pt idx="0">
                  <c:v>Benchmark (26.7%)</c:v>
                </c:pt>
              </c:strCache>
            </c:strRef>
          </c:tx>
          <c:spPr>
            <a:ln w="28575" cap="rnd">
              <a:solidFill>
                <a:schemeClr val="accent4"/>
              </a:solidFill>
              <a:round/>
            </a:ln>
            <a:effectLst/>
          </c:spPr>
          <c:marker>
            <c:symbol val="none"/>
          </c:marker>
          <c:cat>
            <c:strRef>
              <c:f>Sheet1!$A$3:$A$6</c:f>
              <c:strCache>
                <c:ptCount val="4"/>
                <c:pt idx="0">
                  <c:v>Q4</c:v>
                </c:pt>
                <c:pt idx="1">
                  <c:v>Q3</c:v>
                </c:pt>
                <c:pt idx="2">
                  <c:v>Q2</c:v>
                </c:pt>
                <c:pt idx="3">
                  <c:v>Q1</c:v>
                </c:pt>
              </c:strCache>
            </c:strRef>
          </c:cat>
          <c:val>
            <c:numRef>
              <c:f>Sheet1!$E$3:$E$6</c:f>
              <c:numCache>
                <c:formatCode>General</c:formatCode>
                <c:ptCount val="4"/>
                <c:pt idx="0">
                  <c:v>26.7</c:v>
                </c:pt>
                <c:pt idx="1">
                  <c:v>26.7</c:v>
                </c:pt>
                <c:pt idx="2">
                  <c:v>26.7</c:v>
                </c:pt>
                <c:pt idx="3">
                  <c:v>26.7</c:v>
                </c:pt>
              </c:numCache>
            </c:numRef>
          </c:val>
          <c:smooth val="0"/>
          <c:extLst xmlns:c16r2="http://schemas.microsoft.com/office/drawing/2015/06/chart">
            <c:ext xmlns:c16="http://schemas.microsoft.com/office/drawing/2014/chart" uri="{C3380CC4-5D6E-409C-BE32-E72D297353CC}">
              <c16:uniqueId val="{00000003-5BDD-453A-91C8-8DA0C92BF033}"/>
            </c:ext>
          </c:extLst>
        </c:ser>
        <c:dLbls>
          <c:showLegendKey val="0"/>
          <c:showVal val="0"/>
          <c:showCatName val="0"/>
          <c:showSerName val="0"/>
          <c:showPercent val="0"/>
          <c:showBubbleSize val="0"/>
        </c:dLbls>
        <c:marker val="1"/>
        <c:smooth val="0"/>
        <c:axId val="-1146711664"/>
        <c:axId val="-1301506304"/>
      </c:lineChart>
      <c:catAx>
        <c:axId val="-11467116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Quartile of Payroll</a:t>
                </a:r>
                <a:r>
                  <a:rPr lang="en-US" baseline="0" dirty="0"/>
                  <a:t> Distribution</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1506304"/>
        <c:crosses val="autoZero"/>
        <c:auto val="1"/>
        <c:lblAlgn val="ctr"/>
        <c:lblOffset val="100"/>
        <c:noMultiLvlLbl val="0"/>
      </c:catAx>
      <c:valAx>
        <c:axId val="-130150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Frequency of Playoff Attendance (%)</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6711664"/>
        <c:crosses val="autoZero"/>
        <c:crossBetween val="between"/>
      </c:valAx>
      <c:spPr>
        <a:noFill/>
        <a:ln>
          <a:noFill/>
        </a:ln>
        <a:effectLst/>
      </c:spPr>
    </c:plotArea>
    <c:legend>
      <c:legendPos val="b"/>
      <c:layout>
        <c:manualLayout>
          <c:xMode val="edge"/>
          <c:yMode val="edge"/>
          <c:x val="0.0663749326983976"/>
          <c:y val="0.866059171722389"/>
          <c:w val="0.895807250709243"/>
          <c:h val="0.10180909661130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dk1"/>
                </a:solidFill>
                <a:latin typeface="+mn-lt"/>
                <a:ea typeface="+mn-ea"/>
                <a:cs typeface="+mn-cs"/>
              </a:defRPr>
            </a:pPr>
            <a:r>
              <a:rPr lang="en-US" sz="1800" b="0" dirty="0"/>
              <a:t>Positional Breakdown of 52 Highest 2017 Salaries</a:t>
            </a:r>
          </a:p>
        </c:rich>
      </c:tx>
      <c:layout>
        <c:manualLayout>
          <c:xMode val="edge"/>
          <c:yMode val="edge"/>
          <c:x val="0.224328755989119"/>
          <c:y val="0.00265265674016058"/>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dk1"/>
              </a:solidFill>
              <a:latin typeface="+mn-lt"/>
              <a:ea typeface="+mn-ea"/>
              <a:cs typeface="+mn-cs"/>
            </a:defRPr>
          </a:pPr>
          <a:endParaRPr lang="en-US"/>
        </a:p>
      </c:txPr>
    </c:title>
    <c:autoTitleDeleted val="0"/>
    <c:plotArea>
      <c:layout>
        <c:manualLayout>
          <c:layoutTarget val="inner"/>
          <c:xMode val="edge"/>
          <c:yMode val="edge"/>
          <c:x val="0.11310284696981"/>
          <c:y val="0.11101368457572"/>
          <c:w val="0.87045054751774"/>
          <c:h val="0.814995155246214"/>
        </c:manualLayout>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Sheet3!$F$1:$J$1</c:f>
              <c:strCache>
                <c:ptCount val="5"/>
                <c:pt idx="0">
                  <c:v>Pitchers</c:v>
                </c:pt>
                <c:pt idx="1">
                  <c:v>Outfielders</c:v>
                </c:pt>
                <c:pt idx="2">
                  <c:v>Infielders</c:v>
                </c:pt>
                <c:pt idx="3">
                  <c:v>Designated Hitters</c:v>
                </c:pt>
                <c:pt idx="4">
                  <c:v>Catchers</c:v>
                </c:pt>
              </c:strCache>
            </c:strRef>
          </c:cat>
          <c:val>
            <c:numRef>
              <c:f>Sheet3!$F$2:$J$2</c:f>
              <c:numCache>
                <c:formatCode>General</c:formatCode>
                <c:ptCount val="5"/>
                <c:pt idx="0">
                  <c:v>21.0</c:v>
                </c:pt>
                <c:pt idx="1">
                  <c:v>13.0</c:v>
                </c:pt>
                <c:pt idx="2">
                  <c:v>11.0</c:v>
                </c:pt>
                <c:pt idx="3">
                  <c:v>4.0</c:v>
                </c:pt>
                <c:pt idx="4">
                  <c:v>3.0</c:v>
                </c:pt>
              </c:numCache>
            </c:numRef>
          </c:val>
          <c:extLst xmlns:c16r2="http://schemas.microsoft.com/office/drawing/2015/06/chart">
            <c:ext xmlns:c16="http://schemas.microsoft.com/office/drawing/2014/chart" uri="{C3380CC4-5D6E-409C-BE32-E72D297353CC}">
              <c16:uniqueId val="{00000000-0807-4070-A6FA-1EC091B421B6}"/>
            </c:ext>
          </c:extLst>
        </c:ser>
        <c:dLbls>
          <c:showLegendKey val="0"/>
          <c:showVal val="0"/>
          <c:showCatName val="0"/>
          <c:showSerName val="0"/>
          <c:showPercent val="0"/>
          <c:showBubbleSize val="0"/>
        </c:dLbls>
        <c:gapWidth val="100"/>
        <c:overlap val="-24"/>
        <c:axId val="-1145695456"/>
        <c:axId val="-1144873808"/>
      </c:barChart>
      <c:catAx>
        <c:axId val="-11456954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144873808"/>
        <c:crosses val="autoZero"/>
        <c:auto val="1"/>
        <c:lblAlgn val="ctr"/>
        <c:lblOffset val="100"/>
        <c:noMultiLvlLbl val="0"/>
      </c:catAx>
      <c:valAx>
        <c:axId val="-1144873808"/>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US" sz="1400" dirty="0"/>
                  <a:t>Frequency of Position</a:t>
                </a:r>
              </a:p>
            </c:rich>
          </c:tx>
          <c:layout>
            <c:manualLayout>
              <c:xMode val="edge"/>
              <c:yMode val="edge"/>
              <c:x val="0.0161933016717624"/>
              <c:y val="0.35591656287538"/>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145695456"/>
        <c:crosses val="autoZero"/>
        <c:crossBetween val="between"/>
      </c:valAx>
      <c:spPr>
        <a:noFill/>
        <a:ln>
          <a:noFill/>
        </a:ln>
        <a:effectLst/>
      </c:spPr>
    </c:plotArea>
    <c:plotVisOnly val="1"/>
    <c:dispBlanksAs val="gap"/>
    <c:showDLblsOverMax val="0"/>
  </c:chart>
  <c:spPr>
    <a:solidFill>
      <a:schemeClr val="lt1"/>
    </a:solidFill>
    <a:ln w="28575" cap="flat" cmpd="sng" algn="ctr">
      <a:no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2016 MVP</a:t>
            </a:r>
            <a:r>
              <a:rPr lang="en-US" baseline="0" dirty="0"/>
              <a:t> Voting Top Finishers' Salaries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9917933374727"/>
          <c:y val="0.144395112904669"/>
          <c:w val="0.719915752849054"/>
          <c:h val="0.669319640862271"/>
        </c:manualLayout>
      </c:layout>
      <c:barChart>
        <c:barDir val="col"/>
        <c:grouping val="clustered"/>
        <c:varyColors val="0"/>
        <c:ser>
          <c:idx val="0"/>
          <c:order val="0"/>
          <c:spPr>
            <a:solidFill>
              <a:schemeClr val="accent1"/>
            </a:solidFill>
            <a:ln>
              <a:noFill/>
            </a:ln>
            <a:effectLst/>
          </c:spPr>
          <c:invertIfNegative val="0"/>
          <c:cat>
            <c:strRef>
              <c:f>Sheet2!$A$2:$A$8</c:f>
              <c:strCache>
                <c:ptCount val="7"/>
                <c:pt idx="0">
                  <c:v>MLB Average</c:v>
                </c:pt>
                <c:pt idx="1">
                  <c:v>Corey Seager</c:v>
                </c:pt>
                <c:pt idx="2">
                  <c:v>Mookie Betts</c:v>
                </c:pt>
                <c:pt idx="3">
                  <c:v>Kris Bryant</c:v>
                </c:pt>
                <c:pt idx="4">
                  <c:v>Jose Altuve</c:v>
                </c:pt>
                <c:pt idx="5">
                  <c:v>Daniel Murphy</c:v>
                </c:pt>
                <c:pt idx="6">
                  <c:v>Mike Trout</c:v>
                </c:pt>
              </c:strCache>
            </c:strRef>
          </c:cat>
          <c:val>
            <c:numRef>
              <c:f>Sheet2!$B$2:$B$8</c:f>
              <c:numCache>
                <c:formatCode>#,##0</c:formatCode>
                <c:ptCount val="7"/>
                <c:pt idx="0">
                  <c:v>4.38E6</c:v>
                </c:pt>
                <c:pt idx="1">
                  <c:v>510000.0</c:v>
                </c:pt>
                <c:pt idx="2">
                  <c:v>566000.0</c:v>
                </c:pt>
                <c:pt idx="3">
                  <c:v>652000.0</c:v>
                </c:pt>
                <c:pt idx="4">
                  <c:v>3.5E6</c:v>
                </c:pt>
                <c:pt idx="5">
                  <c:v>8.0E6</c:v>
                </c:pt>
                <c:pt idx="6">
                  <c:v>1.525E7</c:v>
                </c:pt>
              </c:numCache>
            </c:numRef>
          </c:val>
          <c:extLst xmlns:c16r2="http://schemas.microsoft.com/office/drawing/2015/06/chart">
            <c:ext xmlns:c16="http://schemas.microsoft.com/office/drawing/2014/chart" uri="{C3380CC4-5D6E-409C-BE32-E72D297353CC}">
              <c16:uniqueId val="{00000000-89BF-4546-BEE7-3F0EF995DF00}"/>
            </c:ext>
          </c:extLst>
        </c:ser>
        <c:dLbls>
          <c:showLegendKey val="0"/>
          <c:showVal val="0"/>
          <c:showCatName val="0"/>
          <c:showSerName val="0"/>
          <c:showPercent val="0"/>
          <c:showBubbleSize val="0"/>
        </c:dLbls>
        <c:gapWidth val="219"/>
        <c:overlap val="-27"/>
        <c:axId val="-1144799424"/>
        <c:axId val="-1144797104"/>
      </c:barChart>
      <c:catAx>
        <c:axId val="-114479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797104"/>
        <c:crosses val="autoZero"/>
        <c:auto val="1"/>
        <c:lblAlgn val="ctr"/>
        <c:lblOffset val="100"/>
        <c:noMultiLvlLbl val="0"/>
      </c:catAx>
      <c:valAx>
        <c:axId val="-1144797104"/>
        <c:scaling>
          <c:orientation val="minMax"/>
          <c:max val="1.6E7"/>
          <c:min val="0.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dirty="0"/>
                  <a:t>Salary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799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Pt>
            <c:idx val="0"/>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8150-4A34-A174-5D09872C670B}"/>
              </c:ext>
            </c:extLst>
          </c:dPt>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2-8150-4A34-A174-5D09872C670B}"/>
              </c:ext>
            </c:extLst>
          </c:dPt>
          <c:dPt>
            <c:idx val="2"/>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3-8150-4A34-A174-5D09872C67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Sheet2!$W$72:$W$74</c:f>
              <c:strCache>
                <c:ptCount val="3"/>
                <c:pt idx="0">
                  <c:v>Pitchers</c:v>
                </c:pt>
                <c:pt idx="1">
                  <c:v>Infield</c:v>
                </c:pt>
                <c:pt idx="2">
                  <c:v>Outlfield</c:v>
                </c:pt>
              </c:strCache>
            </c:strRef>
          </c:cat>
          <c:val>
            <c:numRef>
              <c:f>Sheet2!$X$72:$X$74</c:f>
              <c:numCache>
                <c:formatCode>"$"#,##0.00</c:formatCode>
                <c:ptCount val="3"/>
                <c:pt idx="0">
                  <c:v>2.208985E8</c:v>
                </c:pt>
                <c:pt idx="1">
                  <c:v>1.02424177E8</c:v>
                </c:pt>
                <c:pt idx="2">
                  <c:v>1.01540833E8</c:v>
                </c:pt>
              </c:numCache>
            </c:numRef>
          </c:val>
          <c:extLst xmlns:c16r2="http://schemas.microsoft.com/office/drawing/2015/06/chart">
            <c:ext xmlns:c16="http://schemas.microsoft.com/office/drawing/2014/chart" uri="{C3380CC4-5D6E-409C-BE32-E72D297353CC}">
              <c16:uniqueId val="{00000000-8150-4A34-A174-5D09872C670B}"/>
            </c:ext>
          </c:extLst>
        </c:ser>
        <c:dLbls>
          <c:showLegendKey val="0"/>
          <c:showVal val="0"/>
          <c:showCatName val="0"/>
          <c:showSerName val="0"/>
          <c:showPercent val="0"/>
          <c:showBubbleSize val="0"/>
        </c:dLbls>
        <c:gapWidth val="50"/>
        <c:overlap val="-27"/>
        <c:axId val="-1146601520"/>
        <c:axId val="-1146599200"/>
      </c:barChart>
      <c:catAx>
        <c:axId val="-114660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146599200"/>
        <c:crosses val="autoZero"/>
        <c:auto val="1"/>
        <c:lblAlgn val="ctr"/>
        <c:lblOffset val="100"/>
        <c:noMultiLvlLbl val="0"/>
      </c:catAx>
      <c:valAx>
        <c:axId val="-11465992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601520"/>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Memphis, TN</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3B4E-4220-BA1E-96E9214F9C7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3B4E-4220-BA1E-96E9214F9C7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3B4E-4220-BA1E-96E9214F9C7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3B4E-4220-BA1E-96E9214F9C7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3B4E-4220-BA1E-96E9214F9C79}"/>
              </c:ext>
            </c:extLst>
          </c:dPt>
          <c:dLbls>
            <c:dLbl>
              <c:idx val="2"/>
              <c:delete val="1"/>
              <c:extLst xmlns:c16r2="http://schemas.microsoft.com/office/drawing/2015/06/chart">
                <c:ext xmlns:c16="http://schemas.microsoft.com/office/drawing/2014/chart" uri="{C3380CC4-5D6E-409C-BE32-E72D297353CC}">
                  <c16:uniqueId val="{00000005-3B4E-4220-BA1E-96E9214F9C79}"/>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9-3B4E-4220-BA1E-96E9214F9C79}"/>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Sheet1!$A$2:$A$6</c:f>
              <c:strCache>
                <c:ptCount val="5"/>
                <c:pt idx="0">
                  <c:v>White</c:v>
                </c:pt>
                <c:pt idx="1">
                  <c:v>Black</c:v>
                </c:pt>
                <c:pt idx="2">
                  <c:v>Asian</c:v>
                </c:pt>
                <c:pt idx="3">
                  <c:v>Hispanic</c:v>
                </c:pt>
                <c:pt idx="4">
                  <c:v>Other</c:v>
                </c:pt>
              </c:strCache>
            </c:strRef>
          </c:cat>
          <c:val>
            <c:numRef>
              <c:f>Sheet1!$B$2:$B$6</c:f>
              <c:numCache>
                <c:formatCode>General</c:formatCode>
                <c:ptCount val="5"/>
                <c:pt idx="0">
                  <c:v>29.4</c:v>
                </c:pt>
                <c:pt idx="1">
                  <c:v>63.3</c:v>
                </c:pt>
                <c:pt idx="2">
                  <c:v>1.6</c:v>
                </c:pt>
                <c:pt idx="3">
                  <c:v>4.6</c:v>
                </c:pt>
                <c:pt idx="4">
                  <c:v>1.1</c:v>
                </c:pt>
              </c:numCache>
            </c:numRef>
          </c:val>
          <c:extLst xmlns:c16r2="http://schemas.microsoft.com/office/drawing/2015/06/chart">
            <c:ext xmlns:c16="http://schemas.microsoft.com/office/drawing/2014/chart" uri="{C3380CC4-5D6E-409C-BE32-E72D297353CC}">
              <c16:uniqueId val="{00000000-9091-43D2-B6F1-0914CD13BEE6}"/>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206-40C2-9D1B-894BF6D3B86F}"/>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206-40C2-9D1B-894BF6D3B86F}"/>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4206-40C2-9D1B-894BF6D3B86F}"/>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4206-40C2-9D1B-894BF6D3B86F}"/>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4206-40C2-9D1B-894BF6D3B86F}"/>
              </c:ext>
            </c:extLst>
          </c:dPt>
          <c:dLbls>
            <c:dLbl>
              <c:idx val="4"/>
              <c:delete val="1"/>
              <c:extLst xmlns:c16r2="http://schemas.microsoft.com/office/drawing/2015/06/chart">
                <c:ext xmlns:c16="http://schemas.microsoft.com/office/drawing/2014/chart" uri="{C3380CC4-5D6E-409C-BE32-E72D297353CC}">
                  <c16:uniqueId val="{00000009-4206-40C2-9D1B-894BF6D3B86F}"/>
                </c:ext>
                <c:ext xmlns:c15="http://schemas.microsoft.com/office/drawing/2012/chart" uri="{CE6537A1-D6FC-4f65-9D91-7224C49458BB}"/>
              </c:extLst>
            </c:dLbl>
            <c:spPr>
              <a:noFill/>
              <a:ln>
                <a:noFill/>
              </a:ln>
              <a:effectLst/>
            </c:spPr>
            <c:txPr>
              <a:bodyPr rot="180000" spcFirstLastPara="1" vertOverflow="overflow" horzOverflow="overflow" vert="horz" wrap="square" lIns="91440" tIns="0" rIns="182880" bIns="1005840" anchor="ctr" anchorCtr="0">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spPr xmlns:c15="http://schemas.microsoft.com/office/drawing/2012/chart">
                  <a:prstGeom prst="rect">
                    <a:avLst/>
                  </a:prstGeom>
                  <a:noFill/>
                  <a:ln>
                    <a:noFill/>
                  </a:ln>
                </c15:spPr>
                <c15:layout/>
              </c:ext>
            </c:extLst>
          </c:dLbls>
          <c:cat>
            <c:strRef>
              <c:f>Sheet1!$A$2:$A$6</c:f>
              <c:strCache>
                <c:ptCount val="5"/>
                <c:pt idx="0">
                  <c:v>White</c:v>
                </c:pt>
                <c:pt idx="1">
                  <c:v>Black</c:v>
                </c:pt>
                <c:pt idx="2">
                  <c:v>Asian</c:v>
                </c:pt>
                <c:pt idx="3">
                  <c:v>Hispanic</c:v>
                </c:pt>
                <c:pt idx="4">
                  <c:v>Other</c:v>
                </c:pt>
              </c:strCache>
            </c:strRef>
          </c:cat>
          <c:val>
            <c:numRef>
              <c:f>Sheet1!$B$2:$B$6</c:f>
              <c:numCache>
                <c:formatCode>General</c:formatCode>
                <c:ptCount val="5"/>
                <c:pt idx="0">
                  <c:v>50.0</c:v>
                </c:pt>
                <c:pt idx="1">
                  <c:v>35.0</c:v>
                </c:pt>
                <c:pt idx="2">
                  <c:v>5.0</c:v>
                </c:pt>
                <c:pt idx="3">
                  <c:v>8.200000000000001</c:v>
                </c:pt>
                <c:pt idx="4">
                  <c:v>1.8</c:v>
                </c:pt>
              </c:numCache>
            </c:numRef>
          </c:val>
          <c:extLst xmlns:c16r2="http://schemas.microsoft.com/office/drawing/2015/06/chart">
            <c:ext xmlns:c16="http://schemas.microsoft.com/office/drawing/2014/chart" uri="{C3380CC4-5D6E-409C-BE32-E72D297353CC}">
              <c16:uniqueId val="{0000000A-4206-40C2-9D1B-894BF6D3B86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Las Vegas, NV</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D999-475B-811B-C66D4BB3A991}"/>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D999-475B-811B-C66D4BB3A991}"/>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D999-475B-811B-C66D4BB3A991}"/>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D999-475B-811B-C66D4BB3A991}"/>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D999-475B-811B-C66D4BB3A991}"/>
              </c:ext>
            </c:extLst>
          </c:dPt>
          <c:dLbls>
            <c:dLbl>
              <c:idx val="4"/>
              <c:delete val="1"/>
              <c:extLst xmlns:c16r2="http://schemas.microsoft.com/office/drawing/2015/06/chart">
                <c:ext xmlns:c16="http://schemas.microsoft.com/office/drawing/2014/chart" uri="{C3380CC4-5D6E-409C-BE32-E72D297353CC}">
                  <c16:uniqueId val="{00000009-D999-475B-811B-C66D4BB3A991}"/>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Sheet1!$A$2:$A$6</c:f>
              <c:strCache>
                <c:ptCount val="5"/>
                <c:pt idx="0">
                  <c:v>White</c:v>
                </c:pt>
                <c:pt idx="1">
                  <c:v>Black</c:v>
                </c:pt>
                <c:pt idx="2">
                  <c:v>Asian</c:v>
                </c:pt>
                <c:pt idx="3">
                  <c:v>Hispanic</c:v>
                </c:pt>
                <c:pt idx="4">
                  <c:v>Other</c:v>
                </c:pt>
              </c:strCache>
            </c:strRef>
          </c:cat>
          <c:val>
            <c:numRef>
              <c:f>Sheet1!$B$2:$B$6</c:f>
              <c:numCache>
                <c:formatCode>General</c:formatCode>
                <c:ptCount val="5"/>
                <c:pt idx="0">
                  <c:v>62.1</c:v>
                </c:pt>
                <c:pt idx="1">
                  <c:v>11.1</c:v>
                </c:pt>
                <c:pt idx="2">
                  <c:v>6.1</c:v>
                </c:pt>
                <c:pt idx="3">
                  <c:v>17.4</c:v>
                </c:pt>
                <c:pt idx="4">
                  <c:v>3.3</c:v>
                </c:pt>
              </c:numCache>
            </c:numRef>
          </c:val>
          <c:extLst xmlns:c16r2="http://schemas.microsoft.com/office/drawing/2015/06/chart">
            <c:ext xmlns:c16="http://schemas.microsoft.com/office/drawing/2014/chart" uri="{C3380CC4-5D6E-409C-BE32-E72D297353CC}">
              <c16:uniqueId val="{0000000A-D999-475B-811B-C66D4BB3A991}"/>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r>
              <a:rPr lang="en-US" sz="1400" b="1" dirty="0">
                <a:solidFill>
                  <a:srgbClr val="0A223C"/>
                </a:solidFill>
              </a:rPr>
              <a:t>Correlation with Making Playoffs, 2012-2016</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'R Squared and Playoff Averages'!$F$40</c:f>
              <c:strCache>
                <c:ptCount val="1"/>
                <c:pt idx="0">
                  <c:v>R^2 Values</c:v>
                </c:pt>
              </c:strCache>
            </c:strRef>
          </c:tx>
          <c:spPr>
            <a:solidFill>
              <a:schemeClr val="accent1"/>
            </a:solidFill>
            <a:ln>
              <a:noFill/>
            </a:ln>
            <a:effectLst/>
          </c:spPr>
          <c:invertIfNegative val="0"/>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 Squared and Playoff Averages'!$E$41:$E$42</c:f>
              <c:strCache>
                <c:ptCount val="2"/>
                <c:pt idx="0">
                  <c:v>OPS+</c:v>
                </c:pt>
                <c:pt idx="1">
                  <c:v>ERA+</c:v>
                </c:pt>
              </c:strCache>
            </c:strRef>
          </c:cat>
          <c:val>
            <c:numRef>
              <c:f>'R Squared and Playoff Averages'!$F$41:$F$42</c:f>
              <c:numCache>
                <c:formatCode>General</c:formatCode>
                <c:ptCount val="2"/>
                <c:pt idx="0">
                  <c:v>0.228308</c:v>
                </c:pt>
                <c:pt idx="1">
                  <c:v>0.340626</c:v>
                </c:pt>
              </c:numCache>
            </c:numRef>
          </c:val>
        </c:ser>
        <c:dLbls>
          <c:dLblPos val="outEnd"/>
          <c:showLegendKey val="0"/>
          <c:showVal val="1"/>
          <c:showCatName val="0"/>
          <c:showSerName val="0"/>
          <c:showPercent val="0"/>
          <c:showBubbleSize val="0"/>
        </c:dLbls>
        <c:gapWidth val="219"/>
        <c:overlap val="-27"/>
        <c:axId val="-1147242192"/>
        <c:axId val="-1147240144"/>
      </c:barChart>
      <c:catAx>
        <c:axId val="-114724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A223C"/>
                </a:solidFill>
                <a:latin typeface="+mn-lt"/>
                <a:ea typeface="+mn-ea"/>
                <a:cs typeface="+mn-cs"/>
              </a:defRPr>
            </a:pPr>
            <a:endParaRPr lang="en-US"/>
          </a:p>
        </c:txPr>
        <c:crossAx val="-1147240144"/>
        <c:crosses val="autoZero"/>
        <c:auto val="1"/>
        <c:lblAlgn val="ctr"/>
        <c:lblOffset val="100"/>
        <c:noMultiLvlLbl val="0"/>
      </c:catAx>
      <c:valAx>
        <c:axId val="-1147240144"/>
        <c:scaling>
          <c:orientation val="minMax"/>
          <c:max val="0.4"/>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rgbClr val="92D050"/>
                    </a:solidFill>
                    <a:latin typeface="+mn-lt"/>
                    <a:ea typeface="+mn-ea"/>
                    <a:cs typeface="+mn-cs"/>
                  </a:defRPr>
                </a:pPr>
                <a:r>
                  <a:rPr lang="en-US" sz="1000" dirty="0" smtClean="0">
                    <a:solidFill>
                      <a:srgbClr val="0A223C"/>
                    </a:solidFill>
                  </a:rPr>
                  <a:t>R</a:t>
                </a:r>
                <a:r>
                  <a:rPr lang="en-US" sz="1000" baseline="30000" dirty="0" smtClean="0">
                    <a:solidFill>
                      <a:srgbClr val="0A223C"/>
                    </a:solidFill>
                  </a:rPr>
                  <a:t>2</a:t>
                </a:r>
                <a:r>
                  <a:rPr lang="en-US" sz="1000" dirty="0" smtClean="0">
                    <a:solidFill>
                      <a:srgbClr val="0A223C"/>
                    </a:solidFill>
                  </a:rPr>
                  <a:t> </a:t>
                </a:r>
                <a:r>
                  <a:rPr lang="en-US" sz="1000" dirty="0">
                    <a:solidFill>
                      <a:srgbClr val="0A223C"/>
                    </a:solidFill>
                  </a:rPr>
                  <a:t>Values</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rgbClr val="92D050"/>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0A223C"/>
                </a:solidFill>
                <a:latin typeface="+mn-lt"/>
                <a:ea typeface="+mn-ea"/>
                <a:cs typeface="+mn-cs"/>
              </a:defRPr>
            </a:pPr>
            <a:endParaRPr lang="en-US"/>
          </a:p>
        </c:txPr>
        <c:crossAx val="-1147242192"/>
        <c:crosses val="autoZero"/>
        <c:crossBetween val="between"/>
      </c:valAx>
      <c:spPr>
        <a:noFill/>
        <a:ln>
          <a:noFill/>
        </a:ln>
        <a:effectLst/>
      </c:spPr>
    </c:plotArea>
    <c:plotVisOnly val="1"/>
    <c:dispBlanksAs val="gap"/>
    <c:showDLblsOverMax val="0"/>
  </c:chart>
  <c:spPr>
    <a:solidFill>
      <a:schemeClr val="lt1"/>
    </a:solidFill>
    <a:ln w="28575" cap="flat" cmpd="sng" algn="ctr">
      <a:no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C0F-4E88-8F6F-5CBBA1ABC96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C0F-4E88-8F6F-5CBBA1ABC96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4C0F-4E88-8F6F-5CBBA1ABC96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4C0F-4E88-8F6F-5CBBA1ABC962}"/>
              </c:ext>
            </c:extLst>
          </c:dPt>
          <c:dLbls>
            <c:dLbl>
              <c:idx val="3"/>
              <c:delete val="1"/>
              <c:extLst xmlns:c16r2="http://schemas.microsoft.com/office/drawing/2015/06/chart">
                <c:ext xmlns:c16="http://schemas.microsoft.com/office/drawing/2014/chart" uri="{C3380CC4-5D6E-409C-BE32-E72D297353CC}">
                  <c16:uniqueId val="{00000007-4C0F-4E88-8F6F-5CBBA1ABC96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Sheet1!$A$15:$D$15</c:f>
              <c:strCache>
                <c:ptCount val="4"/>
                <c:pt idx="0">
                  <c:v>White</c:v>
                </c:pt>
                <c:pt idx="1">
                  <c:v>Black</c:v>
                </c:pt>
                <c:pt idx="2">
                  <c:v>Hispanic</c:v>
                </c:pt>
                <c:pt idx="3">
                  <c:v>Other</c:v>
                </c:pt>
              </c:strCache>
            </c:strRef>
          </c:cat>
          <c:val>
            <c:numRef>
              <c:f>Sheet1!$A$16:$D$16</c:f>
              <c:numCache>
                <c:formatCode>0%</c:formatCode>
                <c:ptCount val="4"/>
                <c:pt idx="0">
                  <c:v>0.83</c:v>
                </c:pt>
                <c:pt idx="1">
                  <c:v>0.08</c:v>
                </c:pt>
                <c:pt idx="2">
                  <c:v>0.08</c:v>
                </c:pt>
                <c:pt idx="3">
                  <c:v>0.01</c:v>
                </c:pt>
              </c:numCache>
            </c:numRef>
          </c:val>
          <c:extLst xmlns:c16r2="http://schemas.microsoft.com/office/drawing/2015/06/chart">
            <c:ext xmlns:c16="http://schemas.microsoft.com/office/drawing/2014/chart" uri="{C3380CC4-5D6E-409C-BE32-E72D297353CC}">
              <c16:uniqueId val="{00000008-4C0F-4E88-8F6F-5CBBA1ABC96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17140644272614"/>
          <c:y val="0.762505348936139"/>
          <c:w val="0.826182714333537"/>
          <c:h val="0.234500190062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626903419569"/>
          <c:y val="0.0577094878757966"/>
          <c:w val="0.816514612317889"/>
          <c:h val="0.711822544106202"/>
        </c:manualLayout>
      </c:layout>
      <c:lineChart>
        <c:grouping val="standard"/>
        <c:varyColors val="0"/>
        <c:ser>
          <c:idx val="1"/>
          <c:order val="0"/>
          <c:tx>
            <c:strRef>
              <c:f>Sheet1!$D$2</c:f>
              <c:strCache>
                <c:ptCount val="1"/>
                <c:pt idx="0">
                  <c:v>Las Vegas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Sheet1!$A$3:$A$5</c:f>
              <c:numCache>
                <c:formatCode>0</c:formatCode>
                <c:ptCount val="3"/>
                <c:pt idx="0">
                  <c:v>1990.0</c:v>
                </c:pt>
                <c:pt idx="1">
                  <c:v>2010.0</c:v>
                </c:pt>
                <c:pt idx="2">
                  <c:v>2016.0</c:v>
                </c:pt>
              </c:numCache>
            </c:numRef>
          </c:cat>
          <c:val>
            <c:numRef>
              <c:f>Sheet1!$D$3:$D$5</c:f>
              <c:numCache>
                <c:formatCode>0</c:formatCode>
                <c:ptCount val="3"/>
                <c:pt idx="0">
                  <c:v>478434.0</c:v>
                </c:pt>
                <c:pt idx="1">
                  <c:v>579786.0</c:v>
                </c:pt>
                <c:pt idx="2">
                  <c:v>623747.0</c:v>
                </c:pt>
              </c:numCache>
            </c:numRef>
          </c:val>
          <c:smooth val="0"/>
          <c:extLst xmlns:c16r2="http://schemas.microsoft.com/office/drawing/2015/06/chart">
            <c:ext xmlns:c16="http://schemas.microsoft.com/office/drawing/2014/chart" uri="{C3380CC4-5D6E-409C-BE32-E72D297353CC}">
              <c16:uniqueId val="{00000000-2B02-48DA-80E7-62A9F928E12E}"/>
            </c:ext>
          </c:extLst>
        </c:ser>
        <c:ser>
          <c:idx val="2"/>
          <c:order val="1"/>
          <c:tx>
            <c:strRef>
              <c:f>Sheet1!$B$2</c:f>
              <c:strCache>
                <c:ptCount val="1"/>
                <c:pt idx="0">
                  <c:v>Charlotte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Sheet1!$A$3:$A$5</c:f>
              <c:numCache>
                <c:formatCode>0</c:formatCode>
                <c:ptCount val="3"/>
                <c:pt idx="0">
                  <c:v>1990.0</c:v>
                </c:pt>
                <c:pt idx="1">
                  <c:v>2010.0</c:v>
                </c:pt>
                <c:pt idx="2">
                  <c:v>2016.0</c:v>
                </c:pt>
              </c:numCache>
            </c:numRef>
          </c:cat>
          <c:val>
            <c:numRef>
              <c:f>Sheet1!$B$3:$B$5</c:f>
              <c:numCache>
                <c:formatCode>0</c:formatCode>
                <c:ptCount val="3"/>
                <c:pt idx="0">
                  <c:v>540828.0</c:v>
                </c:pt>
                <c:pt idx="1">
                  <c:v>705896.0</c:v>
                </c:pt>
                <c:pt idx="2">
                  <c:v>827097.0</c:v>
                </c:pt>
              </c:numCache>
            </c:numRef>
          </c:val>
          <c:smooth val="0"/>
          <c:extLst xmlns:c16r2="http://schemas.microsoft.com/office/drawing/2015/06/chart">
            <c:ext xmlns:c16="http://schemas.microsoft.com/office/drawing/2014/chart" uri="{C3380CC4-5D6E-409C-BE32-E72D297353CC}">
              <c16:uniqueId val="{00000001-2B02-48DA-80E7-62A9F928E12E}"/>
            </c:ext>
          </c:extLst>
        </c:ser>
        <c:ser>
          <c:idx val="0"/>
          <c:order val="2"/>
          <c:tx>
            <c:strRef>
              <c:f>Sheet1!$C$2</c:f>
              <c:strCache>
                <c:ptCount val="1"/>
                <c:pt idx="0">
                  <c:v>Memphis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Sheet1!$A$3:$A$5</c:f>
              <c:numCache>
                <c:formatCode>0</c:formatCode>
                <c:ptCount val="3"/>
                <c:pt idx="0">
                  <c:v>1990.0</c:v>
                </c:pt>
                <c:pt idx="1">
                  <c:v>2010.0</c:v>
                </c:pt>
                <c:pt idx="2">
                  <c:v>2016.0</c:v>
                </c:pt>
              </c:numCache>
            </c:numRef>
          </c:cat>
          <c:val>
            <c:numRef>
              <c:f>Sheet1!$C$3:$C$5</c:f>
              <c:numCache>
                <c:formatCode>0</c:formatCode>
                <c:ptCount val="3"/>
                <c:pt idx="0">
                  <c:v>650100.0</c:v>
                </c:pt>
                <c:pt idx="1">
                  <c:v>654876.0</c:v>
                </c:pt>
                <c:pt idx="2">
                  <c:v>655770.0</c:v>
                </c:pt>
              </c:numCache>
            </c:numRef>
          </c:val>
          <c:smooth val="0"/>
          <c:extLst xmlns:c16r2="http://schemas.microsoft.com/office/drawing/2015/06/chart">
            <c:ext xmlns:c16="http://schemas.microsoft.com/office/drawing/2014/chart" uri="{C3380CC4-5D6E-409C-BE32-E72D297353CC}">
              <c16:uniqueId val="{00000002-2B02-48DA-80E7-62A9F928E12E}"/>
            </c:ext>
          </c:extLst>
        </c:ser>
        <c:dLbls>
          <c:showLegendKey val="0"/>
          <c:showVal val="0"/>
          <c:showCatName val="0"/>
          <c:showSerName val="0"/>
          <c:showPercent val="0"/>
          <c:showBubbleSize val="0"/>
        </c:dLbls>
        <c:marker val="1"/>
        <c:smooth val="0"/>
        <c:axId val="-1147756592"/>
        <c:axId val="-1147754512"/>
      </c:lineChart>
      <c:catAx>
        <c:axId val="-1147756592"/>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7754512"/>
        <c:crosses val="autoZero"/>
        <c:auto val="1"/>
        <c:lblAlgn val="ctr"/>
        <c:lblOffset val="100"/>
        <c:noMultiLvlLbl val="0"/>
      </c:catAx>
      <c:valAx>
        <c:axId val="-1147754512"/>
        <c:scaling>
          <c:orientation val="minMax"/>
          <c:max val="850000.0"/>
          <c:min val="45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7756592"/>
        <c:crosses val="autoZero"/>
        <c:crossBetween val="between"/>
        <c:majorUnit val="100000.0"/>
        <c:dispUnits>
          <c:builtInUnit val="thousands"/>
          <c:dispUnitsLbl>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Thousands of People</a:t>
                  </a:r>
                  <a:endParaRPr lang="en-US" dirty="0"/>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86439195101"/>
          <c:y val="0.0462962962962963"/>
          <c:w val="0.865958005249344"/>
          <c:h val="0.745696631671041"/>
        </c:manualLayout>
      </c:layout>
      <c:barChart>
        <c:barDir val="col"/>
        <c:grouping val="clustered"/>
        <c:varyColors val="0"/>
        <c:ser>
          <c:idx val="2"/>
          <c:order val="0"/>
          <c:tx>
            <c:strRef>
              <c:f>Sheet1!$A$10</c:f>
              <c:strCache>
                <c:ptCount val="1"/>
                <c:pt idx="0">
                  <c:v>Las Vegas</c:v>
                </c:pt>
              </c:strCache>
            </c:strRef>
          </c:tx>
          <c:spPr>
            <a:solidFill>
              <a:schemeClr val="accent1"/>
            </a:solidFill>
            <a:ln>
              <a:solidFill>
                <a:schemeClr val="accent1"/>
              </a:solidFill>
            </a:ln>
            <a:effectLst/>
          </c:spPr>
          <c:invertIfNegative val="0"/>
          <c:cat>
            <c:numRef>
              <c:f>Sheet1!$A$19:$A$29</c:f>
              <c:numCache>
                <c:formatCode>General</c:formatCode>
                <c:ptCount val="7"/>
                <c:pt idx="0">
                  <c:v>2009.0</c:v>
                </c:pt>
                <c:pt idx="1">
                  <c:v>2010.0</c:v>
                </c:pt>
                <c:pt idx="2">
                  <c:v>2011.0</c:v>
                </c:pt>
                <c:pt idx="3">
                  <c:v>2012.0</c:v>
                </c:pt>
                <c:pt idx="4">
                  <c:v>2013.0</c:v>
                </c:pt>
                <c:pt idx="5">
                  <c:v>2014.0</c:v>
                </c:pt>
                <c:pt idx="6">
                  <c:v>2015.0</c:v>
                </c:pt>
              </c:numCache>
            </c:numRef>
          </c:cat>
          <c:val>
            <c:numRef>
              <c:f>Sheet1!$D$19:$D$29</c:f>
              <c:numCache>
                <c:formatCode>0%</c:formatCode>
                <c:ptCount val="7"/>
                <c:pt idx="0">
                  <c:v>1.065395291827391</c:v>
                </c:pt>
                <c:pt idx="1">
                  <c:v>1.027791563275434</c:v>
                </c:pt>
                <c:pt idx="2">
                  <c:v>0.954718824568326</c:v>
                </c:pt>
                <c:pt idx="3">
                  <c:v>0.964473609775414</c:v>
                </c:pt>
                <c:pt idx="4">
                  <c:v>0.977184666892375</c:v>
                </c:pt>
                <c:pt idx="5">
                  <c:v>0.954466762225655</c:v>
                </c:pt>
                <c:pt idx="6">
                  <c:v>0.924285073957866</c:v>
                </c:pt>
              </c:numCache>
            </c:numRef>
          </c:val>
          <c:extLst xmlns:c16r2="http://schemas.microsoft.com/office/drawing/2015/06/chart">
            <c:ext xmlns:c16="http://schemas.microsoft.com/office/drawing/2014/chart" uri="{C3380CC4-5D6E-409C-BE32-E72D297353CC}">
              <c16:uniqueId val="{00000000-6EA1-4DD2-92C2-D81FAAEAFF22}"/>
            </c:ext>
          </c:extLst>
        </c:ser>
        <c:ser>
          <c:idx val="0"/>
          <c:order val="1"/>
          <c:tx>
            <c:strRef>
              <c:f>Sheet1!$B$18</c:f>
              <c:strCache>
                <c:ptCount val="1"/>
                <c:pt idx="0">
                  <c:v>Charlotte</c:v>
                </c:pt>
              </c:strCache>
            </c:strRef>
          </c:tx>
          <c:spPr>
            <a:solidFill>
              <a:schemeClr val="accent2"/>
            </a:solidFill>
            <a:ln>
              <a:solidFill>
                <a:schemeClr val="accent2"/>
              </a:solidFill>
            </a:ln>
            <a:effectLst/>
          </c:spPr>
          <c:invertIfNegative val="0"/>
          <c:cat>
            <c:numRef>
              <c:f>Sheet1!$A$19:$A$29</c:f>
              <c:numCache>
                <c:formatCode>General</c:formatCode>
                <c:ptCount val="7"/>
                <c:pt idx="0">
                  <c:v>2009.0</c:v>
                </c:pt>
                <c:pt idx="1">
                  <c:v>2010.0</c:v>
                </c:pt>
                <c:pt idx="2">
                  <c:v>2011.0</c:v>
                </c:pt>
                <c:pt idx="3">
                  <c:v>2012.0</c:v>
                </c:pt>
                <c:pt idx="4">
                  <c:v>2013.0</c:v>
                </c:pt>
                <c:pt idx="5">
                  <c:v>2014.0</c:v>
                </c:pt>
                <c:pt idx="6">
                  <c:v>2015.0</c:v>
                </c:pt>
              </c:numCache>
            </c:numRef>
          </c:cat>
          <c:val>
            <c:numRef>
              <c:f>Sheet1!$B$19:$B$29</c:f>
              <c:numCache>
                <c:formatCode>0%</c:formatCode>
                <c:ptCount val="7"/>
                <c:pt idx="0">
                  <c:v>1.020837088575652</c:v>
                </c:pt>
                <c:pt idx="1">
                  <c:v>1.008050730631376</c:v>
                </c:pt>
                <c:pt idx="2">
                  <c:v>1.003344418766323</c:v>
                </c:pt>
                <c:pt idx="3">
                  <c:v>1.020459731100677</c:v>
                </c:pt>
                <c:pt idx="4">
                  <c:v>0.98089004250837</c:v>
                </c:pt>
                <c:pt idx="5">
                  <c:v>0.997989538152237</c:v>
                </c:pt>
                <c:pt idx="6">
                  <c:v>0.983164500224115</c:v>
                </c:pt>
              </c:numCache>
            </c:numRef>
          </c:val>
          <c:extLst xmlns:c16r2="http://schemas.microsoft.com/office/drawing/2015/06/chart">
            <c:ext xmlns:c16="http://schemas.microsoft.com/office/drawing/2014/chart" uri="{C3380CC4-5D6E-409C-BE32-E72D297353CC}">
              <c16:uniqueId val="{00000001-6EA1-4DD2-92C2-D81FAAEAFF22}"/>
            </c:ext>
          </c:extLst>
        </c:ser>
        <c:ser>
          <c:idx val="1"/>
          <c:order val="2"/>
          <c:tx>
            <c:strRef>
              <c:f>Sheet1!$A$9</c:f>
              <c:strCache>
                <c:ptCount val="1"/>
                <c:pt idx="0">
                  <c:v>Memphis</c:v>
                </c:pt>
              </c:strCache>
            </c:strRef>
          </c:tx>
          <c:spPr>
            <a:solidFill>
              <a:schemeClr val="accent3"/>
            </a:solidFill>
            <a:ln>
              <a:solidFill>
                <a:schemeClr val="accent3"/>
              </a:solidFill>
            </a:ln>
            <a:effectLst/>
          </c:spPr>
          <c:invertIfNegative val="0"/>
          <c:cat>
            <c:numRef>
              <c:f>Sheet1!$A$19:$A$29</c:f>
              <c:numCache>
                <c:formatCode>General</c:formatCode>
                <c:ptCount val="7"/>
                <c:pt idx="0">
                  <c:v>2009.0</c:v>
                </c:pt>
                <c:pt idx="1">
                  <c:v>2010.0</c:v>
                </c:pt>
                <c:pt idx="2">
                  <c:v>2011.0</c:v>
                </c:pt>
                <c:pt idx="3">
                  <c:v>2012.0</c:v>
                </c:pt>
                <c:pt idx="4">
                  <c:v>2013.0</c:v>
                </c:pt>
                <c:pt idx="5">
                  <c:v>2014.0</c:v>
                </c:pt>
                <c:pt idx="6">
                  <c:v>2015.0</c:v>
                </c:pt>
              </c:numCache>
            </c:numRef>
          </c:cat>
          <c:val>
            <c:numRef>
              <c:f>Sheet1!$C$19:$C$29</c:f>
              <c:numCache>
                <c:formatCode>0%</c:formatCode>
                <c:ptCount val="7"/>
                <c:pt idx="0">
                  <c:v>0.868830887919536</c:v>
                </c:pt>
                <c:pt idx="1">
                  <c:v>0.906699751861042</c:v>
                </c:pt>
                <c:pt idx="2">
                  <c:v>0.898840726753472</c:v>
                </c:pt>
                <c:pt idx="3">
                  <c:v>0.889366596896155</c:v>
                </c:pt>
                <c:pt idx="4">
                  <c:v>0.898807508558101</c:v>
                </c:pt>
                <c:pt idx="5">
                  <c:v>0.854390439136991</c:v>
                </c:pt>
                <c:pt idx="6">
                  <c:v>0.869995517705065</c:v>
                </c:pt>
              </c:numCache>
            </c:numRef>
          </c:val>
          <c:extLst xmlns:c16r2="http://schemas.microsoft.com/office/drawing/2015/06/chart">
            <c:ext xmlns:c16="http://schemas.microsoft.com/office/drawing/2014/chart" uri="{C3380CC4-5D6E-409C-BE32-E72D297353CC}">
              <c16:uniqueId val="{00000002-6EA1-4DD2-92C2-D81FAAEAFF22}"/>
            </c:ext>
          </c:extLst>
        </c:ser>
        <c:dLbls>
          <c:showLegendKey val="0"/>
          <c:showVal val="0"/>
          <c:showCatName val="0"/>
          <c:showSerName val="0"/>
          <c:showPercent val="0"/>
          <c:showBubbleSize val="0"/>
        </c:dLbls>
        <c:gapWidth val="50"/>
        <c:axId val="-1147727712"/>
        <c:axId val="-1147725936"/>
      </c:barChart>
      <c:catAx>
        <c:axId val="-1147727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7725936"/>
        <c:crosses val="autoZero"/>
        <c:auto val="1"/>
        <c:lblAlgn val="ctr"/>
        <c:lblOffset val="100"/>
        <c:noMultiLvlLbl val="0"/>
      </c:catAx>
      <c:valAx>
        <c:axId val="-1147725936"/>
        <c:scaling>
          <c:orientation val="minMax"/>
          <c:max val="1.05"/>
          <c:min val="0.8"/>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7727712"/>
        <c:crosses val="autoZero"/>
        <c:crossBetween val="between"/>
        <c:majorUnit val="0.1"/>
        <c:minorUnit val="0.05"/>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Charlotte</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Triple-A Baseball</c:v>
                </c:pt>
              </c:strCache>
            </c:strRef>
          </c:cat>
          <c:val>
            <c:numRef>
              <c:f>Sheet1!$B$2</c:f>
              <c:numCache>
                <c:formatCode>#,##0</c:formatCode>
                <c:ptCount val="1"/>
                <c:pt idx="0">
                  <c:v>9428.0</c:v>
                </c:pt>
              </c:numCache>
            </c:numRef>
          </c:val>
          <c:extLst xmlns:c16r2="http://schemas.microsoft.com/office/drawing/2015/06/chart">
            <c:ext xmlns:c16="http://schemas.microsoft.com/office/drawing/2014/chart" uri="{C3380CC4-5D6E-409C-BE32-E72D297353CC}">
              <c16:uniqueId val="{00000000-A4AF-4E08-A45A-F29AC30A8400}"/>
            </c:ext>
          </c:extLst>
        </c:ser>
        <c:ser>
          <c:idx val="1"/>
          <c:order val="1"/>
          <c:tx>
            <c:strRef>
              <c:f>Sheet1!$C$1</c:f>
              <c:strCache>
                <c:ptCount val="1"/>
                <c:pt idx="0">
                  <c:v>Las Vegas</c:v>
                </c:pt>
              </c:strCache>
            </c:strRef>
          </c:tx>
          <c:spPr>
            <a:solidFill>
              <a:schemeClr val="bg2"/>
            </a:solidFill>
            <a:ln>
              <a:solidFill>
                <a:schemeClr val="bg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Triple-A Baseball</c:v>
                </c:pt>
              </c:strCache>
            </c:strRef>
          </c:cat>
          <c:val>
            <c:numRef>
              <c:f>Sheet1!$C$2</c:f>
              <c:numCache>
                <c:formatCode>#,##0</c:formatCode>
                <c:ptCount val="1"/>
                <c:pt idx="0">
                  <c:v>4834.0</c:v>
                </c:pt>
              </c:numCache>
            </c:numRef>
          </c:val>
          <c:extLst xmlns:c16r2="http://schemas.microsoft.com/office/drawing/2015/06/chart">
            <c:ext xmlns:c16="http://schemas.microsoft.com/office/drawing/2014/chart" uri="{C3380CC4-5D6E-409C-BE32-E72D297353CC}">
              <c16:uniqueId val="{00000001-A4AF-4E08-A45A-F29AC30A8400}"/>
            </c:ext>
          </c:extLst>
        </c:ser>
        <c:ser>
          <c:idx val="2"/>
          <c:order val="2"/>
          <c:tx>
            <c:strRef>
              <c:f>Sheet1!$D$1</c:f>
              <c:strCache>
                <c:ptCount val="1"/>
                <c:pt idx="0">
                  <c:v>Memphis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Triple-A Baseball</c:v>
                </c:pt>
              </c:strCache>
            </c:strRef>
          </c:cat>
          <c:val>
            <c:numRef>
              <c:f>Sheet1!$D$2</c:f>
              <c:numCache>
                <c:formatCode>#,##0</c:formatCode>
                <c:ptCount val="1"/>
                <c:pt idx="0">
                  <c:v>4037.0</c:v>
                </c:pt>
              </c:numCache>
            </c:numRef>
          </c:val>
          <c:extLst xmlns:c16r2="http://schemas.microsoft.com/office/drawing/2015/06/chart">
            <c:ext xmlns:c16="http://schemas.microsoft.com/office/drawing/2014/chart" uri="{C3380CC4-5D6E-409C-BE32-E72D297353CC}">
              <c16:uniqueId val="{00000002-A4AF-4E08-A45A-F29AC30A8400}"/>
            </c:ext>
          </c:extLst>
        </c:ser>
        <c:dLbls>
          <c:dLblPos val="outEnd"/>
          <c:showLegendKey val="0"/>
          <c:showVal val="1"/>
          <c:showCatName val="0"/>
          <c:showSerName val="0"/>
          <c:showPercent val="0"/>
          <c:showBubbleSize val="0"/>
        </c:dLbls>
        <c:gapWidth val="75"/>
        <c:overlap val="-25"/>
        <c:axId val="-1147695632"/>
        <c:axId val="-1147692800"/>
      </c:barChart>
      <c:catAx>
        <c:axId val="-114769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7692800"/>
        <c:crosses val="autoZero"/>
        <c:auto val="1"/>
        <c:lblAlgn val="ctr"/>
        <c:lblOffset val="100"/>
        <c:noMultiLvlLbl val="0"/>
      </c:catAx>
      <c:valAx>
        <c:axId val="-1147692800"/>
        <c:scaling>
          <c:orientation val="minMax"/>
          <c:min val="2000.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Attendance</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7695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1071234634464"/>
          <c:y val="0.0844137285047931"/>
          <c:w val="0.673942167030937"/>
          <c:h val="0.67342777513328"/>
        </c:manualLayout>
      </c:layout>
      <c:scatterChart>
        <c:scatterStyle val="lineMarker"/>
        <c:varyColors val="0"/>
        <c:ser>
          <c:idx val="0"/>
          <c:order val="0"/>
          <c:tx>
            <c:strRef>
              <c:f>Sheet1!$B$1</c:f>
              <c:strCache>
                <c:ptCount val="1"/>
                <c:pt idx="0">
                  <c:v>Market Size vs. Cable TV Revenue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Sheet1!$A$2:$A$31</c:f>
              <c:numCache>
                <c:formatCode>General</c:formatCode>
                <c:ptCount val="30"/>
                <c:pt idx="0">
                  <c:v>7.34862E6</c:v>
                </c:pt>
                <c:pt idx="1">
                  <c:v>7.34862E6</c:v>
                </c:pt>
                <c:pt idx="2">
                  <c:v>5.47683E6</c:v>
                </c:pt>
                <c:pt idx="3">
                  <c:v>5.47683E6</c:v>
                </c:pt>
                <c:pt idx="4">
                  <c:v>3.46306E6</c:v>
                </c:pt>
                <c:pt idx="5">
                  <c:v>3.46306E6</c:v>
                </c:pt>
                <c:pt idx="6">
                  <c:v>2.9428E6</c:v>
                </c:pt>
                <c:pt idx="7">
                  <c:v>2.71338E6</c:v>
                </c:pt>
                <c:pt idx="8">
                  <c:v>2.48809E6</c:v>
                </c:pt>
                <c:pt idx="9">
                  <c:v>2.48809E6</c:v>
                </c:pt>
                <c:pt idx="10">
                  <c:v>2.47668E6</c:v>
                </c:pt>
                <c:pt idx="11">
                  <c:v>2.4508E6</c:v>
                </c:pt>
                <c:pt idx="12">
                  <c:v>2.42424E6</c:v>
                </c:pt>
                <c:pt idx="13">
                  <c:v>2.41273E6</c:v>
                </c:pt>
                <c:pt idx="14">
                  <c:v>1.90859E6</c:v>
                </c:pt>
                <c:pt idx="15">
                  <c:v>1.8901E6</c:v>
                </c:pt>
                <c:pt idx="16">
                  <c:v>1.85303E6</c:v>
                </c:pt>
                <c:pt idx="17">
                  <c:v>1.80853E6</c:v>
                </c:pt>
                <c:pt idx="18">
                  <c:v>1.74253E6</c:v>
                </c:pt>
                <c:pt idx="19">
                  <c:v>1.69633E6</c:v>
                </c:pt>
                <c:pt idx="20">
                  <c:v>1.63038E6</c:v>
                </c:pt>
                <c:pt idx="21">
                  <c:v>1.49896E6</c:v>
                </c:pt>
                <c:pt idx="22">
                  <c:v>1.21557E6</c:v>
                </c:pt>
                <c:pt idx="23">
                  <c:v>1.16022E6</c:v>
                </c:pt>
                <c:pt idx="24">
                  <c:v>1.11948E6</c:v>
                </c:pt>
                <c:pt idx="25">
                  <c:v>1.0657E6</c:v>
                </c:pt>
                <c:pt idx="26">
                  <c:v>919020.0</c:v>
                </c:pt>
                <c:pt idx="27">
                  <c:v>895700.0</c:v>
                </c:pt>
                <c:pt idx="28">
                  <c:v>863800.0</c:v>
                </c:pt>
              </c:numCache>
            </c:numRef>
          </c:xVal>
          <c:yVal>
            <c:numRef>
              <c:f>Sheet1!$B$2:$B$31</c:f>
              <c:numCache>
                <c:formatCode>General</c:formatCode>
                <c:ptCount val="30"/>
                <c:pt idx="0">
                  <c:v>98.0</c:v>
                </c:pt>
                <c:pt idx="1">
                  <c:v>46.0</c:v>
                </c:pt>
                <c:pt idx="2">
                  <c:v>204.0</c:v>
                </c:pt>
                <c:pt idx="3">
                  <c:v>118.0</c:v>
                </c:pt>
                <c:pt idx="4">
                  <c:v>65.0</c:v>
                </c:pt>
                <c:pt idx="5">
                  <c:v>51.0</c:v>
                </c:pt>
                <c:pt idx="6">
                  <c:v>60.0</c:v>
                </c:pt>
                <c:pt idx="7">
                  <c:v>56.0</c:v>
                </c:pt>
                <c:pt idx="8">
                  <c:v>54.0</c:v>
                </c:pt>
                <c:pt idx="9">
                  <c:v>41.0</c:v>
                </c:pt>
                <c:pt idx="10">
                  <c:v>46.0</c:v>
                </c:pt>
                <c:pt idx="11">
                  <c:v>60.0</c:v>
                </c:pt>
                <c:pt idx="12">
                  <c:v>80.0</c:v>
                </c:pt>
                <c:pt idx="13">
                  <c:v>35.0</c:v>
                </c:pt>
                <c:pt idx="14">
                  <c:v>20.0</c:v>
                </c:pt>
                <c:pt idx="15">
                  <c:v>50.0</c:v>
                </c:pt>
                <c:pt idx="16">
                  <c:v>55.0</c:v>
                </c:pt>
                <c:pt idx="17">
                  <c:v>76.0</c:v>
                </c:pt>
                <c:pt idx="18">
                  <c:v>37.0</c:v>
                </c:pt>
                <c:pt idx="19">
                  <c:v>20.0</c:v>
                </c:pt>
                <c:pt idx="20">
                  <c:v>20.0</c:v>
                </c:pt>
                <c:pt idx="21">
                  <c:v>40.0</c:v>
                </c:pt>
                <c:pt idx="22">
                  <c:v>33.0</c:v>
                </c:pt>
                <c:pt idx="23">
                  <c:v>25.0</c:v>
                </c:pt>
                <c:pt idx="24">
                  <c:v>46.0</c:v>
                </c:pt>
                <c:pt idx="25">
                  <c:v>39.0</c:v>
                </c:pt>
                <c:pt idx="26">
                  <c:v>22.0</c:v>
                </c:pt>
                <c:pt idx="27">
                  <c:v>24.0</c:v>
                </c:pt>
                <c:pt idx="28">
                  <c:v>30.0</c:v>
                </c:pt>
              </c:numCache>
            </c:numRef>
          </c:yVal>
          <c:smooth val="0"/>
          <c:extLst xmlns:c16r2="http://schemas.microsoft.com/office/drawing/2015/06/chart">
            <c:ext xmlns:c16="http://schemas.microsoft.com/office/drawing/2014/chart" uri="{C3380CC4-5D6E-409C-BE32-E72D297353CC}">
              <c16:uniqueId val="{00000000-A557-4497-9DB6-4E94DA34435D}"/>
            </c:ext>
          </c:extLst>
        </c:ser>
        <c:dLbls>
          <c:showLegendKey val="0"/>
          <c:showVal val="0"/>
          <c:showCatName val="0"/>
          <c:showSerName val="0"/>
          <c:showPercent val="0"/>
          <c:showBubbleSize val="0"/>
        </c:dLbls>
        <c:axId val="-1144284336"/>
        <c:axId val="-1144279296"/>
      </c:scatterChart>
      <c:valAx>
        <c:axId val="-11442843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Market size</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4279296"/>
        <c:crosses val="autoZero"/>
        <c:crossBetween val="midCat"/>
        <c:majorUnit val="1.0E6"/>
        <c:dispUnits>
          <c:builtInUnit val="millions"/>
        </c:dispUnits>
      </c:valAx>
      <c:valAx>
        <c:axId val="-114427929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2016 estimated TV revenue</a:t>
                </a:r>
              </a:p>
            </c:rich>
          </c:tx>
          <c:layout>
            <c:manualLayout>
              <c:xMode val="edge"/>
              <c:yMode val="edge"/>
              <c:x val="0.032821672359359"/>
              <c:y val="0.097314405031205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4284336"/>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58551920126"/>
          <c:y val="0.081592632842542"/>
          <c:w val="0.728534192266285"/>
          <c:h val="0.740201347489235"/>
        </c:manualLayout>
      </c:layout>
      <c:scatterChart>
        <c:scatterStyle val="lineMarker"/>
        <c:varyColors val="0"/>
        <c:ser>
          <c:idx val="0"/>
          <c:order val="0"/>
          <c:tx>
            <c:strRef>
              <c:f>Sheet1!$B$1</c:f>
              <c:strCache>
                <c:ptCount val="1"/>
                <c:pt idx="0">
                  <c:v>Y-Value 1</c:v>
                </c:pt>
              </c:strCache>
            </c:strRef>
          </c:tx>
          <c:spPr>
            <a:ln w="4762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Sheet1!$A$2:$A$37</c:f>
              <c:numCache>
                <c:formatCode>General</c:formatCode>
                <c:ptCount val="36"/>
                <c:pt idx="0">
                  <c:v>1980.0</c:v>
                </c:pt>
                <c:pt idx="1">
                  <c:v>1981.0</c:v>
                </c:pt>
                <c:pt idx="2">
                  <c:v>1982.0</c:v>
                </c:pt>
                <c:pt idx="3">
                  <c:v>1983.0</c:v>
                </c:pt>
                <c:pt idx="4">
                  <c:v>1984.0</c:v>
                </c:pt>
                <c:pt idx="5">
                  <c:v>1985.0</c:v>
                </c:pt>
                <c:pt idx="6">
                  <c:v>1986.0</c:v>
                </c:pt>
                <c:pt idx="7">
                  <c:v>1987.0</c:v>
                </c:pt>
                <c:pt idx="8">
                  <c:v>1988.0</c:v>
                </c:pt>
                <c:pt idx="9">
                  <c:v>1989.0</c:v>
                </c:pt>
                <c:pt idx="10">
                  <c:v>1990.0</c:v>
                </c:pt>
                <c:pt idx="11">
                  <c:v>1991.0</c:v>
                </c:pt>
                <c:pt idx="12">
                  <c:v>1992.0</c:v>
                </c:pt>
                <c:pt idx="13">
                  <c:v>1993.0</c:v>
                </c:pt>
                <c:pt idx="14">
                  <c:v>1994.0</c:v>
                </c:pt>
                <c:pt idx="15">
                  <c:v>1995.0</c:v>
                </c:pt>
                <c:pt idx="16">
                  <c:v>1996.0</c:v>
                </c:pt>
                <c:pt idx="17">
                  <c:v>1997.0</c:v>
                </c:pt>
                <c:pt idx="18">
                  <c:v>1998.0</c:v>
                </c:pt>
                <c:pt idx="19">
                  <c:v>1999.0</c:v>
                </c:pt>
                <c:pt idx="20">
                  <c:v>2000.0</c:v>
                </c:pt>
                <c:pt idx="21">
                  <c:v>2001.0</c:v>
                </c:pt>
                <c:pt idx="22">
                  <c:v>2002.0</c:v>
                </c:pt>
                <c:pt idx="23">
                  <c:v>2003.0</c:v>
                </c:pt>
                <c:pt idx="24">
                  <c:v>2004.0</c:v>
                </c:pt>
                <c:pt idx="25">
                  <c:v>2005.0</c:v>
                </c:pt>
                <c:pt idx="26">
                  <c:v>2006.0</c:v>
                </c:pt>
                <c:pt idx="27">
                  <c:v>2007.0</c:v>
                </c:pt>
                <c:pt idx="28">
                  <c:v>2008.0</c:v>
                </c:pt>
                <c:pt idx="29">
                  <c:v>2009.0</c:v>
                </c:pt>
                <c:pt idx="30">
                  <c:v>2010.0</c:v>
                </c:pt>
                <c:pt idx="31">
                  <c:v>2011.0</c:v>
                </c:pt>
                <c:pt idx="32">
                  <c:v>2012.0</c:v>
                </c:pt>
                <c:pt idx="33">
                  <c:v>2013.0</c:v>
                </c:pt>
                <c:pt idx="34">
                  <c:v>2014.0</c:v>
                </c:pt>
                <c:pt idx="35">
                  <c:v>2015.0</c:v>
                </c:pt>
              </c:numCache>
            </c:numRef>
          </c:xVal>
          <c:yVal>
            <c:numRef>
              <c:f>Sheet1!$B$2:$B$37</c:f>
              <c:numCache>
                <c:formatCode>0.00%</c:formatCode>
                <c:ptCount val="36"/>
                <c:pt idx="0">
                  <c:v>0.001501502</c:v>
                </c:pt>
                <c:pt idx="1">
                  <c:v>1.110223E-16</c:v>
                </c:pt>
                <c:pt idx="2">
                  <c:v>1.110223E-16</c:v>
                </c:pt>
                <c:pt idx="3">
                  <c:v>7.348618E-5</c:v>
                </c:pt>
                <c:pt idx="4">
                  <c:v>-0.0002939447</c:v>
                </c:pt>
                <c:pt idx="5">
                  <c:v>0.001102293</c:v>
                </c:pt>
                <c:pt idx="6">
                  <c:v>0.0005144033</c:v>
                </c:pt>
                <c:pt idx="7">
                  <c:v>0.001249265</c:v>
                </c:pt>
                <c:pt idx="8">
                  <c:v>0.0005878895</c:v>
                </c:pt>
                <c:pt idx="9">
                  <c:v>-0.0004409171</c:v>
                </c:pt>
                <c:pt idx="10">
                  <c:v>0.001028807</c:v>
                </c:pt>
                <c:pt idx="11">
                  <c:v>0.0</c:v>
                </c:pt>
                <c:pt idx="12">
                  <c:v>1.665335E-16</c:v>
                </c:pt>
                <c:pt idx="13">
                  <c:v>-0.003052503</c:v>
                </c:pt>
                <c:pt idx="14">
                  <c:v>-0.002459633</c:v>
                </c:pt>
                <c:pt idx="15">
                  <c:v>-0.0008818342</c:v>
                </c:pt>
                <c:pt idx="16">
                  <c:v>-0.009700176</c:v>
                </c:pt>
                <c:pt idx="17">
                  <c:v>0.0008216477</c:v>
                </c:pt>
                <c:pt idx="18">
                  <c:v>-0.008709465</c:v>
                </c:pt>
                <c:pt idx="19">
                  <c:v>0.008212081</c:v>
                </c:pt>
                <c:pt idx="20">
                  <c:v>0.004078483</c:v>
                </c:pt>
                <c:pt idx="21">
                  <c:v>-0.002204586</c:v>
                </c:pt>
                <c:pt idx="22">
                  <c:v>-0.008708113</c:v>
                </c:pt>
                <c:pt idx="23">
                  <c:v>0.0007716049</c:v>
                </c:pt>
                <c:pt idx="24">
                  <c:v>0.008267196</c:v>
                </c:pt>
                <c:pt idx="25">
                  <c:v>0.02353395</c:v>
                </c:pt>
                <c:pt idx="26">
                  <c:v>0.008654689</c:v>
                </c:pt>
                <c:pt idx="27">
                  <c:v>0.01665646</c:v>
                </c:pt>
                <c:pt idx="28">
                  <c:v>0.007644705</c:v>
                </c:pt>
                <c:pt idx="29">
                  <c:v>0.006613757</c:v>
                </c:pt>
                <c:pt idx="30">
                  <c:v>0.0045194</c:v>
                </c:pt>
                <c:pt idx="31">
                  <c:v>0.01322751</c:v>
                </c:pt>
                <c:pt idx="32">
                  <c:v>0.0006235956</c:v>
                </c:pt>
                <c:pt idx="33">
                  <c:v>0.01069959</c:v>
                </c:pt>
                <c:pt idx="34">
                  <c:v>0.01358025</c:v>
                </c:pt>
                <c:pt idx="35">
                  <c:v>0.0127572</c:v>
                </c:pt>
              </c:numCache>
            </c:numRef>
          </c:yVal>
          <c:smooth val="0"/>
        </c:ser>
        <c:dLbls>
          <c:showLegendKey val="0"/>
          <c:showVal val="0"/>
          <c:showCatName val="0"/>
          <c:showSerName val="0"/>
          <c:showPercent val="0"/>
          <c:showBubbleSize val="0"/>
        </c:dLbls>
        <c:axId val="-1144260832"/>
        <c:axId val="-1144258352"/>
      </c:scatterChart>
      <c:valAx>
        <c:axId val="-1144260832"/>
        <c:scaling>
          <c:orientation val="minMax"/>
          <c:min val="198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4258352"/>
        <c:crosses val="autoZero"/>
        <c:crossBetween val="midCat"/>
      </c:valAx>
      <c:valAx>
        <c:axId val="-114425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42608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229484904021"/>
          <c:y val="0.0233436960352149"/>
          <c:w val="0.782242733508907"/>
          <c:h val="0.84679222618124"/>
        </c:manualLayout>
      </c:layout>
      <c:scatterChart>
        <c:scatterStyle val="lineMarker"/>
        <c:varyColors val="0"/>
        <c:ser>
          <c:idx val="0"/>
          <c:order val="0"/>
          <c:tx>
            <c:strRef>
              <c:f>Sheet2!$B$35</c:f>
              <c:strCache>
                <c:ptCount val="1"/>
                <c:pt idx="0">
                  <c:v>salary</c:v>
                </c:pt>
              </c:strCache>
            </c:strRef>
          </c:tx>
          <c:spPr>
            <a:ln w="25400" cap="rnd">
              <a:noFill/>
              <a:round/>
            </a:ln>
            <a:effectLst/>
          </c:spPr>
          <c:marker>
            <c:symbol val="circle"/>
            <c:size val="5"/>
            <c:spPr>
              <a:solidFill>
                <a:schemeClr val="accent1"/>
              </a:solidFill>
              <a:ln w="9525">
                <a:solidFill>
                  <a:schemeClr val="accent1"/>
                </a:solidFill>
              </a:ln>
              <a:effectLst/>
            </c:spPr>
          </c:marker>
          <c:dPt>
            <c:idx val="19"/>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7-0AA5-4BC8-B6AD-B55868479213}"/>
              </c:ext>
            </c:extLst>
          </c:dPt>
          <c:dPt>
            <c:idx val="20"/>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3-0AA5-4BC8-B6AD-B55868479213}"/>
              </c:ext>
            </c:extLst>
          </c:dPt>
          <c:dPt>
            <c:idx val="21"/>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6-0AA5-4BC8-B6AD-B55868479213}"/>
              </c:ext>
            </c:extLst>
          </c:dPt>
          <c:dPt>
            <c:idx val="23"/>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8-0AA5-4BC8-B6AD-B55868479213}"/>
              </c:ext>
            </c:extLst>
          </c:dPt>
          <c:dPt>
            <c:idx val="24"/>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4-0AA5-4BC8-B6AD-B55868479213}"/>
              </c:ext>
            </c:extLst>
          </c:dPt>
          <c:dPt>
            <c:idx val="25"/>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9-0AA5-4BC8-B6AD-B55868479213}"/>
              </c:ext>
            </c:extLst>
          </c:dPt>
          <c:dPt>
            <c:idx val="26"/>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2-0AA5-4BC8-B6AD-B55868479213}"/>
              </c:ext>
            </c:extLst>
          </c:dPt>
          <c:trendline>
            <c:spPr>
              <a:ln w="19050" cap="rnd">
                <a:solidFill>
                  <a:schemeClr val="accent1"/>
                </a:solidFill>
                <a:prstDash val="sysDot"/>
              </a:ln>
              <a:effectLst/>
            </c:spPr>
            <c:trendlineType val="linear"/>
            <c:dispRSqr val="0"/>
            <c:dispEq val="0"/>
          </c:trendline>
          <c:xVal>
            <c:numRef>
              <c:f>Sheet2!$C$36:$C$71</c:f>
              <c:numCache>
                <c:formatCode>General</c:formatCode>
                <c:ptCount val="36"/>
                <c:pt idx="0">
                  <c:v>10.0</c:v>
                </c:pt>
                <c:pt idx="1">
                  <c:v>7.0</c:v>
                </c:pt>
                <c:pt idx="2">
                  <c:v>14.0</c:v>
                </c:pt>
                <c:pt idx="3">
                  <c:v>11.0</c:v>
                </c:pt>
                <c:pt idx="4">
                  <c:v>7.0</c:v>
                </c:pt>
                <c:pt idx="5">
                  <c:v>10.0</c:v>
                </c:pt>
                <c:pt idx="6">
                  <c:v>12.0</c:v>
                </c:pt>
                <c:pt idx="7">
                  <c:v>8.0</c:v>
                </c:pt>
                <c:pt idx="8">
                  <c:v>7.0</c:v>
                </c:pt>
                <c:pt idx="9">
                  <c:v>6.0</c:v>
                </c:pt>
                <c:pt idx="10">
                  <c:v>9.0</c:v>
                </c:pt>
                <c:pt idx="11">
                  <c:v>7.0</c:v>
                </c:pt>
                <c:pt idx="12">
                  <c:v>8.0</c:v>
                </c:pt>
                <c:pt idx="13">
                  <c:v>4.0</c:v>
                </c:pt>
                <c:pt idx="14">
                  <c:v>5.0</c:v>
                </c:pt>
                <c:pt idx="15">
                  <c:v>8.0</c:v>
                </c:pt>
                <c:pt idx="16">
                  <c:v>13.0</c:v>
                </c:pt>
                <c:pt idx="17">
                  <c:v>10.0</c:v>
                </c:pt>
                <c:pt idx="18">
                  <c:v>5.0</c:v>
                </c:pt>
                <c:pt idx="19">
                  <c:v>2.0</c:v>
                </c:pt>
                <c:pt idx="20">
                  <c:v>3.0</c:v>
                </c:pt>
                <c:pt idx="21">
                  <c:v>2.0</c:v>
                </c:pt>
                <c:pt idx="22">
                  <c:v>2.0</c:v>
                </c:pt>
                <c:pt idx="23">
                  <c:v>3.0</c:v>
                </c:pt>
                <c:pt idx="24">
                  <c:v>4.0</c:v>
                </c:pt>
                <c:pt idx="25">
                  <c:v>3.0</c:v>
                </c:pt>
                <c:pt idx="26">
                  <c:v>1.0</c:v>
                </c:pt>
                <c:pt idx="27">
                  <c:v>2.0</c:v>
                </c:pt>
                <c:pt idx="28">
                  <c:v>4.0</c:v>
                </c:pt>
                <c:pt idx="29">
                  <c:v>2.0</c:v>
                </c:pt>
                <c:pt idx="30">
                  <c:v>3.0</c:v>
                </c:pt>
                <c:pt idx="31">
                  <c:v>1.0</c:v>
                </c:pt>
                <c:pt idx="32">
                  <c:v>1.0</c:v>
                </c:pt>
                <c:pt idx="33">
                  <c:v>1.0</c:v>
                </c:pt>
                <c:pt idx="34">
                  <c:v>4.0</c:v>
                </c:pt>
                <c:pt idx="35">
                  <c:v>3.0</c:v>
                </c:pt>
              </c:numCache>
            </c:numRef>
          </c:xVal>
          <c:yVal>
            <c:numRef>
              <c:f>Sheet2!$B$36:$B$71</c:f>
              <c:numCache>
                <c:formatCode>"$"#,##0.00</c:formatCode>
                <c:ptCount val="36"/>
                <c:pt idx="0">
                  <c:v>2.5E7</c:v>
                </c:pt>
                <c:pt idx="1">
                  <c:v>2.1666666E7</c:v>
                </c:pt>
                <c:pt idx="2">
                  <c:v>1.6E7</c:v>
                </c:pt>
                <c:pt idx="3">
                  <c:v>1.4E7</c:v>
                </c:pt>
                <c:pt idx="4">
                  <c:v>1.07E7</c:v>
                </c:pt>
                <c:pt idx="5">
                  <c:v>1.05E7</c:v>
                </c:pt>
                <c:pt idx="6">
                  <c:v>9.0E6</c:v>
                </c:pt>
                <c:pt idx="7">
                  <c:v>8.0E6</c:v>
                </c:pt>
                <c:pt idx="8">
                  <c:v>6.17E6</c:v>
                </c:pt>
                <c:pt idx="9">
                  <c:v>5.285714E6</c:v>
                </c:pt>
                <c:pt idx="10">
                  <c:v>4.4E6</c:v>
                </c:pt>
                <c:pt idx="11">
                  <c:v>1.1325E7</c:v>
                </c:pt>
                <c:pt idx="12">
                  <c:v>4.25E6</c:v>
                </c:pt>
                <c:pt idx="13">
                  <c:v>4.2E6</c:v>
                </c:pt>
                <c:pt idx="14">
                  <c:v>3.666667E6</c:v>
                </c:pt>
                <c:pt idx="15">
                  <c:v>4.8E6</c:v>
                </c:pt>
                <c:pt idx="16">
                  <c:v>2.5E6</c:v>
                </c:pt>
                <c:pt idx="17">
                  <c:v>5.25E6</c:v>
                </c:pt>
                <c:pt idx="18">
                  <c:v>1.275E6</c:v>
                </c:pt>
                <c:pt idx="19">
                  <c:v>652000.0</c:v>
                </c:pt>
                <c:pt idx="20">
                  <c:v>541000.0</c:v>
                </c:pt>
                <c:pt idx="21">
                  <c:v>527000.0</c:v>
                </c:pt>
                <c:pt idx="22">
                  <c:v>522000.0</c:v>
                </c:pt>
                <c:pt idx="23">
                  <c:v>521000.0</c:v>
                </c:pt>
                <c:pt idx="24">
                  <c:v>511500.0</c:v>
                </c:pt>
                <c:pt idx="25">
                  <c:v>532000.0</c:v>
                </c:pt>
                <c:pt idx="26">
                  <c:v>507500.0</c:v>
                </c:pt>
                <c:pt idx="27">
                  <c:v>507500.0</c:v>
                </c:pt>
                <c:pt idx="28">
                  <c:v>507500.0</c:v>
                </c:pt>
                <c:pt idx="29">
                  <c:v>515000.0</c:v>
                </c:pt>
                <c:pt idx="30">
                  <c:v>507500.0</c:v>
                </c:pt>
                <c:pt idx="31">
                  <c:v>507500.0</c:v>
                </c:pt>
                <c:pt idx="32">
                  <c:v>507500.0</c:v>
                </c:pt>
                <c:pt idx="33">
                  <c:v>507500.0</c:v>
                </c:pt>
                <c:pt idx="34">
                  <c:v>507500.0</c:v>
                </c:pt>
                <c:pt idx="35">
                  <c:v>507500.0</c:v>
                </c:pt>
              </c:numCache>
            </c:numRef>
          </c:yVal>
          <c:smooth val="0"/>
          <c:extLst xmlns:c16r2="http://schemas.microsoft.com/office/drawing/2015/06/chart">
            <c:ext xmlns:c16="http://schemas.microsoft.com/office/drawing/2014/chart" uri="{C3380CC4-5D6E-409C-BE32-E72D297353CC}">
              <c16:uniqueId val="{00000001-0AA5-4BC8-B6AD-B55868479213}"/>
            </c:ext>
          </c:extLst>
        </c:ser>
        <c:dLbls>
          <c:showLegendKey val="0"/>
          <c:showVal val="0"/>
          <c:showCatName val="0"/>
          <c:showSerName val="0"/>
          <c:showPercent val="0"/>
          <c:showBubbleSize val="0"/>
        </c:dLbls>
        <c:axId val="-1148118688"/>
        <c:axId val="-1207154880"/>
      </c:scatterChart>
      <c:valAx>
        <c:axId val="-114811868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154880"/>
        <c:crosses val="autoZero"/>
        <c:crossBetween val="midCat"/>
      </c:valAx>
      <c:valAx>
        <c:axId val="-1207154880"/>
        <c:scaling>
          <c:orientation val="minMax"/>
          <c:min val="0.0"/>
        </c:scaling>
        <c:delete val="0"/>
        <c:axPos val="l"/>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118688"/>
        <c:crosses val="autoZero"/>
        <c:crossBetween val="midCat"/>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052218178867"/>
          <c:y val="0.168171404009348"/>
          <c:w val="0.599857270047149"/>
          <c:h val="0.751250538845032"/>
        </c:manualLayout>
      </c:layout>
      <c:pieChart>
        <c:varyColors val="1"/>
        <c:ser>
          <c:idx val="0"/>
          <c:order val="0"/>
          <c:tx>
            <c:strRef>
              <c:f>Sheet2!$E$35</c:f>
              <c:strCache>
                <c:ptCount val="1"/>
                <c:pt idx="0">
                  <c:v>total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BF5C-49D1-BE9C-C7F5CE3791AF}"/>
              </c:ext>
            </c:extLst>
          </c:dPt>
          <c:dPt>
            <c:idx val="1"/>
            <c:bubble3D val="0"/>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BF5C-49D1-BE9C-C7F5CE3791AF}"/>
              </c:ext>
            </c:extLst>
          </c:dPt>
          <c:dPt>
            <c:idx val="2"/>
            <c:bubble3D val="0"/>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BF5C-49D1-BE9C-C7F5CE3791AF}"/>
              </c:ext>
            </c:extLst>
          </c:dPt>
          <c:dPt>
            <c:idx val="3"/>
            <c:bubble3D val="0"/>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BF5C-49D1-BE9C-C7F5CE3791AF}"/>
              </c:ext>
            </c:extLst>
          </c:dPt>
          <c:dPt>
            <c:idx val="4"/>
            <c:bubble3D val="0"/>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BF5C-49D1-BE9C-C7F5CE3791AF}"/>
              </c:ext>
            </c:extLst>
          </c:dPt>
          <c:dPt>
            <c:idx val="5"/>
            <c:bubble3D val="0"/>
            <c:spPr>
              <a:solidFill>
                <a:schemeClr val="accent6"/>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BF5C-49D1-BE9C-C7F5CE3791AF}"/>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D-BF5C-49D1-BE9C-C7F5CE3791AF}"/>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F-BF5C-49D1-BE9C-C7F5CE3791AF}"/>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1-BF5C-49D1-BE9C-C7F5CE3791AF}"/>
              </c:ext>
            </c:extLst>
          </c:dPt>
          <c:dLbls>
            <c:dLbl>
              <c:idx val="0"/>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Starting Pitcher
</a:t>
                    </a:r>
                    <a:fld id="{52F8EE75-3379-4A5B-959B-1F174122C1F2}" type="PERCENTAGE">
                      <a:rPr lang="en-US" sz="1000">
                        <a:latin typeface="Trebuchet MS" panose="020B0603020202020204" pitchFamily="34" charset="0"/>
                      </a:rPr>
                      <a:pPr>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1"/>
              <c:layout>
                <c:manualLayout>
                  <c:x val="0.150846357936434"/>
                  <c:y val="-0.018420912928841"/>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Relief Pitcher
</a:t>
                    </a:r>
                    <a:fld id="{343486F2-0127-4A80-A457-8D012601630F}" type="PERCENTAGE">
                      <a:rPr lang="en-US" sz="1000" smtClean="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2"/>
              <c:layout>
                <c:manualLayout>
                  <c:x val="0.0"/>
                  <c:y val="0.0"/>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Right Field
</a:t>
                    </a:r>
                    <a:fld id="{C3A8E704-CE78-45E9-8535-A83E5C710CA9}"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3"/>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Catcher
</a:t>
                    </a:r>
                    <a:fld id="{B1908BC1-FBE1-4C88-B7FD-D56C70CCDE38}"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7-BF5C-49D1-BE9C-C7F5CE3791AF}"/>
                </c:ext>
                <c:ext xmlns:c15="http://schemas.microsoft.com/office/drawing/2012/chart" uri="{CE6537A1-D6FC-4f65-9D91-7224C49458BB}">
                  <c15:spPr xmlns:c15="http://schemas.microsoft.com/office/drawing/2012/chart">
                    <a:prstGeom prst="wedgeRectCallout">
                      <a:avLst>
                        <a:gd name="adj1" fmla="val 69749"/>
                        <a:gd name="adj2" fmla="val -27787"/>
                      </a:avLst>
                    </a:prstGeom>
                    <a:noFill/>
                    <a:ln>
                      <a:noFill/>
                    </a:ln>
                  </c15:spPr>
                  <c15:dlblFieldTable/>
                  <c15:showDataLabelsRange val="0"/>
                </c:ext>
              </c:extLst>
            </c:dLbl>
            <c:dLbl>
              <c:idx val="4"/>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2nd Base
</a:t>
                    </a:r>
                    <a:fld id="{D02F1889-B7E0-451F-923A-BE89D3A57E6F}"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9-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5"/>
              <c:layout>
                <c:manualLayout>
                  <c:x val="-0.0565673842261627"/>
                  <c:y val="0.0110525477573046"/>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Center Field
</a:t>
                    </a:r>
                    <a:fld id="{09130422-C0DF-49D4-B3E3-4DBBB61CE793}"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B-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6"/>
              <c:layout>
                <c:manualLayout>
                  <c:x val="-0.0314263245700904"/>
                  <c:y val="-0.0736836517153641"/>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Left Field
</a:t>
                    </a:r>
                    <a:fld id="{D92D212F-C1CC-4C5B-9C93-EE9101E0F71F}"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D-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7"/>
              <c:layout>
                <c:manualLayout>
                  <c:x val="-5.76142628136194E-17"/>
                  <c:y val="-0.0839668725264123"/>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1st Base
</a:t>
                    </a:r>
                    <a:fld id="{4277596F-B565-4457-886E-887054F3C8C8}"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F-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8"/>
              <c:layout>
                <c:manualLayout>
                  <c:x val="0.0974216061672801"/>
                  <c:y val="-0.0442101910292185"/>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Short Stop
</a:t>
                    </a:r>
                    <a:fld id="{35A74FD5-1EF9-4F56-ACEF-83D2C8006858}"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11-BF5C-49D1-BE9C-C7F5CE3791A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spPr>
              <a:noFill/>
              <a:ln>
                <a:noFill/>
              </a:ln>
              <a:effectLst/>
            </c:spPr>
            <c:dLblPos val="outEnd"/>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Sheet2!$E$36:$E$44</c:f>
              <c:strCache>
                <c:ptCount val="9"/>
                <c:pt idx="0">
                  <c:v>SP</c:v>
                </c:pt>
                <c:pt idx="1">
                  <c:v>RP</c:v>
                </c:pt>
                <c:pt idx="2">
                  <c:v>RF</c:v>
                </c:pt>
                <c:pt idx="3">
                  <c:v>C</c:v>
                </c:pt>
                <c:pt idx="4">
                  <c:v>2B</c:v>
                </c:pt>
                <c:pt idx="5">
                  <c:v>CF</c:v>
                </c:pt>
                <c:pt idx="6">
                  <c:v>LF</c:v>
                </c:pt>
                <c:pt idx="7">
                  <c:v>1B</c:v>
                </c:pt>
                <c:pt idx="8">
                  <c:v>SS</c:v>
                </c:pt>
              </c:strCache>
            </c:strRef>
          </c:cat>
          <c:val>
            <c:numRef>
              <c:f>Sheet2!$F$36:$F$44</c:f>
              <c:numCache>
                <c:formatCode>"$"#,##0.00</c:formatCode>
                <c:ptCount val="9"/>
                <c:pt idx="0">
                  <c:v>6.22635E7</c:v>
                </c:pt>
                <c:pt idx="1">
                  <c:v>3.273E7</c:v>
                </c:pt>
                <c:pt idx="2">
                  <c:v>2.1666666E7</c:v>
                </c:pt>
                <c:pt idx="3">
                  <c:v>1.7515E7</c:v>
                </c:pt>
                <c:pt idx="4">
                  <c:v>1.1032E7</c:v>
                </c:pt>
                <c:pt idx="5">
                  <c:v>9.019E6</c:v>
                </c:pt>
                <c:pt idx="6">
                  <c:v>8.988667E6</c:v>
                </c:pt>
                <c:pt idx="7">
                  <c:v>5.285714E6</c:v>
                </c:pt>
                <c:pt idx="8">
                  <c:v>1.0345E6</c:v>
                </c:pt>
              </c:numCache>
            </c:numRef>
          </c:val>
          <c:extLst xmlns:c16r2="http://schemas.microsoft.com/office/drawing/2015/06/chart">
            <c:ext xmlns:c16="http://schemas.microsoft.com/office/drawing/2014/chart" uri="{C3380CC4-5D6E-409C-BE32-E72D297353CC}">
              <c16:uniqueId val="{00000012-BF5C-49D1-BE9C-C7F5CE3791AF}"/>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624600407604"/>
          <c:y val="0.052806595842726"/>
          <c:w val="0.772392521032875"/>
          <c:h val="0.779562352882567"/>
        </c:manualLayout>
      </c:layout>
      <c:scatterChart>
        <c:scatterStyle val="lineMarker"/>
        <c:varyColors val="0"/>
        <c:ser>
          <c:idx val="0"/>
          <c:order val="0"/>
          <c:tx>
            <c:v>salary</c:v>
          </c:tx>
          <c:spPr>
            <a:ln w="25400" cap="rnd">
              <a:noFill/>
              <a:round/>
            </a:ln>
            <a:effectLst/>
          </c:spPr>
          <c:marker>
            <c:symbol val="circle"/>
            <c:size val="5"/>
            <c:spPr>
              <a:solidFill>
                <a:schemeClr val="accent1"/>
              </a:solidFill>
              <a:ln w="9525">
                <a:solidFill>
                  <a:schemeClr val="accent1"/>
                </a:solidFill>
              </a:ln>
              <a:effectLst/>
            </c:spPr>
          </c:marker>
          <c:dPt>
            <c:idx val="21"/>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5-A8F3-4D98-8C0E-07DC80A4D77A}"/>
              </c:ext>
            </c:extLst>
          </c:dPt>
          <c:dPt>
            <c:idx val="24"/>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4-A8F3-4D98-8C0E-07DC80A4D77A}"/>
              </c:ext>
            </c:extLst>
          </c:dPt>
          <c:dPt>
            <c:idx val="26"/>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1-A8F3-4D98-8C0E-07DC80A4D77A}"/>
              </c:ext>
            </c:extLst>
          </c:dPt>
          <c:dPt>
            <c:idx val="28"/>
            <c:marker>
              <c:symbol val="circle"/>
              <c:size val="5"/>
              <c:spPr>
                <a:solidFill>
                  <a:schemeClr val="accent2"/>
                </a:solidFill>
                <a:ln w="9525">
                  <a:solidFill>
                    <a:schemeClr val="accent2"/>
                  </a:solidFill>
                </a:ln>
                <a:effectLst/>
              </c:spPr>
            </c:marker>
            <c:bubble3D val="0"/>
            <c:spPr>
              <a:ln w="25400" cap="rnd">
                <a:noFill/>
                <a:round/>
              </a:ln>
              <a:effectLst/>
            </c:spPr>
            <c:extLst xmlns:c16r2="http://schemas.microsoft.com/office/drawing/2015/06/chart">
              <c:ext xmlns:c16="http://schemas.microsoft.com/office/drawing/2014/chart" uri="{C3380CC4-5D6E-409C-BE32-E72D297353CC}">
                <c16:uniqueId val="{00000002-A8F3-4D98-8C0E-07DC80A4D77A}"/>
              </c:ext>
            </c:extLst>
          </c:dPt>
          <c:trendline>
            <c:spPr>
              <a:ln w="19050" cap="rnd">
                <a:solidFill>
                  <a:schemeClr val="accent1"/>
                </a:solidFill>
                <a:prstDash val="sysDot"/>
              </a:ln>
              <a:effectLst/>
            </c:spPr>
            <c:trendlineType val="linear"/>
            <c:dispRSqr val="0"/>
            <c:dispEq val="0"/>
          </c:trendline>
          <c:xVal>
            <c:numRef>
              <c:f>Sheet2!$C$42:$C$77</c:f>
              <c:numCache>
                <c:formatCode>General</c:formatCode>
                <c:ptCount val="36"/>
                <c:pt idx="0">
                  <c:v>9.0</c:v>
                </c:pt>
                <c:pt idx="1">
                  <c:v>11.0</c:v>
                </c:pt>
                <c:pt idx="2">
                  <c:v>9.0</c:v>
                </c:pt>
                <c:pt idx="3">
                  <c:v>6.0</c:v>
                </c:pt>
                <c:pt idx="4">
                  <c:v>13.0</c:v>
                </c:pt>
                <c:pt idx="5">
                  <c:v>8.0</c:v>
                </c:pt>
                <c:pt idx="6">
                  <c:v>8.0</c:v>
                </c:pt>
                <c:pt idx="7">
                  <c:v>6.0</c:v>
                </c:pt>
                <c:pt idx="8">
                  <c:v>5.0</c:v>
                </c:pt>
                <c:pt idx="9">
                  <c:v>8.0</c:v>
                </c:pt>
                <c:pt idx="10">
                  <c:v>8.0</c:v>
                </c:pt>
                <c:pt idx="11">
                  <c:v>7.0</c:v>
                </c:pt>
                <c:pt idx="12">
                  <c:v>8.0</c:v>
                </c:pt>
                <c:pt idx="13">
                  <c:v>5.0</c:v>
                </c:pt>
                <c:pt idx="14">
                  <c:v>5.0</c:v>
                </c:pt>
                <c:pt idx="15">
                  <c:v>5.0</c:v>
                </c:pt>
                <c:pt idx="16">
                  <c:v>7.0</c:v>
                </c:pt>
                <c:pt idx="17">
                  <c:v>7.0</c:v>
                </c:pt>
                <c:pt idx="18">
                  <c:v>5.0</c:v>
                </c:pt>
                <c:pt idx="19">
                  <c:v>4.0</c:v>
                </c:pt>
                <c:pt idx="20">
                  <c:v>5.0</c:v>
                </c:pt>
                <c:pt idx="21">
                  <c:v>3.0</c:v>
                </c:pt>
                <c:pt idx="22">
                  <c:v>10.0</c:v>
                </c:pt>
                <c:pt idx="23">
                  <c:v>6.0</c:v>
                </c:pt>
                <c:pt idx="24">
                  <c:v>3.0</c:v>
                </c:pt>
                <c:pt idx="25">
                  <c:v>10.0</c:v>
                </c:pt>
                <c:pt idx="26">
                  <c:v>1.0</c:v>
                </c:pt>
                <c:pt idx="27">
                  <c:v>10.0</c:v>
                </c:pt>
                <c:pt idx="28">
                  <c:v>2.0</c:v>
                </c:pt>
                <c:pt idx="29">
                  <c:v>1.0</c:v>
                </c:pt>
                <c:pt idx="30">
                  <c:v>1.0</c:v>
                </c:pt>
                <c:pt idx="31">
                  <c:v>1.0</c:v>
                </c:pt>
                <c:pt idx="32">
                  <c:v>1.0</c:v>
                </c:pt>
                <c:pt idx="33">
                  <c:v>1.0</c:v>
                </c:pt>
                <c:pt idx="34">
                  <c:v>7.0</c:v>
                </c:pt>
                <c:pt idx="35">
                  <c:v>1.0</c:v>
                </c:pt>
              </c:numCache>
            </c:numRef>
          </c:xVal>
          <c:yVal>
            <c:numRef>
              <c:f>Sheet2!$E$42:$E$77</c:f>
              <c:numCache>
                <c:formatCode>"$"#,##0_);[Red]\("$"#,##0\)</c:formatCode>
                <c:ptCount val="36"/>
                <c:pt idx="0">
                  <c:v>1.4E7</c:v>
                </c:pt>
                <c:pt idx="1">
                  <c:v>9.5E6</c:v>
                </c:pt>
                <c:pt idx="2">
                  <c:v>9.0E6</c:v>
                </c:pt>
                <c:pt idx="3">
                  <c:v>8.25E6</c:v>
                </c:pt>
                <c:pt idx="4">
                  <c:v>7.5E6</c:v>
                </c:pt>
                <c:pt idx="5">
                  <c:v>7.5E6</c:v>
                </c:pt>
                <c:pt idx="6">
                  <c:v>7.25E6</c:v>
                </c:pt>
                <c:pt idx="7">
                  <c:v>7.025E6</c:v>
                </c:pt>
                <c:pt idx="8">
                  <c:v>5.7E6</c:v>
                </c:pt>
                <c:pt idx="9">
                  <c:v>4.0E6</c:v>
                </c:pt>
                <c:pt idx="10">
                  <c:v>3.879781E6</c:v>
                </c:pt>
                <c:pt idx="11">
                  <c:v>3.1E6</c:v>
                </c:pt>
                <c:pt idx="12">
                  <c:v>2.827868E6</c:v>
                </c:pt>
                <c:pt idx="13">
                  <c:v>2.825E6</c:v>
                </c:pt>
                <c:pt idx="14">
                  <c:v>2.7E6</c:v>
                </c:pt>
                <c:pt idx="15">
                  <c:v>2.425E6</c:v>
                </c:pt>
                <c:pt idx="16">
                  <c:v>2.0E6</c:v>
                </c:pt>
                <c:pt idx="17">
                  <c:v>1.85E6</c:v>
                </c:pt>
                <c:pt idx="18">
                  <c:v>1.85E6</c:v>
                </c:pt>
                <c:pt idx="19">
                  <c:v>1.6E6</c:v>
                </c:pt>
                <c:pt idx="20">
                  <c:v>1.225E6</c:v>
                </c:pt>
                <c:pt idx="21">
                  <c:v>950000.0</c:v>
                </c:pt>
                <c:pt idx="22">
                  <c:v>850000.0</c:v>
                </c:pt>
                <c:pt idx="23">
                  <c:v>809426.0</c:v>
                </c:pt>
                <c:pt idx="24">
                  <c:v>725000.0</c:v>
                </c:pt>
                <c:pt idx="25">
                  <c:v>675000.0</c:v>
                </c:pt>
                <c:pt idx="26">
                  <c:v>507500.0</c:v>
                </c:pt>
                <c:pt idx="27">
                  <c:v>1.0E6</c:v>
                </c:pt>
                <c:pt idx="28">
                  <c:v>509525.0</c:v>
                </c:pt>
                <c:pt idx="29">
                  <c:v>507500.0</c:v>
                </c:pt>
                <c:pt idx="30">
                  <c:v>508700.0</c:v>
                </c:pt>
                <c:pt idx="31">
                  <c:v>508000.0</c:v>
                </c:pt>
                <c:pt idx="32">
                  <c:v>507500.0</c:v>
                </c:pt>
                <c:pt idx="33">
                  <c:v>507500.0</c:v>
                </c:pt>
                <c:pt idx="34">
                  <c:v>507500.0</c:v>
                </c:pt>
                <c:pt idx="35">
                  <c:v>507500.0</c:v>
                </c:pt>
              </c:numCache>
            </c:numRef>
          </c:yVal>
          <c:smooth val="0"/>
          <c:extLst xmlns:c16r2="http://schemas.microsoft.com/office/drawing/2015/06/chart">
            <c:ext xmlns:c16="http://schemas.microsoft.com/office/drawing/2014/chart" uri="{C3380CC4-5D6E-409C-BE32-E72D297353CC}">
              <c16:uniqueId val="{00000001-09D9-4217-B61D-F71A949A42B2}"/>
            </c:ext>
          </c:extLst>
        </c:ser>
        <c:dLbls>
          <c:showLegendKey val="0"/>
          <c:showVal val="0"/>
          <c:showCatName val="0"/>
          <c:showSerName val="0"/>
          <c:showPercent val="0"/>
          <c:showBubbleSize val="0"/>
        </c:dLbls>
        <c:axId val="-1188928240"/>
        <c:axId val="-1188967088"/>
      </c:scatterChart>
      <c:valAx>
        <c:axId val="-1188928240"/>
        <c:scaling>
          <c:orientation val="minMax"/>
        </c:scaling>
        <c:delete val="0"/>
        <c:axPos val="b"/>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967088"/>
        <c:crosses val="autoZero"/>
        <c:crossBetween val="midCat"/>
      </c:valAx>
      <c:valAx>
        <c:axId val="-1188967088"/>
        <c:scaling>
          <c:orientation val="minMax"/>
          <c:max val="1.6E7"/>
          <c:min val="0.0"/>
        </c:scaling>
        <c:delete val="0"/>
        <c:axPos val="l"/>
        <c:numFmt formatCode="&quot;$&quot;#,##0_);[Red]\(&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928240"/>
        <c:crosses val="autoZero"/>
        <c:crossBetween val="midCat"/>
        <c:majorUnit val="2.0E6"/>
        <c:dispUnits>
          <c:builtInUnit val="million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367013777984"/>
          <c:y val="0.154460321090528"/>
          <c:w val="0.545816310831579"/>
          <c:h val="0.721219297693191"/>
        </c:manualLayout>
      </c:layout>
      <c:pieChart>
        <c:varyColors val="1"/>
        <c:ser>
          <c:idx val="0"/>
          <c:order val="0"/>
          <c:tx>
            <c:strRef>
              <c:f>Sheet2!$E$2</c:f>
              <c:strCache>
                <c:ptCount val="1"/>
                <c:pt idx="0">
                  <c:v>total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D046-436F-B3AF-37CFD8EF279C}"/>
              </c:ext>
            </c:extLst>
          </c:dPt>
          <c:dPt>
            <c:idx val="1"/>
            <c:bubble3D val="0"/>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D046-436F-B3AF-37CFD8EF279C}"/>
              </c:ext>
            </c:extLst>
          </c:dPt>
          <c:dPt>
            <c:idx val="2"/>
            <c:bubble3D val="0"/>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D046-436F-B3AF-37CFD8EF279C}"/>
              </c:ext>
            </c:extLst>
          </c:dPt>
          <c:dPt>
            <c:idx val="3"/>
            <c:bubble3D val="0"/>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D046-436F-B3AF-37CFD8EF279C}"/>
              </c:ext>
            </c:extLst>
          </c:dPt>
          <c:dPt>
            <c:idx val="4"/>
            <c:bubble3D val="0"/>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D046-436F-B3AF-37CFD8EF279C}"/>
              </c:ext>
            </c:extLst>
          </c:dPt>
          <c:dPt>
            <c:idx val="5"/>
            <c:bubble3D val="0"/>
            <c:spPr>
              <a:solidFill>
                <a:schemeClr val="accent6"/>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D046-436F-B3AF-37CFD8EF279C}"/>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D-D046-436F-B3AF-37CFD8EF279C}"/>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F-D046-436F-B3AF-37CFD8EF279C}"/>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1-D046-436F-B3AF-37CFD8EF279C}"/>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3-D046-436F-B3AF-37CFD8EF279C}"/>
              </c:ext>
            </c:extLst>
          </c:dPt>
          <c:dLbls>
            <c:dLbl>
              <c:idx val="0"/>
              <c:layout>
                <c:manualLayout>
                  <c:x val="-9.73399927982372E-17"/>
                  <c:y val="-0.0280631044201599"/>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Starting Pitcher
</a:t>
                    </a:r>
                    <a:fld id="{EDD659CE-4991-40B3-A816-9F5A7E5A00B8}" type="PERCENTAGE">
                      <a:rPr lang="en-US" sz="1000">
                        <a:latin typeface="Trebuchet MS" panose="020B0603020202020204" pitchFamily="34" charset="0"/>
                      </a:rPr>
                      <a:pPr>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1"/>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Relief Pitcher
</a:t>
                    </a:r>
                    <a:fld id="{A45B8B07-0C4B-49C7-A0DF-F223D7A080FE}"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2"/>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Right Field
</a:t>
                    </a:r>
                    <a:fld id="{CA05093D-ACC5-4A40-80A7-91CDADBF42DD}"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3"/>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Catcher</a:t>
                    </a:r>
                    <a:r>
                      <a:rPr lang="en-US" dirty="0"/>
                      <a:t>
</a:t>
                    </a:r>
                    <a:fld id="{3CF5E9FD-7A98-4A28-8E25-8E5300118A9D}" type="PERCENTAGE">
                      <a:rPr lang="en-US"/>
                      <a:pPr>
                        <a:defRPr>
                          <a:solidFill>
                            <a:schemeClr val="accent1"/>
                          </a:solidFill>
                        </a:defRPr>
                      </a:pPr>
                      <a:t>[PERCENTAGE]</a:t>
                    </a:fld>
                    <a:endParaRPr lang="en-US" dirty="0"/>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7-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4"/>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2nd Base
</a:t>
                    </a:r>
                    <a:fld id="{9E75E24F-8007-4594-ACFF-06AF77509964}"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9-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5"/>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Center Field
</a:t>
                    </a:r>
                    <a:fld id="{475589EE-A1AE-43EF-8A29-8D6753CEF0DB}"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B-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6"/>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Left Field
</a:t>
                    </a:r>
                    <a:fld id="{D393BE13-E557-4D31-9A77-1E40FCF8BD35}"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D-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7"/>
              <c:layout>
                <c:manualLayout>
                  <c:x val="-0.0557499126229341"/>
                  <c:y val="-0.01403155221008"/>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1st Base
</a:t>
                    </a:r>
                    <a:fld id="{88D3D2E3-82EA-4662-AE2D-42EB395CCD2B}"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F-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8"/>
              <c:layout>
                <c:manualLayout>
                  <c:x val="0.0159285464636955"/>
                  <c:y val="-0.0175394402625999"/>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Short Stop
</a:t>
                    </a:r>
                    <a:fld id="{B4914AF9-C7A4-4BA4-AC16-DB07B464C9CB}"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11-D046-436F-B3AF-37CFD8EF279C}"/>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9"/>
              <c:layout>
                <c:manualLayout>
                  <c:x val="0.0637141858547818"/>
                  <c:y val="-0.01403155221008"/>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Third Base
</a:t>
                    </a:r>
                    <a:fld id="{DE4E36CB-4158-4F96-83AD-F98E33D04D56}" type="PERCENTAGE">
                      <a:rPr lang="en-US" sz="100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spPr>
              <a:solidFill>
                <a:srgbClr val="FFFFFF"/>
              </a:solidFill>
              <a:ln>
                <a:noFill/>
              </a:ln>
              <a:effectLst/>
            </c:spPr>
            <c:dLblPos val="outEnd"/>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Sheet2!$F$42:$F$51</c:f>
              <c:strCache>
                <c:ptCount val="10"/>
                <c:pt idx="0">
                  <c:v>SP</c:v>
                </c:pt>
                <c:pt idx="1">
                  <c:v>RP</c:v>
                </c:pt>
                <c:pt idx="2">
                  <c:v>RF</c:v>
                </c:pt>
                <c:pt idx="3">
                  <c:v>C</c:v>
                </c:pt>
                <c:pt idx="4">
                  <c:v>2B</c:v>
                </c:pt>
                <c:pt idx="5">
                  <c:v>CF</c:v>
                </c:pt>
                <c:pt idx="6">
                  <c:v>LF</c:v>
                </c:pt>
                <c:pt idx="7">
                  <c:v>1B</c:v>
                </c:pt>
                <c:pt idx="8">
                  <c:v>SS</c:v>
                </c:pt>
                <c:pt idx="9">
                  <c:v>3B</c:v>
                </c:pt>
              </c:strCache>
            </c:strRef>
          </c:cat>
          <c:val>
            <c:numRef>
              <c:f>Sheet2!$G$42:$G$51</c:f>
              <c:numCache>
                <c:formatCode>"$"#,##0.00</c:formatCode>
                <c:ptCount val="10"/>
                <c:pt idx="0">
                  <c:v>2.1875E7</c:v>
                </c:pt>
                <c:pt idx="1">
                  <c:v>2.7005E7</c:v>
                </c:pt>
                <c:pt idx="2">
                  <c:v>1.12325E7</c:v>
                </c:pt>
                <c:pt idx="3">
                  <c:v>3.168126E6</c:v>
                </c:pt>
                <c:pt idx="4">
                  <c:v>1.0837393E7</c:v>
                </c:pt>
                <c:pt idx="5">
                  <c:v>2.825E6</c:v>
                </c:pt>
                <c:pt idx="6">
                  <c:v>1.5508E7</c:v>
                </c:pt>
                <c:pt idx="7">
                  <c:v>5.7E6</c:v>
                </c:pt>
                <c:pt idx="8">
                  <c:v>3.1E6</c:v>
                </c:pt>
                <c:pt idx="9">
                  <c:v>3.2075E6</c:v>
                </c:pt>
              </c:numCache>
            </c:numRef>
          </c:val>
          <c:extLst xmlns:c16r2="http://schemas.microsoft.com/office/drawing/2015/06/chart">
            <c:ext xmlns:c16="http://schemas.microsoft.com/office/drawing/2014/chart" uri="{C3380CC4-5D6E-409C-BE32-E72D297353CC}">
              <c16:uniqueId val="{00000014-D046-436F-B3AF-37CFD8EF279C}"/>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dk1"/>
                </a:solidFill>
                <a:latin typeface="+mn-lt"/>
                <a:ea typeface="+mn-ea"/>
                <a:cs typeface="+mn-cs"/>
              </a:defRPr>
            </a:pPr>
            <a:r>
              <a:rPr lang="en-US" sz="1400" dirty="0"/>
              <a:t>Correlation with </a:t>
            </a:r>
            <a:r>
              <a:rPr lang="en-US" sz="1400" dirty="0" smtClean="0"/>
              <a:t>Making Playoffs</a:t>
            </a:r>
            <a:r>
              <a:rPr lang="en-US" sz="1400" dirty="0"/>
              <a:t>, </a:t>
            </a:r>
            <a:r>
              <a:rPr lang="en-US" sz="1400" dirty="0" smtClean="0"/>
              <a:t>2012-2016</a:t>
            </a:r>
            <a:endParaRPr lang="en-US" sz="1400" dirty="0"/>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'R Squared and Playoff Averages'!$G$85:$G$87</c:f>
              <c:strCache>
                <c:ptCount val="3"/>
                <c:pt idx="0">
                  <c:v>HR/9</c:v>
                </c:pt>
                <c:pt idx="1">
                  <c:v>BB/9</c:v>
                </c:pt>
                <c:pt idx="2">
                  <c:v>K/9</c:v>
                </c:pt>
              </c:strCache>
            </c:strRef>
          </c:cat>
          <c:val>
            <c:numRef>
              <c:f>'R Squared and Playoff Averages'!$H$85:$H$87</c:f>
              <c:numCache>
                <c:formatCode>General</c:formatCode>
                <c:ptCount val="3"/>
                <c:pt idx="0">
                  <c:v>0.16807</c:v>
                </c:pt>
                <c:pt idx="1">
                  <c:v>0.155768</c:v>
                </c:pt>
                <c:pt idx="2">
                  <c:v>0.09747</c:v>
                </c:pt>
              </c:numCache>
            </c:numRef>
          </c:val>
        </c:ser>
        <c:dLbls>
          <c:showLegendKey val="0"/>
          <c:showVal val="0"/>
          <c:showCatName val="0"/>
          <c:showSerName val="0"/>
          <c:showPercent val="0"/>
          <c:showBubbleSize val="0"/>
        </c:dLbls>
        <c:gapWidth val="100"/>
        <c:overlap val="-24"/>
        <c:axId val="-1147199728"/>
        <c:axId val="-1147196976"/>
      </c:barChart>
      <c:catAx>
        <c:axId val="-11471997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147196976"/>
        <c:crosses val="autoZero"/>
        <c:auto val="1"/>
        <c:lblAlgn val="ctr"/>
        <c:lblOffset val="100"/>
        <c:noMultiLvlLbl val="0"/>
      </c:catAx>
      <c:valAx>
        <c:axId val="-1147196976"/>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dk1"/>
                    </a:solidFill>
                    <a:latin typeface="+mn-lt"/>
                    <a:ea typeface="+mn-ea"/>
                    <a:cs typeface="+mn-cs"/>
                  </a:defRPr>
                </a:pPr>
                <a:r>
                  <a:rPr lang="en-US" sz="1000" b="0" dirty="0" smtClean="0"/>
                  <a:t>R</a:t>
                </a:r>
                <a:r>
                  <a:rPr lang="en-US" sz="1000" b="0" baseline="30000" dirty="0" smtClean="0"/>
                  <a:t>2</a:t>
                </a:r>
                <a:r>
                  <a:rPr lang="en-US" sz="1000" b="0" dirty="0" smtClean="0"/>
                  <a:t> </a:t>
                </a:r>
                <a:r>
                  <a:rPr lang="en-US" sz="1000" b="0" dirty="0"/>
                  <a:t>Values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crossAx val="-1147199728"/>
        <c:crosses val="autoZero"/>
        <c:crossBetween val="between"/>
      </c:valAx>
      <c:spPr>
        <a:noFill/>
        <a:ln>
          <a:noFill/>
        </a:ln>
        <a:effectLst/>
      </c:spPr>
    </c:plotArea>
    <c:plotVisOnly val="1"/>
    <c:dispBlanksAs val="gap"/>
    <c:showDLblsOverMax val="0"/>
  </c:chart>
  <c:spPr>
    <a:solidFill>
      <a:schemeClr val="lt1"/>
    </a:solidFill>
    <a:ln w="28575" cap="flat" cmpd="sng" algn="ctr">
      <a:no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852798646528"/>
          <c:y val="0.141556268409808"/>
          <c:w val="0.597318849733756"/>
          <c:h val="0.716330922184464"/>
        </c:manualLayout>
      </c:layout>
      <c:pieChart>
        <c:varyColors val="1"/>
        <c:ser>
          <c:idx val="0"/>
          <c:order val="0"/>
          <c:tx>
            <c:strRef>
              <c:f>Sheet2!$E$2</c:f>
              <c:strCache>
                <c:ptCount val="1"/>
                <c:pt idx="0">
                  <c:v>total $</c:v>
                </c:pt>
              </c:strCache>
            </c:strRef>
          </c:tx>
          <c:dPt>
            <c:idx val="0"/>
            <c:bubble3D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7BB4-4E4A-9508-52A0D38EAE2F}"/>
              </c:ext>
            </c:extLst>
          </c:dPt>
          <c:dPt>
            <c:idx val="1"/>
            <c:bubble3D val="0"/>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7BB4-4E4A-9508-52A0D38EAE2F}"/>
              </c:ext>
            </c:extLst>
          </c:dPt>
          <c:dPt>
            <c:idx val="2"/>
            <c:bubble3D val="0"/>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7BB4-4E4A-9508-52A0D38EAE2F}"/>
              </c:ext>
            </c:extLst>
          </c:dPt>
          <c:dPt>
            <c:idx val="3"/>
            <c:bubble3D val="0"/>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7BB4-4E4A-9508-52A0D38EAE2F}"/>
              </c:ext>
            </c:extLst>
          </c:dPt>
          <c:dPt>
            <c:idx val="4"/>
            <c:bubble3D val="0"/>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7BB4-4E4A-9508-52A0D38EAE2F}"/>
              </c:ext>
            </c:extLst>
          </c:dPt>
          <c:dPt>
            <c:idx val="5"/>
            <c:bubble3D val="0"/>
            <c:spPr>
              <a:solidFill>
                <a:schemeClr val="accent6"/>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7BB4-4E4A-9508-52A0D38EAE2F}"/>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D-7BB4-4E4A-9508-52A0D38EAE2F}"/>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F-7BB4-4E4A-9508-52A0D38EAE2F}"/>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1-7BB4-4E4A-9508-52A0D38EAE2F}"/>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3-7BB4-4E4A-9508-52A0D38EAE2F}"/>
              </c:ext>
            </c:extLst>
          </c:dPt>
          <c:dLbls>
            <c:dLbl>
              <c:idx val="0"/>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Starting Pitcher
</a:t>
                    </a:r>
                    <a:fld id="{41D3EABA-BA20-415D-B426-86C343B58D06}" type="PERCENTAGE">
                      <a:rPr lang="en-US" sz="1000" baseline="0">
                        <a:latin typeface="Trebuchet MS" panose="020B0603020202020204" pitchFamily="34" charset="0"/>
                      </a:rPr>
                      <a:pPr>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1"/>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Relief Pitcher
</a:t>
                    </a:r>
                    <a:fld id="{4F61812D-9EC9-4F31-A998-D1FD1B4C4172}"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2"/>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Right Field
</a:t>
                    </a:r>
                    <a:fld id="{6AAA7A8B-E681-4505-AAB6-E800A443BF81}"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3"/>
              <c:layout>
                <c:manualLayout>
                  <c:x val="0.0"/>
                  <c:y val="0.00671550655409644"/>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dirty="0">
                        <a:latin typeface="Trebuchet MS" panose="020B0603020202020204" pitchFamily="34" charset="0"/>
                      </a:rPr>
                      <a:t>Catcher </a:t>
                    </a:r>
                    <a:fld id="{9F4E5020-B363-48FB-B83A-EEEE26F3197E}" type="PERCENTAGE">
                      <a:rPr lang="en-US" sz="1000" baseline="0" smtClean="0">
                        <a:latin typeface="Trebuchet MS" panose="020B0603020202020204" pitchFamily="34" charset="0"/>
                      </a:rPr>
                      <a:pPr>
                        <a:defRPr>
                          <a:solidFill>
                            <a:schemeClr val="accent1"/>
                          </a:solidFill>
                        </a:defRPr>
                      </a:pPr>
                      <a:t>[PERCENTAGE]</a:t>
                    </a:fld>
                    <a:endParaRPr lang="en-US" sz="100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7-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4"/>
              <c:layout>
                <c:manualLayout>
                  <c:x val="0.0"/>
                  <c:y val="0.0"/>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2</a:t>
                    </a:r>
                    <a:r>
                      <a:rPr lang="en-US" sz="1000" baseline="30000" dirty="0">
                        <a:latin typeface="Trebuchet MS" panose="020B0603020202020204" pitchFamily="34" charset="0"/>
                      </a:rPr>
                      <a:t>nd</a:t>
                    </a:r>
                    <a:r>
                      <a:rPr lang="en-US" sz="1000" baseline="0" dirty="0">
                        <a:latin typeface="Trebuchet MS" panose="020B0603020202020204" pitchFamily="34" charset="0"/>
                      </a:rPr>
                      <a:t> Base
</a:t>
                    </a:r>
                    <a:fld id="{9CB8C1D3-C7B0-4444-8C39-BEC42FD79527}"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9-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5"/>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Center Field
</a:t>
                    </a:r>
                    <a:fld id="{C5A02D6E-6023-4D55-AD0A-CF4F9EA70050}"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B-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6"/>
              <c:layout>
                <c:manualLayout>
                  <c:x val="-0.0391984900865078"/>
                  <c:y val="0.00671550655409644"/>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Left Field
</a:t>
                    </a:r>
                    <a:fld id="{8C2C71DE-A120-4D26-A632-DFCC8ED35716}"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D-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7"/>
              <c:layout>
                <c:manualLayout>
                  <c:x val="-0.0643975194278343"/>
                  <c:y val="-0.0201465196622894"/>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1</a:t>
                    </a:r>
                    <a:r>
                      <a:rPr lang="en-US" sz="1000" baseline="30000" dirty="0">
                        <a:latin typeface="Trebuchet MS" panose="020B0603020202020204" pitchFamily="34" charset="0"/>
                      </a:rPr>
                      <a:t>st</a:t>
                    </a:r>
                    <a:r>
                      <a:rPr lang="en-US" sz="1000" baseline="0" dirty="0">
                        <a:latin typeface="Trebuchet MS" panose="020B0603020202020204" pitchFamily="34" charset="0"/>
                      </a:rPr>
                      <a:t> Base
</a:t>
                    </a:r>
                    <a:fld id="{9324314C-6312-4C13-983A-4A3C2C0091A2}"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F-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8"/>
              <c:layout>
                <c:manualLayout>
                  <c:x val="0.030798813639399"/>
                  <c:y val="-0.0369352860475304"/>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Short Stop
</a:t>
                    </a:r>
                    <a:fld id="{B8B440FE-05B1-4CA9-9ADA-04EC41ECBFAC}"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11-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dLbl>
              <c:idx val="9"/>
              <c:layout>
                <c:manualLayout>
                  <c:x val="0.0755970880239794"/>
                  <c:y val="-0.0335775327704822"/>
                </c:manualLayout>
              </c:layout>
              <c:tx>
                <c:rich>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r>
                      <a:rPr lang="en-US" sz="1000" baseline="0" dirty="0">
                        <a:latin typeface="Trebuchet MS" panose="020B0603020202020204" pitchFamily="34" charset="0"/>
                      </a:rPr>
                      <a:t>3</a:t>
                    </a:r>
                    <a:r>
                      <a:rPr lang="en-US" sz="1000" baseline="30000" dirty="0">
                        <a:latin typeface="Trebuchet MS" panose="020B0603020202020204" pitchFamily="34" charset="0"/>
                      </a:rPr>
                      <a:t>rd</a:t>
                    </a:r>
                    <a:r>
                      <a:rPr lang="en-US" sz="1000" baseline="0" dirty="0">
                        <a:latin typeface="Trebuchet MS" panose="020B0603020202020204" pitchFamily="34" charset="0"/>
                      </a:rPr>
                      <a:t> Base
</a:t>
                    </a:r>
                    <a:fld id="{C0602489-1AF6-45A5-943A-4C8914DF0AE3}" type="PERCENTAGE">
                      <a:rPr lang="en-US" sz="1000" baseline="0">
                        <a:latin typeface="Trebuchet MS" panose="020B0603020202020204" pitchFamily="34" charset="0"/>
                      </a:rPr>
                      <a:pPr>
                        <a:defRPr>
                          <a:solidFill>
                            <a:schemeClr val="accent1"/>
                          </a:solidFill>
                        </a:defRPr>
                      </a:pPr>
                      <a:t>[PERCENTAGE]</a:t>
                    </a:fld>
                    <a:endParaRPr lang="en-US" sz="1000" baseline="0" dirty="0">
                      <a:latin typeface="Trebuchet MS" panose="020B0603020202020204" pitchFamily="34" charset="0"/>
                    </a:endParaRPr>
                  </a:p>
                </c:rich>
              </c:tx>
              <c:spPr>
                <a:noFill/>
                <a:ln>
                  <a:no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13-7BB4-4E4A-9508-52A0D38EAE2F}"/>
                </c:ex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Lst>
            </c:dLbl>
            <c:spPr>
              <a:noFill/>
              <a:ln>
                <a:noFill/>
              </a:ln>
              <a:effectLst/>
            </c:spPr>
            <c:dLblPos val="outEnd"/>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Sheet2!$F$81:$F$90</c:f>
              <c:strCache>
                <c:ptCount val="10"/>
                <c:pt idx="0">
                  <c:v>SP</c:v>
                </c:pt>
                <c:pt idx="1">
                  <c:v>RP</c:v>
                </c:pt>
                <c:pt idx="2">
                  <c:v>RF</c:v>
                </c:pt>
                <c:pt idx="3">
                  <c:v>C</c:v>
                </c:pt>
                <c:pt idx="4">
                  <c:v>2B</c:v>
                </c:pt>
                <c:pt idx="5">
                  <c:v>CF</c:v>
                </c:pt>
                <c:pt idx="6">
                  <c:v>LF</c:v>
                </c:pt>
                <c:pt idx="7">
                  <c:v>1B</c:v>
                </c:pt>
                <c:pt idx="8">
                  <c:v>SS</c:v>
                </c:pt>
                <c:pt idx="9">
                  <c:v>3B</c:v>
                </c:pt>
              </c:strCache>
            </c:strRef>
          </c:cat>
          <c:val>
            <c:numRef>
              <c:f>Sheet2!$G$81:$G$90</c:f>
              <c:numCache>
                <c:formatCode>"$"#,##0.00</c:formatCode>
                <c:ptCount val="10"/>
                <c:pt idx="0">
                  <c:v>3.7025E7</c:v>
                </c:pt>
                <c:pt idx="1">
                  <c:v>4.0E7</c:v>
                </c:pt>
                <c:pt idx="2">
                  <c:v>1.6525E7</c:v>
                </c:pt>
                <c:pt idx="3">
                  <c:v>1.1827777E7</c:v>
                </c:pt>
                <c:pt idx="4">
                  <c:v>8.191667E6</c:v>
                </c:pt>
                <c:pt idx="5">
                  <c:v>1.3776E7</c:v>
                </c:pt>
                <c:pt idx="6">
                  <c:v>2.0E6</c:v>
                </c:pt>
                <c:pt idx="7">
                  <c:v>9.912E6</c:v>
                </c:pt>
                <c:pt idx="8">
                  <c:v>2.2105E6</c:v>
                </c:pt>
                <c:pt idx="9">
                  <c:v>8.75E6</c:v>
                </c:pt>
              </c:numCache>
            </c:numRef>
          </c:val>
          <c:extLst xmlns:c16r2="http://schemas.microsoft.com/office/drawing/2015/06/chart">
            <c:ext xmlns:c16="http://schemas.microsoft.com/office/drawing/2014/chart" uri="{C3380CC4-5D6E-409C-BE32-E72D297353CC}">
              <c16:uniqueId val="{00000014-7BB4-4E4A-9508-52A0D38EAE2F}"/>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salary</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Sheet2!$C$81:$C$121</c:f>
              <c:numCache>
                <c:formatCode>General</c:formatCode>
                <c:ptCount val="41"/>
                <c:pt idx="0">
                  <c:v>8.0</c:v>
                </c:pt>
                <c:pt idx="1">
                  <c:v>8.0</c:v>
                </c:pt>
                <c:pt idx="2">
                  <c:v>5.0</c:v>
                </c:pt>
                <c:pt idx="3">
                  <c:v>16.0</c:v>
                </c:pt>
                <c:pt idx="4">
                  <c:v>9.0</c:v>
                </c:pt>
                <c:pt idx="5">
                  <c:v>8.0</c:v>
                </c:pt>
                <c:pt idx="6">
                  <c:v>12.0</c:v>
                </c:pt>
                <c:pt idx="7">
                  <c:v>7.0</c:v>
                </c:pt>
                <c:pt idx="8">
                  <c:v>8.0</c:v>
                </c:pt>
                <c:pt idx="9">
                  <c:v>14.0</c:v>
                </c:pt>
                <c:pt idx="10">
                  <c:v>9.0</c:v>
                </c:pt>
                <c:pt idx="11">
                  <c:v>8.0</c:v>
                </c:pt>
                <c:pt idx="12">
                  <c:v>10.0</c:v>
                </c:pt>
                <c:pt idx="13">
                  <c:v>5.0</c:v>
                </c:pt>
                <c:pt idx="14">
                  <c:v>4.0</c:v>
                </c:pt>
                <c:pt idx="15">
                  <c:v>13.0</c:v>
                </c:pt>
                <c:pt idx="16">
                  <c:v>5.0</c:v>
                </c:pt>
                <c:pt idx="17">
                  <c:v>6.0</c:v>
                </c:pt>
                <c:pt idx="18">
                  <c:v>5.0</c:v>
                </c:pt>
                <c:pt idx="19">
                  <c:v>5.0</c:v>
                </c:pt>
                <c:pt idx="20">
                  <c:v>4.0</c:v>
                </c:pt>
                <c:pt idx="21">
                  <c:v>3.0</c:v>
                </c:pt>
                <c:pt idx="22">
                  <c:v>2.0</c:v>
                </c:pt>
                <c:pt idx="23">
                  <c:v>1.0</c:v>
                </c:pt>
                <c:pt idx="24">
                  <c:v>3.0</c:v>
                </c:pt>
                <c:pt idx="25">
                  <c:v>1.0</c:v>
                </c:pt>
                <c:pt idx="26">
                  <c:v>1.0</c:v>
                </c:pt>
                <c:pt idx="27">
                  <c:v>1.0</c:v>
                </c:pt>
                <c:pt idx="28">
                  <c:v>1.0</c:v>
                </c:pt>
                <c:pt idx="29">
                  <c:v>5.0</c:v>
                </c:pt>
                <c:pt idx="30">
                  <c:v>2.0</c:v>
                </c:pt>
                <c:pt idx="31">
                  <c:v>1.0</c:v>
                </c:pt>
                <c:pt idx="32">
                  <c:v>2.0</c:v>
                </c:pt>
                <c:pt idx="33">
                  <c:v>1.0</c:v>
                </c:pt>
                <c:pt idx="34">
                  <c:v>1.0</c:v>
                </c:pt>
                <c:pt idx="35">
                  <c:v>1.0</c:v>
                </c:pt>
                <c:pt idx="36">
                  <c:v>1.0</c:v>
                </c:pt>
                <c:pt idx="37">
                  <c:v>1.0</c:v>
                </c:pt>
                <c:pt idx="38">
                  <c:v>1.0</c:v>
                </c:pt>
                <c:pt idx="39">
                  <c:v>3.0</c:v>
                </c:pt>
                <c:pt idx="40">
                  <c:v>1.0</c:v>
                </c:pt>
              </c:numCache>
            </c:numRef>
          </c:xVal>
          <c:yVal>
            <c:numRef>
              <c:f>Sheet2!$E$81:$E$121</c:f>
              <c:numCache>
                <c:formatCode>"$"#,##0_);[Red]\("$"#,##0\)</c:formatCode>
                <c:ptCount val="41"/>
                <c:pt idx="0">
                  <c:v>1.7E7</c:v>
                </c:pt>
                <c:pt idx="1">
                  <c:v>1.6025E7</c:v>
                </c:pt>
                <c:pt idx="2">
                  <c:v>1.1327777E7</c:v>
                </c:pt>
                <c:pt idx="3">
                  <c:v>1.1025E7</c:v>
                </c:pt>
                <c:pt idx="4">
                  <c:v>1.025E7</c:v>
                </c:pt>
                <c:pt idx="5">
                  <c:v>8.25E6</c:v>
                </c:pt>
                <c:pt idx="6">
                  <c:v>6.666667E6</c:v>
                </c:pt>
                <c:pt idx="7">
                  <c:v>6.3E6</c:v>
                </c:pt>
                <c:pt idx="8">
                  <c:v>6.0E6</c:v>
                </c:pt>
                <c:pt idx="9">
                  <c:v>6.0E6</c:v>
                </c:pt>
                <c:pt idx="10">
                  <c:v>5.0E6</c:v>
                </c:pt>
                <c:pt idx="11">
                  <c:v>4.5E6</c:v>
                </c:pt>
                <c:pt idx="12">
                  <c:v>4.0E6</c:v>
                </c:pt>
                <c:pt idx="13">
                  <c:v>4.0E6</c:v>
                </c:pt>
                <c:pt idx="14">
                  <c:v>2.9E6</c:v>
                </c:pt>
                <c:pt idx="15">
                  <c:v>1.45E7</c:v>
                </c:pt>
                <c:pt idx="16">
                  <c:v>2.525E6</c:v>
                </c:pt>
                <c:pt idx="17">
                  <c:v>1.15E6</c:v>
                </c:pt>
                <c:pt idx="18">
                  <c:v>850000.0</c:v>
                </c:pt>
                <c:pt idx="19">
                  <c:v>845000.0</c:v>
                </c:pt>
                <c:pt idx="20">
                  <c:v>560000.0</c:v>
                </c:pt>
                <c:pt idx="21">
                  <c:v>512000.0</c:v>
                </c:pt>
                <c:pt idx="22">
                  <c:v>505000.0</c:v>
                </c:pt>
                <c:pt idx="23">
                  <c:v>500500.0</c:v>
                </c:pt>
                <c:pt idx="24">
                  <c:v>1.0E6</c:v>
                </c:pt>
                <c:pt idx="25">
                  <c:v>501000.0</c:v>
                </c:pt>
                <c:pt idx="26">
                  <c:v>525000.0</c:v>
                </c:pt>
                <c:pt idx="27">
                  <c:v>500000.0</c:v>
                </c:pt>
                <c:pt idx="28">
                  <c:v>500000.0</c:v>
                </c:pt>
                <c:pt idx="29">
                  <c:v>500000.0</c:v>
                </c:pt>
                <c:pt idx="30">
                  <c:v>500000.0</c:v>
                </c:pt>
                <c:pt idx="31">
                  <c:v>500000.0</c:v>
                </c:pt>
                <c:pt idx="32">
                  <c:v>500000.0</c:v>
                </c:pt>
                <c:pt idx="33">
                  <c:v>500000.0</c:v>
                </c:pt>
                <c:pt idx="34">
                  <c:v>500000.0</c:v>
                </c:pt>
                <c:pt idx="35">
                  <c:v>500000.0</c:v>
                </c:pt>
                <c:pt idx="36">
                  <c:v>500000.0</c:v>
                </c:pt>
                <c:pt idx="37">
                  <c:v>500000.0</c:v>
                </c:pt>
                <c:pt idx="38">
                  <c:v>500000.0</c:v>
                </c:pt>
                <c:pt idx="39">
                  <c:v>500000.0</c:v>
                </c:pt>
                <c:pt idx="40">
                  <c:v>500000.0</c:v>
                </c:pt>
              </c:numCache>
            </c:numRef>
          </c:yVal>
          <c:smooth val="0"/>
          <c:extLst xmlns:c16r2="http://schemas.microsoft.com/office/drawing/2015/06/chart">
            <c:ext xmlns:c16="http://schemas.microsoft.com/office/drawing/2014/chart" uri="{C3380CC4-5D6E-409C-BE32-E72D297353CC}">
              <c16:uniqueId val="{00000001-35B0-428E-8E96-54A113A155F2}"/>
            </c:ext>
          </c:extLst>
        </c:ser>
        <c:dLbls>
          <c:showLegendKey val="0"/>
          <c:showVal val="0"/>
          <c:showCatName val="0"/>
          <c:showSerName val="0"/>
          <c:showPercent val="0"/>
          <c:showBubbleSize val="0"/>
        </c:dLbls>
        <c:axId val="-1146511856"/>
        <c:axId val="-1146509536"/>
      </c:scatterChart>
      <c:valAx>
        <c:axId val="-11465118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6509536"/>
        <c:crosses val="autoZero"/>
        <c:crossBetween val="midCat"/>
      </c:valAx>
      <c:valAx>
        <c:axId val="-1146509536"/>
        <c:scaling>
          <c:orientation val="minMax"/>
          <c:max val="1.6E7"/>
          <c:min val="0.0"/>
        </c:scaling>
        <c:delete val="0"/>
        <c:axPos val="l"/>
        <c:numFmt formatCode="&quot;$&quot;#,##0_);[Red]\(&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6511856"/>
        <c:crosses val="autoZero"/>
        <c:crossBetween val="midCat"/>
        <c:majorUnit val="2.0E6"/>
        <c:dispUnits>
          <c:builtInUnit val="million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19050" cap="rnd">
              <a:solidFill>
                <a:schemeClr val="accent1"/>
              </a:solidFill>
              <a:round/>
            </a:ln>
            <a:effectLst/>
          </c:spPr>
          <c:marker>
            <c:symbol val="none"/>
          </c:marker>
          <c:cat>
            <c:numRef>
              <c:f>Sheet1!$A$15:$A$24</c:f>
              <c:numCache>
                <c:formatCode>General</c:formatCode>
                <c:ptCount val="10"/>
                <c:pt idx="0">
                  <c:v>2008.0</c:v>
                </c:pt>
                <c:pt idx="1">
                  <c:v>2040.0</c:v>
                </c:pt>
                <c:pt idx="2">
                  <c:v>2125.0</c:v>
                </c:pt>
                <c:pt idx="3">
                  <c:v>2158.0</c:v>
                </c:pt>
                <c:pt idx="4">
                  <c:v>2194.0</c:v>
                </c:pt>
                <c:pt idx="5">
                  <c:v>2326.0</c:v>
                </c:pt>
                <c:pt idx="6">
                  <c:v>2504.0</c:v>
                </c:pt>
                <c:pt idx="7">
                  <c:v>2728.0</c:v>
                </c:pt>
                <c:pt idx="8">
                  <c:v>2763.0</c:v>
                </c:pt>
                <c:pt idx="9">
                  <c:v>3731.0</c:v>
                </c:pt>
              </c:numCache>
            </c:numRef>
          </c:cat>
          <c:val>
            <c:numRef>
              <c:f>Sheet1!$B$15:$B$24</c:f>
              <c:numCache>
                <c:formatCode>General</c:formatCode>
                <c:ptCount val="10"/>
                <c:pt idx="0">
                  <c:v>3717.0</c:v>
                </c:pt>
                <c:pt idx="1">
                  <c:v>3653.0</c:v>
                </c:pt>
                <c:pt idx="2">
                  <c:v>3458.0</c:v>
                </c:pt>
                <c:pt idx="3">
                  <c:v>4377.0</c:v>
                </c:pt>
                <c:pt idx="4">
                  <c:v>4028.0</c:v>
                </c:pt>
                <c:pt idx="5">
                  <c:v>4323.0</c:v>
                </c:pt>
                <c:pt idx="6">
                  <c:v>4505.0</c:v>
                </c:pt>
                <c:pt idx="7">
                  <c:v>5093.0</c:v>
                </c:pt>
                <c:pt idx="8">
                  <c:v>4711.0</c:v>
                </c:pt>
                <c:pt idx="9">
                  <c:v>7679.0</c:v>
                </c:pt>
              </c:numCache>
            </c:numRef>
          </c:val>
          <c:smooth val="0"/>
          <c:extLst xmlns:c16r2="http://schemas.microsoft.com/office/drawing/2015/06/chart">
            <c:ext xmlns:c16="http://schemas.microsoft.com/office/drawing/2014/chart" uri="{C3380CC4-5D6E-409C-BE32-E72D297353CC}">
              <c16:uniqueId val="{00000000-057F-4B00-9D49-758847038CB3}"/>
            </c:ext>
          </c:extLst>
        </c:ser>
        <c:dLbls>
          <c:showLegendKey val="0"/>
          <c:showVal val="0"/>
          <c:showCatName val="0"/>
          <c:showSerName val="0"/>
          <c:showPercent val="0"/>
          <c:showBubbleSize val="0"/>
        </c:dLbls>
        <c:smooth val="0"/>
        <c:axId val="-1145237248"/>
        <c:axId val="-1145235200"/>
      </c:lineChart>
      <c:catAx>
        <c:axId val="-1145237248"/>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5235200"/>
        <c:crosses val="autoZero"/>
        <c:auto val="1"/>
        <c:lblAlgn val="ctr"/>
        <c:lblOffset val="100"/>
        <c:noMultiLvlLbl val="0"/>
      </c:catAx>
      <c:valAx>
        <c:axId val="-1145235200"/>
        <c:scaling>
          <c:orientation val="minMax"/>
        </c:scaling>
        <c:delete val="0"/>
        <c:axPos val="l"/>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523724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dirty="0"/>
              <a:t>ESPN</a:t>
            </a:r>
            <a:r>
              <a:rPr lang="en-US" sz="1100" baseline="0" dirty="0"/>
              <a:t> The Magazine Player Poll: “If you could play for any manager, who would it be?” (2015) </a:t>
            </a:r>
            <a:endParaRPr lang="en-US" sz="1100" dirty="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76EF-43CB-9D37-31AEEB21AC9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76EF-43CB-9D37-31AEEB21AC9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76EF-43CB-9D37-31AEEB21AC97}"/>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76EF-43CB-9D37-31AEEB21AC97}"/>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76EF-43CB-9D37-31AEEB21AC97}"/>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76EF-43CB-9D37-31AEEB21AC97}"/>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76EF-43CB-9D37-31AEEB21AC9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Sheet1!$A$2:$A$8</c:f>
              <c:strCache>
                <c:ptCount val="7"/>
                <c:pt idx="0">
                  <c:v>Joe Maddon</c:v>
                </c:pt>
                <c:pt idx="1">
                  <c:v>Bruce Bochy</c:v>
                </c:pt>
                <c:pt idx="2">
                  <c:v>Terry Francona</c:v>
                </c:pt>
                <c:pt idx="3">
                  <c:v>Mike Matheny</c:v>
                </c:pt>
                <c:pt idx="4">
                  <c:v>Tony La Russa</c:v>
                </c:pt>
                <c:pt idx="5">
                  <c:v>Buck Showalter</c:v>
                </c:pt>
                <c:pt idx="6">
                  <c:v>Other</c:v>
                </c:pt>
              </c:strCache>
            </c:strRef>
          </c:cat>
          <c:val>
            <c:numRef>
              <c:f>Sheet1!$B$2:$B$8</c:f>
              <c:numCache>
                <c:formatCode>General</c:formatCode>
                <c:ptCount val="7"/>
                <c:pt idx="0">
                  <c:v>35.0</c:v>
                </c:pt>
                <c:pt idx="1">
                  <c:v>18.0</c:v>
                </c:pt>
                <c:pt idx="2">
                  <c:v>7.0</c:v>
                </c:pt>
                <c:pt idx="3">
                  <c:v>5.0</c:v>
                </c:pt>
                <c:pt idx="4">
                  <c:v>4.0</c:v>
                </c:pt>
                <c:pt idx="5">
                  <c:v>4.0</c:v>
                </c:pt>
                <c:pt idx="6">
                  <c:v>27.0</c:v>
                </c:pt>
              </c:numCache>
            </c:numRef>
          </c:val>
          <c:extLst xmlns:c16r2="http://schemas.microsoft.com/office/drawing/2015/06/chart">
            <c:ext xmlns:c16="http://schemas.microsoft.com/office/drawing/2014/chart" uri="{C3380CC4-5D6E-409C-BE32-E72D297353CC}">
              <c16:uniqueId val="{0000000E-76EF-43CB-9D37-31AEEB21AC97}"/>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89682200309036"/>
          <c:y val="0.302348786418915"/>
          <c:w val="0.202606579286465"/>
          <c:h val="0.6876978521110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1-6919-4139-97E5-385413470F71}"/>
              </c:ext>
            </c:extLst>
          </c:dPt>
          <c:dPt>
            <c:idx val="2"/>
            <c:invertIfNegative val="0"/>
            <c:bubble3D val="0"/>
            <c:spPr>
              <a:solidFill>
                <a:srgbClr val="1F5AA1"/>
              </a:solidFill>
              <a:ln>
                <a:noFill/>
              </a:ln>
              <a:effectLst/>
            </c:spPr>
            <c:extLst xmlns:c16r2="http://schemas.microsoft.com/office/drawing/2015/06/chart">
              <c:ext xmlns:c16="http://schemas.microsoft.com/office/drawing/2014/chart" uri="{C3380CC4-5D6E-409C-BE32-E72D297353CC}">
                <c16:uniqueId val="{00000003-6919-4139-97E5-385413470F71}"/>
              </c:ext>
            </c:extLst>
          </c:dPt>
          <c:dPt>
            <c:idx val="3"/>
            <c:invertIfNegative val="0"/>
            <c:bubble3D val="0"/>
            <c:spPr>
              <a:solidFill>
                <a:srgbClr val="BAD884"/>
              </a:solidFill>
              <a:ln>
                <a:noFill/>
              </a:ln>
              <a:effectLst/>
            </c:spPr>
            <c:extLst xmlns:c16r2="http://schemas.microsoft.com/office/drawing/2015/06/chart">
              <c:ext xmlns:c16="http://schemas.microsoft.com/office/drawing/2014/chart" uri="{C3380CC4-5D6E-409C-BE32-E72D297353CC}">
                <c16:uniqueId val="{00000005-6919-4139-97E5-385413470F71}"/>
              </c:ext>
            </c:extLst>
          </c:dPt>
          <c:dPt>
            <c:idx val="4"/>
            <c:invertIfNegative val="0"/>
            <c:bubble3D val="0"/>
            <c:spPr>
              <a:solidFill>
                <a:srgbClr val="88B3E8"/>
              </a:solidFill>
              <a:ln>
                <a:noFill/>
              </a:ln>
              <a:effectLst/>
            </c:spPr>
            <c:extLst xmlns:c16r2="http://schemas.microsoft.com/office/drawing/2015/06/chart">
              <c:ext xmlns:c16="http://schemas.microsoft.com/office/drawing/2014/chart" uri="{C3380CC4-5D6E-409C-BE32-E72D297353CC}">
                <c16:uniqueId val="{00000007-6919-4139-97E5-385413470F71}"/>
              </c:ext>
            </c:extLst>
          </c:dPt>
          <c:dPt>
            <c:idx val="5"/>
            <c:invertIfNegative val="0"/>
            <c:bubble3D val="0"/>
            <c:spPr>
              <a:solidFill>
                <a:srgbClr val="BFBFBF"/>
              </a:solidFill>
              <a:ln>
                <a:noFill/>
              </a:ln>
              <a:effectLst/>
            </c:spPr>
            <c:extLst xmlns:c16r2="http://schemas.microsoft.com/office/drawing/2015/06/chart">
              <c:ext xmlns:c16="http://schemas.microsoft.com/office/drawing/2014/chart" uri="{C3380CC4-5D6E-409C-BE32-E72D297353CC}">
                <c16:uniqueId val="{00000009-6919-4139-97E5-385413470F7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Joe Maddon</c:v>
                </c:pt>
                <c:pt idx="1">
                  <c:v>Bruce Bochy</c:v>
                </c:pt>
                <c:pt idx="2">
                  <c:v>Terra Francona</c:v>
                </c:pt>
                <c:pt idx="3">
                  <c:v>Mike Matheny</c:v>
                </c:pt>
                <c:pt idx="4">
                  <c:v>Buck Showalter</c:v>
                </c:pt>
                <c:pt idx="5">
                  <c:v>Other</c:v>
                </c:pt>
              </c:strCache>
            </c:strRef>
          </c:cat>
          <c:val>
            <c:numRef>
              <c:f>Sheet1!$B$2:$B$7</c:f>
              <c:numCache>
                <c:formatCode>General</c:formatCode>
                <c:ptCount val="6"/>
                <c:pt idx="0">
                  <c:v>103.0</c:v>
                </c:pt>
                <c:pt idx="1">
                  <c:v>87.0</c:v>
                </c:pt>
                <c:pt idx="2">
                  <c:v>94.0</c:v>
                </c:pt>
                <c:pt idx="3">
                  <c:v>86.0</c:v>
                </c:pt>
                <c:pt idx="4">
                  <c:v>89.0</c:v>
                </c:pt>
                <c:pt idx="5">
                  <c:v>81.0</c:v>
                </c:pt>
              </c:numCache>
            </c:numRef>
          </c:val>
          <c:extLst xmlns:c16r2="http://schemas.microsoft.com/office/drawing/2015/06/chart">
            <c:ext xmlns:c16="http://schemas.microsoft.com/office/drawing/2014/chart" uri="{C3380CC4-5D6E-409C-BE32-E72D297353CC}">
              <c16:uniqueId val="{0000000A-6919-4139-97E5-385413470F71}"/>
            </c:ext>
          </c:extLst>
        </c:ser>
        <c:dLbls>
          <c:showLegendKey val="0"/>
          <c:showVal val="0"/>
          <c:showCatName val="0"/>
          <c:showSerName val="0"/>
          <c:showPercent val="0"/>
          <c:showBubbleSize val="0"/>
        </c:dLbls>
        <c:gapWidth val="219"/>
        <c:overlap val="-27"/>
        <c:axId val="-1189413648"/>
        <c:axId val="-1189411328"/>
      </c:barChart>
      <c:catAx>
        <c:axId val="-118941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189411328"/>
        <c:crosses val="autoZero"/>
        <c:auto val="1"/>
        <c:lblAlgn val="ctr"/>
        <c:lblOffset val="100"/>
        <c:noMultiLvlLbl val="0"/>
      </c:catAx>
      <c:valAx>
        <c:axId val="-1189411328"/>
        <c:scaling>
          <c:orientation val="minMax"/>
          <c:min val="70.0"/>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a:t>Wins (2016)</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189413648"/>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Played </a:t>
            </a:r>
            <a:r>
              <a:rPr lang="en-US" dirty="0"/>
              <a:t>Season in MLB</a:t>
            </a:r>
          </a:p>
        </c:rich>
      </c:tx>
      <c:layout>
        <c:manualLayout>
          <c:xMode val="edge"/>
          <c:yMode val="edge"/>
          <c:x val="0.296968658062543"/>
          <c:y val="0.12665615607021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Played Season in MLB</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2954-4D66-80C5-4266C4940B0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2954-4D66-80C5-4266C4940B0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Yes</c:v>
                </c:pt>
                <c:pt idx="1">
                  <c:v>No</c:v>
                </c:pt>
              </c:strCache>
            </c:strRef>
          </c:cat>
          <c:val>
            <c:numRef>
              <c:f>Sheet1!$B$2:$B$3</c:f>
              <c:numCache>
                <c:formatCode>General</c:formatCode>
                <c:ptCount val="2"/>
                <c:pt idx="0">
                  <c:v>7.0</c:v>
                </c:pt>
                <c:pt idx="1">
                  <c:v>3.0</c:v>
                </c:pt>
              </c:numCache>
            </c:numRef>
          </c:val>
          <c:extLst xmlns:c16r2="http://schemas.microsoft.com/office/drawing/2015/06/chart">
            <c:ext xmlns:c16="http://schemas.microsoft.com/office/drawing/2014/chart" uri="{C3380CC4-5D6E-409C-BE32-E72D297353CC}">
              <c16:uniqueId val="{00000000-CF65-4EA6-8B3A-E49CE7388A89}"/>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99865048797766"/>
          <c:y val="0.764524482231715"/>
          <c:w val="0.194607925964531"/>
          <c:h val="0.11983294048678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Playoff Manager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Average Years with Team</c:v>
                </c:pt>
                <c:pt idx="1">
                  <c:v>Average Years Prior as Manager</c:v>
                </c:pt>
              </c:strCache>
            </c:strRef>
          </c:cat>
          <c:val>
            <c:numRef>
              <c:f>Sheet1!$B$2:$B$3</c:f>
              <c:numCache>
                <c:formatCode>General</c:formatCode>
                <c:ptCount val="2"/>
                <c:pt idx="0">
                  <c:v>3.1</c:v>
                </c:pt>
                <c:pt idx="1">
                  <c:v>10.3</c:v>
                </c:pt>
              </c:numCache>
            </c:numRef>
          </c:val>
          <c:extLst xmlns:c16r2="http://schemas.microsoft.com/office/drawing/2015/06/chart">
            <c:ext xmlns:c16="http://schemas.microsoft.com/office/drawing/2014/chart" uri="{C3380CC4-5D6E-409C-BE32-E72D297353CC}">
              <c16:uniqueId val="{00000000-08F0-4EB0-8FD2-721425F971AD}"/>
            </c:ext>
          </c:extLst>
        </c:ser>
        <c:ser>
          <c:idx val="1"/>
          <c:order val="1"/>
          <c:tx>
            <c:strRef>
              <c:f>Sheet1!$C$1</c:f>
              <c:strCache>
                <c:ptCount val="1"/>
                <c:pt idx="0">
                  <c:v>Non-Playoff Manager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Average Years with Team</c:v>
                </c:pt>
                <c:pt idx="1">
                  <c:v>Average Years Prior as Manager</c:v>
                </c:pt>
              </c:strCache>
            </c:strRef>
          </c:cat>
          <c:val>
            <c:numRef>
              <c:f>Sheet1!$C$2:$C$3</c:f>
              <c:numCache>
                <c:formatCode>General</c:formatCode>
                <c:ptCount val="2"/>
                <c:pt idx="0">
                  <c:v>2.6</c:v>
                </c:pt>
                <c:pt idx="1">
                  <c:v>4.9</c:v>
                </c:pt>
              </c:numCache>
            </c:numRef>
          </c:val>
          <c:extLst xmlns:c16r2="http://schemas.microsoft.com/office/drawing/2015/06/chart">
            <c:ext xmlns:c16="http://schemas.microsoft.com/office/drawing/2014/chart" uri="{C3380CC4-5D6E-409C-BE32-E72D297353CC}">
              <c16:uniqueId val="{00000001-08F0-4EB0-8FD2-721425F971AD}"/>
            </c:ext>
          </c:extLst>
        </c:ser>
        <c:dLbls>
          <c:showLegendKey val="0"/>
          <c:showVal val="0"/>
          <c:showCatName val="0"/>
          <c:showSerName val="0"/>
          <c:showPercent val="0"/>
          <c:showBubbleSize val="0"/>
        </c:dLbls>
        <c:gapWidth val="219"/>
        <c:overlap val="-27"/>
        <c:axId val="-1188621472"/>
        <c:axId val="-1188455728"/>
      </c:barChart>
      <c:catAx>
        <c:axId val="-118862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455728"/>
        <c:crosses val="autoZero"/>
        <c:auto val="1"/>
        <c:lblAlgn val="ctr"/>
        <c:lblOffset val="100"/>
        <c:noMultiLvlLbl val="0"/>
      </c:catAx>
      <c:valAx>
        <c:axId val="-118845572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621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Playoff Manager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Average Manager Age</c:v>
                </c:pt>
              </c:strCache>
            </c:strRef>
          </c:cat>
          <c:val>
            <c:numRef>
              <c:f>Sheet1!$B$2</c:f>
              <c:numCache>
                <c:formatCode>General</c:formatCode>
                <c:ptCount val="1"/>
                <c:pt idx="0">
                  <c:v>57.0</c:v>
                </c:pt>
              </c:numCache>
            </c:numRef>
          </c:val>
          <c:extLst xmlns:c16r2="http://schemas.microsoft.com/office/drawing/2015/06/chart">
            <c:ext xmlns:c16="http://schemas.microsoft.com/office/drawing/2014/chart" uri="{C3380CC4-5D6E-409C-BE32-E72D297353CC}">
              <c16:uniqueId val="{00000000-8518-452D-847A-C0DAF1FA633C}"/>
            </c:ext>
          </c:extLst>
        </c:ser>
        <c:ser>
          <c:idx val="1"/>
          <c:order val="1"/>
          <c:tx>
            <c:strRef>
              <c:f>Sheet1!$C$1</c:f>
              <c:strCache>
                <c:ptCount val="1"/>
                <c:pt idx="0">
                  <c:v>Non-Playoff Manager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Average Manager Age</c:v>
                </c:pt>
              </c:strCache>
            </c:strRef>
          </c:cat>
          <c:val>
            <c:numRef>
              <c:f>Sheet1!$C$2</c:f>
              <c:numCache>
                <c:formatCode>General</c:formatCode>
                <c:ptCount val="1"/>
                <c:pt idx="0">
                  <c:v>51.0</c:v>
                </c:pt>
              </c:numCache>
            </c:numRef>
          </c:val>
          <c:extLst xmlns:c16r2="http://schemas.microsoft.com/office/drawing/2015/06/chart">
            <c:ext xmlns:c16="http://schemas.microsoft.com/office/drawing/2014/chart" uri="{C3380CC4-5D6E-409C-BE32-E72D297353CC}">
              <c16:uniqueId val="{00000001-8518-452D-847A-C0DAF1FA633C}"/>
            </c:ext>
          </c:extLst>
        </c:ser>
        <c:dLbls>
          <c:showLegendKey val="0"/>
          <c:showVal val="0"/>
          <c:showCatName val="0"/>
          <c:showSerName val="0"/>
          <c:showPercent val="0"/>
          <c:showBubbleSize val="0"/>
        </c:dLbls>
        <c:gapWidth val="219"/>
        <c:overlap val="-27"/>
        <c:axId val="-1188063392"/>
        <c:axId val="-1188069408"/>
      </c:barChart>
      <c:catAx>
        <c:axId val="-1188063392"/>
        <c:scaling>
          <c:orientation val="minMax"/>
        </c:scaling>
        <c:delete val="1"/>
        <c:axPos val="b"/>
        <c:numFmt formatCode="General" sourceLinked="1"/>
        <c:majorTickMark val="none"/>
        <c:minorTickMark val="none"/>
        <c:tickLblPos val="nextTo"/>
        <c:crossAx val="-1188069408"/>
        <c:crosses val="autoZero"/>
        <c:auto val="1"/>
        <c:lblAlgn val="ctr"/>
        <c:lblOffset val="100"/>
        <c:noMultiLvlLbl val="0"/>
      </c:catAx>
      <c:valAx>
        <c:axId val="-118806940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Age</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063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9521909375017"/>
          <c:y val="0.250877430753034"/>
          <c:w val="0.904578706559937"/>
          <c:h val="0.56279093406261"/>
        </c:manualLayout>
      </c:layout>
      <c:pieChart>
        <c:varyColors val="1"/>
        <c:ser>
          <c:idx val="0"/>
          <c:order val="0"/>
          <c:tx>
            <c:strRef>
              <c:f>Sheet1!$B$1</c:f>
              <c:strCache>
                <c:ptCount val="1"/>
                <c:pt idx="0">
                  <c:v>Percentage</c:v>
                </c:pt>
              </c:strCache>
            </c:strRef>
          </c:tx>
          <c:spPr>
            <a:effectLst/>
          </c:spPr>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Sheet1!$A$2:$A$4</c:f>
              <c:strCache>
                <c:ptCount val="3"/>
                <c:pt idx="0">
                  <c:v>U.S.</c:v>
                </c:pt>
                <c:pt idx="1">
                  <c:v>Latin America</c:v>
                </c:pt>
                <c:pt idx="2">
                  <c:v>Asia</c:v>
                </c:pt>
              </c:strCache>
            </c:strRef>
          </c:cat>
          <c:val>
            <c:numRef>
              <c:f>Sheet1!$B$2:$B$4</c:f>
              <c:numCache>
                <c:formatCode>0.00%</c:formatCode>
                <c:ptCount val="3"/>
                <c:pt idx="0">
                  <c:v>0.742857142857143</c:v>
                </c:pt>
                <c:pt idx="1">
                  <c:v>0.228571428571429</c:v>
                </c:pt>
                <c:pt idx="2">
                  <c:v>0.0285714285714286</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0943795643720879"/>
          <c:y val="0.866280327690316"/>
          <c:w val="0.816696139534124"/>
          <c:h val="0.13371967230968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17544128174"/>
          <c:y val="0.22838608565834"/>
          <c:w val="0.706811183628254"/>
          <c:h val="0.537328653940707"/>
        </c:manualLayout>
      </c:layout>
      <c:pieChart>
        <c:varyColors val="1"/>
        <c:ser>
          <c:idx val="0"/>
          <c:order val="0"/>
          <c:tx>
            <c:strRef>
              <c:f>Sheet1!$B$1</c:f>
              <c:strCache>
                <c:ptCount val="1"/>
                <c:pt idx="0">
                  <c:v>Number of Players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c:spPr>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Sheet1!$A$2:$A$4</c:f>
              <c:strCache>
                <c:ptCount val="3"/>
                <c:pt idx="0">
                  <c:v>&lt; 1 Year</c:v>
                </c:pt>
                <c:pt idx="1">
                  <c:v>1&lt; &gt; 4 Years</c:v>
                </c:pt>
                <c:pt idx="2">
                  <c:v>&gt; 4 Years</c:v>
                </c:pt>
              </c:strCache>
            </c:strRef>
          </c:cat>
          <c:val>
            <c:numRef>
              <c:f>Sheet1!$B$2:$B$4</c:f>
              <c:numCache>
                <c:formatCode>0.00</c:formatCode>
                <c:ptCount val="3"/>
                <c:pt idx="0">
                  <c:v>3.0</c:v>
                </c:pt>
                <c:pt idx="1">
                  <c:v>11.0</c:v>
                </c:pt>
                <c:pt idx="2">
                  <c:v>21.0</c:v>
                </c:pt>
              </c:numCache>
            </c:numRef>
          </c:val>
        </c:ser>
        <c:dLbls>
          <c:dLblPos val="ctr"/>
          <c:showLegendKey val="0"/>
          <c:showVal val="0"/>
          <c:showCatName val="0"/>
          <c:showSerName val="0"/>
          <c:showPercent val="1"/>
          <c:showBubbleSize val="0"/>
          <c:showLeaderLines val="0"/>
        </c:dLbls>
        <c:firstSliceAng val="0"/>
      </c:pieChart>
      <c:spPr>
        <a:noFill/>
        <a:ln>
          <a:noFill/>
        </a:ln>
        <a:effectLst/>
      </c:spPr>
    </c:plotArea>
    <c:legend>
      <c:legendPos val="r"/>
      <c:layout>
        <c:manualLayout>
          <c:xMode val="edge"/>
          <c:yMode val="edge"/>
          <c:x val="0.0"/>
          <c:y val="0.801915466683946"/>
          <c:w val="0.910098803971222"/>
          <c:h val="0.1748599004061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454545454545455"/>
          <c:y val="0.145707082530679"/>
          <c:w val="0.905024258331345"/>
          <c:h val="0.634256719998573"/>
        </c:manualLayout>
      </c:layout>
      <c:pieChart>
        <c:varyColors val="1"/>
        <c:ser>
          <c:idx val="0"/>
          <c:order val="0"/>
          <c:tx>
            <c:strRef>
              <c:f>Sheet1!$B$1</c:f>
              <c:strCache>
                <c:ptCount val="1"/>
                <c:pt idx="0">
                  <c:v>Number of Players</c:v>
                </c:pt>
              </c:strCache>
            </c:strRef>
          </c:tx>
          <c:spPr>
            <a:effectLst/>
          </c:spPr>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dLbl>
              <c:idx val="0"/>
              <c:layout>
                <c:manualLayout>
                  <c:x val="-0.00469371131384002"/>
                  <c:y val="0.0035394816638127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Sheet1!$A$2:$A$5</c:f>
              <c:strCache>
                <c:ptCount val="4"/>
                <c:pt idx="0">
                  <c:v>Round 1</c:v>
                </c:pt>
                <c:pt idx="1">
                  <c:v>Round 2-3</c:v>
                </c:pt>
                <c:pt idx="2">
                  <c:v>Round 4-7</c:v>
                </c:pt>
                <c:pt idx="3">
                  <c:v>Round 8+</c:v>
                </c:pt>
              </c:strCache>
            </c:strRef>
          </c:cat>
          <c:val>
            <c:numRef>
              <c:f>Sheet1!$B$2:$B$5</c:f>
              <c:numCache>
                <c:formatCode>0</c:formatCode>
                <c:ptCount val="4"/>
                <c:pt idx="0">
                  <c:v>12.0</c:v>
                </c:pt>
                <c:pt idx="1">
                  <c:v>4.0</c:v>
                </c:pt>
                <c:pt idx="2">
                  <c:v>6.0</c:v>
                </c:pt>
                <c:pt idx="3">
                  <c:v>4.0</c:v>
                </c:pt>
              </c:numCache>
            </c:numRef>
          </c:val>
        </c:ser>
        <c:dLbls>
          <c:dLblPos val="ctr"/>
          <c:showLegendKey val="0"/>
          <c:showVal val="0"/>
          <c:showCatName val="0"/>
          <c:showSerName val="0"/>
          <c:showPercent val="1"/>
          <c:showBubbleSize val="0"/>
          <c:showLeaderLines val="0"/>
        </c:dLbls>
        <c:firstSliceAng val="0"/>
      </c:pieChart>
      <c:spPr>
        <a:noFill/>
        <a:ln>
          <a:noFill/>
        </a:ln>
        <a:effectLst/>
      </c:spPr>
    </c:plotArea>
    <c:legend>
      <c:legendPos val="r"/>
      <c:layout>
        <c:manualLayout>
          <c:xMode val="edge"/>
          <c:yMode val="edge"/>
          <c:x val="0.0565394098464965"/>
          <c:y val="0.85025372788242"/>
          <c:w val="0.913157559850473"/>
          <c:h val="0.14896814355022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17-04-17T11:53:33.247" idx="1">
    <p:pos x="5393" y="3722"/>
    <p:text>Rest of takeaway boxes are thicker line width</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04-17T11:16:06.567" idx="9">
    <p:pos x="2087" y="3815"/>
    <p:text>Match this format to the other slides</p:text>
    <p:extLst>
      <p:ext uri="{C676402C-5697-4E1C-873F-D02D1690AC5C}">
        <p15:threadingInfo xmlns:p15="http://schemas.microsoft.com/office/powerpoint/2012/main" timeZoneBias="300"/>
      </p:ext>
    </p:extLst>
  </p:cm>
  <p:cm authorId="4" dt="2017-04-17T11:16:15.885" idx="10">
    <p:pos x="5189" y="4204"/>
    <p:text>Modify text size</p:text>
    <p:extLst>
      <p:ext uri="{C676402C-5697-4E1C-873F-D02D1690AC5C}">
        <p15:threadingInfo xmlns:p15="http://schemas.microsoft.com/office/powerpoint/2012/main" timeZoneBias="30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4" dt="2017-04-17T11:16:26.712" idx="11">
    <p:pos x="4042" y="3941"/>
    <p:text>Match this format to other slides</p:text>
    <p:extLst>
      <p:ext uri="{C676402C-5697-4E1C-873F-D02D1690AC5C}">
        <p15:threadingInfo xmlns:p15="http://schemas.microsoft.com/office/powerpoint/2012/main" timeZoneBias="300"/>
      </p:ext>
    </p:extLst>
  </p:cm>
  <p:cm authorId="4" dt="2017-04-17T11:16:36.560" idx="12">
    <p:pos x="3304" y="4204"/>
    <p:text>modify text size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7-04-17T12:02:30.493" idx="6">
    <p:pos x="4547" y="1966"/>
    <p:text>Move over 6 and 12 so white box does not overlap</p:text>
    <p:extLst>
      <p:ext uri="{C676402C-5697-4E1C-873F-D02D1690AC5C}">
        <p15:threadingInfo xmlns:p15="http://schemas.microsoft.com/office/powerpoint/2012/main" timeZoneBias="240"/>
      </p:ext>
    </p:extLst>
  </p:cm>
  <p:cm authorId="4" dt="2017-04-17T11:09:26.257" idx="1">
    <p:pos x="4547" y="2062"/>
    <p:text>On that note, can we just try to remove which boxes as a whole, you can see them overlapping with shadow of graphs</p:text>
    <p:extLst>
      <p:ext uri="{C676402C-5697-4E1C-873F-D02D1690AC5C}">
        <p15:threadingInfo xmlns:p15="http://schemas.microsoft.com/office/powerpoint/2012/main" timeZoneBias="300">
          <p15:parentCm authorId="3"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04-17T12:01:24.728" idx="3">
    <p:pos x="4298" y="3950"/>
    <p:text>Center text</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17-04-17T12:01:39.699" idx="4">
    <p:pos x="2726" y="3950"/>
    <p:text>Center Text</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04-17T12:01:50.371" idx="5">
    <p:pos x="3196" y="3928"/>
    <p:text>Center Text</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04-17T11:13:29.644" idx="3">
    <p:pos x="4628" y="3971"/>
    <p:text>I would reword this to make it more concise the use of "Thus" is not necessary</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04-17T11:14:18.687" idx="4">
    <p:pos x="5611" y="917"/>
    <p:text>This is great!</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7-04-17T12:03:53.244" idx="8">
    <p:pos x="10" y="10"/>
    <p:text>After this, but before the appendix add a place holders slide "Any Questions?"</p:text>
    <p:extLst>
      <p:ext uri="{C676402C-5697-4E1C-873F-D02D1690AC5C}">
        <p15:threadingInfo xmlns:p15="http://schemas.microsoft.com/office/powerpoint/2012/main" timeZoneBias="240"/>
      </p:ext>
    </p:extLst>
  </p:cm>
  <p:cm authorId="4" dt="2017-04-17T11:14:52.613" idx="5">
    <p:pos x="106" y="106"/>
    <p:text>Is there a source for this slide? If not remove text</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04-17T11:15:54.883" idx="8">
    <p:pos x="4371" y="3815"/>
    <p:text>Match this format to the other slides</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B7C35-1948-4080-A4B5-DDFE4D804CBA}"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43A9A845-5E48-481C-9825-6906308AA954}">
      <dgm:prSet phldrT="[Text]" custT="1"/>
      <dgm:spPr/>
      <dgm:t>
        <a:bodyPr/>
        <a:lstStyle/>
        <a:p>
          <a:pPr algn="l"/>
          <a:r>
            <a:rPr lang="en-US" sz="1800" dirty="0" smtClean="0">
              <a:solidFill>
                <a:schemeClr val="tx1"/>
              </a:solidFill>
            </a:rPr>
            <a:t>Client wants to start a new MLB Team that will make the playoffs by 2020</a:t>
          </a:r>
          <a:endParaRPr lang="en-US" sz="1800" dirty="0">
            <a:solidFill>
              <a:schemeClr val="tx1"/>
            </a:solidFill>
          </a:endParaRPr>
        </a:p>
      </dgm:t>
    </dgm:pt>
    <dgm:pt modelId="{0DE90418-FE82-433B-866F-892032F96356}" type="parTrans" cxnId="{EB5C7921-67DB-4690-841A-58B823C0B4F6}">
      <dgm:prSet/>
      <dgm:spPr/>
      <dgm:t>
        <a:bodyPr/>
        <a:lstStyle/>
        <a:p>
          <a:pPr algn="l"/>
          <a:endParaRPr lang="en-US" sz="1800">
            <a:solidFill>
              <a:schemeClr val="tx1"/>
            </a:solidFill>
          </a:endParaRPr>
        </a:p>
      </dgm:t>
    </dgm:pt>
    <dgm:pt modelId="{3E3406AE-50A3-4B9B-90DB-A1282212836D}" type="sibTrans" cxnId="{EB5C7921-67DB-4690-841A-58B823C0B4F6}">
      <dgm:prSet/>
      <dgm:spPr/>
      <dgm:t>
        <a:bodyPr/>
        <a:lstStyle/>
        <a:p>
          <a:pPr algn="l"/>
          <a:endParaRPr lang="en-US" sz="1800">
            <a:solidFill>
              <a:schemeClr val="tx1"/>
            </a:solidFill>
          </a:endParaRPr>
        </a:p>
      </dgm:t>
    </dgm:pt>
    <dgm:pt modelId="{AFAE4D79-8FFC-4FC3-9453-23798D2B007C}">
      <dgm:prSet phldrT="[Text]" custT="1"/>
      <dgm:spPr/>
      <dgm:t>
        <a:bodyPr/>
        <a:lstStyle/>
        <a:p>
          <a:pPr algn="l"/>
          <a:r>
            <a:rPr lang="en-US" sz="1800" dirty="0" smtClean="0">
              <a:solidFill>
                <a:schemeClr val="tx1"/>
              </a:solidFill>
            </a:rPr>
            <a:t>Choose a location between Charlotte, NC; Las Vegas, NV; and Memphis, TN</a:t>
          </a:r>
          <a:endParaRPr lang="en-US" sz="1800" dirty="0">
            <a:solidFill>
              <a:schemeClr val="tx1"/>
            </a:solidFill>
          </a:endParaRPr>
        </a:p>
      </dgm:t>
    </dgm:pt>
    <dgm:pt modelId="{A6505FD5-ED43-48B7-B953-A31DCB327993}" type="parTrans" cxnId="{3FC320EB-B6D5-4CEA-9896-CC1280E49D28}">
      <dgm:prSet/>
      <dgm:spPr/>
      <dgm:t>
        <a:bodyPr/>
        <a:lstStyle/>
        <a:p>
          <a:pPr algn="l"/>
          <a:endParaRPr lang="en-US" sz="1800">
            <a:solidFill>
              <a:schemeClr val="tx1"/>
            </a:solidFill>
          </a:endParaRPr>
        </a:p>
      </dgm:t>
    </dgm:pt>
    <dgm:pt modelId="{169597FD-0F96-41A8-9D38-A64D0AAD3BB8}" type="sibTrans" cxnId="{3FC320EB-B6D5-4CEA-9896-CC1280E49D28}">
      <dgm:prSet/>
      <dgm:spPr/>
      <dgm:t>
        <a:bodyPr/>
        <a:lstStyle/>
        <a:p>
          <a:pPr algn="l"/>
          <a:endParaRPr lang="en-US" sz="1800">
            <a:solidFill>
              <a:schemeClr val="tx1"/>
            </a:solidFill>
          </a:endParaRPr>
        </a:p>
      </dgm:t>
    </dgm:pt>
    <dgm:pt modelId="{4B8FC55E-E432-4728-BD1E-ECD4B5ECBAFF}">
      <dgm:prSet phldrT="[Text]" custT="1"/>
      <dgm:spPr/>
      <dgm:t>
        <a:bodyPr/>
        <a:lstStyle/>
        <a:p>
          <a:pPr algn="l"/>
          <a:r>
            <a:rPr lang="en-US" sz="1800" dirty="0" smtClean="0">
              <a:solidFill>
                <a:schemeClr val="tx1"/>
              </a:solidFill>
            </a:rPr>
            <a:t>Choose a league to optimize winning</a:t>
          </a:r>
          <a:endParaRPr lang="en-US" sz="1800" dirty="0">
            <a:solidFill>
              <a:schemeClr val="tx1"/>
            </a:solidFill>
          </a:endParaRPr>
        </a:p>
      </dgm:t>
    </dgm:pt>
    <dgm:pt modelId="{5B154053-BDD0-4BDB-B0A3-003F94C1D4F6}" type="parTrans" cxnId="{C4053938-EC3D-4E58-B176-1C9C6E9FBE1D}">
      <dgm:prSet/>
      <dgm:spPr/>
      <dgm:t>
        <a:bodyPr/>
        <a:lstStyle/>
        <a:p>
          <a:pPr algn="l"/>
          <a:endParaRPr lang="en-US" sz="1800">
            <a:solidFill>
              <a:schemeClr val="tx1"/>
            </a:solidFill>
          </a:endParaRPr>
        </a:p>
      </dgm:t>
    </dgm:pt>
    <dgm:pt modelId="{82A32B87-DE43-4AD5-9F1F-7DB709BE1D19}" type="sibTrans" cxnId="{C4053938-EC3D-4E58-B176-1C9C6E9FBE1D}">
      <dgm:prSet/>
      <dgm:spPr/>
      <dgm:t>
        <a:bodyPr/>
        <a:lstStyle/>
        <a:p>
          <a:pPr algn="l"/>
          <a:endParaRPr lang="en-US" sz="1800">
            <a:solidFill>
              <a:schemeClr val="tx1"/>
            </a:solidFill>
          </a:endParaRPr>
        </a:p>
      </dgm:t>
    </dgm:pt>
    <dgm:pt modelId="{B9A287C2-876F-40BA-82A7-83F1D0BC80A5}" type="pres">
      <dgm:prSet presAssocID="{874B7C35-1948-4080-A4B5-DDFE4D804CBA}" presName="diagram" presStyleCnt="0">
        <dgm:presLayoutVars>
          <dgm:dir/>
          <dgm:resizeHandles val="exact"/>
        </dgm:presLayoutVars>
      </dgm:prSet>
      <dgm:spPr/>
      <dgm:t>
        <a:bodyPr/>
        <a:lstStyle/>
        <a:p>
          <a:endParaRPr lang="en-US"/>
        </a:p>
      </dgm:t>
    </dgm:pt>
    <dgm:pt modelId="{5EEDAC20-52BB-4B3D-8C70-09AC5794615E}" type="pres">
      <dgm:prSet presAssocID="{43A9A845-5E48-481C-9825-6906308AA954}" presName="node" presStyleLbl="node1" presStyleIdx="0" presStyleCnt="3" custScaleX="137335">
        <dgm:presLayoutVars>
          <dgm:bulletEnabled val="1"/>
        </dgm:presLayoutVars>
      </dgm:prSet>
      <dgm:spPr/>
      <dgm:t>
        <a:bodyPr/>
        <a:lstStyle/>
        <a:p>
          <a:endParaRPr lang="en-US"/>
        </a:p>
      </dgm:t>
    </dgm:pt>
    <dgm:pt modelId="{76AE44AD-CFD8-4B12-8DFF-E2D112BBDC2B}" type="pres">
      <dgm:prSet presAssocID="{3E3406AE-50A3-4B9B-90DB-A1282212836D}" presName="sibTrans" presStyleCnt="0"/>
      <dgm:spPr/>
      <dgm:t>
        <a:bodyPr/>
        <a:lstStyle/>
        <a:p>
          <a:endParaRPr lang="en-US"/>
        </a:p>
      </dgm:t>
    </dgm:pt>
    <dgm:pt modelId="{5D98F398-9884-455E-8445-323CCE768ECD}" type="pres">
      <dgm:prSet presAssocID="{4B8FC55E-E432-4728-BD1E-ECD4B5ECBAFF}" presName="node" presStyleLbl="node1" presStyleIdx="1" presStyleCnt="3" custScaleX="137335">
        <dgm:presLayoutVars>
          <dgm:bulletEnabled val="1"/>
        </dgm:presLayoutVars>
      </dgm:prSet>
      <dgm:spPr/>
      <dgm:t>
        <a:bodyPr/>
        <a:lstStyle/>
        <a:p>
          <a:endParaRPr lang="en-US"/>
        </a:p>
      </dgm:t>
    </dgm:pt>
    <dgm:pt modelId="{21B33933-83CB-4A60-B2E2-E94E97932E9E}" type="pres">
      <dgm:prSet presAssocID="{82A32B87-DE43-4AD5-9F1F-7DB709BE1D19}" presName="sibTrans" presStyleCnt="0"/>
      <dgm:spPr/>
      <dgm:t>
        <a:bodyPr/>
        <a:lstStyle/>
        <a:p>
          <a:endParaRPr lang="en-US"/>
        </a:p>
      </dgm:t>
    </dgm:pt>
    <dgm:pt modelId="{2113506C-B383-4EB2-9239-616C88865C67}" type="pres">
      <dgm:prSet presAssocID="{AFAE4D79-8FFC-4FC3-9453-23798D2B007C}" presName="node" presStyleLbl="node1" presStyleIdx="2" presStyleCnt="3" custScaleX="137335">
        <dgm:presLayoutVars>
          <dgm:bulletEnabled val="1"/>
        </dgm:presLayoutVars>
      </dgm:prSet>
      <dgm:spPr/>
      <dgm:t>
        <a:bodyPr/>
        <a:lstStyle/>
        <a:p>
          <a:endParaRPr lang="en-US"/>
        </a:p>
      </dgm:t>
    </dgm:pt>
  </dgm:ptLst>
  <dgm:cxnLst>
    <dgm:cxn modelId="{C4053938-EC3D-4E58-B176-1C9C6E9FBE1D}" srcId="{874B7C35-1948-4080-A4B5-DDFE4D804CBA}" destId="{4B8FC55E-E432-4728-BD1E-ECD4B5ECBAFF}" srcOrd="1" destOrd="0" parTransId="{5B154053-BDD0-4BDB-B0A3-003F94C1D4F6}" sibTransId="{82A32B87-DE43-4AD5-9F1F-7DB709BE1D19}"/>
    <dgm:cxn modelId="{1BEE50B4-B789-44A2-A2C9-B318FF208520}" type="presOf" srcId="{AFAE4D79-8FFC-4FC3-9453-23798D2B007C}" destId="{2113506C-B383-4EB2-9239-616C88865C67}" srcOrd="0" destOrd="0" presId="urn:microsoft.com/office/officeart/2005/8/layout/default"/>
    <dgm:cxn modelId="{6F2A3F27-1BA2-4FD2-9B4C-4815282ADD56}" type="presOf" srcId="{874B7C35-1948-4080-A4B5-DDFE4D804CBA}" destId="{B9A287C2-876F-40BA-82A7-83F1D0BC80A5}" srcOrd="0" destOrd="0" presId="urn:microsoft.com/office/officeart/2005/8/layout/default"/>
    <dgm:cxn modelId="{6045664C-247B-4DF8-9EF7-1D75A5B802F5}" type="presOf" srcId="{4B8FC55E-E432-4728-BD1E-ECD4B5ECBAFF}" destId="{5D98F398-9884-455E-8445-323CCE768ECD}" srcOrd="0" destOrd="0" presId="urn:microsoft.com/office/officeart/2005/8/layout/default"/>
    <dgm:cxn modelId="{3FC320EB-B6D5-4CEA-9896-CC1280E49D28}" srcId="{874B7C35-1948-4080-A4B5-DDFE4D804CBA}" destId="{AFAE4D79-8FFC-4FC3-9453-23798D2B007C}" srcOrd="2" destOrd="0" parTransId="{A6505FD5-ED43-48B7-B953-A31DCB327993}" sibTransId="{169597FD-0F96-41A8-9D38-A64D0AAD3BB8}"/>
    <dgm:cxn modelId="{EB5C7921-67DB-4690-841A-58B823C0B4F6}" srcId="{874B7C35-1948-4080-A4B5-DDFE4D804CBA}" destId="{43A9A845-5E48-481C-9825-6906308AA954}" srcOrd="0" destOrd="0" parTransId="{0DE90418-FE82-433B-866F-892032F96356}" sibTransId="{3E3406AE-50A3-4B9B-90DB-A1282212836D}"/>
    <dgm:cxn modelId="{822CF203-7DA3-457F-BDB3-340B3C005CD1}" type="presOf" srcId="{43A9A845-5E48-481C-9825-6906308AA954}" destId="{5EEDAC20-52BB-4B3D-8C70-09AC5794615E}" srcOrd="0" destOrd="0" presId="urn:microsoft.com/office/officeart/2005/8/layout/default"/>
    <dgm:cxn modelId="{0351C60E-FCC1-47DB-8269-AABD8BC88B41}" type="presParOf" srcId="{B9A287C2-876F-40BA-82A7-83F1D0BC80A5}" destId="{5EEDAC20-52BB-4B3D-8C70-09AC5794615E}" srcOrd="0" destOrd="0" presId="urn:microsoft.com/office/officeart/2005/8/layout/default"/>
    <dgm:cxn modelId="{5A79D884-2F69-4523-BA77-F075D9A4CE41}" type="presParOf" srcId="{B9A287C2-876F-40BA-82A7-83F1D0BC80A5}" destId="{76AE44AD-CFD8-4B12-8DFF-E2D112BBDC2B}" srcOrd="1" destOrd="0" presId="urn:microsoft.com/office/officeart/2005/8/layout/default"/>
    <dgm:cxn modelId="{FEAE874B-A147-4659-A2D2-64090C7043ED}" type="presParOf" srcId="{B9A287C2-876F-40BA-82A7-83F1D0BC80A5}" destId="{5D98F398-9884-455E-8445-323CCE768ECD}" srcOrd="2" destOrd="0" presId="urn:microsoft.com/office/officeart/2005/8/layout/default"/>
    <dgm:cxn modelId="{339519D2-53B7-4522-B110-BA65ABEFBB2E}" type="presParOf" srcId="{B9A287C2-876F-40BA-82A7-83F1D0BC80A5}" destId="{21B33933-83CB-4A60-B2E2-E94E97932E9E}" srcOrd="3" destOrd="0" presId="urn:microsoft.com/office/officeart/2005/8/layout/default"/>
    <dgm:cxn modelId="{7E6A056D-0F09-497A-9EC5-CB10FC717A2D}" type="presParOf" srcId="{B9A287C2-876F-40BA-82A7-83F1D0BC80A5}" destId="{2113506C-B383-4EB2-9239-616C88865C6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C31892-CC55-F644-BE8D-115E9EF1CC80}" type="doc">
      <dgm:prSet loTypeId="urn:microsoft.com/office/officeart/2005/8/layout/orgChart1" loCatId="" qsTypeId="urn:microsoft.com/office/officeart/2005/8/quickstyle/simple3" qsCatId="simple" csTypeId="urn:microsoft.com/office/officeart/2005/8/colors/accent0_1" csCatId="mainScheme" phldr="1"/>
      <dgm:spPr/>
      <dgm:t>
        <a:bodyPr/>
        <a:lstStyle/>
        <a:p>
          <a:endParaRPr lang="en-US"/>
        </a:p>
      </dgm:t>
    </dgm:pt>
    <dgm:pt modelId="{291E58BA-10F7-F94C-9DAE-1F07F08BC66D}">
      <dgm:prSet phldrT="[Text]" custT="1"/>
      <dgm:spPr/>
      <dgm:t>
        <a:bodyPr/>
        <a:lstStyle/>
        <a:p>
          <a:r>
            <a:rPr lang="en-US" sz="1200" dirty="0"/>
            <a:t>What Determines The Value of a Manager?</a:t>
          </a:r>
        </a:p>
      </dgm:t>
    </dgm:pt>
    <dgm:pt modelId="{546C5F9C-2362-BD47-B025-E25C72388B6C}" type="parTrans" cxnId="{EA0CEEC3-5A94-F54F-902A-9EF1D9167D5A}">
      <dgm:prSet/>
      <dgm:spPr/>
      <dgm:t>
        <a:bodyPr/>
        <a:lstStyle/>
        <a:p>
          <a:endParaRPr lang="en-US"/>
        </a:p>
      </dgm:t>
    </dgm:pt>
    <dgm:pt modelId="{74C2E981-6911-984F-8302-21A41F2F6AB5}" type="sibTrans" cxnId="{EA0CEEC3-5A94-F54F-902A-9EF1D9167D5A}">
      <dgm:prSet/>
      <dgm:spPr/>
      <dgm:t>
        <a:bodyPr/>
        <a:lstStyle/>
        <a:p>
          <a:endParaRPr lang="en-US"/>
        </a:p>
      </dgm:t>
    </dgm:pt>
    <dgm:pt modelId="{17608A68-4887-7344-9462-673370E3ECB1}">
      <dgm:prSet phldrT="[Text]" custT="1"/>
      <dgm:spPr/>
      <dgm:t>
        <a:bodyPr/>
        <a:lstStyle/>
        <a:p>
          <a:r>
            <a:rPr lang="en-US" sz="1200" dirty="0"/>
            <a:t>The Manager’s personal abilities</a:t>
          </a:r>
        </a:p>
      </dgm:t>
    </dgm:pt>
    <dgm:pt modelId="{D8F6E37B-65EB-A249-9CD2-97930C3EFF45}" type="parTrans" cxnId="{7F453DC2-A4DC-4C44-A9D1-A9063B952D0A}">
      <dgm:prSet/>
      <dgm:spPr/>
      <dgm:t>
        <a:bodyPr/>
        <a:lstStyle/>
        <a:p>
          <a:endParaRPr lang="en-US"/>
        </a:p>
      </dgm:t>
    </dgm:pt>
    <dgm:pt modelId="{A7E642C2-13FE-AC46-B173-895776A7E306}" type="sibTrans" cxnId="{7F453DC2-A4DC-4C44-A9D1-A9063B952D0A}">
      <dgm:prSet/>
      <dgm:spPr/>
      <dgm:t>
        <a:bodyPr/>
        <a:lstStyle/>
        <a:p>
          <a:endParaRPr lang="en-US"/>
        </a:p>
      </dgm:t>
    </dgm:pt>
    <dgm:pt modelId="{79CB5570-BE09-8141-B8CC-47681B954CF2}">
      <dgm:prSet phldrT="[Text]" custT="1"/>
      <dgm:spPr/>
      <dgm:t>
        <a:bodyPr/>
        <a:lstStyle/>
        <a:p>
          <a:r>
            <a:rPr lang="en-US" sz="1200" dirty="0"/>
            <a:t>The fit</a:t>
          </a:r>
          <a:r>
            <a:rPr lang="en-US" sz="1200" baseline="0" dirty="0"/>
            <a:t> between the team and the manager: experience, confidence</a:t>
          </a:r>
          <a:endParaRPr lang="en-US" sz="1200" dirty="0"/>
        </a:p>
      </dgm:t>
    </dgm:pt>
    <dgm:pt modelId="{2C8D4B39-883D-EB40-95B2-48776628A832}" type="parTrans" cxnId="{460C24D9-30AB-BE40-9062-866902F0E1CE}">
      <dgm:prSet/>
      <dgm:spPr/>
      <dgm:t>
        <a:bodyPr/>
        <a:lstStyle/>
        <a:p>
          <a:endParaRPr lang="en-US"/>
        </a:p>
      </dgm:t>
    </dgm:pt>
    <dgm:pt modelId="{C69543FC-5029-8B41-9B8A-4BF1C7A9B457}" type="sibTrans" cxnId="{460C24D9-30AB-BE40-9062-866902F0E1CE}">
      <dgm:prSet/>
      <dgm:spPr/>
      <dgm:t>
        <a:bodyPr/>
        <a:lstStyle/>
        <a:p>
          <a:endParaRPr lang="en-US"/>
        </a:p>
      </dgm:t>
    </dgm:pt>
    <dgm:pt modelId="{26B93DCE-1D42-4A46-AD49-824449EB6DF8}">
      <dgm:prSet phldrT="[Text]" custT="1"/>
      <dgm:spPr/>
      <dgm:t>
        <a:bodyPr/>
        <a:lstStyle/>
        <a:p>
          <a:r>
            <a:rPr lang="en-US" sz="1000" dirty="0"/>
            <a:t>Onset of career, Managerial</a:t>
          </a:r>
          <a:r>
            <a:rPr lang="en-US" sz="1000" baseline="0" dirty="0"/>
            <a:t> experience, confidence in him/herself</a:t>
          </a:r>
          <a:endParaRPr lang="en-US" sz="1000" dirty="0"/>
        </a:p>
      </dgm:t>
    </dgm:pt>
    <dgm:pt modelId="{74DE6038-B5CC-954F-9D20-E48DA81A3443}" type="parTrans" cxnId="{85F1D98B-26FC-C546-8CF7-1C2A5D2EF07C}">
      <dgm:prSet/>
      <dgm:spPr/>
      <dgm:t>
        <a:bodyPr/>
        <a:lstStyle/>
        <a:p>
          <a:endParaRPr lang="en-US"/>
        </a:p>
      </dgm:t>
    </dgm:pt>
    <dgm:pt modelId="{79731482-8632-6F44-B4EE-FEA82D8EC2E8}" type="sibTrans" cxnId="{85F1D98B-26FC-C546-8CF7-1C2A5D2EF07C}">
      <dgm:prSet/>
      <dgm:spPr/>
      <dgm:t>
        <a:bodyPr/>
        <a:lstStyle/>
        <a:p>
          <a:endParaRPr lang="en-US"/>
        </a:p>
      </dgm:t>
    </dgm:pt>
    <dgm:pt modelId="{814DDA6D-8A05-5C4C-9314-EA7C0119900C}">
      <dgm:prSet phldrT="[Text]" custT="1"/>
      <dgm:spPr/>
      <dgm:t>
        <a:bodyPr/>
        <a:lstStyle/>
        <a:p>
          <a:r>
            <a:rPr lang="en-US" sz="1000" dirty="0"/>
            <a:t>Different managers work well with different teams of players: the manager's personality and values matter for the team</a:t>
          </a:r>
        </a:p>
      </dgm:t>
    </dgm:pt>
    <dgm:pt modelId="{B0D275ED-8DE4-A147-AA60-66049BA698BB}" type="parTrans" cxnId="{D50BB86B-888E-2C48-8484-54F71B058D0D}">
      <dgm:prSet/>
      <dgm:spPr/>
      <dgm:t>
        <a:bodyPr/>
        <a:lstStyle/>
        <a:p>
          <a:endParaRPr lang="en-US"/>
        </a:p>
      </dgm:t>
    </dgm:pt>
    <dgm:pt modelId="{16D6025B-A4A9-7741-8778-EE7ABA5129FF}" type="sibTrans" cxnId="{D50BB86B-888E-2C48-8484-54F71B058D0D}">
      <dgm:prSet/>
      <dgm:spPr/>
      <dgm:t>
        <a:bodyPr/>
        <a:lstStyle/>
        <a:p>
          <a:endParaRPr lang="en-US"/>
        </a:p>
      </dgm:t>
    </dgm:pt>
    <dgm:pt modelId="{20C2CD96-A598-0040-93B8-BF4759DB40B4}">
      <dgm:prSet phldrT="[Text]" custT="1"/>
      <dgm:spPr/>
      <dgm:t>
        <a:bodyPr/>
        <a:lstStyle/>
        <a:p>
          <a:r>
            <a:rPr lang="en-US" sz="1100" dirty="0"/>
            <a:t>Other factors that might affect the manager's productivity</a:t>
          </a:r>
        </a:p>
      </dgm:t>
    </dgm:pt>
    <dgm:pt modelId="{28D0821C-D8A1-964D-88EC-6E640431571F}" type="parTrans" cxnId="{127D0719-EAC0-3C46-98C7-50C4217248B7}">
      <dgm:prSet/>
      <dgm:spPr/>
      <dgm:t>
        <a:bodyPr/>
        <a:lstStyle/>
        <a:p>
          <a:endParaRPr lang="en-US"/>
        </a:p>
      </dgm:t>
    </dgm:pt>
    <dgm:pt modelId="{2F3DE01F-D387-0347-A480-EF9AFEDDF859}" type="sibTrans" cxnId="{127D0719-EAC0-3C46-98C7-50C4217248B7}">
      <dgm:prSet/>
      <dgm:spPr/>
      <dgm:t>
        <a:bodyPr/>
        <a:lstStyle/>
        <a:p>
          <a:endParaRPr lang="en-US"/>
        </a:p>
      </dgm:t>
    </dgm:pt>
    <dgm:pt modelId="{53115526-D659-B64D-B116-C2F0A1D7F763}">
      <dgm:prSet phldrT="[Text]" custT="1"/>
      <dgm:spPr/>
      <dgm:t>
        <a:bodyPr/>
        <a:lstStyle/>
        <a:p>
          <a:r>
            <a:rPr lang="en-US" sz="1000" dirty="0"/>
            <a:t>Experience with minor league teams, age, manager's lifetime winning percentage/playoff record </a:t>
          </a:r>
        </a:p>
      </dgm:t>
    </dgm:pt>
    <dgm:pt modelId="{2BCD46AC-FAA0-C748-BA2A-11D57CA28FCC}" type="sibTrans" cxnId="{31914123-1FA1-E042-A3E9-6264D4861E3D}">
      <dgm:prSet/>
      <dgm:spPr/>
      <dgm:t>
        <a:bodyPr/>
        <a:lstStyle/>
        <a:p>
          <a:endParaRPr lang="en-US"/>
        </a:p>
      </dgm:t>
    </dgm:pt>
    <dgm:pt modelId="{DB0ED758-D735-5647-8BC5-E8A841499CC9}" type="parTrans" cxnId="{31914123-1FA1-E042-A3E9-6264D4861E3D}">
      <dgm:prSet/>
      <dgm:spPr/>
      <dgm:t>
        <a:bodyPr/>
        <a:lstStyle/>
        <a:p>
          <a:endParaRPr lang="en-US"/>
        </a:p>
      </dgm:t>
    </dgm:pt>
    <dgm:pt modelId="{6C889114-54D1-294B-9B3A-0A56BF667409}" type="pres">
      <dgm:prSet presAssocID="{32C31892-CC55-F644-BE8D-115E9EF1CC80}" presName="hierChild1" presStyleCnt="0">
        <dgm:presLayoutVars>
          <dgm:orgChart val="1"/>
          <dgm:chPref val="1"/>
          <dgm:dir/>
          <dgm:animOne val="branch"/>
          <dgm:animLvl val="lvl"/>
          <dgm:resizeHandles/>
        </dgm:presLayoutVars>
      </dgm:prSet>
      <dgm:spPr/>
      <dgm:t>
        <a:bodyPr/>
        <a:lstStyle/>
        <a:p>
          <a:endParaRPr lang="en-US"/>
        </a:p>
      </dgm:t>
    </dgm:pt>
    <dgm:pt modelId="{58DC56E5-4939-1B4E-8FF4-72CAEE5C2C75}" type="pres">
      <dgm:prSet presAssocID="{291E58BA-10F7-F94C-9DAE-1F07F08BC66D}" presName="hierRoot1" presStyleCnt="0">
        <dgm:presLayoutVars>
          <dgm:hierBranch val="init"/>
        </dgm:presLayoutVars>
      </dgm:prSet>
      <dgm:spPr/>
    </dgm:pt>
    <dgm:pt modelId="{F1A046BD-1948-E548-A402-B2BB3B34E7F8}" type="pres">
      <dgm:prSet presAssocID="{291E58BA-10F7-F94C-9DAE-1F07F08BC66D}" presName="rootComposite1" presStyleCnt="0"/>
      <dgm:spPr/>
    </dgm:pt>
    <dgm:pt modelId="{FA9FDC45-6132-D443-AD9D-04D3B47AD767}" type="pres">
      <dgm:prSet presAssocID="{291E58BA-10F7-F94C-9DAE-1F07F08BC66D}" presName="rootText1" presStyleLbl="node0" presStyleIdx="0" presStyleCnt="1" custScaleY="49330">
        <dgm:presLayoutVars>
          <dgm:chPref val="3"/>
        </dgm:presLayoutVars>
      </dgm:prSet>
      <dgm:spPr/>
      <dgm:t>
        <a:bodyPr/>
        <a:lstStyle/>
        <a:p>
          <a:endParaRPr lang="en-US"/>
        </a:p>
      </dgm:t>
    </dgm:pt>
    <dgm:pt modelId="{F8E6F1F6-1317-A94B-B017-9F9B7D83949A}" type="pres">
      <dgm:prSet presAssocID="{291E58BA-10F7-F94C-9DAE-1F07F08BC66D}" presName="rootConnector1" presStyleLbl="node1" presStyleIdx="0" presStyleCnt="0"/>
      <dgm:spPr/>
      <dgm:t>
        <a:bodyPr/>
        <a:lstStyle/>
        <a:p>
          <a:endParaRPr lang="en-US"/>
        </a:p>
      </dgm:t>
    </dgm:pt>
    <dgm:pt modelId="{F28A8B89-5697-8648-8A0B-99EF1AC29BFE}" type="pres">
      <dgm:prSet presAssocID="{291E58BA-10F7-F94C-9DAE-1F07F08BC66D}" presName="hierChild2" presStyleCnt="0"/>
      <dgm:spPr/>
    </dgm:pt>
    <dgm:pt modelId="{A6725776-6BDD-F64E-8206-1EEE180ECE70}" type="pres">
      <dgm:prSet presAssocID="{D8F6E37B-65EB-A249-9CD2-97930C3EFF45}" presName="Name37" presStyleLbl="parChTrans1D2" presStyleIdx="0" presStyleCnt="3"/>
      <dgm:spPr/>
      <dgm:t>
        <a:bodyPr/>
        <a:lstStyle/>
        <a:p>
          <a:endParaRPr lang="en-US"/>
        </a:p>
      </dgm:t>
    </dgm:pt>
    <dgm:pt modelId="{0D6F32DE-7001-C642-AAD5-213AA58A7346}" type="pres">
      <dgm:prSet presAssocID="{17608A68-4887-7344-9462-673370E3ECB1}" presName="hierRoot2" presStyleCnt="0">
        <dgm:presLayoutVars>
          <dgm:hierBranch val="init"/>
        </dgm:presLayoutVars>
      </dgm:prSet>
      <dgm:spPr/>
    </dgm:pt>
    <dgm:pt modelId="{1CDAC2DB-42E9-824C-9C88-442700849D41}" type="pres">
      <dgm:prSet presAssocID="{17608A68-4887-7344-9462-673370E3ECB1}" presName="rootComposite" presStyleCnt="0"/>
      <dgm:spPr/>
    </dgm:pt>
    <dgm:pt modelId="{72873EC5-B22F-5C40-9934-0DDE4251074D}" type="pres">
      <dgm:prSet presAssocID="{17608A68-4887-7344-9462-673370E3ECB1}" presName="rootText" presStyleLbl="node2" presStyleIdx="0" presStyleCnt="3" custScaleX="94076" custScaleY="54486">
        <dgm:presLayoutVars>
          <dgm:chPref val="3"/>
        </dgm:presLayoutVars>
      </dgm:prSet>
      <dgm:spPr/>
      <dgm:t>
        <a:bodyPr/>
        <a:lstStyle/>
        <a:p>
          <a:endParaRPr lang="en-US"/>
        </a:p>
      </dgm:t>
    </dgm:pt>
    <dgm:pt modelId="{871B1398-D8D5-F449-AD7A-D0D11F155388}" type="pres">
      <dgm:prSet presAssocID="{17608A68-4887-7344-9462-673370E3ECB1}" presName="rootConnector" presStyleLbl="node2" presStyleIdx="0" presStyleCnt="3"/>
      <dgm:spPr/>
      <dgm:t>
        <a:bodyPr/>
        <a:lstStyle/>
        <a:p>
          <a:endParaRPr lang="en-US"/>
        </a:p>
      </dgm:t>
    </dgm:pt>
    <dgm:pt modelId="{49881A95-602B-434D-9EA0-BF85D5BEA0D7}" type="pres">
      <dgm:prSet presAssocID="{17608A68-4887-7344-9462-673370E3ECB1}" presName="hierChild4" presStyleCnt="0"/>
      <dgm:spPr/>
    </dgm:pt>
    <dgm:pt modelId="{8A257EA4-5F08-0447-BE0C-CEEF855E810A}" type="pres">
      <dgm:prSet presAssocID="{74DE6038-B5CC-954F-9D20-E48DA81A3443}" presName="Name37" presStyleLbl="parChTrans1D3" presStyleIdx="0" presStyleCnt="3"/>
      <dgm:spPr/>
      <dgm:t>
        <a:bodyPr/>
        <a:lstStyle/>
        <a:p>
          <a:endParaRPr lang="en-US"/>
        </a:p>
      </dgm:t>
    </dgm:pt>
    <dgm:pt modelId="{A07E2000-B2F8-0F46-84A6-BFBFF416F2CB}" type="pres">
      <dgm:prSet presAssocID="{26B93DCE-1D42-4A46-AD49-824449EB6DF8}" presName="hierRoot2" presStyleCnt="0">
        <dgm:presLayoutVars>
          <dgm:hierBranch val="init"/>
        </dgm:presLayoutVars>
      </dgm:prSet>
      <dgm:spPr/>
    </dgm:pt>
    <dgm:pt modelId="{3CDA6F8C-5BAD-5F4B-8D48-4E24F378132D}" type="pres">
      <dgm:prSet presAssocID="{26B93DCE-1D42-4A46-AD49-824449EB6DF8}" presName="rootComposite" presStyleCnt="0"/>
      <dgm:spPr/>
    </dgm:pt>
    <dgm:pt modelId="{59E22FD6-24D3-6F48-80CC-76FC3D909A96}" type="pres">
      <dgm:prSet presAssocID="{26B93DCE-1D42-4A46-AD49-824449EB6DF8}" presName="rootText" presStyleLbl="node3" presStyleIdx="0" presStyleCnt="3" custScaleX="100341" custScaleY="57858" custLinFactNeighborX="-5089" custLinFactNeighborY="86858">
        <dgm:presLayoutVars>
          <dgm:chPref val="3"/>
        </dgm:presLayoutVars>
      </dgm:prSet>
      <dgm:spPr/>
      <dgm:t>
        <a:bodyPr/>
        <a:lstStyle/>
        <a:p>
          <a:endParaRPr lang="en-US"/>
        </a:p>
      </dgm:t>
    </dgm:pt>
    <dgm:pt modelId="{0A894AD0-D84F-4942-8C05-1A400CFF5EBE}" type="pres">
      <dgm:prSet presAssocID="{26B93DCE-1D42-4A46-AD49-824449EB6DF8}" presName="rootConnector" presStyleLbl="node3" presStyleIdx="0" presStyleCnt="3"/>
      <dgm:spPr/>
      <dgm:t>
        <a:bodyPr/>
        <a:lstStyle/>
        <a:p>
          <a:endParaRPr lang="en-US"/>
        </a:p>
      </dgm:t>
    </dgm:pt>
    <dgm:pt modelId="{22964274-567A-6144-B75A-13DB9DB6890D}" type="pres">
      <dgm:prSet presAssocID="{26B93DCE-1D42-4A46-AD49-824449EB6DF8}" presName="hierChild4" presStyleCnt="0"/>
      <dgm:spPr/>
    </dgm:pt>
    <dgm:pt modelId="{0F28A9A8-BD7F-C24F-AE70-D042038EA463}" type="pres">
      <dgm:prSet presAssocID="{26B93DCE-1D42-4A46-AD49-824449EB6DF8}" presName="hierChild5" presStyleCnt="0"/>
      <dgm:spPr/>
    </dgm:pt>
    <dgm:pt modelId="{4B1A2872-1D90-FE48-9DA4-C7CEE9F03B14}" type="pres">
      <dgm:prSet presAssocID="{17608A68-4887-7344-9462-673370E3ECB1}" presName="hierChild5" presStyleCnt="0"/>
      <dgm:spPr/>
    </dgm:pt>
    <dgm:pt modelId="{F58103FE-412C-E348-A05D-5191ADF90603}" type="pres">
      <dgm:prSet presAssocID="{2C8D4B39-883D-EB40-95B2-48776628A832}" presName="Name37" presStyleLbl="parChTrans1D2" presStyleIdx="1" presStyleCnt="3"/>
      <dgm:spPr/>
      <dgm:t>
        <a:bodyPr/>
        <a:lstStyle/>
        <a:p>
          <a:endParaRPr lang="en-US"/>
        </a:p>
      </dgm:t>
    </dgm:pt>
    <dgm:pt modelId="{56AE691D-7BF2-524F-BB3B-62D496EAAD71}" type="pres">
      <dgm:prSet presAssocID="{79CB5570-BE09-8141-B8CC-47681B954CF2}" presName="hierRoot2" presStyleCnt="0">
        <dgm:presLayoutVars>
          <dgm:hierBranch val="init"/>
        </dgm:presLayoutVars>
      </dgm:prSet>
      <dgm:spPr/>
    </dgm:pt>
    <dgm:pt modelId="{C0F88015-B93A-CD47-B183-FFA6BD9E8586}" type="pres">
      <dgm:prSet presAssocID="{79CB5570-BE09-8141-B8CC-47681B954CF2}" presName="rootComposite" presStyleCnt="0"/>
      <dgm:spPr/>
    </dgm:pt>
    <dgm:pt modelId="{0AF52CD5-89EE-D94F-B140-564AFA650157}" type="pres">
      <dgm:prSet presAssocID="{79CB5570-BE09-8141-B8CC-47681B954CF2}" presName="rootText" presStyleLbl="node2" presStyleIdx="1" presStyleCnt="3" custScaleX="94076" custScaleY="54486">
        <dgm:presLayoutVars>
          <dgm:chPref val="3"/>
        </dgm:presLayoutVars>
      </dgm:prSet>
      <dgm:spPr/>
      <dgm:t>
        <a:bodyPr/>
        <a:lstStyle/>
        <a:p>
          <a:endParaRPr lang="en-US"/>
        </a:p>
      </dgm:t>
    </dgm:pt>
    <dgm:pt modelId="{B772B7B7-3B89-4D4C-9A04-98AFD06213DC}" type="pres">
      <dgm:prSet presAssocID="{79CB5570-BE09-8141-B8CC-47681B954CF2}" presName="rootConnector" presStyleLbl="node2" presStyleIdx="1" presStyleCnt="3"/>
      <dgm:spPr/>
      <dgm:t>
        <a:bodyPr/>
        <a:lstStyle/>
        <a:p>
          <a:endParaRPr lang="en-US"/>
        </a:p>
      </dgm:t>
    </dgm:pt>
    <dgm:pt modelId="{15A77740-B7A1-0A4B-B4D4-4B5DD68F6CF3}" type="pres">
      <dgm:prSet presAssocID="{79CB5570-BE09-8141-B8CC-47681B954CF2}" presName="hierChild4" presStyleCnt="0"/>
      <dgm:spPr/>
    </dgm:pt>
    <dgm:pt modelId="{B3D85CDF-33A4-C646-8CED-8A36F4662449}" type="pres">
      <dgm:prSet presAssocID="{B0D275ED-8DE4-A147-AA60-66049BA698BB}" presName="Name37" presStyleLbl="parChTrans1D3" presStyleIdx="1" presStyleCnt="3"/>
      <dgm:spPr/>
      <dgm:t>
        <a:bodyPr/>
        <a:lstStyle/>
        <a:p>
          <a:endParaRPr lang="en-US"/>
        </a:p>
      </dgm:t>
    </dgm:pt>
    <dgm:pt modelId="{D816E3EF-342A-E649-A26B-11D8FBF9876D}" type="pres">
      <dgm:prSet presAssocID="{814DDA6D-8A05-5C4C-9314-EA7C0119900C}" presName="hierRoot2" presStyleCnt="0">
        <dgm:presLayoutVars>
          <dgm:hierBranch val="init"/>
        </dgm:presLayoutVars>
      </dgm:prSet>
      <dgm:spPr/>
    </dgm:pt>
    <dgm:pt modelId="{A706744F-774F-8D45-8331-F8D806500564}" type="pres">
      <dgm:prSet presAssocID="{814DDA6D-8A05-5C4C-9314-EA7C0119900C}" presName="rootComposite" presStyleCnt="0"/>
      <dgm:spPr/>
    </dgm:pt>
    <dgm:pt modelId="{11E82F57-7722-7142-8B87-CBC12187E006}" type="pres">
      <dgm:prSet presAssocID="{814DDA6D-8A05-5C4C-9314-EA7C0119900C}" presName="rootText" presStyleLbl="node3" presStyleIdx="1" presStyleCnt="3" custScaleX="100341" custScaleY="66696" custLinFactNeighborX="-8351" custLinFactNeighborY="80628">
        <dgm:presLayoutVars>
          <dgm:chPref val="3"/>
        </dgm:presLayoutVars>
      </dgm:prSet>
      <dgm:spPr/>
      <dgm:t>
        <a:bodyPr/>
        <a:lstStyle/>
        <a:p>
          <a:endParaRPr lang="en-US"/>
        </a:p>
      </dgm:t>
    </dgm:pt>
    <dgm:pt modelId="{82431C41-6F78-F84E-80FD-221F0637A823}" type="pres">
      <dgm:prSet presAssocID="{814DDA6D-8A05-5C4C-9314-EA7C0119900C}" presName="rootConnector" presStyleLbl="node3" presStyleIdx="1" presStyleCnt="3"/>
      <dgm:spPr/>
      <dgm:t>
        <a:bodyPr/>
        <a:lstStyle/>
        <a:p>
          <a:endParaRPr lang="en-US"/>
        </a:p>
      </dgm:t>
    </dgm:pt>
    <dgm:pt modelId="{EA9011AF-E38F-AB48-8811-5F28777A768F}" type="pres">
      <dgm:prSet presAssocID="{814DDA6D-8A05-5C4C-9314-EA7C0119900C}" presName="hierChild4" presStyleCnt="0"/>
      <dgm:spPr/>
    </dgm:pt>
    <dgm:pt modelId="{DB0B5394-99B0-0541-AB46-A0D8481330D2}" type="pres">
      <dgm:prSet presAssocID="{814DDA6D-8A05-5C4C-9314-EA7C0119900C}" presName="hierChild5" presStyleCnt="0"/>
      <dgm:spPr/>
    </dgm:pt>
    <dgm:pt modelId="{AC089282-5A8C-6247-9B1A-3898716B1D79}" type="pres">
      <dgm:prSet presAssocID="{79CB5570-BE09-8141-B8CC-47681B954CF2}" presName="hierChild5" presStyleCnt="0"/>
      <dgm:spPr/>
    </dgm:pt>
    <dgm:pt modelId="{BEBA00A4-2289-9B4C-98AD-9D3B35308306}" type="pres">
      <dgm:prSet presAssocID="{28D0821C-D8A1-964D-88EC-6E640431571F}" presName="Name37" presStyleLbl="parChTrans1D2" presStyleIdx="2" presStyleCnt="3"/>
      <dgm:spPr/>
      <dgm:t>
        <a:bodyPr/>
        <a:lstStyle/>
        <a:p>
          <a:endParaRPr lang="en-US"/>
        </a:p>
      </dgm:t>
    </dgm:pt>
    <dgm:pt modelId="{3AF80902-0D23-0B4A-A531-52BA1EE4C133}" type="pres">
      <dgm:prSet presAssocID="{20C2CD96-A598-0040-93B8-BF4759DB40B4}" presName="hierRoot2" presStyleCnt="0">
        <dgm:presLayoutVars>
          <dgm:hierBranch val="init"/>
        </dgm:presLayoutVars>
      </dgm:prSet>
      <dgm:spPr/>
    </dgm:pt>
    <dgm:pt modelId="{4E7D0F75-4F90-9642-AB89-EDE22CBE1F13}" type="pres">
      <dgm:prSet presAssocID="{20C2CD96-A598-0040-93B8-BF4759DB40B4}" presName="rootComposite" presStyleCnt="0"/>
      <dgm:spPr/>
    </dgm:pt>
    <dgm:pt modelId="{DC1740AC-5B10-2847-91B2-CFF7315463AD}" type="pres">
      <dgm:prSet presAssocID="{20C2CD96-A598-0040-93B8-BF4759DB40B4}" presName="rootText" presStyleLbl="node2" presStyleIdx="2" presStyleCnt="3" custScaleX="94076" custScaleY="54486">
        <dgm:presLayoutVars>
          <dgm:chPref val="3"/>
        </dgm:presLayoutVars>
      </dgm:prSet>
      <dgm:spPr/>
      <dgm:t>
        <a:bodyPr/>
        <a:lstStyle/>
        <a:p>
          <a:endParaRPr lang="en-US"/>
        </a:p>
      </dgm:t>
    </dgm:pt>
    <dgm:pt modelId="{58365DC0-BAF5-7B47-AEDB-FCBB19983B56}" type="pres">
      <dgm:prSet presAssocID="{20C2CD96-A598-0040-93B8-BF4759DB40B4}" presName="rootConnector" presStyleLbl="node2" presStyleIdx="2" presStyleCnt="3"/>
      <dgm:spPr/>
      <dgm:t>
        <a:bodyPr/>
        <a:lstStyle/>
        <a:p>
          <a:endParaRPr lang="en-US"/>
        </a:p>
      </dgm:t>
    </dgm:pt>
    <dgm:pt modelId="{29891C81-FA1D-2F42-9E26-B10C3812C199}" type="pres">
      <dgm:prSet presAssocID="{20C2CD96-A598-0040-93B8-BF4759DB40B4}" presName="hierChild4" presStyleCnt="0"/>
      <dgm:spPr/>
    </dgm:pt>
    <dgm:pt modelId="{223F27C2-A685-8047-9414-79A28BC9CACE}" type="pres">
      <dgm:prSet presAssocID="{DB0ED758-D735-5647-8BC5-E8A841499CC9}" presName="Name37" presStyleLbl="parChTrans1D3" presStyleIdx="2" presStyleCnt="3"/>
      <dgm:spPr/>
      <dgm:t>
        <a:bodyPr/>
        <a:lstStyle/>
        <a:p>
          <a:endParaRPr lang="en-US"/>
        </a:p>
      </dgm:t>
    </dgm:pt>
    <dgm:pt modelId="{3E5E4546-26E5-004E-8F19-65B4DB9B43B2}" type="pres">
      <dgm:prSet presAssocID="{53115526-D659-B64D-B116-C2F0A1D7F763}" presName="hierRoot2" presStyleCnt="0">
        <dgm:presLayoutVars>
          <dgm:hierBranch val="init"/>
        </dgm:presLayoutVars>
      </dgm:prSet>
      <dgm:spPr/>
    </dgm:pt>
    <dgm:pt modelId="{9A4BA3C4-EA90-6245-807C-66FC91E5C41C}" type="pres">
      <dgm:prSet presAssocID="{53115526-D659-B64D-B116-C2F0A1D7F763}" presName="rootComposite" presStyleCnt="0"/>
      <dgm:spPr/>
    </dgm:pt>
    <dgm:pt modelId="{8D07F9D5-FAD7-4849-B333-9412774041CB}" type="pres">
      <dgm:prSet presAssocID="{53115526-D659-B64D-B116-C2F0A1D7F763}" presName="rootText" presStyleLbl="node3" presStyleIdx="2" presStyleCnt="3" custScaleX="100341" custScaleY="66696" custLinFactNeighborX="-11196" custLinFactNeighborY="85841">
        <dgm:presLayoutVars>
          <dgm:chPref val="3"/>
        </dgm:presLayoutVars>
      </dgm:prSet>
      <dgm:spPr/>
      <dgm:t>
        <a:bodyPr/>
        <a:lstStyle/>
        <a:p>
          <a:endParaRPr lang="en-US"/>
        </a:p>
      </dgm:t>
    </dgm:pt>
    <dgm:pt modelId="{DE76231E-A87D-3549-9090-DB232C870FE7}" type="pres">
      <dgm:prSet presAssocID="{53115526-D659-B64D-B116-C2F0A1D7F763}" presName="rootConnector" presStyleLbl="node3" presStyleIdx="2" presStyleCnt="3"/>
      <dgm:spPr/>
      <dgm:t>
        <a:bodyPr/>
        <a:lstStyle/>
        <a:p>
          <a:endParaRPr lang="en-US"/>
        </a:p>
      </dgm:t>
    </dgm:pt>
    <dgm:pt modelId="{5E419FD6-48B5-8646-99E8-4B9EC16291C8}" type="pres">
      <dgm:prSet presAssocID="{53115526-D659-B64D-B116-C2F0A1D7F763}" presName="hierChild4" presStyleCnt="0"/>
      <dgm:spPr/>
    </dgm:pt>
    <dgm:pt modelId="{0E185578-11F4-094B-9C9D-63C2C26370F8}" type="pres">
      <dgm:prSet presAssocID="{53115526-D659-B64D-B116-C2F0A1D7F763}" presName="hierChild5" presStyleCnt="0"/>
      <dgm:spPr/>
    </dgm:pt>
    <dgm:pt modelId="{11E8DDC8-0A4B-CB4F-BE9C-10BF626B2434}" type="pres">
      <dgm:prSet presAssocID="{20C2CD96-A598-0040-93B8-BF4759DB40B4}" presName="hierChild5" presStyleCnt="0"/>
      <dgm:spPr/>
    </dgm:pt>
    <dgm:pt modelId="{DAB04257-6B5C-D846-8121-211D2FD43065}" type="pres">
      <dgm:prSet presAssocID="{291E58BA-10F7-F94C-9DAE-1F07F08BC66D}" presName="hierChild3" presStyleCnt="0"/>
      <dgm:spPr/>
    </dgm:pt>
  </dgm:ptLst>
  <dgm:cxnLst>
    <dgm:cxn modelId="{C923AB22-A9A4-43A4-A8CB-1717CFA6E369}" type="presOf" srcId="{20C2CD96-A598-0040-93B8-BF4759DB40B4}" destId="{DC1740AC-5B10-2847-91B2-CFF7315463AD}" srcOrd="0" destOrd="0" presId="urn:microsoft.com/office/officeart/2005/8/layout/orgChart1"/>
    <dgm:cxn modelId="{85F1D98B-26FC-C546-8CF7-1C2A5D2EF07C}" srcId="{17608A68-4887-7344-9462-673370E3ECB1}" destId="{26B93DCE-1D42-4A46-AD49-824449EB6DF8}" srcOrd="0" destOrd="0" parTransId="{74DE6038-B5CC-954F-9D20-E48DA81A3443}" sibTransId="{79731482-8632-6F44-B4EE-FEA82D8EC2E8}"/>
    <dgm:cxn modelId="{10CE375D-3AE1-48A8-9C5F-CA87CD975053}" type="presOf" srcId="{2C8D4B39-883D-EB40-95B2-48776628A832}" destId="{F58103FE-412C-E348-A05D-5191ADF90603}" srcOrd="0" destOrd="0" presId="urn:microsoft.com/office/officeart/2005/8/layout/orgChart1"/>
    <dgm:cxn modelId="{D50BB86B-888E-2C48-8484-54F71B058D0D}" srcId="{79CB5570-BE09-8141-B8CC-47681B954CF2}" destId="{814DDA6D-8A05-5C4C-9314-EA7C0119900C}" srcOrd="0" destOrd="0" parTransId="{B0D275ED-8DE4-A147-AA60-66049BA698BB}" sibTransId="{16D6025B-A4A9-7741-8778-EE7ABA5129FF}"/>
    <dgm:cxn modelId="{9BB1EF47-F32A-4C35-9311-26AEC44FA2A5}" type="presOf" srcId="{79CB5570-BE09-8141-B8CC-47681B954CF2}" destId="{B772B7B7-3B89-4D4C-9A04-98AFD06213DC}" srcOrd="1" destOrd="0" presId="urn:microsoft.com/office/officeart/2005/8/layout/orgChart1"/>
    <dgm:cxn modelId="{F8BBAEE3-45AA-4E3F-8E08-78791BC8B3B4}" type="presOf" srcId="{79CB5570-BE09-8141-B8CC-47681B954CF2}" destId="{0AF52CD5-89EE-D94F-B140-564AFA650157}" srcOrd="0" destOrd="0" presId="urn:microsoft.com/office/officeart/2005/8/layout/orgChart1"/>
    <dgm:cxn modelId="{9DB1A3DE-AF0B-4160-B686-4114AF1ECF58}" type="presOf" srcId="{74DE6038-B5CC-954F-9D20-E48DA81A3443}" destId="{8A257EA4-5F08-0447-BE0C-CEEF855E810A}" srcOrd="0" destOrd="0" presId="urn:microsoft.com/office/officeart/2005/8/layout/orgChart1"/>
    <dgm:cxn modelId="{899D2A85-2475-4B1D-98AB-77ACCF0B1FC3}" type="presOf" srcId="{B0D275ED-8DE4-A147-AA60-66049BA698BB}" destId="{B3D85CDF-33A4-C646-8CED-8A36F4662449}" srcOrd="0" destOrd="0" presId="urn:microsoft.com/office/officeart/2005/8/layout/orgChart1"/>
    <dgm:cxn modelId="{764393DD-26D8-4C0C-A9D3-F90D79FACF4A}" type="presOf" srcId="{53115526-D659-B64D-B116-C2F0A1D7F763}" destId="{DE76231E-A87D-3549-9090-DB232C870FE7}" srcOrd="1" destOrd="0" presId="urn:microsoft.com/office/officeart/2005/8/layout/orgChart1"/>
    <dgm:cxn modelId="{053C0A7B-0D1E-43C9-B32B-813F44929B5E}" type="presOf" srcId="{17608A68-4887-7344-9462-673370E3ECB1}" destId="{72873EC5-B22F-5C40-9934-0DDE4251074D}" srcOrd="0" destOrd="0" presId="urn:microsoft.com/office/officeart/2005/8/layout/orgChart1"/>
    <dgm:cxn modelId="{967E4AA3-D2D4-4095-BEB5-B790883572EC}" type="presOf" srcId="{20C2CD96-A598-0040-93B8-BF4759DB40B4}" destId="{58365DC0-BAF5-7B47-AEDB-FCBB19983B56}" srcOrd="1" destOrd="0" presId="urn:microsoft.com/office/officeart/2005/8/layout/orgChart1"/>
    <dgm:cxn modelId="{50BD9CB3-B3C9-40DB-9B5C-CA06A9F90E85}" type="presOf" srcId="{26B93DCE-1D42-4A46-AD49-824449EB6DF8}" destId="{59E22FD6-24D3-6F48-80CC-76FC3D909A96}" srcOrd="0" destOrd="0" presId="urn:microsoft.com/office/officeart/2005/8/layout/orgChart1"/>
    <dgm:cxn modelId="{31914123-1FA1-E042-A3E9-6264D4861E3D}" srcId="{20C2CD96-A598-0040-93B8-BF4759DB40B4}" destId="{53115526-D659-B64D-B116-C2F0A1D7F763}" srcOrd="0" destOrd="0" parTransId="{DB0ED758-D735-5647-8BC5-E8A841499CC9}" sibTransId="{2BCD46AC-FAA0-C748-BA2A-11D57CA28FCC}"/>
    <dgm:cxn modelId="{77FC3DB5-0DFB-4A66-BC7D-0D29097AA7F8}" type="presOf" srcId="{291E58BA-10F7-F94C-9DAE-1F07F08BC66D}" destId="{F8E6F1F6-1317-A94B-B017-9F9B7D83949A}" srcOrd="1" destOrd="0" presId="urn:microsoft.com/office/officeart/2005/8/layout/orgChart1"/>
    <dgm:cxn modelId="{197ED7A5-49CB-43B7-977E-96855FEDFDDD}" type="presOf" srcId="{DB0ED758-D735-5647-8BC5-E8A841499CC9}" destId="{223F27C2-A685-8047-9414-79A28BC9CACE}" srcOrd="0" destOrd="0" presId="urn:microsoft.com/office/officeart/2005/8/layout/orgChart1"/>
    <dgm:cxn modelId="{127D0719-EAC0-3C46-98C7-50C4217248B7}" srcId="{291E58BA-10F7-F94C-9DAE-1F07F08BC66D}" destId="{20C2CD96-A598-0040-93B8-BF4759DB40B4}" srcOrd="2" destOrd="0" parTransId="{28D0821C-D8A1-964D-88EC-6E640431571F}" sibTransId="{2F3DE01F-D387-0347-A480-EF9AFEDDF859}"/>
    <dgm:cxn modelId="{8C21BFBD-627F-4784-BF66-9A64554C1EEF}" type="presOf" srcId="{814DDA6D-8A05-5C4C-9314-EA7C0119900C}" destId="{82431C41-6F78-F84E-80FD-221F0637A823}" srcOrd="1" destOrd="0" presId="urn:microsoft.com/office/officeart/2005/8/layout/orgChart1"/>
    <dgm:cxn modelId="{98DA6F8B-45C7-4C33-8651-99CD7CFF6AFF}" type="presOf" srcId="{32C31892-CC55-F644-BE8D-115E9EF1CC80}" destId="{6C889114-54D1-294B-9B3A-0A56BF667409}" srcOrd="0" destOrd="0" presId="urn:microsoft.com/office/officeart/2005/8/layout/orgChart1"/>
    <dgm:cxn modelId="{7F453DC2-A4DC-4C44-A9D1-A9063B952D0A}" srcId="{291E58BA-10F7-F94C-9DAE-1F07F08BC66D}" destId="{17608A68-4887-7344-9462-673370E3ECB1}" srcOrd="0" destOrd="0" parTransId="{D8F6E37B-65EB-A249-9CD2-97930C3EFF45}" sibTransId="{A7E642C2-13FE-AC46-B173-895776A7E306}"/>
    <dgm:cxn modelId="{2B722F65-ABB0-4437-AF66-04DF29884733}" type="presOf" srcId="{26B93DCE-1D42-4A46-AD49-824449EB6DF8}" destId="{0A894AD0-D84F-4942-8C05-1A400CFF5EBE}" srcOrd="1" destOrd="0" presId="urn:microsoft.com/office/officeart/2005/8/layout/orgChart1"/>
    <dgm:cxn modelId="{2C77330A-F3EC-478A-9081-E6B8E2D7F154}" type="presOf" srcId="{17608A68-4887-7344-9462-673370E3ECB1}" destId="{871B1398-D8D5-F449-AD7A-D0D11F155388}" srcOrd="1" destOrd="0" presId="urn:microsoft.com/office/officeart/2005/8/layout/orgChart1"/>
    <dgm:cxn modelId="{460C24D9-30AB-BE40-9062-866902F0E1CE}" srcId="{291E58BA-10F7-F94C-9DAE-1F07F08BC66D}" destId="{79CB5570-BE09-8141-B8CC-47681B954CF2}" srcOrd="1" destOrd="0" parTransId="{2C8D4B39-883D-EB40-95B2-48776628A832}" sibTransId="{C69543FC-5029-8B41-9B8A-4BF1C7A9B457}"/>
    <dgm:cxn modelId="{C98A04E4-CB0C-4C26-A685-06E22EBEBAFE}" type="presOf" srcId="{291E58BA-10F7-F94C-9DAE-1F07F08BC66D}" destId="{FA9FDC45-6132-D443-AD9D-04D3B47AD767}" srcOrd="0" destOrd="0" presId="urn:microsoft.com/office/officeart/2005/8/layout/orgChart1"/>
    <dgm:cxn modelId="{150F6396-1EF8-4B7D-AAF7-2DCBF13A549A}" type="presOf" srcId="{D8F6E37B-65EB-A249-9CD2-97930C3EFF45}" destId="{A6725776-6BDD-F64E-8206-1EEE180ECE70}" srcOrd="0" destOrd="0" presId="urn:microsoft.com/office/officeart/2005/8/layout/orgChart1"/>
    <dgm:cxn modelId="{7A201F8E-0408-4151-B2A6-EA4ACB3FAAFF}" type="presOf" srcId="{53115526-D659-B64D-B116-C2F0A1D7F763}" destId="{8D07F9D5-FAD7-4849-B333-9412774041CB}" srcOrd="0" destOrd="0" presId="urn:microsoft.com/office/officeart/2005/8/layout/orgChart1"/>
    <dgm:cxn modelId="{B7127720-6DD3-4AC1-8317-645F2FC69797}" type="presOf" srcId="{814DDA6D-8A05-5C4C-9314-EA7C0119900C}" destId="{11E82F57-7722-7142-8B87-CBC12187E006}" srcOrd="0" destOrd="0" presId="urn:microsoft.com/office/officeart/2005/8/layout/orgChart1"/>
    <dgm:cxn modelId="{7AC0DF78-358F-48B1-9650-3ADDB8E07C7F}" type="presOf" srcId="{28D0821C-D8A1-964D-88EC-6E640431571F}" destId="{BEBA00A4-2289-9B4C-98AD-9D3B35308306}" srcOrd="0" destOrd="0" presId="urn:microsoft.com/office/officeart/2005/8/layout/orgChart1"/>
    <dgm:cxn modelId="{EA0CEEC3-5A94-F54F-902A-9EF1D9167D5A}" srcId="{32C31892-CC55-F644-BE8D-115E9EF1CC80}" destId="{291E58BA-10F7-F94C-9DAE-1F07F08BC66D}" srcOrd="0" destOrd="0" parTransId="{546C5F9C-2362-BD47-B025-E25C72388B6C}" sibTransId="{74C2E981-6911-984F-8302-21A41F2F6AB5}"/>
    <dgm:cxn modelId="{4DDF9D6A-A44C-43EA-B587-F101F81864D0}" type="presParOf" srcId="{6C889114-54D1-294B-9B3A-0A56BF667409}" destId="{58DC56E5-4939-1B4E-8FF4-72CAEE5C2C75}" srcOrd="0" destOrd="0" presId="urn:microsoft.com/office/officeart/2005/8/layout/orgChart1"/>
    <dgm:cxn modelId="{33F55AB0-BA68-4CBF-8FB3-A60A17624DBC}" type="presParOf" srcId="{58DC56E5-4939-1B4E-8FF4-72CAEE5C2C75}" destId="{F1A046BD-1948-E548-A402-B2BB3B34E7F8}" srcOrd="0" destOrd="0" presId="urn:microsoft.com/office/officeart/2005/8/layout/orgChart1"/>
    <dgm:cxn modelId="{2724F3DA-09B2-4E50-AF28-E13EEDD84BCC}" type="presParOf" srcId="{F1A046BD-1948-E548-A402-B2BB3B34E7F8}" destId="{FA9FDC45-6132-D443-AD9D-04D3B47AD767}" srcOrd="0" destOrd="0" presId="urn:microsoft.com/office/officeart/2005/8/layout/orgChart1"/>
    <dgm:cxn modelId="{BF35B318-4766-428A-AAE3-E95899E6130D}" type="presParOf" srcId="{F1A046BD-1948-E548-A402-B2BB3B34E7F8}" destId="{F8E6F1F6-1317-A94B-B017-9F9B7D83949A}" srcOrd="1" destOrd="0" presId="urn:microsoft.com/office/officeart/2005/8/layout/orgChart1"/>
    <dgm:cxn modelId="{616DB65E-A585-4C28-94F0-1F7DF93B9A4B}" type="presParOf" srcId="{58DC56E5-4939-1B4E-8FF4-72CAEE5C2C75}" destId="{F28A8B89-5697-8648-8A0B-99EF1AC29BFE}" srcOrd="1" destOrd="0" presId="urn:microsoft.com/office/officeart/2005/8/layout/orgChart1"/>
    <dgm:cxn modelId="{233D777C-C19D-463A-AFF6-18D754795770}" type="presParOf" srcId="{F28A8B89-5697-8648-8A0B-99EF1AC29BFE}" destId="{A6725776-6BDD-F64E-8206-1EEE180ECE70}" srcOrd="0" destOrd="0" presId="urn:microsoft.com/office/officeart/2005/8/layout/orgChart1"/>
    <dgm:cxn modelId="{5E3C0975-223F-4A3E-A3D4-C5B23AD4201A}" type="presParOf" srcId="{F28A8B89-5697-8648-8A0B-99EF1AC29BFE}" destId="{0D6F32DE-7001-C642-AAD5-213AA58A7346}" srcOrd="1" destOrd="0" presId="urn:microsoft.com/office/officeart/2005/8/layout/orgChart1"/>
    <dgm:cxn modelId="{77DCE893-97A9-4A07-9165-5932B3164154}" type="presParOf" srcId="{0D6F32DE-7001-C642-AAD5-213AA58A7346}" destId="{1CDAC2DB-42E9-824C-9C88-442700849D41}" srcOrd="0" destOrd="0" presId="urn:microsoft.com/office/officeart/2005/8/layout/orgChart1"/>
    <dgm:cxn modelId="{337E5EA8-1729-4B7E-A3FC-59F211190961}" type="presParOf" srcId="{1CDAC2DB-42E9-824C-9C88-442700849D41}" destId="{72873EC5-B22F-5C40-9934-0DDE4251074D}" srcOrd="0" destOrd="0" presId="urn:microsoft.com/office/officeart/2005/8/layout/orgChart1"/>
    <dgm:cxn modelId="{46E3B3EA-4E19-45CE-8659-F6C9FF01CF8B}" type="presParOf" srcId="{1CDAC2DB-42E9-824C-9C88-442700849D41}" destId="{871B1398-D8D5-F449-AD7A-D0D11F155388}" srcOrd="1" destOrd="0" presId="urn:microsoft.com/office/officeart/2005/8/layout/orgChart1"/>
    <dgm:cxn modelId="{DEE6F51F-B832-4EB7-A6C9-B63050D5EC1A}" type="presParOf" srcId="{0D6F32DE-7001-C642-AAD5-213AA58A7346}" destId="{49881A95-602B-434D-9EA0-BF85D5BEA0D7}" srcOrd="1" destOrd="0" presId="urn:microsoft.com/office/officeart/2005/8/layout/orgChart1"/>
    <dgm:cxn modelId="{FFDD9300-F122-496D-AC4F-BBC61F181D94}" type="presParOf" srcId="{49881A95-602B-434D-9EA0-BF85D5BEA0D7}" destId="{8A257EA4-5F08-0447-BE0C-CEEF855E810A}" srcOrd="0" destOrd="0" presId="urn:microsoft.com/office/officeart/2005/8/layout/orgChart1"/>
    <dgm:cxn modelId="{5A045098-3EA6-4649-9EA6-9EBBD1CD2CC2}" type="presParOf" srcId="{49881A95-602B-434D-9EA0-BF85D5BEA0D7}" destId="{A07E2000-B2F8-0F46-84A6-BFBFF416F2CB}" srcOrd="1" destOrd="0" presId="urn:microsoft.com/office/officeart/2005/8/layout/orgChart1"/>
    <dgm:cxn modelId="{0EFD22EA-6AD8-49B1-9555-C0815C62888D}" type="presParOf" srcId="{A07E2000-B2F8-0F46-84A6-BFBFF416F2CB}" destId="{3CDA6F8C-5BAD-5F4B-8D48-4E24F378132D}" srcOrd="0" destOrd="0" presId="urn:microsoft.com/office/officeart/2005/8/layout/orgChart1"/>
    <dgm:cxn modelId="{5344D070-155B-4A30-A40F-DFF04C612658}" type="presParOf" srcId="{3CDA6F8C-5BAD-5F4B-8D48-4E24F378132D}" destId="{59E22FD6-24D3-6F48-80CC-76FC3D909A96}" srcOrd="0" destOrd="0" presId="urn:microsoft.com/office/officeart/2005/8/layout/orgChart1"/>
    <dgm:cxn modelId="{7374352B-4BFC-47CF-97E1-2456CF2F99BB}" type="presParOf" srcId="{3CDA6F8C-5BAD-5F4B-8D48-4E24F378132D}" destId="{0A894AD0-D84F-4942-8C05-1A400CFF5EBE}" srcOrd="1" destOrd="0" presId="urn:microsoft.com/office/officeart/2005/8/layout/orgChart1"/>
    <dgm:cxn modelId="{5DDD9D4C-6E90-4DD0-8815-A6F56DCAA2BD}" type="presParOf" srcId="{A07E2000-B2F8-0F46-84A6-BFBFF416F2CB}" destId="{22964274-567A-6144-B75A-13DB9DB6890D}" srcOrd="1" destOrd="0" presId="urn:microsoft.com/office/officeart/2005/8/layout/orgChart1"/>
    <dgm:cxn modelId="{FAA7515E-DCEF-4A55-A776-8D5B90FB5CFA}" type="presParOf" srcId="{A07E2000-B2F8-0F46-84A6-BFBFF416F2CB}" destId="{0F28A9A8-BD7F-C24F-AE70-D042038EA463}" srcOrd="2" destOrd="0" presId="urn:microsoft.com/office/officeart/2005/8/layout/orgChart1"/>
    <dgm:cxn modelId="{573EAEA0-5B58-4387-BC8D-A1839BEABAAD}" type="presParOf" srcId="{0D6F32DE-7001-C642-AAD5-213AA58A7346}" destId="{4B1A2872-1D90-FE48-9DA4-C7CEE9F03B14}" srcOrd="2" destOrd="0" presId="urn:microsoft.com/office/officeart/2005/8/layout/orgChart1"/>
    <dgm:cxn modelId="{31278347-9E8D-463A-9399-FB647B509928}" type="presParOf" srcId="{F28A8B89-5697-8648-8A0B-99EF1AC29BFE}" destId="{F58103FE-412C-E348-A05D-5191ADF90603}" srcOrd="2" destOrd="0" presId="urn:microsoft.com/office/officeart/2005/8/layout/orgChart1"/>
    <dgm:cxn modelId="{76338521-7178-4BB7-8293-A4AA472878D1}" type="presParOf" srcId="{F28A8B89-5697-8648-8A0B-99EF1AC29BFE}" destId="{56AE691D-7BF2-524F-BB3B-62D496EAAD71}" srcOrd="3" destOrd="0" presId="urn:microsoft.com/office/officeart/2005/8/layout/orgChart1"/>
    <dgm:cxn modelId="{1A511D98-7E17-426C-A28E-95C219C7688B}" type="presParOf" srcId="{56AE691D-7BF2-524F-BB3B-62D496EAAD71}" destId="{C0F88015-B93A-CD47-B183-FFA6BD9E8586}" srcOrd="0" destOrd="0" presId="urn:microsoft.com/office/officeart/2005/8/layout/orgChart1"/>
    <dgm:cxn modelId="{D508AF35-F4AE-4701-B34F-91B3F955FF38}" type="presParOf" srcId="{C0F88015-B93A-CD47-B183-FFA6BD9E8586}" destId="{0AF52CD5-89EE-D94F-B140-564AFA650157}" srcOrd="0" destOrd="0" presId="urn:microsoft.com/office/officeart/2005/8/layout/orgChart1"/>
    <dgm:cxn modelId="{D784A07F-436F-4774-ADE4-8DD1085BCCD5}" type="presParOf" srcId="{C0F88015-B93A-CD47-B183-FFA6BD9E8586}" destId="{B772B7B7-3B89-4D4C-9A04-98AFD06213DC}" srcOrd="1" destOrd="0" presId="urn:microsoft.com/office/officeart/2005/8/layout/orgChart1"/>
    <dgm:cxn modelId="{261B1A21-6900-493E-8A6B-EECE2AC22BF5}" type="presParOf" srcId="{56AE691D-7BF2-524F-BB3B-62D496EAAD71}" destId="{15A77740-B7A1-0A4B-B4D4-4B5DD68F6CF3}" srcOrd="1" destOrd="0" presId="urn:microsoft.com/office/officeart/2005/8/layout/orgChart1"/>
    <dgm:cxn modelId="{8E7B3D10-DE46-45C4-9570-0EE69E39B2E4}" type="presParOf" srcId="{15A77740-B7A1-0A4B-B4D4-4B5DD68F6CF3}" destId="{B3D85CDF-33A4-C646-8CED-8A36F4662449}" srcOrd="0" destOrd="0" presId="urn:microsoft.com/office/officeart/2005/8/layout/orgChart1"/>
    <dgm:cxn modelId="{B4E46BB4-73DD-4663-A3FF-63C1FDBDEE68}" type="presParOf" srcId="{15A77740-B7A1-0A4B-B4D4-4B5DD68F6CF3}" destId="{D816E3EF-342A-E649-A26B-11D8FBF9876D}" srcOrd="1" destOrd="0" presId="urn:microsoft.com/office/officeart/2005/8/layout/orgChart1"/>
    <dgm:cxn modelId="{C2381142-6F4E-4183-A57F-0782B11813DE}" type="presParOf" srcId="{D816E3EF-342A-E649-A26B-11D8FBF9876D}" destId="{A706744F-774F-8D45-8331-F8D806500564}" srcOrd="0" destOrd="0" presId="urn:microsoft.com/office/officeart/2005/8/layout/orgChart1"/>
    <dgm:cxn modelId="{209CDECC-CB91-40BB-92E8-FDA0DB5F6644}" type="presParOf" srcId="{A706744F-774F-8D45-8331-F8D806500564}" destId="{11E82F57-7722-7142-8B87-CBC12187E006}" srcOrd="0" destOrd="0" presId="urn:microsoft.com/office/officeart/2005/8/layout/orgChart1"/>
    <dgm:cxn modelId="{57139D77-D64A-4FFE-AE08-3E256633855C}" type="presParOf" srcId="{A706744F-774F-8D45-8331-F8D806500564}" destId="{82431C41-6F78-F84E-80FD-221F0637A823}" srcOrd="1" destOrd="0" presId="urn:microsoft.com/office/officeart/2005/8/layout/orgChart1"/>
    <dgm:cxn modelId="{7783152E-4020-471D-A8D7-02638D2DB300}" type="presParOf" srcId="{D816E3EF-342A-E649-A26B-11D8FBF9876D}" destId="{EA9011AF-E38F-AB48-8811-5F28777A768F}" srcOrd="1" destOrd="0" presId="urn:microsoft.com/office/officeart/2005/8/layout/orgChart1"/>
    <dgm:cxn modelId="{23ED3740-8369-4311-B15D-7AB9323C78EA}" type="presParOf" srcId="{D816E3EF-342A-E649-A26B-11D8FBF9876D}" destId="{DB0B5394-99B0-0541-AB46-A0D8481330D2}" srcOrd="2" destOrd="0" presId="urn:microsoft.com/office/officeart/2005/8/layout/orgChart1"/>
    <dgm:cxn modelId="{35D3E591-C330-498A-9138-DD7A7F182FAD}" type="presParOf" srcId="{56AE691D-7BF2-524F-BB3B-62D496EAAD71}" destId="{AC089282-5A8C-6247-9B1A-3898716B1D79}" srcOrd="2" destOrd="0" presId="urn:microsoft.com/office/officeart/2005/8/layout/orgChart1"/>
    <dgm:cxn modelId="{2BFEAB3B-1983-4D68-B318-DB6DDCD54ACB}" type="presParOf" srcId="{F28A8B89-5697-8648-8A0B-99EF1AC29BFE}" destId="{BEBA00A4-2289-9B4C-98AD-9D3B35308306}" srcOrd="4" destOrd="0" presId="urn:microsoft.com/office/officeart/2005/8/layout/orgChart1"/>
    <dgm:cxn modelId="{97B65531-7DBC-427A-9FE4-5D15896B8BC4}" type="presParOf" srcId="{F28A8B89-5697-8648-8A0B-99EF1AC29BFE}" destId="{3AF80902-0D23-0B4A-A531-52BA1EE4C133}" srcOrd="5" destOrd="0" presId="urn:microsoft.com/office/officeart/2005/8/layout/orgChart1"/>
    <dgm:cxn modelId="{AACEA260-A2D0-4E65-8378-FAF252043A1B}" type="presParOf" srcId="{3AF80902-0D23-0B4A-A531-52BA1EE4C133}" destId="{4E7D0F75-4F90-9642-AB89-EDE22CBE1F13}" srcOrd="0" destOrd="0" presId="urn:microsoft.com/office/officeart/2005/8/layout/orgChart1"/>
    <dgm:cxn modelId="{4DA78D8B-6D9D-45DD-BEFF-1327F999CAE6}" type="presParOf" srcId="{4E7D0F75-4F90-9642-AB89-EDE22CBE1F13}" destId="{DC1740AC-5B10-2847-91B2-CFF7315463AD}" srcOrd="0" destOrd="0" presId="urn:microsoft.com/office/officeart/2005/8/layout/orgChart1"/>
    <dgm:cxn modelId="{B1FF268D-DEC9-41DF-B51E-358B9FDBFD02}" type="presParOf" srcId="{4E7D0F75-4F90-9642-AB89-EDE22CBE1F13}" destId="{58365DC0-BAF5-7B47-AEDB-FCBB19983B56}" srcOrd="1" destOrd="0" presId="urn:microsoft.com/office/officeart/2005/8/layout/orgChart1"/>
    <dgm:cxn modelId="{8D2ADFED-548A-4573-ABAB-4213CFDF6F0C}" type="presParOf" srcId="{3AF80902-0D23-0B4A-A531-52BA1EE4C133}" destId="{29891C81-FA1D-2F42-9E26-B10C3812C199}" srcOrd="1" destOrd="0" presId="urn:microsoft.com/office/officeart/2005/8/layout/orgChart1"/>
    <dgm:cxn modelId="{D7599861-DAC7-4E7B-B8E6-633A567B8E21}" type="presParOf" srcId="{29891C81-FA1D-2F42-9E26-B10C3812C199}" destId="{223F27C2-A685-8047-9414-79A28BC9CACE}" srcOrd="0" destOrd="0" presId="urn:microsoft.com/office/officeart/2005/8/layout/orgChart1"/>
    <dgm:cxn modelId="{CF77F0B2-3380-40E7-A889-F775D9727FCF}" type="presParOf" srcId="{29891C81-FA1D-2F42-9E26-B10C3812C199}" destId="{3E5E4546-26E5-004E-8F19-65B4DB9B43B2}" srcOrd="1" destOrd="0" presId="urn:microsoft.com/office/officeart/2005/8/layout/orgChart1"/>
    <dgm:cxn modelId="{B9216770-95BA-4946-9C5F-1EE74C94CC7C}" type="presParOf" srcId="{3E5E4546-26E5-004E-8F19-65B4DB9B43B2}" destId="{9A4BA3C4-EA90-6245-807C-66FC91E5C41C}" srcOrd="0" destOrd="0" presId="urn:microsoft.com/office/officeart/2005/8/layout/orgChart1"/>
    <dgm:cxn modelId="{1194E441-9BA1-4036-8D17-415205F4D8C4}" type="presParOf" srcId="{9A4BA3C4-EA90-6245-807C-66FC91E5C41C}" destId="{8D07F9D5-FAD7-4849-B333-9412774041CB}" srcOrd="0" destOrd="0" presId="urn:microsoft.com/office/officeart/2005/8/layout/orgChart1"/>
    <dgm:cxn modelId="{788FEE46-C528-4079-BBEB-A0A99CC981FE}" type="presParOf" srcId="{9A4BA3C4-EA90-6245-807C-66FC91E5C41C}" destId="{DE76231E-A87D-3549-9090-DB232C870FE7}" srcOrd="1" destOrd="0" presId="urn:microsoft.com/office/officeart/2005/8/layout/orgChart1"/>
    <dgm:cxn modelId="{3C4A0D32-7A1E-4359-B1D6-832BEF44CEC5}" type="presParOf" srcId="{3E5E4546-26E5-004E-8F19-65B4DB9B43B2}" destId="{5E419FD6-48B5-8646-99E8-4B9EC16291C8}" srcOrd="1" destOrd="0" presId="urn:microsoft.com/office/officeart/2005/8/layout/orgChart1"/>
    <dgm:cxn modelId="{EE629222-8658-45F3-9443-55DAD985354A}" type="presParOf" srcId="{3E5E4546-26E5-004E-8F19-65B4DB9B43B2}" destId="{0E185578-11F4-094B-9C9D-63C2C26370F8}" srcOrd="2" destOrd="0" presId="urn:microsoft.com/office/officeart/2005/8/layout/orgChart1"/>
    <dgm:cxn modelId="{CB385EA8-4F0B-410A-ABEF-EB0A30022549}" type="presParOf" srcId="{3AF80902-0D23-0B4A-A531-52BA1EE4C133}" destId="{11E8DDC8-0A4B-CB4F-BE9C-10BF626B2434}" srcOrd="2" destOrd="0" presId="urn:microsoft.com/office/officeart/2005/8/layout/orgChart1"/>
    <dgm:cxn modelId="{034AA390-B97F-4747-BEA3-12600A37AC96}" type="presParOf" srcId="{58DC56E5-4939-1B4E-8FF4-72CAEE5C2C75}" destId="{DAB04257-6B5C-D846-8121-211D2FD4306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DE3F5-A03A-42AA-B034-5E72B2197F16}"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E93F60D9-B732-42B2-972C-A8E0B188562F}">
      <dgm:prSet custT="1"/>
      <dgm:spPr/>
      <dgm:t>
        <a:bodyPr/>
        <a:lstStyle/>
        <a:p>
          <a:pPr algn="l"/>
          <a:r>
            <a:rPr lang="en-US" sz="1800" dirty="0" smtClean="0">
              <a:solidFill>
                <a:schemeClr val="tx1"/>
              </a:solidFill>
            </a:rPr>
            <a:t>Focus on recruiting experienced pitchers from the US system to make the playoffs.</a:t>
          </a:r>
          <a:endParaRPr lang="en-US" sz="1800" dirty="0">
            <a:solidFill>
              <a:schemeClr val="tx1"/>
            </a:solidFill>
          </a:endParaRPr>
        </a:p>
      </dgm:t>
    </dgm:pt>
    <dgm:pt modelId="{FA5243AB-C2D4-488A-9DB8-3C30997392F7}" type="parTrans" cxnId="{D935854A-0D7D-4822-BD58-767902D62A36}">
      <dgm:prSet/>
      <dgm:spPr/>
      <dgm:t>
        <a:bodyPr/>
        <a:lstStyle/>
        <a:p>
          <a:endParaRPr lang="en-US">
            <a:solidFill>
              <a:schemeClr val="tx1"/>
            </a:solidFill>
          </a:endParaRPr>
        </a:p>
      </dgm:t>
    </dgm:pt>
    <dgm:pt modelId="{74958D51-F743-4CF5-B64E-2DFCEC7C02B6}" type="sibTrans" cxnId="{D935854A-0D7D-4822-BD58-767902D62A36}">
      <dgm:prSet/>
      <dgm:spPr/>
      <dgm:t>
        <a:bodyPr/>
        <a:lstStyle/>
        <a:p>
          <a:endParaRPr lang="en-US">
            <a:solidFill>
              <a:schemeClr val="tx1"/>
            </a:solidFill>
          </a:endParaRPr>
        </a:p>
      </dgm:t>
    </dgm:pt>
    <dgm:pt modelId="{261280A0-4487-4441-93EB-5D9DC5FF0DFE}">
      <dgm:prSet custT="1"/>
      <dgm:spPr/>
      <dgm:t>
        <a:bodyPr/>
        <a:lstStyle/>
        <a:p>
          <a:pPr algn="l"/>
          <a:r>
            <a:rPr lang="en-US" sz="1800" dirty="0" smtClean="0">
              <a:solidFill>
                <a:schemeClr val="tx1"/>
              </a:solidFill>
            </a:rPr>
            <a:t>Join the National League</a:t>
          </a:r>
          <a:endParaRPr lang="en-US" sz="1800" dirty="0">
            <a:solidFill>
              <a:schemeClr val="tx1"/>
            </a:solidFill>
          </a:endParaRPr>
        </a:p>
      </dgm:t>
    </dgm:pt>
    <dgm:pt modelId="{20A15AA4-38BF-4CB3-B0E0-9D8D1958BDA6}" type="parTrans" cxnId="{50AFDCE4-7798-4EFB-8E91-DD027862948C}">
      <dgm:prSet/>
      <dgm:spPr/>
      <dgm:t>
        <a:bodyPr/>
        <a:lstStyle/>
        <a:p>
          <a:endParaRPr lang="en-US">
            <a:solidFill>
              <a:schemeClr val="tx1"/>
            </a:solidFill>
          </a:endParaRPr>
        </a:p>
      </dgm:t>
    </dgm:pt>
    <dgm:pt modelId="{23D189D7-A9A5-4CBF-82A9-192C44455B9D}" type="sibTrans" cxnId="{50AFDCE4-7798-4EFB-8E91-DD027862948C}">
      <dgm:prSet/>
      <dgm:spPr/>
      <dgm:t>
        <a:bodyPr/>
        <a:lstStyle/>
        <a:p>
          <a:endParaRPr lang="en-US">
            <a:solidFill>
              <a:schemeClr val="tx1"/>
            </a:solidFill>
          </a:endParaRPr>
        </a:p>
      </dgm:t>
    </dgm:pt>
    <dgm:pt modelId="{1B0AE95B-6913-4377-A114-B57F3CBF8F8F}">
      <dgm:prSet custT="1"/>
      <dgm:spPr/>
      <dgm:t>
        <a:bodyPr/>
        <a:lstStyle/>
        <a:p>
          <a:pPr algn="l"/>
          <a:r>
            <a:rPr lang="en-US" sz="1800" dirty="0" smtClean="0">
              <a:solidFill>
                <a:schemeClr val="tx1"/>
              </a:solidFill>
            </a:rPr>
            <a:t>Start the team in Charlotte, NC</a:t>
          </a:r>
          <a:endParaRPr lang="en-US" sz="1800" dirty="0">
            <a:solidFill>
              <a:schemeClr val="tx1"/>
            </a:solidFill>
          </a:endParaRPr>
        </a:p>
      </dgm:t>
    </dgm:pt>
    <dgm:pt modelId="{5DEE2556-A96B-4259-B412-21566098C06B}" type="parTrans" cxnId="{0D42F33E-A6F0-4D64-BDA9-A7C147C52557}">
      <dgm:prSet/>
      <dgm:spPr/>
      <dgm:t>
        <a:bodyPr/>
        <a:lstStyle/>
        <a:p>
          <a:endParaRPr lang="en-US">
            <a:solidFill>
              <a:schemeClr val="tx1"/>
            </a:solidFill>
          </a:endParaRPr>
        </a:p>
      </dgm:t>
    </dgm:pt>
    <dgm:pt modelId="{42184258-5974-40AC-872A-718758F6B552}" type="sibTrans" cxnId="{0D42F33E-A6F0-4D64-BDA9-A7C147C52557}">
      <dgm:prSet/>
      <dgm:spPr/>
      <dgm:t>
        <a:bodyPr/>
        <a:lstStyle/>
        <a:p>
          <a:endParaRPr lang="en-US">
            <a:solidFill>
              <a:schemeClr val="tx1"/>
            </a:solidFill>
          </a:endParaRPr>
        </a:p>
      </dgm:t>
    </dgm:pt>
    <dgm:pt modelId="{3D92D604-30A6-403C-898A-D944726176F6}" type="pres">
      <dgm:prSet presAssocID="{E41DE3F5-A03A-42AA-B034-5E72B2197F16}" presName="diagram" presStyleCnt="0">
        <dgm:presLayoutVars>
          <dgm:dir/>
          <dgm:resizeHandles val="exact"/>
        </dgm:presLayoutVars>
      </dgm:prSet>
      <dgm:spPr/>
      <dgm:t>
        <a:bodyPr/>
        <a:lstStyle/>
        <a:p>
          <a:endParaRPr lang="en-US"/>
        </a:p>
      </dgm:t>
    </dgm:pt>
    <dgm:pt modelId="{FD974F1F-26BC-4925-9013-366F094CD4A3}" type="pres">
      <dgm:prSet presAssocID="{E93F60D9-B732-42B2-972C-A8E0B188562F}" presName="node" presStyleLbl="node1" presStyleIdx="0" presStyleCnt="3" custScaleX="145785">
        <dgm:presLayoutVars>
          <dgm:bulletEnabled val="1"/>
        </dgm:presLayoutVars>
      </dgm:prSet>
      <dgm:spPr/>
      <dgm:t>
        <a:bodyPr/>
        <a:lstStyle/>
        <a:p>
          <a:endParaRPr lang="en-US"/>
        </a:p>
      </dgm:t>
    </dgm:pt>
    <dgm:pt modelId="{02003D54-97BD-4D69-8507-5C7B7AB61685}" type="pres">
      <dgm:prSet presAssocID="{74958D51-F743-4CF5-B64E-2DFCEC7C02B6}" presName="sibTrans" presStyleCnt="0"/>
      <dgm:spPr/>
    </dgm:pt>
    <dgm:pt modelId="{612F5D06-C9C0-40F8-8174-93FDDFDDF5A0}" type="pres">
      <dgm:prSet presAssocID="{261280A0-4487-4441-93EB-5D9DC5FF0DFE}" presName="node" presStyleLbl="node1" presStyleIdx="1" presStyleCnt="3" custScaleX="145785">
        <dgm:presLayoutVars>
          <dgm:bulletEnabled val="1"/>
        </dgm:presLayoutVars>
      </dgm:prSet>
      <dgm:spPr/>
      <dgm:t>
        <a:bodyPr/>
        <a:lstStyle/>
        <a:p>
          <a:endParaRPr lang="en-US"/>
        </a:p>
      </dgm:t>
    </dgm:pt>
    <dgm:pt modelId="{4FAE1740-7BCF-42A1-B05E-91A644B2426F}" type="pres">
      <dgm:prSet presAssocID="{23D189D7-A9A5-4CBF-82A9-192C44455B9D}" presName="sibTrans" presStyleCnt="0"/>
      <dgm:spPr/>
    </dgm:pt>
    <dgm:pt modelId="{F7391811-0805-4587-992A-4E4D2AFB1217}" type="pres">
      <dgm:prSet presAssocID="{1B0AE95B-6913-4377-A114-B57F3CBF8F8F}" presName="node" presStyleLbl="node1" presStyleIdx="2" presStyleCnt="3" custScaleX="145785">
        <dgm:presLayoutVars>
          <dgm:bulletEnabled val="1"/>
        </dgm:presLayoutVars>
      </dgm:prSet>
      <dgm:spPr/>
      <dgm:t>
        <a:bodyPr/>
        <a:lstStyle/>
        <a:p>
          <a:endParaRPr lang="en-US"/>
        </a:p>
      </dgm:t>
    </dgm:pt>
  </dgm:ptLst>
  <dgm:cxnLst>
    <dgm:cxn modelId="{389872F9-03E5-4511-8324-1EA88AD8A3B4}" type="presOf" srcId="{261280A0-4487-4441-93EB-5D9DC5FF0DFE}" destId="{612F5D06-C9C0-40F8-8174-93FDDFDDF5A0}" srcOrd="0" destOrd="0" presId="urn:microsoft.com/office/officeart/2005/8/layout/default"/>
    <dgm:cxn modelId="{0D42F33E-A6F0-4D64-BDA9-A7C147C52557}" srcId="{E41DE3F5-A03A-42AA-B034-5E72B2197F16}" destId="{1B0AE95B-6913-4377-A114-B57F3CBF8F8F}" srcOrd="2" destOrd="0" parTransId="{5DEE2556-A96B-4259-B412-21566098C06B}" sibTransId="{42184258-5974-40AC-872A-718758F6B552}"/>
    <dgm:cxn modelId="{8663BADF-08AC-43D1-A2DC-3D25E58750A7}" type="presOf" srcId="{E41DE3F5-A03A-42AA-B034-5E72B2197F16}" destId="{3D92D604-30A6-403C-898A-D944726176F6}" srcOrd="0" destOrd="0" presId="urn:microsoft.com/office/officeart/2005/8/layout/default"/>
    <dgm:cxn modelId="{D935854A-0D7D-4822-BD58-767902D62A36}" srcId="{E41DE3F5-A03A-42AA-B034-5E72B2197F16}" destId="{E93F60D9-B732-42B2-972C-A8E0B188562F}" srcOrd="0" destOrd="0" parTransId="{FA5243AB-C2D4-488A-9DB8-3C30997392F7}" sibTransId="{74958D51-F743-4CF5-B64E-2DFCEC7C02B6}"/>
    <dgm:cxn modelId="{50AFDCE4-7798-4EFB-8E91-DD027862948C}" srcId="{E41DE3F5-A03A-42AA-B034-5E72B2197F16}" destId="{261280A0-4487-4441-93EB-5D9DC5FF0DFE}" srcOrd="1" destOrd="0" parTransId="{20A15AA4-38BF-4CB3-B0E0-9D8D1958BDA6}" sibTransId="{23D189D7-A9A5-4CBF-82A9-192C44455B9D}"/>
    <dgm:cxn modelId="{82256C93-166F-4EDC-92A2-5787672CDFE3}" type="presOf" srcId="{E93F60D9-B732-42B2-972C-A8E0B188562F}" destId="{FD974F1F-26BC-4925-9013-366F094CD4A3}" srcOrd="0" destOrd="0" presId="urn:microsoft.com/office/officeart/2005/8/layout/default"/>
    <dgm:cxn modelId="{8B758C9E-C11B-40BA-8644-8C74EE488863}" type="presOf" srcId="{1B0AE95B-6913-4377-A114-B57F3CBF8F8F}" destId="{F7391811-0805-4587-992A-4E4D2AFB1217}" srcOrd="0" destOrd="0" presId="urn:microsoft.com/office/officeart/2005/8/layout/default"/>
    <dgm:cxn modelId="{8533BE84-4655-4711-8B5F-1EB66F9E20B0}" type="presParOf" srcId="{3D92D604-30A6-403C-898A-D944726176F6}" destId="{FD974F1F-26BC-4925-9013-366F094CD4A3}" srcOrd="0" destOrd="0" presId="urn:microsoft.com/office/officeart/2005/8/layout/default"/>
    <dgm:cxn modelId="{65AAF065-71CE-41D0-BE00-88D16F8A48D3}" type="presParOf" srcId="{3D92D604-30A6-403C-898A-D944726176F6}" destId="{02003D54-97BD-4D69-8507-5C7B7AB61685}" srcOrd="1" destOrd="0" presId="urn:microsoft.com/office/officeart/2005/8/layout/default"/>
    <dgm:cxn modelId="{AECA6435-7F46-421F-A3B0-E5F8919EB372}" type="presParOf" srcId="{3D92D604-30A6-403C-898A-D944726176F6}" destId="{612F5D06-C9C0-40F8-8174-93FDDFDDF5A0}" srcOrd="2" destOrd="0" presId="urn:microsoft.com/office/officeart/2005/8/layout/default"/>
    <dgm:cxn modelId="{8813E8F8-A25F-4AE4-BA9E-3ABFACC78FBF}" type="presParOf" srcId="{3D92D604-30A6-403C-898A-D944726176F6}" destId="{4FAE1740-7BCF-42A1-B05E-91A644B2426F}" srcOrd="3" destOrd="0" presId="urn:microsoft.com/office/officeart/2005/8/layout/default"/>
    <dgm:cxn modelId="{BAC34CD0-49A1-4510-980F-DBA782D5EFBD}" type="presParOf" srcId="{3D92D604-30A6-403C-898A-D944726176F6}" destId="{F7391811-0805-4587-992A-4E4D2AFB1217}" srcOrd="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F4853-CA77-2042-B58E-D724930E4729}" type="doc">
      <dgm:prSet loTypeId="urn:microsoft.com/office/officeart/2005/8/layout/lProcess3" loCatId="list" qsTypeId="urn:microsoft.com/office/officeart/2005/8/quickstyle/simple1" qsCatId="simple" csTypeId="urn:microsoft.com/office/officeart/2005/8/colors/accent1_2" csCatId="accent1" phldr="1"/>
      <dgm:spPr/>
      <dgm:t>
        <a:bodyPr/>
        <a:lstStyle/>
        <a:p>
          <a:endParaRPr lang="en-US"/>
        </a:p>
      </dgm:t>
    </dgm:pt>
    <dgm:pt modelId="{96EAA90A-C660-3A4E-BC6B-F81AE1A3E6F0}">
      <dgm:prSet/>
      <dgm:spPr/>
      <dgm:t>
        <a:bodyPr/>
        <a:lstStyle/>
        <a:p>
          <a:pPr rtl="0"/>
          <a:r>
            <a:rPr lang="en-US" dirty="0" smtClean="0"/>
            <a:t>Loyal Customer Base</a:t>
          </a:r>
          <a:endParaRPr lang="en-US" dirty="0"/>
        </a:p>
      </dgm:t>
    </dgm:pt>
    <dgm:pt modelId="{F926DA9B-FFC6-EF4A-8C1D-12B87BEE4F25}" type="parTrans" cxnId="{F412FB1A-C426-4E44-88EA-0E500322CCA1}">
      <dgm:prSet/>
      <dgm:spPr/>
      <dgm:t>
        <a:bodyPr/>
        <a:lstStyle/>
        <a:p>
          <a:endParaRPr lang="en-US"/>
        </a:p>
      </dgm:t>
    </dgm:pt>
    <dgm:pt modelId="{E431179F-EA3E-3145-9BCB-693C7E539AE3}" type="sibTrans" cxnId="{F412FB1A-C426-4E44-88EA-0E500322CCA1}">
      <dgm:prSet/>
      <dgm:spPr/>
      <dgm:t>
        <a:bodyPr/>
        <a:lstStyle/>
        <a:p>
          <a:endParaRPr lang="en-US"/>
        </a:p>
      </dgm:t>
    </dgm:pt>
    <dgm:pt modelId="{E0B42492-CF62-6B4C-AF80-6CFF9FCF5537}">
      <dgm:prSet/>
      <dgm:spPr/>
      <dgm:t>
        <a:bodyPr/>
        <a:lstStyle/>
        <a:p>
          <a:pPr rtl="0"/>
          <a:r>
            <a:rPr lang="en-US" smtClean="0"/>
            <a:t>Diversified Revenue Stream</a:t>
          </a:r>
          <a:endParaRPr lang="en-US"/>
        </a:p>
      </dgm:t>
    </dgm:pt>
    <dgm:pt modelId="{712FF34B-6A3F-D547-BC35-4ECCDE705615}" type="parTrans" cxnId="{46CD29EA-C41C-AE44-A512-D4846E4933B0}">
      <dgm:prSet/>
      <dgm:spPr/>
      <dgm:t>
        <a:bodyPr/>
        <a:lstStyle/>
        <a:p>
          <a:endParaRPr lang="en-US"/>
        </a:p>
      </dgm:t>
    </dgm:pt>
    <dgm:pt modelId="{BAB15A03-03DB-804A-8B74-975085E8B22D}" type="sibTrans" cxnId="{46CD29EA-C41C-AE44-A512-D4846E4933B0}">
      <dgm:prSet/>
      <dgm:spPr/>
      <dgm:t>
        <a:bodyPr/>
        <a:lstStyle/>
        <a:p>
          <a:endParaRPr lang="en-US"/>
        </a:p>
      </dgm:t>
    </dgm:pt>
    <dgm:pt modelId="{56569E52-F949-914E-BFE4-2114F59F452A}">
      <dgm:prSet/>
      <dgm:spPr/>
      <dgm:t>
        <a:bodyPr/>
        <a:lstStyle/>
        <a:p>
          <a:pPr rtl="0"/>
          <a:r>
            <a:rPr lang="en-US" smtClean="0"/>
            <a:t>Need to be able to generate profits from a variety of sources</a:t>
          </a:r>
          <a:endParaRPr lang="en-US"/>
        </a:p>
      </dgm:t>
    </dgm:pt>
    <dgm:pt modelId="{3AD5CF6D-60AB-4A44-B68A-F05CE279E8CD}" type="parTrans" cxnId="{9FB350E5-80AD-5342-9690-8ADF1134E66E}">
      <dgm:prSet/>
      <dgm:spPr/>
      <dgm:t>
        <a:bodyPr/>
        <a:lstStyle/>
        <a:p>
          <a:endParaRPr lang="en-US"/>
        </a:p>
      </dgm:t>
    </dgm:pt>
    <dgm:pt modelId="{5D6399E4-C960-734B-ADBB-3BFD4C77CA22}" type="sibTrans" cxnId="{9FB350E5-80AD-5342-9690-8ADF1134E66E}">
      <dgm:prSet/>
      <dgm:spPr/>
      <dgm:t>
        <a:bodyPr/>
        <a:lstStyle/>
        <a:p>
          <a:endParaRPr lang="en-US"/>
        </a:p>
      </dgm:t>
    </dgm:pt>
    <dgm:pt modelId="{73D73514-52A5-9B4C-B10D-B521ACE77E0E}">
      <dgm:prSet/>
      <dgm:spPr/>
      <dgm:t>
        <a:bodyPr/>
        <a:lstStyle/>
        <a:p>
          <a:pPr rtl="0"/>
          <a:r>
            <a:rPr lang="en-US" smtClean="0"/>
            <a:t>Appeal to Younger Demographics</a:t>
          </a:r>
          <a:endParaRPr lang="en-US"/>
        </a:p>
      </dgm:t>
    </dgm:pt>
    <dgm:pt modelId="{F58D71D0-988B-ED42-AB98-DCB208B52A56}" type="parTrans" cxnId="{CAB3969E-C601-894E-B028-335CB9204390}">
      <dgm:prSet/>
      <dgm:spPr/>
      <dgm:t>
        <a:bodyPr/>
        <a:lstStyle/>
        <a:p>
          <a:endParaRPr lang="en-US"/>
        </a:p>
      </dgm:t>
    </dgm:pt>
    <dgm:pt modelId="{DD2036C5-1284-6642-AC6B-EC7674B0B0FA}" type="sibTrans" cxnId="{CAB3969E-C601-894E-B028-335CB9204390}">
      <dgm:prSet/>
      <dgm:spPr/>
      <dgm:t>
        <a:bodyPr/>
        <a:lstStyle/>
        <a:p>
          <a:endParaRPr lang="en-US"/>
        </a:p>
      </dgm:t>
    </dgm:pt>
    <dgm:pt modelId="{BA3661F0-D391-E445-AD50-6E9152C775C3}">
      <dgm:prSet/>
      <dgm:spPr/>
      <dgm:t>
        <a:bodyPr/>
        <a:lstStyle/>
        <a:p>
          <a:pPr rtl="0"/>
          <a:r>
            <a:rPr lang="en-US" dirty="0" smtClean="0"/>
            <a:t>Must attract future fans for continued customer base</a:t>
          </a:r>
          <a:endParaRPr lang="en-US" dirty="0"/>
        </a:p>
      </dgm:t>
    </dgm:pt>
    <dgm:pt modelId="{0AD9F69C-E436-AE44-8F86-6BD16A9529F0}" type="parTrans" cxnId="{018C95EA-E6A4-4842-B077-EC7376677DA7}">
      <dgm:prSet/>
      <dgm:spPr/>
      <dgm:t>
        <a:bodyPr/>
        <a:lstStyle/>
        <a:p>
          <a:endParaRPr lang="en-US"/>
        </a:p>
      </dgm:t>
    </dgm:pt>
    <dgm:pt modelId="{EDF426C2-7C22-0740-A9F5-62B68FCC7CE2}" type="sibTrans" cxnId="{018C95EA-E6A4-4842-B077-EC7376677DA7}">
      <dgm:prSet/>
      <dgm:spPr/>
      <dgm:t>
        <a:bodyPr/>
        <a:lstStyle/>
        <a:p>
          <a:endParaRPr lang="en-US"/>
        </a:p>
      </dgm:t>
    </dgm:pt>
    <dgm:pt modelId="{54666E0C-B411-A94F-85BF-6A5FF3D8B0DE}">
      <dgm:prSet/>
      <dgm:spPr/>
      <dgm:t>
        <a:bodyPr/>
        <a:lstStyle/>
        <a:p>
          <a:pPr rtl="0"/>
          <a:r>
            <a:rPr lang="en-US" dirty="0" smtClean="0"/>
            <a:t>Dedicated fans will be continuous customers, regardless of team performance</a:t>
          </a:r>
          <a:endParaRPr lang="en-US" dirty="0"/>
        </a:p>
      </dgm:t>
    </dgm:pt>
    <dgm:pt modelId="{C21D8670-E818-084E-8EF1-29BC6C96C470}" type="sibTrans" cxnId="{F3A436E4-0B9F-D84E-8451-7E19D9410917}">
      <dgm:prSet/>
      <dgm:spPr/>
      <dgm:t>
        <a:bodyPr/>
        <a:lstStyle/>
        <a:p>
          <a:endParaRPr lang="en-US"/>
        </a:p>
      </dgm:t>
    </dgm:pt>
    <dgm:pt modelId="{D3BA761E-0113-1B47-AB28-01D425B63C30}" type="parTrans" cxnId="{F3A436E4-0B9F-D84E-8451-7E19D9410917}">
      <dgm:prSet/>
      <dgm:spPr/>
      <dgm:t>
        <a:bodyPr/>
        <a:lstStyle/>
        <a:p>
          <a:endParaRPr lang="en-US"/>
        </a:p>
      </dgm:t>
    </dgm:pt>
    <dgm:pt modelId="{B686C528-0E39-DA4C-94F9-7AA728E0C87C}" type="pres">
      <dgm:prSet presAssocID="{316F4853-CA77-2042-B58E-D724930E4729}" presName="Name0" presStyleCnt="0">
        <dgm:presLayoutVars>
          <dgm:chPref val="3"/>
          <dgm:dir/>
          <dgm:animLvl val="lvl"/>
          <dgm:resizeHandles/>
        </dgm:presLayoutVars>
      </dgm:prSet>
      <dgm:spPr/>
      <dgm:t>
        <a:bodyPr/>
        <a:lstStyle/>
        <a:p>
          <a:endParaRPr lang="en-US"/>
        </a:p>
      </dgm:t>
    </dgm:pt>
    <dgm:pt modelId="{89C1FC07-90E5-A64B-92C6-F88920E0F48E}" type="pres">
      <dgm:prSet presAssocID="{96EAA90A-C660-3A4E-BC6B-F81AE1A3E6F0}" presName="horFlow" presStyleCnt="0"/>
      <dgm:spPr/>
    </dgm:pt>
    <dgm:pt modelId="{19262992-3902-2E40-A831-ABEECC1AEDE8}" type="pres">
      <dgm:prSet presAssocID="{96EAA90A-C660-3A4E-BC6B-F81AE1A3E6F0}" presName="bigChev" presStyleLbl="node1" presStyleIdx="0" presStyleCnt="3"/>
      <dgm:spPr/>
      <dgm:t>
        <a:bodyPr/>
        <a:lstStyle/>
        <a:p>
          <a:endParaRPr lang="en-US"/>
        </a:p>
      </dgm:t>
    </dgm:pt>
    <dgm:pt modelId="{F0D82050-75D7-5842-9A05-4641F85566CD}" type="pres">
      <dgm:prSet presAssocID="{D3BA761E-0113-1B47-AB28-01D425B63C30}" presName="parTrans" presStyleCnt="0"/>
      <dgm:spPr/>
    </dgm:pt>
    <dgm:pt modelId="{27C24544-D9BD-1744-AE55-404372B8CDCE}" type="pres">
      <dgm:prSet presAssocID="{54666E0C-B411-A94F-85BF-6A5FF3D8B0DE}" presName="node" presStyleLbl="alignAccFollowNode1" presStyleIdx="0" presStyleCnt="3" custScaleX="145730">
        <dgm:presLayoutVars>
          <dgm:bulletEnabled val="1"/>
        </dgm:presLayoutVars>
      </dgm:prSet>
      <dgm:spPr/>
      <dgm:t>
        <a:bodyPr/>
        <a:lstStyle/>
        <a:p>
          <a:endParaRPr lang="en-US"/>
        </a:p>
      </dgm:t>
    </dgm:pt>
    <dgm:pt modelId="{0A5EE8EF-88F7-1746-AD89-8BE74E4D0BA0}" type="pres">
      <dgm:prSet presAssocID="{96EAA90A-C660-3A4E-BC6B-F81AE1A3E6F0}" presName="vSp" presStyleCnt="0"/>
      <dgm:spPr/>
    </dgm:pt>
    <dgm:pt modelId="{545F97AC-1C5F-0C49-8075-DF7F44B9ADE0}" type="pres">
      <dgm:prSet presAssocID="{E0B42492-CF62-6B4C-AF80-6CFF9FCF5537}" presName="horFlow" presStyleCnt="0"/>
      <dgm:spPr/>
    </dgm:pt>
    <dgm:pt modelId="{28D64ADF-2711-524B-B7C4-9DF789818732}" type="pres">
      <dgm:prSet presAssocID="{E0B42492-CF62-6B4C-AF80-6CFF9FCF5537}" presName="bigChev" presStyleLbl="node1" presStyleIdx="1" presStyleCnt="3"/>
      <dgm:spPr/>
      <dgm:t>
        <a:bodyPr/>
        <a:lstStyle/>
        <a:p>
          <a:endParaRPr lang="en-US"/>
        </a:p>
      </dgm:t>
    </dgm:pt>
    <dgm:pt modelId="{3A700963-DB42-4C47-9823-1BEE90A01117}" type="pres">
      <dgm:prSet presAssocID="{3AD5CF6D-60AB-4A44-B68A-F05CE279E8CD}" presName="parTrans" presStyleCnt="0"/>
      <dgm:spPr/>
    </dgm:pt>
    <dgm:pt modelId="{B177C3D1-3E1C-DA42-8295-88C57AE6783B}" type="pres">
      <dgm:prSet presAssocID="{56569E52-F949-914E-BFE4-2114F59F452A}" presName="node" presStyleLbl="alignAccFollowNode1" presStyleIdx="1" presStyleCnt="3" custScaleX="142810">
        <dgm:presLayoutVars>
          <dgm:bulletEnabled val="1"/>
        </dgm:presLayoutVars>
      </dgm:prSet>
      <dgm:spPr/>
      <dgm:t>
        <a:bodyPr/>
        <a:lstStyle/>
        <a:p>
          <a:endParaRPr lang="en-US"/>
        </a:p>
      </dgm:t>
    </dgm:pt>
    <dgm:pt modelId="{0EA2F001-E97D-5546-8586-A27C4527EAAD}" type="pres">
      <dgm:prSet presAssocID="{E0B42492-CF62-6B4C-AF80-6CFF9FCF5537}" presName="vSp" presStyleCnt="0"/>
      <dgm:spPr/>
    </dgm:pt>
    <dgm:pt modelId="{E1CF37B1-669D-C94A-9318-7BB947E77FF0}" type="pres">
      <dgm:prSet presAssocID="{73D73514-52A5-9B4C-B10D-B521ACE77E0E}" presName="horFlow" presStyleCnt="0"/>
      <dgm:spPr/>
    </dgm:pt>
    <dgm:pt modelId="{AD4CE6BB-51E7-C644-993E-CDBF91C8D552}" type="pres">
      <dgm:prSet presAssocID="{73D73514-52A5-9B4C-B10D-B521ACE77E0E}" presName="bigChev" presStyleLbl="node1" presStyleIdx="2" presStyleCnt="3"/>
      <dgm:spPr/>
      <dgm:t>
        <a:bodyPr/>
        <a:lstStyle/>
        <a:p>
          <a:endParaRPr lang="en-US"/>
        </a:p>
      </dgm:t>
    </dgm:pt>
    <dgm:pt modelId="{2E96A5DA-6C23-FB4F-9142-F3C77B1D2665}" type="pres">
      <dgm:prSet presAssocID="{0AD9F69C-E436-AE44-8F86-6BD16A9529F0}" presName="parTrans" presStyleCnt="0"/>
      <dgm:spPr/>
    </dgm:pt>
    <dgm:pt modelId="{9D07753F-BDA1-B84A-BD86-43157B7CBEEB}" type="pres">
      <dgm:prSet presAssocID="{BA3661F0-D391-E445-AD50-6E9152C775C3}" presName="node" presStyleLbl="alignAccFollowNode1" presStyleIdx="2" presStyleCnt="3" custScaleX="142810">
        <dgm:presLayoutVars>
          <dgm:bulletEnabled val="1"/>
        </dgm:presLayoutVars>
      </dgm:prSet>
      <dgm:spPr/>
      <dgm:t>
        <a:bodyPr/>
        <a:lstStyle/>
        <a:p>
          <a:endParaRPr lang="en-US"/>
        </a:p>
      </dgm:t>
    </dgm:pt>
  </dgm:ptLst>
  <dgm:cxnLst>
    <dgm:cxn modelId="{755536EB-4C3C-4B02-82F4-F9AE9D0006CD}" type="presOf" srcId="{316F4853-CA77-2042-B58E-D724930E4729}" destId="{B686C528-0E39-DA4C-94F9-7AA728E0C87C}" srcOrd="0" destOrd="0" presId="urn:microsoft.com/office/officeart/2005/8/layout/lProcess3"/>
    <dgm:cxn modelId="{5F7187EF-740F-40FF-964B-EDDB302FC040}" type="presOf" srcId="{56569E52-F949-914E-BFE4-2114F59F452A}" destId="{B177C3D1-3E1C-DA42-8295-88C57AE6783B}" srcOrd="0" destOrd="0" presId="urn:microsoft.com/office/officeart/2005/8/layout/lProcess3"/>
    <dgm:cxn modelId="{41D6F6CC-AC85-4EB6-B274-9644510052A9}" type="presOf" srcId="{BA3661F0-D391-E445-AD50-6E9152C775C3}" destId="{9D07753F-BDA1-B84A-BD86-43157B7CBEEB}" srcOrd="0" destOrd="0" presId="urn:microsoft.com/office/officeart/2005/8/layout/lProcess3"/>
    <dgm:cxn modelId="{EC4FA0B4-1ACE-4C39-B2B8-8DD76DCD813D}" type="presOf" srcId="{E0B42492-CF62-6B4C-AF80-6CFF9FCF5537}" destId="{28D64ADF-2711-524B-B7C4-9DF789818732}" srcOrd="0" destOrd="0" presId="urn:microsoft.com/office/officeart/2005/8/layout/lProcess3"/>
    <dgm:cxn modelId="{F412FB1A-C426-4E44-88EA-0E500322CCA1}" srcId="{316F4853-CA77-2042-B58E-D724930E4729}" destId="{96EAA90A-C660-3A4E-BC6B-F81AE1A3E6F0}" srcOrd="0" destOrd="0" parTransId="{F926DA9B-FFC6-EF4A-8C1D-12B87BEE4F25}" sibTransId="{E431179F-EA3E-3145-9BCB-693C7E539AE3}"/>
    <dgm:cxn modelId="{018C95EA-E6A4-4842-B077-EC7376677DA7}" srcId="{73D73514-52A5-9B4C-B10D-B521ACE77E0E}" destId="{BA3661F0-D391-E445-AD50-6E9152C775C3}" srcOrd="0" destOrd="0" parTransId="{0AD9F69C-E436-AE44-8F86-6BD16A9529F0}" sibTransId="{EDF426C2-7C22-0740-A9F5-62B68FCC7CE2}"/>
    <dgm:cxn modelId="{3271C28C-9498-4AA8-BF8B-05C52BC6402C}" type="presOf" srcId="{54666E0C-B411-A94F-85BF-6A5FF3D8B0DE}" destId="{27C24544-D9BD-1744-AE55-404372B8CDCE}" srcOrd="0" destOrd="0" presId="urn:microsoft.com/office/officeart/2005/8/layout/lProcess3"/>
    <dgm:cxn modelId="{F3B3127C-F0A8-4DE0-B44F-E3F009A713BE}" type="presOf" srcId="{96EAA90A-C660-3A4E-BC6B-F81AE1A3E6F0}" destId="{19262992-3902-2E40-A831-ABEECC1AEDE8}" srcOrd="0" destOrd="0" presId="urn:microsoft.com/office/officeart/2005/8/layout/lProcess3"/>
    <dgm:cxn modelId="{46CD29EA-C41C-AE44-A512-D4846E4933B0}" srcId="{316F4853-CA77-2042-B58E-D724930E4729}" destId="{E0B42492-CF62-6B4C-AF80-6CFF9FCF5537}" srcOrd="1" destOrd="0" parTransId="{712FF34B-6A3F-D547-BC35-4ECCDE705615}" sibTransId="{BAB15A03-03DB-804A-8B74-975085E8B22D}"/>
    <dgm:cxn modelId="{9FB350E5-80AD-5342-9690-8ADF1134E66E}" srcId="{E0B42492-CF62-6B4C-AF80-6CFF9FCF5537}" destId="{56569E52-F949-914E-BFE4-2114F59F452A}" srcOrd="0" destOrd="0" parTransId="{3AD5CF6D-60AB-4A44-B68A-F05CE279E8CD}" sibTransId="{5D6399E4-C960-734B-ADBB-3BFD4C77CA22}"/>
    <dgm:cxn modelId="{CAB3969E-C601-894E-B028-335CB9204390}" srcId="{316F4853-CA77-2042-B58E-D724930E4729}" destId="{73D73514-52A5-9B4C-B10D-B521ACE77E0E}" srcOrd="2" destOrd="0" parTransId="{F58D71D0-988B-ED42-AB98-DCB208B52A56}" sibTransId="{DD2036C5-1284-6642-AC6B-EC7674B0B0FA}"/>
    <dgm:cxn modelId="{B6029C4B-79CF-43A8-A53C-DFEE0125DDBA}" type="presOf" srcId="{73D73514-52A5-9B4C-B10D-B521ACE77E0E}" destId="{AD4CE6BB-51E7-C644-993E-CDBF91C8D552}" srcOrd="0" destOrd="0" presId="urn:microsoft.com/office/officeart/2005/8/layout/lProcess3"/>
    <dgm:cxn modelId="{F3A436E4-0B9F-D84E-8451-7E19D9410917}" srcId="{96EAA90A-C660-3A4E-BC6B-F81AE1A3E6F0}" destId="{54666E0C-B411-A94F-85BF-6A5FF3D8B0DE}" srcOrd="0" destOrd="0" parTransId="{D3BA761E-0113-1B47-AB28-01D425B63C30}" sibTransId="{C21D8670-E818-084E-8EF1-29BC6C96C470}"/>
    <dgm:cxn modelId="{48215F0D-9914-4189-B11B-82D88CA30D05}" type="presParOf" srcId="{B686C528-0E39-DA4C-94F9-7AA728E0C87C}" destId="{89C1FC07-90E5-A64B-92C6-F88920E0F48E}" srcOrd="0" destOrd="0" presId="urn:microsoft.com/office/officeart/2005/8/layout/lProcess3"/>
    <dgm:cxn modelId="{78D46BE2-3E2F-48FA-8622-DD1176F751F2}" type="presParOf" srcId="{89C1FC07-90E5-A64B-92C6-F88920E0F48E}" destId="{19262992-3902-2E40-A831-ABEECC1AEDE8}" srcOrd="0" destOrd="0" presId="urn:microsoft.com/office/officeart/2005/8/layout/lProcess3"/>
    <dgm:cxn modelId="{6DD7ADDA-0EE4-4623-A38C-25ACF9E6C264}" type="presParOf" srcId="{89C1FC07-90E5-A64B-92C6-F88920E0F48E}" destId="{F0D82050-75D7-5842-9A05-4641F85566CD}" srcOrd="1" destOrd="0" presId="urn:microsoft.com/office/officeart/2005/8/layout/lProcess3"/>
    <dgm:cxn modelId="{BA54F530-721A-4323-88CB-1D3C36333E0F}" type="presParOf" srcId="{89C1FC07-90E5-A64B-92C6-F88920E0F48E}" destId="{27C24544-D9BD-1744-AE55-404372B8CDCE}" srcOrd="2" destOrd="0" presId="urn:microsoft.com/office/officeart/2005/8/layout/lProcess3"/>
    <dgm:cxn modelId="{6090EC49-448B-4D4C-B31C-9392366955A4}" type="presParOf" srcId="{B686C528-0E39-DA4C-94F9-7AA728E0C87C}" destId="{0A5EE8EF-88F7-1746-AD89-8BE74E4D0BA0}" srcOrd="1" destOrd="0" presId="urn:microsoft.com/office/officeart/2005/8/layout/lProcess3"/>
    <dgm:cxn modelId="{C604C15A-D9B3-4251-A16D-DF934F1046B6}" type="presParOf" srcId="{B686C528-0E39-DA4C-94F9-7AA728E0C87C}" destId="{545F97AC-1C5F-0C49-8075-DF7F44B9ADE0}" srcOrd="2" destOrd="0" presId="urn:microsoft.com/office/officeart/2005/8/layout/lProcess3"/>
    <dgm:cxn modelId="{D1DC54AF-41B9-4E14-AACC-B124661AD18D}" type="presParOf" srcId="{545F97AC-1C5F-0C49-8075-DF7F44B9ADE0}" destId="{28D64ADF-2711-524B-B7C4-9DF789818732}" srcOrd="0" destOrd="0" presId="urn:microsoft.com/office/officeart/2005/8/layout/lProcess3"/>
    <dgm:cxn modelId="{10E8C632-C855-4990-B8E0-B465B3B7C24B}" type="presParOf" srcId="{545F97AC-1C5F-0C49-8075-DF7F44B9ADE0}" destId="{3A700963-DB42-4C47-9823-1BEE90A01117}" srcOrd="1" destOrd="0" presId="urn:microsoft.com/office/officeart/2005/8/layout/lProcess3"/>
    <dgm:cxn modelId="{2CFEB97F-DAE9-4EFB-AE0D-D0C52CC4B774}" type="presParOf" srcId="{545F97AC-1C5F-0C49-8075-DF7F44B9ADE0}" destId="{B177C3D1-3E1C-DA42-8295-88C57AE6783B}" srcOrd="2" destOrd="0" presId="urn:microsoft.com/office/officeart/2005/8/layout/lProcess3"/>
    <dgm:cxn modelId="{8ABB3F90-4D61-452F-868A-32E917AA9BCC}" type="presParOf" srcId="{B686C528-0E39-DA4C-94F9-7AA728E0C87C}" destId="{0EA2F001-E97D-5546-8586-A27C4527EAAD}" srcOrd="3" destOrd="0" presId="urn:microsoft.com/office/officeart/2005/8/layout/lProcess3"/>
    <dgm:cxn modelId="{E5BB1EC8-AF47-4356-9F32-06D9F27A9FE2}" type="presParOf" srcId="{B686C528-0E39-DA4C-94F9-7AA728E0C87C}" destId="{E1CF37B1-669D-C94A-9318-7BB947E77FF0}" srcOrd="4" destOrd="0" presId="urn:microsoft.com/office/officeart/2005/8/layout/lProcess3"/>
    <dgm:cxn modelId="{01E0D80E-9929-494C-9C3F-6C1551E0509D}" type="presParOf" srcId="{E1CF37B1-669D-C94A-9318-7BB947E77FF0}" destId="{AD4CE6BB-51E7-C644-993E-CDBF91C8D552}" srcOrd="0" destOrd="0" presId="urn:microsoft.com/office/officeart/2005/8/layout/lProcess3"/>
    <dgm:cxn modelId="{A12A3493-1BD1-4BED-B020-AA8CC38173BC}" type="presParOf" srcId="{E1CF37B1-669D-C94A-9318-7BB947E77FF0}" destId="{2E96A5DA-6C23-FB4F-9142-F3C77B1D2665}" srcOrd="1" destOrd="0" presId="urn:microsoft.com/office/officeart/2005/8/layout/lProcess3"/>
    <dgm:cxn modelId="{DE09E6CD-C9B0-47D5-842D-C4723C2C07E9}" type="presParOf" srcId="{E1CF37B1-669D-C94A-9318-7BB947E77FF0}" destId="{9D07753F-BDA1-B84A-BD86-43157B7CBEEB}" srcOrd="2" destOrd="0" presId="urn:microsoft.com/office/officeart/2005/8/layout/lProcess3"/>
  </dgm:cxnLst>
  <dgm:bg>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B1871D-6E19-7546-81FF-04B2421DBA5D}"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F70DB84E-FE08-DA4C-A89C-313CB6A7951F}">
      <dgm:prSet phldrT="[Text]"/>
      <dgm:spPr/>
      <dgm:t>
        <a:bodyPr/>
        <a:lstStyle/>
        <a:p>
          <a:r>
            <a:rPr lang="en-US" dirty="0" smtClean="0"/>
            <a:t>AL East</a:t>
          </a:r>
          <a:endParaRPr lang="en-US" dirty="0"/>
        </a:p>
      </dgm:t>
    </dgm:pt>
    <dgm:pt modelId="{DC77EFC4-ADEC-A446-A8AB-ABE0DAFF237B}" type="parTrans" cxnId="{AA63D251-726E-3C48-8B37-DB9C90666A19}">
      <dgm:prSet/>
      <dgm:spPr/>
      <dgm:t>
        <a:bodyPr/>
        <a:lstStyle/>
        <a:p>
          <a:endParaRPr lang="en-US"/>
        </a:p>
      </dgm:t>
    </dgm:pt>
    <dgm:pt modelId="{58A52986-B918-1040-A218-8D7FAD9A7682}" type="sibTrans" cxnId="{AA63D251-726E-3C48-8B37-DB9C90666A19}">
      <dgm:prSet/>
      <dgm:spPr/>
      <dgm:t>
        <a:bodyPr/>
        <a:lstStyle/>
        <a:p>
          <a:endParaRPr lang="en-US"/>
        </a:p>
      </dgm:t>
    </dgm:pt>
    <dgm:pt modelId="{69C91C72-3C92-5B44-97EC-1825FDD3EB1D}">
      <dgm:prSet phldrT="[Text]"/>
      <dgm:spPr/>
      <dgm:t>
        <a:bodyPr/>
        <a:lstStyle/>
        <a:p>
          <a:r>
            <a:rPr lang="en-US" dirty="0" smtClean="0"/>
            <a:t>0.520</a:t>
          </a:r>
          <a:endParaRPr lang="en-US" dirty="0"/>
        </a:p>
      </dgm:t>
    </dgm:pt>
    <dgm:pt modelId="{A1F52D7D-2051-A44F-8AEA-E16E0CD95794}" type="parTrans" cxnId="{0CC44694-8D02-C749-A786-951010D60FFA}">
      <dgm:prSet/>
      <dgm:spPr/>
      <dgm:t>
        <a:bodyPr/>
        <a:lstStyle/>
        <a:p>
          <a:endParaRPr lang="en-US"/>
        </a:p>
      </dgm:t>
    </dgm:pt>
    <dgm:pt modelId="{D4C6DEE0-750B-444C-8701-81259FB3F60A}" type="sibTrans" cxnId="{0CC44694-8D02-C749-A786-951010D60FFA}">
      <dgm:prSet/>
      <dgm:spPr/>
      <dgm:t>
        <a:bodyPr/>
        <a:lstStyle/>
        <a:p>
          <a:endParaRPr lang="en-US"/>
        </a:p>
      </dgm:t>
    </dgm:pt>
    <dgm:pt modelId="{65309E45-76EA-9D4C-B19B-7DA6F6B00E42}">
      <dgm:prSet phldrT="[Text]"/>
      <dgm:spPr/>
      <dgm:t>
        <a:bodyPr/>
        <a:lstStyle/>
        <a:p>
          <a:r>
            <a:rPr lang="en-US" dirty="0" smtClean="0"/>
            <a:t>AL West</a:t>
          </a:r>
          <a:endParaRPr lang="en-US" dirty="0"/>
        </a:p>
      </dgm:t>
    </dgm:pt>
    <dgm:pt modelId="{F87B6A57-0957-104B-94F4-A75894B385B2}" type="parTrans" cxnId="{2171272C-A986-664D-8982-6AE81D008AF5}">
      <dgm:prSet/>
      <dgm:spPr/>
      <dgm:t>
        <a:bodyPr/>
        <a:lstStyle/>
        <a:p>
          <a:endParaRPr lang="en-US"/>
        </a:p>
      </dgm:t>
    </dgm:pt>
    <dgm:pt modelId="{7703B583-02D5-EF4A-956B-112D0CDBE65D}" type="sibTrans" cxnId="{2171272C-A986-664D-8982-6AE81D008AF5}">
      <dgm:prSet/>
      <dgm:spPr/>
      <dgm:t>
        <a:bodyPr/>
        <a:lstStyle/>
        <a:p>
          <a:endParaRPr lang="en-US"/>
        </a:p>
      </dgm:t>
    </dgm:pt>
    <dgm:pt modelId="{FE9C68AE-7BF1-614D-8B8B-177C7DFE1173}">
      <dgm:prSet phldrT="[Text]"/>
      <dgm:spPr/>
      <dgm:t>
        <a:bodyPr/>
        <a:lstStyle/>
        <a:p>
          <a:r>
            <a:rPr lang="en-US" dirty="0" smtClean="0"/>
            <a:t>0.505</a:t>
          </a:r>
          <a:endParaRPr lang="en-US" dirty="0"/>
        </a:p>
      </dgm:t>
    </dgm:pt>
    <dgm:pt modelId="{7BEA9853-CC2C-DF48-A293-4873C8EC8EBF}" type="parTrans" cxnId="{95B122F5-9350-384E-862F-ACDEEA6770A9}">
      <dgm:prSet/>
      <dgm:spPr/>
      <dgm:t>
        <a:bodyPr/>
        <a:lstStyle/>
        <a:p>
          <a:endParaRPr lang="en-US"/>
        </a:p>
      </dgm:t>
    </dgm:pt>
    <dgm:pt modelId="{32A7BA3A-D282-D840-A72D-B9483915A7B1}" type="sibTrans" cxnId="{95B122F5-9350-384E-862F-ACDEEA6770A9}">
      <dgm:prSet/>
      <dgm:spPr/>
      <dgm:t>
        <a:bodyPr/>
        <a:lstStyle/>
        <a:p>
          <a:endParaRPr lang="en-US"/>
        </a:p>
      </dgm:t>
    </dgm:pt>
    <dgm:pt modelId="{03065185-C883-EB42-9048-C6BFDED151CF}">
      <dgm:prSet phldrT="[Text]"/>
      <dgm:spPr/>
      <dgm:t>
        <a:bodyPr/>
        <a:lstStyle/>
        <a:p>
          <a:r>
            <a:rPr lang="en-US" dirty="0" smtClean="0"/>
            <a:t>NL East</a:t>
          </a:r>
          <a:endParaRPr lang="en-US" dirty="0"/>
        </a:p>
      </dgm:t>
    </dgm:pt>
    <dgm:pt modelId="{8EDAA253-57B3-B844-AA57-58F0BD3FB141}" type="parTrans" cxnId="{470B5CD1-ACC3-2E49-8382-B5CFA9111883}">
      <dgm:prSet/>
      <dgm:spPr/>
      <dgm:t>
        <a:bodyPr/>
        <a:lstStyle/>
        <a:p>
          <a:endParaRPr lang="en-US"/>
        </a:p>
      </dgm:t>
    </dgm:pt>
    <dgm:pt modelId="{73E92118-DD49-E34B-8FD2-E3C643675A8A}" type="sibTrans" cxnId="{470B5CD1-ACC3-2E49-8382-B5CFA9111883}">
      <dgm:prSet/>
      <dgm:spPr/>
      <dgm:t>
        <a:bodyPr/>
        <a:lstStyle/>
        <a:p>
          <a:endParaRPr lang="en-US"/>
        </a:p>
      </dgm:t>
    </dgm:pt>
    <dgm:pt modelId="{E5E75F6C-2BF6-394E-AA5C-035391CA604B}">
      <dgm:prSet phldrT="[Text]"/>
      <dgm:spPr/>
      <dgm:t>
        <a:bodyPr/>
        <a:lstStyle/>
        <a:p>
          <a:r>
            <a:rPr lang="en-US" dirty="0" smtClean="0"/>
            <a:t>0.491</a:t>
          </a:r>
          <a:endParaRPr lang="en-US" dirty="0"/>
        </a:p>
      </dgm:t>
    </dgm:pt>
    <dgm:pt modelId="{3ACE2C62-F199-1B44-9962-E5D0AEB2BA35}" type="parTrans" cxnId="{DF354516-8B3C-E247-8A12-3CB2677A048E}">
      <dgm:prSet/>
      <dgm:spPr/>
      <dgm:t>
        <a:bodyPr/>
        <a:lstStyle/>
        <a:p>
          <a:endParaRPr lang="en-US"/>
        </a:p>
      </dgm:t>
    </dgm:pt>
    <dgm:pt modelId="{F4A3D8D7-C72D-684E-9CF0-2C1F78E4464A}" type="sibTrans" cxnId="{DF354516-8B3C-E247-8A12-3CB2677A048E}">
      <dgm:prSet/>
      <dgm:spPr/>
      <dgm:t>
        <a:bodyPr/>
        <a:lstStyle/>
        <a:p>
          <a:endParaRPr lang="en-US"/>
        </a:p>
      </dgm:t>
    </dgm:pt>
    <dgm:pt modelId="{C15E1337-967C-0246-A561-27E780BF73D0}">
      <dgm:prSet phldrT="[Text]"/>
      <dgm:spPr/>
      <dgm:t>
        <a:bodyPr/>
        <a:lstStyle/>
        <a:p>
          <a:r>
            <a:rPr lang="en-US" dirty="0" smtClean="0"/>
            <a:t>NL West</a:t>
          </a:r>
          <a:endParaRPr lang="en-US" dirty="0"/>
        </a:p>
      </dgm:t>
    </dgm:pt>
    <dgm:pt modelId="{978EC7B7-C94E-6042-854D-1B38DFC9D582}" type="parTrans" cxnId="{E286F48D-7B55-3F40-8678-0DFB60EBEA10}">
      <dgm:prSet/>
      <dgm:spPr/>
      <dgm:t>
        <a:bodyPr/>
        <a:lstStyle/>
        <a:p>
          <a:endParaRPr lang="en-US"/>
        </a:p>
      </dgm:t>
    </dgm:pt>
    <dgm:pt modelId="{B401F5B7-633E-944C-ABDB-051BF981E4BD}" type="sibTrans" cxnId="{E286F48D-7B55-3F40-8678-0DFB60EBEA10}">
      <dgm:prSet/>
      <dgm:spPr/>
      <dgm:t>
        <a:bodyPr/>
        <a:lstStyle/>
        <a:p>
          <a:endParaRPr lang="en-US"/>
        </a:p>
      </dgm:t>
    </dgm:pt>
    <dgm:pt modelId="{265B5295-BB59-7E49-A343-A509D42C26A5}">
      <dgm:prSet/>
      <dgm:spPr/>
      <dgm:t>
        <a:bodyPr/>
        <a:lstStyle/>
        <a:p>
          <a:r>
            <a:rPr lang="en-US" dirty="0" smtClean="0"/>
            <a:t>0.488</a:t>
          </a:r>
          <a:endParaRPr lang="en-US" dirty="0"/>
        </a:p>
      </dgm:t>
    </dgm:pt>
    <dgm:pt modelId="{49FE0745-78D1-D74E-9353-27E7C2C8B0DA}" type="parTrans" cxnId="{CF35A161-11C2-2343-A030-8B2094C7D901}">
      <dgm:prSet/>
      <dgm:spPr/>
      <dgm:t>
        <a:bodyPr/>
        <a:lstStyle/>
        <a:p>
          <a:endParaRPr lang="en-US"/>
        </a:p>
      </dgm:t>
    </dgm:pt>
    <dgm:pt modelId="{C79DE8B1-8D57-1B45-AAE4-2ACE6D329195}" type="sibTrans" cxnId="{CF35A161-11C2-2343-A030-8B2094C7D901}">
      <dgm:prSet/>
      <dgm:spPr/>
      <dgm:t>
        <a:bodyPr/>
        <a:lstStyle/>
        <a:p>
          <a:endParaRPr lang="en-US"/>
        </a:p>
      </dgm:t>
    </dgm:pt>
    <dgm:pt modelId="{1A792730-8C3B-B64A-82F7-CA3A1F0F5472}" type="pres">
      <dgm:prSet presAssocID="{71B1871D-6E19-7546-81FF-04B2421DBA5D}" presName="Name0" presStyleCnt="0">
        <dgm:presLayoutVars>
          <dgm:dir/>
          <dgm:animLvl val="lvl"/>
          <dgm:resizeHandles val="exact"/>
        </dgm:presLayoutVars>
      </dgm:prSet>
      <dgm:spPr/>
      <dgm:t>
        <a:bodyPr/>
        <a:lstStyle/>
        <a:p>
          <a:endParaRPr lang="en-US"/>
        </a:p>
      </dgm:t>
    </dgm:pt>
    <dgm:pt modelId="{3B2E6B9D-DF9D-2240-9C76-3081BB64BB81}" type="pres">
      <dgm:prSet presAssocID="{F70DB84E-FE08-DA4C-A89C-313CB6A7951F}" presName="linNode" presStyleCnt="0"/>
      <dgm:spPr/>
    </dgm:pt>
    <dgm:pt modelId="{45A26FDD-5C00-AB48-8203-A3D584365F27}" type="pres">
      <dgm:prSet presAssocID="{F70DB84E-FE08-DA4C-A89C-313CB6A7951F}" presName="parentText" presStyleLbl="node1" presStyleIdx="0" presStyleCnt="4">
        <dgm:presLayoutVars>
          <dgm:chMax val="1"/>
          <dgm:bulletEnabled val="1"/>
        </dgm:presLayoutVars>
      </dgm:prSet>
      <dgm:spPr/>
      <dgm:t>
        <a:bodyPr/>
        <a:lstStyle/>
        <a:p>
          <a:endParaRPr lang="en-US"/>
        </a:p>
      </dgm:t>
    </dgm:pt>
    <dgm:pt modelId="{9B55BCD7-F4EE-8040-83B1-09691817CF16}" type="pres">
      <dgm:prSet presAssocID="{F70DB84E-FE08-DA4C-A89C-313CB6A7951F}" presName="descendantText" presStyleLbl="alignAccFollowNode1" presStyleIdx="0" presStyleCnt="4">
        <dgm:presLayoutVars>
          <dgm:bulletEnabled val="1"/>
        </dgm:presLayoutVars>
      </dgm:prSet>
      <dgm:spPr/>
      <dgm:t>
        <a:bodyPr/>
        <a:lstStyle/>
        <a:p>
          <a:endParaRPr lang="en-US"/>
        </a:p>
      </dgm:t>
    </dgm:pt>
    <dgm:pt modelId="{DD9B3CEF-6658-A449-9F9D-FF951F1A093A}" type="pres">
      <dgm:prSet presAssocID="{58A52986-B918-1040-A218-8D7FAD9A7682}" presName="sp" presStyleCnt="0"/>
      <dgm:spPr/>
    </dgm:pt>
    <dgm:pt modelId="{246D5916-27D1-4C40-9D58-1A6C45BF69D5}" type="pres">
      <dgm:prSet presAssocID="{65309E45-76EA-9D4C-B19B-7DA6F6B00E42}" presName="linNode" presStyleCnt="0"/>
      <dgm:spPr/>
    </dgm:pt>
    <dgm:pt modelId="{266C6A93-8B35-BA45-8115-D69F0717803E}" type="pres">
      <dgm:prSet presAssocID="{65309E45-76EA-9D4C-B19B-7DA6F6B00E42}" presName="parentText" presStyleLbl="node1" presStyleIdx="1" presStyleCnt="4">
        <dgm:presLayoutVars>
          <dgm:chMax val="1"/>
          <dgm:bulletEnabled val="1"/>
        </dgm:presLayoutVars>
      </dgm:prSet>
      <dgm:spPr/>
      <dgm:t>
        <a:bodyPr/>
        <a:lstStyle/>
        <a:p>
          <a:endParaRPr lang="en-US"/>
        </a:p>
      </dgm:t>
    </dgm:pt>
    <dgm:pt modelId="{85D10963-6772-254B-AAF4-F197D2D62D37}" type="pres">
      <dgm:prSet presAssocID="{65309E45-76EA-9D4C-B19B-7DA6F6B00E42}" presName="descendantText" presStyleLbl="alignAccFollowNode1" presStyleIdx="1" presStyleCnt="4">
        <dgm:presLayoutVars>
          <dgm:bulletEnabled val="1"/>
        </dgm:presLayoutVars>
      </dgm:prSet>
      <dgm:spPr/>
      <dgm:t>
        <a:bodyPr/>
        <a:lstStyle/>
        <a:p>
          <a:endParaRPr lang="en-US"/>
        </a:p>
      </dgm:t>
    </dgm:pt>
    <dgm:pt modelId="{B537B5BF-D2EB-AB40-A72C-2E4670A566B3}" type="pres">
      <dgm:prSet presAssocID="{7703B583-02D5-EF4A-956B-112D0CDBE65D}" presName="sp" presStyleCnt="0"/>
      <dgm:spPr/>
    </dgm:pt>
    <dgm:pt modelId="{D0049476-10A1-BC44-9E37-A19472866B9C}" type="pres">
      <dgm:prSet presAssocID="{03065185-C883-EB42-9048-C6BFDED151CF}" presName="linNode" presStyleCnt="0"/>
      <dgm:spPr/>
    </dgm:pt>
    <dgm:pt modelId="{A4BC91CD-4DF7-4247-954F-ADC6005048E6}" type="pres">
      <dgm:prSet presAssocID="{03065185-C883-EB42-9048-C6BFDED151CF}" presName="parentText" presStyleLbl="node1" presStyleIdx="2" presStyleCnt="4">
        <dgm:presLayoutVars>
          <dgm:chMax val="1"/>
          <dgm:bulletEnabled val="1"/>
        </dgm:presLayoutVars>
      </dgm:prSet>
      <dgm:spPr/>
      <dgm:t>
        <a:bodyPr/>
        <a:lstStyle/>
        <a:p>
          <a:endParaRPr lang="en-US"/>
        </a:p>
      </dgm:t>
    </dgm:pt>
    <dgm:pt modelId="{CA577FB0-891A-B742-9B27-C77E65136822}" type="pres">
      <dgm:prSet presAssocID="{03065185-C883-EB42-9048-C6BFDED151CF}" presName="descendantText" presStyleLbl="alignAccFollowNode1" presStyleIdx="2" presStyleCnt="4">
        <dgm:presLayoutVars>
          <dgm:bulletEnabled val="1"/>
        </dgm:presLayoutVars>
      </dgm:prSet>
      <dgm:spPr/>
      <dgm:t>
        <a:bodyPr/>
        <a:lstStyle/>
        <a:p>
          <a:endParaRPr lang="en-US"/>
        </a:p>
      </dgm:t>
    </dgm:pt>
    <dgm:pt modelId="{236614C2-391D-EE4A-BB18-A3B4DD897E89}" type="pres">
      <dgm:prSet presAssocID="{73E92118-DD49-E34B-8FD2-E3C643675A8A}" presName="sp" presStyleCnt="0"/>
      <dgm:spPr/>
    </dgm:pt>
    <dgm:pt modelId="{BAC6F7E7-84F1-7444-981D-1ABDA20856AF}" type="pres">
      <dgm:prSet presAssocID="{C15E1337-967C-0246-A561-27E780BF73D0}" presName="linNode" presStyleCnt="0"/>
      <dgm:spPr/>
    </dgm:pt>
    <dgm:pt modelId="{13E65E0B-326E-3F40-9808-BE5D846EB7C8}" type="pres">
      <dgm:prSet presAssocID="{C15E1337-967C-0246-A561-27E780BF73D0}" presName="parentText" presStyleLbl="node1" presStyleIdx="3" presStyleCnt="4">
        <dgm:presLayoutVars>
          <dgm:chMax val="1"/>
          <dgm:bulletEnabled val="1"/>
        </dgm:presLayoutVars>
      </dgm:prSet>
      <dgm:spPr/>
      <dgm:t>
        <a:bodyPr/>
        <a:lstStyle/>
        <a:p>
          <a:endParaRPr lang="en-US"/>
        </a:p>
      </dgm:t>
    </dgm:pt>
    <dgm:pt modelId="{853AF4DE-0618-B84D-9141-853810D99A26}" type="pres">
      <dgm:prSet presAssocID="{C15E1337-967C-0246-A561-27E780BF73D0}" presName="descendantText" presStyleLbl="alignAccFollowNode1" presStyleIdx="3" presStyleCnt="4">
        <dgm:presLayoutVars>
          <dgm:bulletEnabled val="1"/>
        </dgm:presLayoutVars>
      </dgm:prSet>
      <dgm:spPr/>
      <dgm:t>
        <a:bodyPr/>
        <a:lstStyle/>
        <a:p>
          <a:endParaRPr lang="en-US"/>
        </a:p>
      </dgm:t>
    </dgm:pt>
  </dgm:ptLst>
  <dgm:cxnLst>
    <dgm:cxn modelId="{CF35A161-11C2-2343-A030-8B2094C7D901}" srcId="{C15E1337-967C-0246-A561-27E780BF73D0}" destId="{265B5295-BB59-7E49-A343-A509D42C26A5}" srcOrd="0" destOrd="0" parTransId="{49FE0745-78D1-D74E-9353-27E7C2C8B0DA}" sibTransId="{C79DE8B1-8D57-1B45-AAE4-2ACE6D329195}"/>
    <dgm:cxn modelId="{0CC44694-8D02-C749-A786-951010D60FFA}" srcId="{F70DB84E-FE08-DA4C-A89C-313CB6A7951F}" destId="{69C91C72-3C92-5B44-97EC-1825FDD3EB1D}" srcOrd="0" destOrd="0" parTransId="{A1F52D7D-2051-A44F-8AEA-E16E0CD95794}" sibTransId="{D4C6DEE0-750B-444C-8701-81259FB3F60A}"/>
    <dgm:cxn modelId="{B951CF4B-4056-4EE4-8D28-ACFC7C6F040C}" type="presOf" srcId="{71B1871D-6E19-7546-81FF-04B2421DBA5D}" destId="{1A792730-8C3B-B64A-82F7-CA3A1F0F5472}" srcOrd="0" destOrd="0" presId="urn:microsoft.com/office/officeart/2005/8/layout/vList5"/>
    <dgm:cxn modelId="{92AAB961-796B-4E36-B90B-1CBE2499F7F6}" type="presOf" srcId="{FE9C68AE-7BF1-614D-8B8B-177C7DFE1173}" destId="{85D10963-6772-254B-AAF4-F197D2D62D37}" srcOrd="0" destOrd="0" presId="urn:microsoft.com/office/officeart/2005/8/layout/vList5"/>
    <dgm:cxn modelId="{E286F48D-7B55-3F40-8678-0DFB60EBEA10}" srcId="{71B1871D-6E19-7546-81FF-04B2421DBA5D}" destId="{C15E1337-967C-0246-A561-27E780BF73D0}" srcOrd="3" destOrd="0" parTransId="{978EC7B7-C94E-6042-854D-1B38DFC9D582}" sibTransId="{B401F5B7-633E-944C-ABDB-051BF981E4BD}"/>
    <dgm:cxn modelId="{65ABE4FC-A3CD-5B46-86CF-CD18924FB69F}" type="presOf" srcId="{69C91C72-3C92-5B44-97EC-1825FDD3EB1D}" destId="{9B55BCD7-F4EE-8040-83B1-09691817CF16}" srcOrd="0" destOrd="0" presId="urn:microsoft.com/office/officeart/2005/8/layout/vList5"/>
    <dgm:cxn modelId="{470B5CD1-ACC3-2E49-8382-B5CFA9111883}" srcId="{71B1871D-6E19-7546-81FF-04B2421DBA5D}" destId="{03065185-C883-EB42-9048-C6BFDED151CF}" srcOrd="2" destOrd="0" parTransId="{8EDAA253-57B3-B844-AA57-58F0BD3FB141}" sibTransId="{73E92118-DD49-E34B-8FD2-E3C643675A8A}"/>
    <dgm:cxn modelId="{C782E22B-31F9-44C8-90E8-F368A5D0D65F}" type="presOf" srcId="{E5E75F6C-2BF6-394E-AA5C-035391CA604B}" destId="{CA577FB0-891A-B742-9B27-C77E65136822}" srcOrd="0" destOrd="0" presId="urn:microsoft.com/office/officeart/2005/8/layout/vList5"/>
    <dgm:cxn modelId="{32F58F4B-6A39-45BD-BC9F-06E90DAEB44A}" type="presOf" srcId="{03065185-C883-EB42-9048-C6BFDED151CF}" destId="{A4BC91CD-4DF7-4247-954F-ADC6005048E6}" srcOrd="0" destOrd="0" presId="urn:microsoft.com/office/officeart/2005/8/layout/vList5"/>
    <dgm:cxn modelId="{2171272C-A986-664D-8982-6AE81D008AF5}" srcId="{71B1871D-6E19-7546-81FF-04B2421DBA5D}" destId="{65309E45-76EA-9D4C-B19B-7DA6F6B00E42}" srcOrd="1" destOrd="0" parTransId="{F87B6A57-0957-104B-94F4-A75894B385B2}" sibTransId="{7703B583-02D5-EF4A-956B-112D0CDBE65D}"/>
    <dgm:cxn modelId="{1A7F6668-F4B5-4865-91BF-6FA84BA0A6C1}" type="presOf" srcId="{65309E45-76EA-9D4C-B19B-7DA6F6B00E42}" destId="{266C6A93-8B35-BA45-8115-D69F0717803E}" srcOrd="0" destOrd="0" presId="urn:microsoft.com/office/officeart/2005/8/layout/vList5"/>
    <dgm:cxn modelId="{AA63D251-726E-3C48-8B37-DB9C90666A19}" srcId="{71B1871D-6E19-7546-81FF-04B2421DBA5D}" destId="{F70DB84E-FE08-DA4C-A89C-313CB6A7951F}" srcOrd="0" destOrd="0" parTransId="{DC77EFC4-ADEC-A446-A8AB-ABE0DAFF237B}" sibTransId="{58A52986-B918-1040-A218-8D7FAD9A7682}"/>
    <dgm:cxn modelId="{DF354516-8B3C-E247-8A12-3CB2677A048E}" srcId="{03065185-C883-EB42-9048-C6BFDED151CF}" destId="{E5E75F6C-2BF6-394E-AA5C-035391CA604B}" srcOrd="0" destOrd="0" parTransId="{3ACE2C62-F199-1B44-9962-E5D0AEB2BA35}" sibTransId="{F4A3D8D7-C72D-684E-9CF0-2C1F78E4464A}"/>
    <dgm:cxn modelId="{635F540B-5DE4-4A10-A4A8-5F69CED53497}" type="presOf" srcId="{F70DB84E-FE08-DA4C-A89C-313CB6A7951F}" destId="{45A26FDD-5C00-AB48-8203-A3D584365F27}" srcOrd="0" destOrd="0" presId="urn:microsoft.com/office/officeart/2005/8/layout/vList5"/>
    <dgm:cxn modelId="{95B122F5-9350-384E-862F-ACDEEA6770A9}" srcId="{65309E45-76EA-9D4C-B19B-7DA6F6B00E42}" destId="{FE9C68AE-7BF1-614D-8B8B-177C7DFE1173}" srcOrd="0" destOrd="0" parTransId="{7BEA9853-CC2C-DF48-A293-4873C8EC8EBF}" sibTransId="{32A7BA3A-D282-D840-A72D-B9483915A7B1}"/>
    <dgm:cxn modelId="{11980E1B-4F2A-40C0-BF7B-C260F699EDB8}" type="presOf" srcId="{265B5295-BB59-7E49-A343-A509D42C26A5}" destId="{853AF4DE-0618-B84D-9141-853810D99A26}" srcOrd="0" destOrd="0" presId="urn:microsoft.com/office/officeart/2005/8/layout/vList5"/>
    <dgm:cxn modelId="{9837DC65-7682-47B1-A352-5F5758D75B88}" type="presOf" srcId="{C15E1337-967C-0246-A561-27E780BF73D0}" destId="{13E65E0B-326E-3F40-9808-BE5D846EB7C8}" srcOrd="0" destOrd="0" presId="urn:microsoft.com/office/officeart/2005/8/layout/vList5"/>
    <dgm:cxn modelId="{F18644F4-3C62-4ADD-8BEA-9CD02E62E62F}" type="presParOf" srcId="{1A792730-8C3B-B64A-82F7-CA3A1F0F5472}" destId="{3B2E6B9D-DF9D-2240-9C76-3081BB64BB81}" srcOrd="0" destOrd="0" presId="urn:microsoft.com/office/officeart/2005/8/layout/vList5"/>
    <dgm:cxn modelId="{6B862C54-8738-4516-BEF3-4681DC03B68A}" type="presParOf" srcId="{3B2E6B9D-DF9D-2240-9C76-3081BB64BB81}" destId="{45A26FDD-5C00-AB48-8203-A3D584365F27}" srcOrd="0" destOrd="0" presId="urn:microsoft.com/office/officeart/2005/8/layout/vList5"/>
    <dgm:cxn modelId="{1620B3CD-5E12-054C-BDD7-859CE55F9D82}" type="presParOf" srcId="{3B2E6B9D-DF9D-2240-9C76-3081BB64BB81}" destId="{9B55BCD7-F4EE-8040-83B1-09691817CF16}" srcOrd="1" destOrd="0" presId="urn:microsoft.com/office/officeart/2005/8/layout/vList5"/>
    <dgm:cxn modelId="{5AD573F7-D97C-4489-8740-1BB46FD9CF83}" type="presParOf" srcId="{1A792730-8C3B-B64A-82F7-CA3A1F0F5472}" destId="{DD9B3CEF-6658-A449-9F9D-FF951F1A093A}" srcOrd="1" destOrd="0" presId="urn:microsoft.com/office/officeart/2005/8/layout/vList5"/>
    <dgm:cxn modelId="{16D1C989-53F4-4044-AD0C-1372B3FF171F}" type="presParOf" srcId="{1A792730-8C3B-B64A-82F7-CA3A1F0F5472}" destId="{246D5916-27D1-4C40-9D58-1A6C45BF69D5}" srcOrd="2" destOrd="0" presId="urn:microsoft.com/office/officeart/2005/8/layout/vList5"/>
    <dgm:cxn modelId="{E2F9DB5E-16AA-40EE-9273-6771DD357AA2}" type="presParOf" srcId="{246D5916-27D1-4C40-9D58-1A6C45BF69D5}" destId="{266C6A93-8B35-BA45-8115-D69F0717803E}" srcOrd="0" destOrd="0" presId="urn:microsoft.com/office/officeart/2005/8/layout/vList5"/>
    <dgm:cxn modelId="{844DF8CF-7ADD-45B7-A039-DD5FB445B97A}" type="presParOf" srcId="{246D5916-27D1-4C40-9D58-1A6C45BF69D5}" destId="{85D10963-6772-254B-AAF4-F197D2D62D37}" srcOrd="1" destOrd="0" presId="urn:microsoft.com/office/officeart/2005/8/layout/vList5"/>
    <dgm:cxn modelId="{CA80B732-7FE8-4247-B122-EE624BDB9587}" type="presParOf" srcId="{1A792730-8C3B-B64A-82F7-CA3A1F0F5472}" destId="{B537B5BF-D2EB-AB40-A72C-2E4670A566B3}" srcOrd="3" destOrd="0" presId="urn:microsoft.com/office/officeart/2005/8/layout/vList5"/>
    <dgm:cxn modelId="{BF398B19-BEFE-42B8-AB5B-15CF7CDF3C1B}" type="presParOf" srcId="{1A792730-8C3B-B64A-82F7-CA3A1F0F5472}" destId="{D0049476-10A1-BC44-9E37-A19472866B9C}" srcOrd="4" destOrd="0" presId="urn:microsoft.com/office/officeart/2005/8/layout/vList5"/>
    <dgm:cxn modelId="{5FB55BB4-DC5F-477C-9CA8-3F523B10ADEC}" type="presParOf" srcId="{D0049476-10A1-BC44-9E37-A19472866B9C}" destId="{A4BC91CD-4DF7-4247-954F-ADC6005048E6}" srcOrd="0" destOrd="0" presId="urn:microsoft.com/office/officeart/2005/8/layout/vList5"/>
    <dgm:cxn modelId="{52F69256-14AE-40A8-B2BA-C58DBF5884EA}" type="presParOf" srcId="{D0049476-10A1-BC44-9E37-A19472866B9C}" destId="{CA577FB0-891A-B742-9B27-C77E65136822}" srcOrd="1" destOrd="0" presId="urn:microsoft.com/office/officeart/2005/8/layout/vList5"/>
    <dgm:cxn modelId="{0B948B65-68CC-43F8-8082-EB487D6D29AB}" type="presParOf" srcId="{1A792730-8C3B-B64A-82F7-CA3A1F0F5472}" destId="{236614C2-391D-EE4A-BB18-A3B4DD897E89}" srcOrd="5" destOrd="0" presId="urn:microsoft.com/office/officeart/2005/8/layout/vList5"/>
    <dgm:cxn modelId="{275D719D-F17A-47C3-90AD-EDAEECFE9875}" type="presParOf" srcId="{1A792730-8C3B-B64A-82F7-CA3A1F0F5472}" destId="{BAC6F7E7-84F1-7444-981D-1ABDA20856AF}" srcOrd="6" destOrd="0" presId="urn:microsoft.com/office/officeart/2005/8/layout/vList5"/>
    <dgm:cxn modelId="{4A8AE963-71BE-4C2C-AD28-248ABDDAE7B6}" type="presParOf" srcId="{BAC6F7E7-84F1-7444-981D-1ABDA20856AF}" destId="{13E65E0B-326E-3F40-9808-BE5D846EB7C8}" srcOrd="0" destOrd="0" presId="urn:microsoft.com/office/officeart/2005/8/layout/vList5"/>
    <dgm:cxn modelId="{F4A329D3-D7B8-4920-937B-5DED342D5151}" type="presParOf" srcId="{BAC6F7E7-84F1-7444-981D-1ABDA20856AF}" destId="{853AF4DE-0618-B84D-9141-853810D99A2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F2D3F2-2B6C-4E92-99D0-C154C2B582C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5FBFDF1-CC77-46C6-9F19-C4C7A17D79C2}">
      <dgm:prSet phldrT="[Text]"/>
      <dgm:spPr/>
      <dgm:t>
        <a:bodyPr/>
        <a:lstStyle/>
        <a:p>
          <a:r>
            <a:rPr lang="en-US" dirty="0"/>
            <a:t>Payroll</a:t>
          </a:r>
        </a:p>
      </dgm:t>
    </dgm:pt>
    <dgm:pt modelId="{A2B19D19-9F91-4579-BB97-F9058BD54BAE}" type="parTrans" cxnId="{4A973486-D17F-4B99-96A0-9294E2AC9586}">
      <dgm:prSet/>
      <dgm:spPr/>
      <dgm:t>
        <a:bodyPr/>
        <a:lstStyle/>
        <a:p>
          <a:endParaRPr lang="en-US"/>
        </a:p>
      </dgm:t>
    </dgm:pt>
    <dgm:pt modelId="{CD8ABD9B-68FC-434A-88C9-FEB63EE68CA6}" type="sibTrans" cxnId="{4A973486-D17F-4B99-96A0-9294E2AC9586}">
      <dgm:prSet/>
      <dgm:spPr/>
      <dgm:t>
        <a:bodyPr/>
        <a:lstStyle/>
        <a:p>
          <a:endParaRPr lang="en-US"/>
        </a:p>
      </dgm:t>
    </dgm:pt>
    <dgm:pt modelId="{E7376D29-F89F-4A85-9E69-CBA641C747B2}">
      <dgm:prSet phldrT="[Text]"/>
      <dgm:spPr/>
      <dgm:t>
        <a:bodyPr/>
        <a:lstStyle/>
        <a:p>
          <a:r>
            <a:rPr lang="en-US" dirty="0"/>
            <a:t>9 of the top 15 payrolls in 2016 came from AL</a:t>
          </a:r>
        </a:p>
      </dgm:t>
    </dgm:pt>
    <dgm:pt modelId="{2D0EB9B1-D10D-4302-9438-44F2786253D0}" type="parTrans" cxnId="{4A74FA9C-750F-4D01-AAC3-324E93A6620B}">
      <dgm:prSet/>
      <dgm:spPr/>
      <dgm:t>
        <a:bodyPr/>
        <a:lstStyle/>
        <a:p>
          <a:endParaRPr lang="en-US"/>
        </a:p>
      </dgm:t>
    </dgm:pt>
    <dgm:pt modelId="{004037A6-7E2C-4E41-B056-9515441913E4}" type="sibTrans" cxnId="{4A74FA9C-750F-4D01-AAC3-324E93A6620B}">
      <dgm:prSet/>
      <dgm:spPr/>
      <dgm:t>
        <a:bodyPr/>
        <a:lstStyle/>
        <a:p>
          <a:endParaRPr lang="en-US"/>
        </a:p>
      </dgm:t>
    </dgm:pt>
    <dgm:pt modelId="{B3577449-CAD8-4765-92AB-03213139E404}">
      <dgm:prSet phldrT="[Text]"/>
      <dgm:spPr/>
      <dgm:t>
        <a:bodyPr/>
        <a:lstStyle/>
        <a:p>
          <a:r>
            <a:rPr lang="en-US" dirty="0"/>
            <a:t>Yankees and Red Sox (both AL) are consistent top spenders</a:t>
          </a:r>
        </a:p>
      </dgm:t>
    </dgm:pt>
    <dgm:pt modelId="{FAB4E1B7-A216-4881-8D75-F53ED152E7B3}" type="parTrans" cxnId="{F6199251-4C0E-493C-8A92-610C6511C46B}">
      <dgm:prSet/>
      <dgm:spPr/>
      <dgm:t>
        <a:bodyPr/>
        <a:lstStyle/>
        <a:p>
          <a:endParaRPr lang="en-US"/>
        </a:p>
      </dgm:t>
    </dgm:pt>
    <dgm:pt modelId="{9C4B4816-50FE-4769-A3B8-4981994DBE12}" type="sibTrans" cxnId="{F6199251-4C0E-493C-8A92-610C6511C46B}">
      <dgm:prSet/>
      <dgm:spPr/>
      <dgm:t>
        <a:bodyPr/>
        <a:lstStyle/>
        <a:p>
          <a:endParaRPr lang="en-US"/>
        </a:p>
      </dgm:t>
    </dgm:pt>
    <dgm:pt modelId="{B3DBB162-F285-493F-B922-E7744EC65EC6}">
      <dgm:prSet phldrT="[Text]"/>
      <dgm:spPr/>
      <dgm:t>
        <a:bodyPr/>
        <a:lstStyle/>
        <a:p>
          <a:r>
            <a:rPr lang="en-US" dirty="0"/>
            <a:t>Interleague Play</a:t>
          </a:r>
        </a:p>
      </dgm:t>
    </dgm:pt>
    <dgm:pt modelId="{24084F5E-582A-4E02-8D92-753804BE9CE3}" type="parTrans" cxnId="{0FE594AF-619C-4DB3-B567-F3BDE722AC88}">
      <dgm:prSet/>
      <dgm:spPr/>
      <dgm:t>
        <a:bodyPr/>
        <a:lstStyle/>
        <a:p>
          <a:endParaRPr lang="en-US"/>
        </a:p>
      </dgm:t>
    </dgm:pt>
    <dgm:pt modelId="{D92DCF2A-E44B-475C-B6DA-F11946FB4D0C}" type="sibTrans" cxnId="{0FE594AF-619C-4DB3-B567-F3BDE722AC88}">
      <dgm:prSet/>
      <dgm:spPr/>
      <dgm:t>
        <a:bodyPr/>
        <a:lstStyle/>
        <a:p>
          <a:endParaRPr lang="en-US"/>
        </a:p>
      </dgm:t>
    </dgm:pt>
    <dgm:pt modelId="{C0A2BF56-A115-44E8-9DC7-255A48DCF174}">
      <dgm:prSet phldrT="[Text]"/>
      <dgm:spPr/>
      <dgm:t>
        <a:bodyPr/>
        <a:lstStyle/>
        <a:p>
          <a:r>
            <a:rPr lang="en-US" dirty="0"/>
            <a:t>AL has won 54.7% of interleague games from 2004-2015</a:t>
          </a:r>
        </a:p>
      </dgm:t>
    </dgm:pt>
    <dgm:pt modelId="{67665FD3-E216-48CA-90C2-1593F070F734}" type="parTrans" cxnId="{E26537A0-E89F-4580-A5B1-604CCF08EDEC}">
      <dgm:prSet/>
      <dgm:spPr/>
      <dgm:t>
        <a:bodyPr/>
        <a:lstStyle/>
        <a:p>
          <a:endParaRPr lang="en-US"/>
        </a:p>
      </dgm:t>
    </dgm:pt>
    <dgm:pt modelId="{37336320-53E8-4BC3-8127-49AE23A8064F}" type="sibTrans" cxnId="{E26537A0-E89F-4580-A5B1-604CCF08EDEC}">
      <dgm:prSet/>
      <dgm:spPr/>
      <dgm:t>
        <a:bodyPr/>
        <a:lstStyle/>
        <a:p>
          <a:endParaRPr lang="en-US"/>
        </a:p>
      </dgm:t>
    </dgm:pt>
    <dgm:pt modelId="{EEE98078-EAED-4546-B369-26C423A11F5E}">
      <dgm:prSet phldrT="[Text]"/>
      <dgm:spPr/>
      <dgm:t>
        <a:bodyPr/>
        <a:lstStyle/>
        <a:p>
          <a:r>
            <a:rPr lang="en-US" dirty="0"/>
            <a:t>AL has winning interleague record over NL each year since 2003</a:t>
          </a:r>
        </a:p>
      </dgm:t>
    </dgm:pt>
    <dgm:pt modelId="{6B275DEC-85B8-499D-9A69-D4FA872820A2}" type="parTrans" cxnId="{26F5AB63-EE37-4E53-B773-F4B122EA01B4}">
      <dgm:prSet/>
      <dgm:spPr/>
      <dgm:t>
        <a:bodyPr/>
        <a:lstStyle/>
        <a:p>
          <a:endParaRPr lang="en-US"/>
        </a:p>
      </dgm:t>
    </dgm:pt>
    <dgm:pt modelId="{00B7C9EB-ED95-450E-A8D4-1D9F131394C8}" type="sibTrans" cxnId="{26F5AB63-EE37-4E53-B773-F4B122EA01B4}">
      <dgm:prSet/>
      <dgm:spPr/>
      <dgm:t>
        <a:bodyPr/>
        <a:lstStyle/>
        <a:p>
          <a:endParaRPr lang="en-US"/>
        </a:p>
      </dgm:t>
    </dgm:pt>
    <dgm:pt modelId="{EFC660C4-67EF-4B6F-B195-B3BD86A60772}">
      <dgm:prSet phldrT="[Text]"/>
      <dgm:spPr/>
      <dgm:t>
        <a:bodyPr/>
        <a:lstStyle/>
        <a:p>
          <a:r>
            <a:rPr lang="en-US" dirty="0"/>
            <a:t>Division Strength</a:t>
          </a:r>
        </a:p>
      </dgm:t>
    </dgm:pt>
    <dgm:pt modelId="{31489791-2F50-47E9-9573-322847E8B6DB}" type="parTrans" cxnId="{B2832CA0-92FD-4075-B94C-B453F6D52C15}">
      <dgm:prSet/>
      <dgm:spPr/>
      <dgm:t>
        <a:bodyPr/>
        <a:lstStyle/>
        <a:p>
          <a:endParaRPr lang="en-US"/>
        </a:p>
      </dgm:t>
    </dgm:pt>
    <dgm:pt modelId="{AF98BC30-D0D9-46AA-AA38-DC1B86771983}" type="sibTrans" cxnId="{B2832CA0-92FD-4075-B94C-B453F6D52C15}">
      <dgm:prSet/>
      <dgm:spPr/>
      <dgm:t>
        <a:bodyPr/>
        <a:lstStyle/>
        <a:p>
          <a:endParaRPr lang="en-US"/>
        </a:p>
      </dgm:t>
    </dgm:pt>
    <dgm:pt modelId="{E70F41FD-8E62-49D1-8272-CE33C3C0939A}">
      <dgm:prSet phldrT="[Text]"/>
      <dgm:spPr/>
      <dgm:t>
        <a:bodyPr/>
        <a:lstStyle/>
        <a:p>
          <a:r>
            <a:rPr lang="en-US" dirty="0" smtClean="0"/>
            <a:t>Charlotte</a:t>
          </a:r>
          <a:r>
            <a:rPr lang="en-US" baseline="0" dirty="0" smtClean="0"/>
            <a:t> </a:t>
          </a:r>
          <a:r>
            <a:rPr lang="en-US" dirty="0" smtClean="0"/>
            <a:t>will </a:t>
          </a:r>
          <a:r>
            <a:rPr lang="en-US" dirty="0"/>
            <a:t>likely be placed in the East or West, respectively</a:t>
          </a:r>
        </a:p>
      </dgm:t>
    </dgm:pt>
    <dgm:pt modelId="{4039B906-3726-4E29-9FC2-A736E1756134}" type="parTrans" cxnId="{731FFB1B-FDF8-4920-B461-0C5B748C94D2}">
      <dgm:prSet/>
      <dgm:spPr/>
      <dgm:t>
        <a:bodyPr/>
        <a:lstStyle/>
        <a:p>
          <a:endParaRPr lang="en-US"/>
        </a:p>
      </dgm:t>
    </dgm:pt>
    <dgm:pt modelId="{AA42793F-CD72-45C0-A015-6547DA6AE04C}" type="sibTrans" cxnId="{731FFB1B-FDF8-4920-B461-0C5B748C94D2}">
      <dgm:prSet/>
      <dgm:spPr/>
      <dgm:t>
        <a:bodyPr/>
        <a:lstStyle/>
        <a:p>
          <a:endParaRPr lang="en-US"/>
        </a:p>
      </dgm:t>
    </dgm:pt>
    <dgm:pt modelId="{A8ACD2E9-28A2-4C50-AEB1-6B5E75956B73}">
      <dgm:prSet phldrT="[Text]"/>
      <dgm:spPr/>
      <dgm:t>
        <a:bodyPr/>
        <a:lstStyle/>
        <a:p>
          <a:r>
            <a:rPr lang="en-US" dirty="0"/>
            <a:t>NL East and NL West have collective </a:t>
          </a:r>
          <a:r>
            <a:rPr lang="en-US" dirty="0" smtClean="0"/>
            <a:t>sub-0.500 </a:t>
          </a:r>
          <a:r>
            <a:rPr lang="en-US" dirty="0"/>
            <a:t>records over the last five years</a:t>
          </a:r>
        </a:p>
      </dgm:t>
    </dgm:pt>
    <dgm:pt modelId="{E8EC5683-8C6A-4342-9BDE-073D470A5E2C}" type="parTrans" cxnId="{3AFBE75B-2B19-4CA3-B984-C43D6D796F27}">
      <dgm:prSet/>
      <dgm:spPr/>
      <dgm:t>
        <a:bodyPr/>
        <a:lstStyle/>
        <a:p>
          <a:endParaRPr lang="en-US"/>
        </a:p>
      </dgm:t>
    </dgm:pt>
    <dgm:pt modelId="{997A13B7-7CDE-4449-A6EF-C33527338A63}" type="sibTrans" cxnId="{3AFBE75B-2B19-4CA3-B984-C43D6D796F27}">
      <dgm:prSet/>
      <dgm:spPr/>
      <dgm:t>
        <a:bodyPr/>
        <a:lstStyle/>
        <a:p>
          <a:endParaRPr lang="en-US"/>
        </a:p>
      </dgm:t>
    </dgm:pt>
    <dgm:pt modelId="{A2E8A381-E491-436C-A50E-F8EF95816B40}" type="pres">
      <dgm:prSet presAssocID="{CCF2D3F2-2B6C-4E92-99D0-C154C2B582C6}" presName="Name0" presStyleCnt="0">
        <dgm:presLayoutVars>
          <dgm:dir/>
          <dgm:animLvl val="lvl"/>
          <dgm:resizeHandles val="exact"/>
        </dgm:presLayoutVars>
      </dgm:prSet>
      <dgm:spPr/>
      <dgm:t>
        <a:bodyPr/>
        <a:lstStyle/>
        <a:p>
          <a:endParaRPr lang="en-US"/>
        </a:p>
      </dgm:t>
    </dgm:pt>
    <dgm:pt modelId="{4F43694D-BE48-4493-B969-3EE716565C46}" type="pres">
      <dgm:prSet presAssocID="{A5FBFDF1-CC77-46C6-9F19-C4C7A17D79C2}" presName="linNode" presStyleCnt="0"/>
      <dgm:spPr/>
    </dgm:pt>
    <dgm:pt modelId="{89717F5E-69B0-4C50-B18A-2FE33E213ABB}" type="pres">
      <dgm:prSet presAssocID="{A5FBFDF1-CC77-46C6-9F19-C4C7A17D79C2}" presName="parentText" presStyleLbl="node1" presStyleIdx="0" presStyleCnt="3">
        <dgm:presLayoutVars>
          <dgm:chMax val="1"/>
          <dgm:bulletEnabled val="1"/>
        </dgm:presLayoutVars>
      </dgm:prSet>
      <dgm:spPr/>
      <dgm:t>
        <a:bodyPr/>
        <a:lstStyle/>
        <a:p>
          <a:endParaRPr lang="en-US"/>
        </a:p>
      </dgm:t>
    </dgm:pt>
    <dgm:pt modelId="{ED2CAC26-67C7-4A13-845F-9DED837BE703}" type="pres">
      <dgm:prSet presAssocID="{A5FBFDF1-CC77-46C6-9F19-C4C7A17D79C2}" presName="descendantText" presStyleLbl="alignAccFollowNode1" presStyleIdx="0" presStyleCnt="3">
        <dgm:presLayoutVars>
          <dgm:bulletEnabled val="1"/>
        </dgm:presLayoutVars>
      </dgm:prSet>
      <dgm:spPr/>
      <dgm:t>
        <a:bodyPr/>
        <a:lstStyle/>
        <a:p>
          <a:endParaRPr lang="en-US"/>
        </a:p>
      </dgm:t>
    </dgm:pt>
    <dgm:pt modelId="{C3F9FAEC-ED4B-4810-8391-7213D6A55880}" type="pres">
      <dgm:prSet presAssocID="{CD8ABD9B-68FC-434A-88C9-FEB63EE68CA6}" presName="sp" presStyleCnt="0"/>
      <dgm:spPr/>
    </dgm:pt>
    <dgm:pt modelId="{F44FBD9D-E880-4C5F-92C8-BA8C2F384A91}" type="pres">
      <dgm:prSet presAssocID="{B3DBB162-F285-493F-B922-E7744EC65EC6}" presName="linNode" presStyleCnt="0"/>
      <dgm:spPr/>
    </dgm:pt>
    <dgm:pt modelId="{943E51BE-3CB0-4AC3-875D-3AAD4F411CD4}" type="pres">
      <dgm:prSet presAssocID="{B3DBB162-F285-493F-B922-E7744EC65EC6}" presName="parentText" presStyleLbl="node1" presStyleIdx="1" presStyleCnt="3">
        <dgm:presLayoutVars>
          <dgm:chMax val="1"/>
          <dgm:bulletEnabled val="1"/>
        </dgm:presLayoutVars>
      </dgm:prSet>
      <dgm:spPr/>
      <dgm:t>
        <a:bodyPr/>
        <a:lstStyle/>
        <a:p>
          <a:endParaRPr lang="en-US"/>
        </a:p>
      </dgm:t>
    </dgm:pt>
    <dgm:pt modelId="{24365C52-CA96-4BC3-BE4C-6454494BC77E}" type="pres">
      <dgm:prSet presAssocID="{B3DBB162-F285-493F-B922-E7744EC65EC6}" presName="descendantText" presStyleLbl="alignAccFollowNode1" presStyleIdx="1" presStyleCnt="3">
        <dgm:presLayoutVars>
          <dgm:bulletEnabled val="1"/>
        </dgm:presLayoutVars>
      </dgm:prSet>
      <dgm:spPr/>
      <dgm:t>
        <a:bodyPr/>
        <a:lstStyle/>
        <a:p>
          <a:endParaRPr lang="en-US"/>
        </a:p>
      </dgm:t>
    </dgm:pt>
    <dgm:pt modelId="{698CC1A8-723B-4EEC-969F-DB1AFC2299B4}" type="pres">
      <dgm:prSet presAssocID="{D92DCF2A-E44B-475C-B6DA-F11946FB4D0C}" presName="sp" presStyleCnt="0"/>
      <dgm:spPr/>
    </dgm:pt>
    <dgm:pt modelId="{66898AF4-E936-46B5-9AB8-0BDAD18142B9}" type="pres">
      <dgm:prSet presAssocID="{EFC660C4-67EF-4B6F-B195-B3BD86A60772}" presName="linNode" presStyleCnt="0"/>
      <dgm:spPr/>
    </dgm:pt>
    <dgm:pt modelId="{EFA9D1BD-CBF5-4EA4-AF0F-3114480749F0}" type="pres">
      <dgm:prSet presAssocID="{EFC660C4-67EF-4B6F-B195-B3BD86A60772}" presName="parentText" presStyleLbl="node1" presStyleIdx="2" presStyleCnt="3">
        <dgm:presLayoutVars>
          <dgm:chMax val="1"/>
          <dgm:bulletEnabled val="1"/>
        </dgm:presLayoutVars>
      </dgm:prSet>
      <dgm:spPr/>
      <dgm:t>
        <a:bodyPr/>
        <a:lstStyle/>
        <a:p>
          <a:endParaRPr lang="en-US"/>
        </a:p>
      </dgm:t>
    </dgm:pt>
    <dgm:pt modelId="{816B9BF8-D964-44EB-A299-EABCB29CB747}" type="pres">
      <dgm:prSet presAssocID="{EFC660C4-67EF-4B6F-B195-B3BD86A60772}" presName="descendantText" presStyleLbl="alignAccFollowNode1" presStyleIdx="2" presStyleCnt="3">
        <dgm:presLayoutVars>
          <dgm:bulletEnabled val="1"/>
        </dgm:presLayoutVars>
      </dgm:prSet>
      <dgm:spPr/>
      <dgm:t>
        <a:bodyPr/>
        <a:lstStyle/>
        <a:p>
          <a:endParaRPr lang="en-US"/>
        </a:p>
      </dgm:t>
    </dgm:pt>
  </dgm:ptLst>
  <dgm:cxnLst>
    <dgm:cxn modelId="{69024FD9-D180-405D-83B0-F403F0DE53EC}" type="presOf" srcId="{C0A2BF56-A115-44E8-9DC7-255A48DCF174}" destId="{24365C52-CA96-4BC3-BE4C-6454494BC77E}" srcOrd="0" destOrd="0" presId="urn:microsoft.com/office/officeart/2005/8/layout/vList5"/>
    <dgm:cxn modelId="{4A74FA9C-750F-4D01-AAC3-324E93A6620B}" srcId="{A5FBFDF1-CC77-46C6-9F19-C4C7A17D79C2}" destId="{E7376D29-F89F-4A85-9E69-CBA641C747B2}" srcOrd="0" destOrd="0" parTransId="{2D0EB9B1-D10D-4302-9438-44F2786253D0}" sibTransId="{004037A6-7E2C-4E41-B056-9515441913E4}"/>
    <dgm:cxn modelId="{26F5AB63-EE37-4E53-B773-F4B122EA01B4}" srcId="{B3DBB162-F285-493F-B922-E7744EC65EC6}" destId="{EEE98078-EAED-4546-B369-26C423A11F5E}" srcOrd="1" destOrd="0" parTransId="{6B275DEC-85B8-499D-9A69-D4FA872820A2}" sibTransId="{00B7C9EB-ED95-450E-A8D4-1D9F131394C8}"/>
    <dgm:cxn modelId="{D2DD94C5-B21B-43A1-B663-2266AEDD89ED}" type="presOf" srcId="{A5FBFDF1-CC77-46C6-9F19-C4C7A17D79C2}" destId="{89717F5E-69B0-4C50-B18A-2FE33E213ABB}" srcOrd="0" destOrd="0" presId="urn:microsoft.com/office/officeart/2005/8/layout/vList5"/>
    <dgm:cxn modelId="{AA456BBE-3A61-4A14-88E0-C4F60B9D2B80}" type="presOf" srcId="{B3DBB162-F285-493F-B922-E7744EC65EC6}" destId="{943E51BE-3CB0-4AC3-875D-3AAD4F411CD4}" srcOrd="0" destOrd="0" presId="urn:microsoft.com/office/officeart/2005/8/layout/vList5"/>
    <dgm:cxn modelId="{892C20DE-5F91-4BCC-A98C-6E0B6BBD1628}" type="presOf" srcId="{EFC660C4-67EF-4B6F-B195-B3BD86A60772}" destId="{EFA9D1BD-CBF5-4EA4-AF0F-3114480749F0}" srcOrd="0" destOrd="0" presId="urn:microsoft.com/office/officeart/2005/8/layout/vList5"/>
    <dgm:cxn modelId="{26F4E50E-3691-40F4-A024-F576F04D024A}" type="presOf" srcId="{E7376D29-F89F-4A85-9E69-CBA641C747B2}" destId="{ED2CAC26-67C7-4A13-845F-9DED837BE703}" srcOrd="0" destOrd="0" presId="urn:microsoft.com/office/officeart/2005/8/layout/vList5"/>
    <dgm:cxn modelId="{36BECDE2-D8F1-4E5D-A0C7-92FFB3CF3B1B}" type="presOf" srcId="{E70F41FD-8E62-49D1-8272-CE33C3C0939A}" destId="{816B9BF8-D964-44EB-A299-EABCB29CB747}" srcOrd="0" destOrd="0" presId="urn:microsoft.com/office/officeart/2005/8/layout/vList5"/>
    <dgm:cxn modelId="{72C98C68-7268-471E-A6BD-7B682DD281C6}" type="presOf" srcId="{B3577449-CAD8-4765-92AB-03213139E404}" destId="{ED2CAC26-67C7-4A13-845F-9DED837BE703}" srcOrd="0" destOrd="1" presId="urn:microsoft.com/office/officeart/2005/8/layout/vList5"/>
    <dgm:cxn modelId="{731FFB1B-FDF8-4920-B461-0C5B748C94D2}" srcId="{EFC660C4-67EF-4B6F-B195-B3BD86A60772}" destId="{E70F41FD-8E62-49D1-8272-CE33C3C0939A}" srcOrd="0" destOrd="0" parTransId="{4039B906-3726-4E29-9FC2-A736E1756134}" sibTransId="{AA42793F-CD72-45C0-A015-6547DA6AE04C}"/>
    <dgm:cxn modelId="{E26537A0-E89F-4580-A5B1-604CCF08EDEC}" srcId="{B3DBB162-F285-493F-B922-E7744EC65EC6}" destId="{C0A2BF56-A115-44E8-9DC7-255A48DCF174}" srcOrd="0" destOrd="0" parTransId="{67665FD3-E216-48CA-90C2-1593F070F734}" sibTransId="{37336320-53E8-4BC3-8127-49AE23A8064F}"/>
    <dgm:cxn modelId="{4D9A0144-C98E-4B49-B751-6D30CC466628}" type="presOf" srcId="{EEE98078-EAED-4546-B369-26C423A11F5E}" destId="{24365C52-CA96-4BC3-BE4C-6454494BC77E}" srcOrd="0" destOrd="1" presId="urn:microsoft.com/office/officeart/2005/8/layout/vList5"/>
    <dgm:cxn modelId="{FF54397D-6830-45A3-ADC4-2C86796D27F5}" type="presOf" srcId="{A8ACD2E9-28A2-4C50-AEB1-6B5E75956B73}" destId="{816B9BF8-D964-44EB-A299-EABCB29CB747}" srcOrd="0" destOrd="1" presId="urn:microsoft.com/office/officeart/2005/8/layout/vList5"/>
    <dgm:cxn modelId="{F6199251-4C0E-493C-8A92-610C6511C46B}" srcId="{A5FBFDF1-CC77-46C6-9F19-C4C7A17D79C2}" destId="{B3577449-CAD8-4765-92AB-03213139E404}" srcOrd="1" destOrd="0" parTransId="{FAB4E1B7-A216-4881-8D75-F53ED152E7B3}" sibTransId="{9C4B4816-50FE-4769-A3B8-4981994DBE12}"/>
    <dgm:cxn modelId="{98116F6D-86FA-4CFA-B397-C1B5EC194552}" type="presOf" srcId="{CCF2D3F2-2B6C-4E92-99D0-C154C2B582C6}" destId="{A2E8A381-E491-436C-A50E-F8EF95816B40}" srcOrd="0" destOrd="0" presId="urn:microsoft.com/office/officeart/2005/8/layout/vList5"/>
    <dgm:cxn modelId="{0FE594AF-619C-4DB3-B567-F3BDE722AC88}" srcId="{CCF2D3F2-2B6C-4E92-99D0-C154C2B582C6}" destId="{B3DBB162-F285-493F-B922-E7744EC65EC6}" srcOrd="1" destOrd="0" parTransId="{24084F5E-582A-4E02-8D92-753804BE9CE3}" sibTransId="{D92DCF2A-E44B-475C-B6DA-F11946FB4D0C}"/>
    <dgm:cxn modelId="{B2832CA0-92FD-4075-B94C-B453F6D52C15}" srcId="{CCF2D3F2-2B6C-4E92-99D0-C154C2B582C6}" destId="{EFC660C4-67EF-4B6F-B195-B3BD86A60772}" srcOrd="2" destOrd="0" parTransId="{31489791-2F50-47E9-9573-322847E8B6DB}" sibTransId="{AF98BC30-D0D9-46AA-AA38-DC1B86771983}"/>
    <dgm:cxn modelId="{3AFBE75B-2B19-4CA3-B984-C43D6D796F27}" srcId="{EFC660C4-67EF-4B6F-B195-B3BD86A60772}" destId="{A8ACD2E9-28A2-4C50-AEB1-6B5E75956B73}" srcOrd="1" destOrd="0" parTransId="{E8EC5683-8C6A-4342-9BDE-073D470A5E2C}" sibTransId="{997A13B7-7CDE-4449-A6EF-C33527338A63}"/>
    <dgm:cxn modelId="{4A973486-D17F-4B99-96A0-9294E2AC9586}" srcId="{CCF2D3F2-2B6C-4E92-99D0-C154C2B582C6}" destId="{A5FBFDF1-CC77-46C6-9F19-C4C7A17D79C2}" srcOrd="0" destOrd="0" parTransId="{A2B19D19-9F91-4579-BB97-F9058BD54BAE}" sibTransId="{CD8ABD9B-68FC-434A-88C9-FEB63EE68CA6}"/>
    <dgm:cxn modelId="{17BC70FA-71F3-42DD-8DB1-912D9458DC88}" type="presParOf" srcId="{A2E8A381-E491-436C-A50E-F8EF95816B40}" destId="{4F43694D-BE48-4493-B969-3EE716565C46}" srcOrd="0" destOrd="0" presId="urn:microsoft.com/office/officeart/2005/8/layout/vList5"/>
    <dgm:cxn modelId="{510135AE-0C09-4158-A54F-83FB781BB0E3}" type="presParOf" srcId="{4F43694D-BE48-4493-B969-3EE716565C46}" destId="{89717F5E-69B0-4C50-B18A-2FE33E213ABB}" srcOrd="0" destOrd="0" presId="urn:microsoft.com/office/officeart/2005/8/layout/vList5"/>
    <dgm:cxn modelId="{5AE73ED9-F662-42E7-95DD-FE31569155E7}" type="presParOf" srcId="{4F43694D-BE48-4493-B969-3EE716565C46}" destId="{ED2CAC26-67C7-4A13-845F-9DED837BE703}" srcOrd="1" destOrd="0" presId="urn:microsoft.com/office/officeart/2005/8/layout/vList5"/>
    <dgm:cxn modelId="{07EB2664-BF80-4483-9B04-59DD236DCC8B}" type="presParOf" srcId="{A2E8A381-E491-436C-A50E-F8EF95816B40}" destId="{C3F9FAEC-ED4B-4810-8391-7213D6A55880}" srcOrd="1" destOrd="0" presId="urn:microsoft.com/office/officeart/2005/8/layout/vList5"/>
    <dgm:cxn modelId="{7C2007FE-623D-4235-9E07-408C1197F803}" type="presParOf" srcId="{A2E8A381-E491-436C-A50E-F8EF95816B40}" destId="{F44FBD9D-E880-4C5F-92C8-BA8C2F384A91}" srcOrd="2" destOrd="0" presId="urn:microsoft.com/office/officeart/2005/8/layout/vList5"/>
    <dgm:cxn modelId="{680B6711-17BB-49F6-BB62-0F56794C63A1}" type="presParOf" srcId="{F44FBD9D-E880-4C5F-92C8-BA8C2F384A91}" destId="{943E51BE-3CB0-4AC3-875D-3AAD4F411CD4}" srcOrd="0" destOrd="0" presId="urn:microsoft.com/office/officeart/2005/8/layout/vList5"/>
    <dgm:cxn modelId="{3A74C764-B108-408E-9B2B-D733292AAD5F}" type="presParOf" srcId="{F44FBD9D-E880-4C5F-92C8-BA8C2F384A91}" destId="{24365C52-CA96-4BC3-BE4C-6454494BC77E}" srcOrd="1" destOrd="0" presId="urn:microsoft.com/office/officeart/2005/8/layout/vList5"/>
    <dgm:cxn modelId="{9351531A-C5B5-4731-961C-6698E8575AC4}" type="presParOf" srcId="{A2E8A381-E491-436C-A50E-F8EF95816B40}" destId="{698CC1A8-723B-4EEC-969F-DB1AFC2299B4}" srcOrd="3" destOrd="0" presId="urn:microsoft.com/office/officeart/2005/8/layout/vList5"/>
    <dgm:cxn modelId="{DAA98E80-34FF-4754-9F65-6AD2E0D239CF}" type="presParOf" srcId="{A2E8A381-E491-436C-A50E-F8EF95816B40}" destId="{66898AF4-E936-46B5-9AB8-0BDAD18142B9}" srcOrd="4" destOrd="0" presId="urn:microsoft.com/office/officeart/2005/8/layout/vList5"/>
    <dgm:cxn modelId="{09F2EC37-7380-4803-9BD8-0ED1B17F304E}" type="presParOf" srcId="{66898AF4-E936-46B5-9AB8-0BDAD18142B9}" destId="{EFA9D1BD-CBF5-4EA4-AF0F-3114480749F0}" srcOrd="0" destOrd="0" presId="urn:microsoft.com/office/officeart/2005/8/layout/vList5"/>
    <dgm:cxn modelId="{7962B66D-5E71-496E-A31A-161BD286FCBF}" type="presParOf" srcId="{66898AF4-E936-46B5-9AB8-0BDAD18142B9}" destId="{816B9BF8-D964-44EB-A299-EABCB29CB747}"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995974-4BCA-354F-A1B8-5CDE80F3DC7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38C33DB-8D19-EF48-A0B1-92095671C57F}">
      <dgm:prSet phldrT="[Text]" custT="1"/>
      <dgm:spPr/>
      <dgm:t>
        <a:bodyPr/>
        <a:lstStyle/>
        <a:p>
          <a:r>
            <a:rPr lang="en-US" sz="1500" dirty="0" smtClean="0"/>
            <a:t>Injury</a:t>
          </a:r>
          <a:endParaRPr lang="en-US" sz="1500" dirty="0"/>
        </a:p>
      </dgm:t>
    </dgm:pt>
    <dgm:pt modelId="{209327C2-F489-4E44-8665-7ED6FED1AD08}" type="parTrans" cxnId="{F7EBE809-B1D4-914A-89C8-88C499E6E7FA}">
      <dgm:prSet/>
      <dgm:spPr/>
      <dgm:t>
        <a:bodyPr/>
        <a:lstStyle/>
        <a:p>
          <a:endParaRPr lang="en-US"/>
        </a:p>
      </dgm:t>
    </dgm:pt>
    <dgm:pt modelId="{01C9C6E5-7CAF-E641-86E2-796722101F4B}" type="sibTrans" cxnId="{F7EBE809-B1D4-914A-89C8-88C499E6E7FA}">
      <dgm:prSet/>
      <dgm:spPr/>
      <dgm:t>
        <a:bodyPr/>
        <a:lstStyle/>
        <a:p>
          <a:endParaRPr lang="en-US"/>
        </a:p>
      </dgm:t>
    </dgm:pt>
    <dgm:pt modelId="{5873BDEC-0F50-7640-A248-02C2F2087877}">
      <dgm:prSet phldrT="[Text]" custT="1"/>
      <dgm:spPr/>
      <dgm:t>
        <a:bodyPr/>
        <a:lstStyle/>
        <a:p>
          <a:r>
            <a:rPr lang="en-US" sz="1500" dirty="0" smtClean="0"/>
            <a:t>Ticket Sales</a:t>
          </a:r>
          <a:endParaRPr lang="en-US" sz="1500" dirty="0"/>
        </a:p>
      </dgm:t>
    </dgm:pt>
    <dgm:pt modelId="{26098E01-C728-FF48-9662-37C0D75966C9}" type="parTrans" cxnId="{3EC3C84C-320A-4849-BFE0-2D9CA0A3513E}">
      <dgm:prSet/>
      <dgm:spPr/>
      <dgm:t>
        <a:bodyPr/>
        <a:lstStyle/>
        <a:p>
          <a:endParaRPr lang="en-US"/>
        </a:p>
      </dgm:t>
    </dgm:pt>
    <dgm:pt modelId="{A86CC5CD-3E0D-4D41-BD51-1A5C97D991A8}" type="sibTrans" cxnId="{3EC3C84C-320A-4849-BFE0-2D9CA0A3513E}">
      <dgm:prSet/>
      <dgm:spPr/>
      <dgm:t>
        <a:bodyPr/>
        <a:lstStyle/>
        <a:p>
          <a:endParaRPr lang="en-US"/>
        </a:p>
      </dgm:t>
    </dgm:pt>
    <dgm:pt modelId="{A6A559B8-D00D-0949-9A76-AFFA821ACF93}">
      <dgm:prSet phldrT="[Text]" custT="1"/>
      <dgm:spPr/>
      <dgm:t>
        <a:bodyPr/>
        <a:lstStyle/>
        <a:p>
          <a:r>
            <a:rPr lang="en-US" sz="1500" dirty="0" smtClean="0"/>
            <a:t>TV Deals</a:t>
          </a:r>
          <a:endParaRPr lang="en-US" sz="1500" dirty="0"/>
        </a:p>
      </dgm:t>
    </dgm:pt>
    <dgm:pt modelId="{A5627763-D4F8-3B4A-BA31-C7CCD3B3DE4A}" type="parTrans" cxnId="{047FC571-D247-1F47-8E6B-848EECE1C4E1}">
      <dgm:prSet/>
      <dgm:spPr/>
      <dgm:t>
        <a:bodyPr/>
        <a:lstStyle/>
        <a:p>
          <a:endParaRPr lang="en-US"/>
        </a:p>
      </dgm:t>
    </dgm:pt>
    <dgm:pt modelId="{5A9E6C99-9A88-0149-B480-9588149F35A7}" type="sibTrans" cxnId="{047FC571-D247-1F47-8E6B-848EECE1C4E1}">
      <dgm:prSet/>
      <dgm:spPr/>
      <dgm:t>
        <a:bodyPr/>
        <a:lstStyle/>
        <a:p>
          <a:endParaRPr lang="en-US"/>
        </a:p>
      </dgm:t>
    </dgm:pt>
    <dgm:pt modelId="{FCFA6161-ADA4-48B5-BE1F-EEF9CD5F552C}" type="pres">
      <dgm:prSet presAssocID="{7C995974-4BCA-354F-A1B8-5CDE80F3DC70}" presName="Name0" presStyleCnt="0">
        <dgm:presLayoutVars>
          <dgm:dir/>
          <dgm:animLvl val="lvl"/>
          <dgm:resizeHandles val="exact"/>
        </dgm:presLayoutVars>
      </dgm:prSet>
      <dgm:spPr/>
      <dgm:t>
        <a:bodyPr/>
        <a:lstStyle/>
        <a:p>
          <a:endParaRPr lang="en-US"/>
        </a:p>
      </dgm:t>
    </dgm:pt>
    <dgm:pt modelId="{94904C13-EF58-41AD-BD0E-147933D5F613}" type="pres">
      <dgm:prSet presAssocID="{D38C33DB-8D19-EF48-A0B1-92095671C57F}" presName="linNode" presStyleCnt="0"/>
      <dgm:spPr/>
      <dgm:t>
        <a:bodyPr/>
        <a:lstStyle/>
        <a:p>
          <a:endParaRPr lang="en-US"/>
        </a:p>
      </dgm:t>
    </dgm:pt>
    <dgm:pt modelId="{1B8AAF87-A936-48EA-9958-17B18BF59C56}" type="pres">
      <dgm:prSet presAssocID="{D38C33DB-8D19-EF48-A0B1-92095671C57F}" presName="parentText" presStyleLbl="node1" presStyleIdx="0" presStyleCnt="3" custFlipHor="1" custScaleX="32478" custLinFactX="-20868" custLinFactNeighborX="-100000" custLinFactNeighborY="1837">
        <dgm:presLayoutVars>
          <dgm:chMax val="1"/>
          <dgm:bulletEnabled val="1"/>
        </dgm:presLayoutVars>
      </dgm:prSet>
      <dgm:spPr>
        <a:prstGeom prst="rect">
          <a:avLst/>
        </a:prstGeom>
      </dgm:spPr>
      <dgm:t>
        <a:bodyPr/>
        <a:lstStyle/>
        <a:p>
          <a:endParaRPr lang="en-US"/>
        </a:p>
      </dgm:t>
    </dgm:pt>
    <dgm:pt modelId="{E9774919-DB34-4C97-B58A-449A748CD8A7}" type="pres">
      <dgm:prSet presAssocID="{01C9C6E5-7CAF-E641-86E2-796722101F4B}" presName="sp" presStyleCnt="0"/>
      <dgm:spPr/>
      <dgm:t>
        <a:bodyPr/>
        <a:lstStyle/>
        <a:p>
          <a:endParaRPr lang="en-US"/>
        </a:p>
      </dgm:t>
    </dgm:pt>
    <dgm:pt modelId="{FFCC0B33-BC0C-47F6-BEAA-0A74B9A21BC4}" type="pres">
      <dgm:prSet presAssocID="{5873BDEC-0F50-7640-A248-02C2F2087877}" presName="linNode" presStyleCnt="0"/>
      <dgm:spPr/>
      <dgm:t>
        <a:bodyPr/>
        <a:lstStyle/>
        <a:p>
          <a:endParaRPr lang="en-US"/>
        </a:p>
      </dgm:t>
    </dgm:pt>
    <dgm:pt modelId="{6F4CA72C-AF87-4B90-BC43-C84CAF05DCAE}" type="pres">
      <dgm:prSet presAssocID="{5873BDEC-0F50-7640-A248-02C2F2087877}" presName="parentText" presStyleLbl="node1" presStyleIdx="1" presStyleCnt="3" custFlipHor="1" custScaleX="32478" custLinFactX="-20868" custLinFactNeighborX="-100000" custLinFactNeighborY="58">
        <dgm:presLayoutVars>
          <dgm:chMax val="1"/>
          <dgm:bulletEnabled val="1"/>
        </dgm:presLayoutVars>
      </dgm:prSet>
      <dgm:spPr>
        <a:prstGeom prst="rect">
          <a:avLst/>
        </a:prstGeom>
      </dgm:spPr>
      <dgm:t>
        <a:bodyPr/>
        <a:lstStyle/>
        <a:p>
          <a:endParaRPr lang="en-US"/>
        </a:p>
      </dgm:t>
    </dgm:pt>
    <dgm:pt modelId="{C37E52A9-C7FC-45C1-A9B8-00F042A52C29}" type="pres">
      <dgm:prSet presAssocID="{A86CC5CD-3E0D-4D41-BD51-1A5C97D991A8}" presName="sp" presStyleCnt="0"/>
      <dgm:spPr/>
      <dgm:t>
        <a:bodyPr/>
        <a:lstStyle/>
        <a:p>
          <a:endParaRPr lang="en-US"/>
        </a:p>
      </dgm:t>
    </dgm:pt>
    <dgm:pt modelId="{3E42050D-B6AE-4DFC-A64A-A7517918EEEE}" type="pres">
      <dgm:prSet presAssocID="{A6A559B8-D00D-0949-9A76-AFFA821ACF93}" presName="linNode" presStyleCnt="0"/>
      <dgm:spPr/>
      <dgm:t>
        <a:bodyPr/>
        <a:lstStyle/>
        <a:p>
          <a:endParaRPr lang="en-US"/>
        </a:p>
      </dgm:t>
    </dgm:pt>
    <dgm:pt modelId="{F1D15A99-656E-42DB-A147-0046EA868971}" type="pres">
      <dgm:prSet presAssocID="{A6A559B8-D00D-0949-9A76-AFFA821ACF93}" presName="parentText" presStyleLbl="node1" presStyleIdx="2" presStyleCnt="3" custFlipHor="1" custScaleX="32478" custLinFactX="-20868" custLinFactNeighborX="-100000" custLinFactNeighborY="58">
        <dgm:presLayoutVars>
          <dgm:chMax val="1"/>
          <dgm:bulletEnabled val="1"/>
        </dgm:presLayoutVars>
      </dgm:prSet>
      <dgm:spPr>
        <a:prstGeom prst="rect">
          <a:avLst/>
        </a:prstGeom>
      </dgm:spPr>
      <dgm:t>
        <a:bodyPr/>
        <a:lstStyle/>
        <a:p>
          <a:endParaRPr lang="en-US"/>
        </a:p>
      </dgm:t>
    </dgm:pt>
  </dgm:ptLst>
  <dgm:cxnLst>
    <dgm:cxn modelId="{3EC3C84C-320A-4849-BFE0-2D9CA0A3513E}" srcId="{7C995974-4BCA-354F-A1B8-5CDE80F3DC70}" destId="{5873BDEC-0F50-7640-A248-02C2F2087877}" srcOrd="1" destOrd="0" parTransId="{26098E01-C728-FF48-9662-37C0D75966C9}" sibTransId="{A86CC5CD-3E0D-4D41-BD51-1A5C97D991A8}"/>
    <dgm:cxn modelId="{7CB75EED-77FD-419E-BD79-1BA01687258B}" type="presOf" srcId="{7C995974-4BCA-354F-A1B8-5CDE80F3DC70}" destId="{FCFA6161-ADA4-48B5-BE1F-EEF9CD5F552C}" srcOrd="0" destOrd="0" presId="urn:microsoft.com/office/officeart/2005/8/layout/vList5"/>
    <dgm:cxn modelId="{A924FEB2-0E38-4ADD-A8AF-3CB009AFF4C7}" type="presOf" srcId="{D38C33DB-8D19-EF48-A0B1-92095671C57F}" destId="{1B8AAF87-A936-48EA-9958-17B18BF59C56}" srcOrd="0" destOrd="0" presId="urn:microsoft.com/office/officeart/2005/8/layout/vList5"/>
    <dgm:cxn modelId="{F7EBE809-B1D4-914A-89C8-88C499E6E7FA}" srcId="{7C995974-4BCA-354F-A1B8-5CDE80F3DC70}" destId="{D38C33DB-8D19-EF48-A0B1-92095671C57F}" srcOrd="0" destOrd="0" parTransId="{209327C2-F489-4E44-8665-7ED6FED1AD08}" sibTransId="{01C9C6E5-7CAF-E641-86E2-796722101F4B}"/>
    <dgm:cxn modelId="{047FC571-D247-1F47-8E6B-848EECE1C4E1}" srcId="{7C995974-4BCA-354F-A1B8-5CDE80F3DC70}" destId="{A6A559B8-D00D-0949-9A76-AFFA821ACF93}" srcOrd="2" destOrd="0" parTransId="{A5627763-D4F8-3B4A-BA31-C7CCD3B3DE4A}" sibTransId="{5A9E6C99-9A88-0149-B480-9588149F35A7}"/>
    <dgm:cxn modelId="{A752114C-4E5D-45E0-8CD2-BA76742B7156}" type="presOf" srcId="{5873BDEC-0F50-7640-A248-02C2F2087877}" destId="{6F4CA72C-AF87-4B90-BC43-C84CAF05DCAE}" srcOrd="0" destOrd="0" presId="urn:microsoft.com/office/officeart/2005/8/layout/vList5"/>
    <dgm:cxn modelId="{3984B54A-5701-4DD5-AD8C-D233D3C509D2}" type="presOf" srcId="{A6A559B8-D00D-0949-9A76-AFFA821ACF93}" destId="{F1D15A99-656E-42DB-A147-0046EA868971}" srcOrd="0" destOrd="0" presId="urn:microsoft.com/office/officeart/2005/8/layout/vList5"/>
    <dgm:cxn modelId="{BAD7F708-0AE2-4EE9-BD4F-3A2E99E62145}" type="presParOf" srcId="{FCFA6161-ADA4-48B5-BE1F-EEF9CD5F552C}" destId="{94904C13-EF58-41AD-BD0E-147933D5F613}" srcOrd="0" destOrd="0" presId="urn:microsoft.com/office/officeart/2005/8/layout/vList5"/>
    <dgm:cxn modelId="{75730BF8-7A59-4CD1-B949-7A1F963E048E}" type="presParOf" srcId="{94904C13-EF58-41AD-BD0E-147933D5F613}" destId="{1B8AAF87-A936-48EA-9958-17B18BF59C56}" srcOrd="0" destOrd="0" presId="urn:microsoft.com/office/officeart/2005/8/layout/vList5"/>
    <dgm:cxn modelId="{EC45202A-42A1-4364-9F9D-A3375688BFB1}" type="presParOf" srcId="{FCFA6161-ADA4-48B5-BE1F-EEF9CD5F552C}" destId="{E9774919-DB34-4C97-B58A-449A748CD8A7}" srcOrd="1" destOrd="0" presId="urn:microsoft.com/office/officeart/2005/8/layout/vList5"/>
    <dgm:cxn modelId="{1314A391-B457-43FF-81A6-83DD0A7B0A71}" type="presParOf" srcId="{FCFA6161-ADA4-48B5-BE1F-EEF9CD5F552C}" destId="{FFCC0B33-BC0C-47F6-BEAA-0A74B9A21BC4}" srcOrd="2" destOrd="0" presId="urn:microsoft.com/office/officeart/2005/8/layout/vList5"/>
    <dgm:cxn modelId="{128818BB-9692-4BDC-87BD-C6AD45BBB7D6}" type="presParOf" srcId="{FFCC0B33-BC0C-47F6-BEAA-0A74B9A21BC4}" destId="{6F4CA72C-AF87-4B90-BC43-C84CAF05DCAE}" srcOrd="0" destOrd="0" presId="urn:microsoft.com/office/officeart/2005/8/layout/vList5"/>
    <dgm:cxn modelId="{37C75547-09E4-43A1-AA38-3AEDE8B99C9E}" type="presParOf" srcId="{FCFA6161-ADA4-48B5-BE1F-EEF9CD5F552C}" destId="{C37E52A9-C7FC-45C1-A9B8-00F042A52C29}" srcOrd="3" destOrd="0" presId="urn:microsoft.com/office/officeart/2005/8/layout/vList5"/>
    <dgm:cxn modelId="{2BB0B20D-8E40-4241-AE27-3186D6C7EAFA}" type="presParOf" srcId="{FCFA6161-ADA4-48B5-BE1F-EEF9CD5F552C}" destId="{3E42050D-B6AE-4DFC-A64A-A7517918EEEE}" srcOrd="4" destOrd="0" presId="urn:microsoft.com/office/officeart/2005/8/layout/vList5"/>
    <dgm:cxn modelId="{5307006B-E415-44EC-8F15-AC175F4A8851}" type="presParOf" srcId="{3E42050D-B6AE-4DFC-A64A-A7517918EEEE}" destId="{F1D15A99-656E-42DB-A147-0046EA86897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E22D7B-716E-2146-83AE-AB3CD6B33640}" type="doc">
      <dgm:prSet loTypeId="urn:microsoft.com/office/officeart/2005/8/layout/process1" loCatId="process" qsTypeId="urn:microsoft.com/office/officeart/2005/8/quickstyle/simple4" qsCatId="simple" csTypeId="urn:microsoft.com/office/officeart/2005/8/colors/accent1_2" csCatId="accent1" phldr="1"/>
      <dgm:spPr/>
    </dgm:pt>
    <dgm:pt modelId="{DC30F32C-7E94-E64E-A5B3-90DE06FE9FDB}">
      <dgm:prSet phldrT="[Text]" custT="1"/>
      <dgm:spPr>
        <a:solidFill>
          <a:schemeClr val="accent2"/>
        </a:solidFill>
      </dgm:spPr>
      <dgm:t>
        <a:bodyPr/>
        <a:lstStyle/>
        <a:p>
          <a:pPr algn="l"/>
          <a:r>
            <a:rPr lang="en-US" sz="1500" dirty="0" smtClean="0">
              <a:solidFill>
                <a:schemeClr val="bg1"/>
              </a:solidFill>
            </a:rPr>
            <a:t>You invest heavily in a top pitching prospect who has season or career ending injury.</a:t>
          </a:r>
          <a:endParaRPr lang="en-US" sz="1500" dirty="0">
            <a:solidFill>
              <a:schemeClr val="bg1"/>
            </a:solidFill>
          </a:endParaRPr>
        </a:p>
      </dgm:t>
    </dgm:pt>
    <dgm:pt modelId="{280892B8-17CF-C846-B736-F87DE8A29C61}" type="parTrans" cxnId="{63998053-FEFA-294A-BD53-72389B09E238}">
      <dgm:prSet/>
      <dgm:spPr/>
      <dgm:t>
        <a:bodyPr/>
        <a:lstStyle/>
        <a:p>
          <a:endParaRPr lang="en-US"/>
        </a:p>
      </dgm:t>
    </dgm:pt>
    <dgm:pt modelId="{6E16E45C-4F36-0C40-A785-2C463FB6F004}" type="sibTrans" cxnId="{63998053-FEFA-294A-BD53-72389B09E238}">
      <dgm:prSet/>
      <dgm:spPr/>
      <dgm:t>
        <a:bodyPr/>
        <a:lstStyle/>
        <a:p>
          <a:endParaRPr lang="en-US"/>
        </a:p>
      </dgm:t>
    </dgm:pt>
    <dgm:pt modelId="{532FEDB4-EE45-C04D-B913-827FAEFD4F31}">
      <dgm:prSet phldrT="[Text]" custT="1"/>
      <dgm:spPr>
        <a:solidFill>
          <a:schemeClr val="accent2"/>
        </a:solidFill>
      </dgm:spPr>
      <dgm:t>
        <a:bodyPr/>
        <a:lstStyle/>
        <a:p>
          <a:r>
            <a:rPr lang="en-US" sz="1500" dirty="0" smtClean="0"/>
            <a:t>Coach proper throwing mechanics in young pitchers and create a data-developed rest schedule</a:t>
          </a:r>
          <a:endParaRPr lang="en-US" sz="1500" dirty="0"/>
        </a:p>
      </dgm:t>
    </dgm:pt>
    <dgm:pt modelId="{95D37E07-A8C7-5144-ACBA-55714FB3DFD0}" type="parTrans" cxnId="{04556B65-158B-9744-BEE0-FFC58643955F}">
      <dgm:prSet/>
      <dgm:spPr/>
      <dgm:t>
        <a:bodyPr/>
        <a:lstStyle/>
        <a:p>
          <a:endParaRPr lang="en-US"/>
        </a:p>
      </dgm:t>
    </dgm:pt>
    <dgm:pt modelId="{1396764D-F573-0948-9251-50941CA11EAA}" type="sibTrans" cxnId="{04556B65-158B-9744-BEE0-FFC58643955F}">
      <dgm:prSet/>
      <dgm:spPr/>
      <dgm:t>
        <a:bodyPr/>
        <a:lstStyle/>
        <a:p>
          <a:endParaRPr lang="en-US"/>
        </a:p>
      </dgm:t>
    </dgm:pt>
    <dgm:pt modelId="{8C4101C2-3F0F-4345-B936-CBCFB926ECA8}" type="pres">
      <dgm:prSet presAssocID="{F0E22D7B-716E-2146-83AE-AB3CD6B33640}" presName="Name0" presStyleCnt="0">
        <dgm:presLayoutVars>
          <dgm:dir/>
          <dgm:resizeHandles val="exact"/>
        </dgm:presLayoutVars>
      </dgm:prSet>
      <dgm:spPr/>
    </dgm:pt>
    <dgm:pt modelId="{42F36814-AF9A-42E3-B930-C710BF7DACC4}" type="pres">
      <dgm:prSet presAssocID="{DC30F32C-7E94-E64E-A5B3-90DE06FE9FDB}" presName="node" presStyleLbl="node1" presStyleIdx="0" presStyleCnt="2">
        <dgm:presLayoutVars>
          <dgm:bulletEnabled val="1"/>
        </dgm:presLayoutVars>
      </dgm:prSet>
      <dgm:spPr/>
      <dgm:t>
        <a:bodyPr/>
        <a:lstStyle/>
        <a:p>
          <a:endParaRPr lang="en-US"/>
        </a:p>
      </dgm:t>
    </dgm:pt>
    <dgm:pt modelId="{9234C2B2-34A0-403C-A5BF-AAE634B24007}" type="pres">
      <dgm:prSet presAssocID="{6E16E45C-4F36-0C40-A785-2C463FB6F004}" presName="sibTrans" presStyleLbl="sibTrans2D1" presStyleIdx="0" presStyleCnt="1"/>
      <dgm:spPr/>
      <dgm:t>
        <a:bodyPr/>
        <a:lstStyle/>
        <a:p>
          <a:endParaRPr lang="en-US"/>
        </a:p>
      </dgm:t>
    </dgm:pt>
    <dgm:pt modelId="{DD51960D-82E1-4A05-9443-9BA5DE053E31}" type="pres">
      <dgm:prSet presAssocID="{6E16E45C-4F36-0C40-A785-2C463FB6F004}" presName="connectorText" presStyleLbl="sibTrans2D1" presStyleIdx="0" presStyleCnt="1"/>
      <dgm:spPr/>
      <dgm:t>
        <a:bodyPr/>
        <a:lstStyle/>
        <a:p>
          <a:endParaRPr lang="en-US"/>
        </a:p>
      </dgm:t>
    </dgm:pt>
    <dgm:pt modelId="{D2023B50-9FD2-4192-9F91-512198BACB38}" type="pres">
      <dgm:prSet presAssocID="{532FEDB4-EE45-C04D-B913-827FAEFD4F31}" presName="node" presStyleLbl="node1" presStyleIdx="1" presStyleCnt="2">
        <dgm:presLayoutVars>
          <dgm:bulletEnabled val="1"/>
        </dgm:presLayoutVars>
      </dgm:prSet>
      <dgm:spPr/>
      <dgm:t>
        <a:bodyPr/>
        <a:lstStyle/>
        <a:p>
          <a:endParaRPr lang="en-US"/>
        </a:p>
      </dgm:t>
    </dgm:pt>
  </dgm:ptLst>
  <dgm:cxnLst>
    <dgm:cxn modelId="{97513C69-15F0-4CCF-A282-30FD0833EF02}" type="presOf" srcId="{DC30F32C-7E94-E64E-A5B3-90DE06FE9FDB}" destId="{42F36814-AF9A-42E3-B930-C710BF7DACC4}" srcOrd="0" destOrd="0" presId="urn:microsoft.com/office/officeart/2005/8/layout/process1"/>
    <dgm:cxn modelId="{04562C21-E570-4F85-8EFC-53F01E0284D7}" type="presOf" srcId="{F0E22D7B-716E-2146-83AE-AB3CD6B33640}" destId="{8C4101C2-3F0F-4345-B936-CBCFB926ECA8}" srcOrd="0" destOrd="0" presId="urn:microsoft.com/office/officeart/2005/8/layout/process1"/>
    <dgm:cxn modelId="{25CF72C1-F0DA-4F79-AEE2-63AD85B7A185}" type="presOf" srcId="{6E16E45C-4F36-0C40-A785-2C463FB6F004}" destId="{9234C2B2-34A0-403C-A5BF-AAE634B24007}" srcOrd="0" destOrd="0" presId="urn:microsoft.com/office/officeart/2005/8/layout/process1"/>
    <dgm:cxn modelId="{25F5EFE3-B0E5-4206-9A5B-2EFF019AB7DC}" type="presOf" srcId="{6E16E45C-4F36-0C40-A785-2C463FB6F004}" destId="{DD51960D-82E1-4A05-9443-9BA5DE053E31}" srcOrd="1" destOrd="0" presId="urn:microsoft.com/office/officeart/2005/8/layout/process1"/>
    <dgm:cxn modelId="{04556B65-158B-9744-BEE0-FFC58643955F}" srcId="{F0E22D7B-716E-2146-83AE-AB3CD6B33640}" destId="{532FEDB4-EE45-C04D-B913-827FAEFD4F31}" srcOrd="1" destOrd="0" parTransId="{95D37E07-A8C7-5144-ACBA-55714FB3DFD0}" sibTransId="{1396764D-F573-0948-9251-50941CA11EAA}"/>
    <dgm:cxn modelId="{7DF3AC47-CC7D-4D12-AB1D-4ED5EC2AA41C}" type="presOf" srcId="{532FEDB4-EE45-C04D-B913-827FAEFD4F31}" destId="{D2023B50-9FD2-4192-9F91-512198BACB38}" srcOrd="0" destOrd="0" presId="urn:microsoft.com/office/officeart/2005/8/layout/process1"/>
    <dgm:cxn modelId="{63998053-FEFA-294A-BD53-72389B09E238}" srcId="{F0E22D7B-716E-2146-83AE-AB3CD6B33640}" destId="{DC30F32C-7E94-E64E-A5B3-90DE06FE9FDB}" srcOrd="0" destOrd="0" parTransId="{280892B8-17CF-C846-B736-F87DE8A29C61}" sibTransId="{6E16E45C-4F36-0C40-A785-2C463FB6F004}"/>
    <dgm:cxn modelId="{6CB87932-62AE-44FA-8A9C-9284573CA508}" type="presParOf" srcId="{8C4101C2-3F0F-4345-B936-CBCFB926ECA8}" destId="{42F36814-AF9A-42E3-B930-C710BF7DACC4}" srcOrd="0" destOrd="0" presId="urn:microsoft.com/office/officeart/2005/8/layout/process1"/>
    <dgm:cxn modelId="{6D0852DB-022B-4A94-BF39-77263619FAE9}" type="presParOf" srcId="{8C4101C2-3F0F-4345-B936-CBCFB926ECA8}" destId="{9234C2B2-34A0-403C-A5BF-AAE634B24007}" srcOrd="1" destOrd="0" presId="urn:microsoft.com/office/officeart/2005/8/layout/process1"/>
    <dgm:cxn modelId="{6AB4786E-4EA6-4612-BC35-490E2A40F7C0}" type="presParOf" srcId="{9234C2B2-34A0-403C-A5BF-AAE634B24007}" destId="{DD51960D-82E1-4A05-9443-9BA5DE053E31}" srcOrd="0" destOrd="0" presId="urn:microsoft.com/office/officeart/2005/8/layout/process1"/>
    <dgm:cxn modelId="{31219F4D-D732-4B50-A055-6967D36FBC44}" type="presParOf" srcId="{8C4101C2-3F0F-4345-B936-CBCFB926ECA8}" destId="{D2023B50-9FD2-4192-9F91-512198BACB38}"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E22D7B-716E-2146-83AE-AB3CD6B33640}" type="doc">
      <dgm:prSet loTypeId="urn:microsoft.com/office/officeart/2005/8/layout/process1" loCatId="process" qsTypeId="urn:microsoft.com/office/officeart/2005/8/quickstyle/simple4" qsCatId="simple" csTypeId="urn:microsoft.com/office/officeart/2005/8/colors/accent1_2" csCatId="accent1" phldr="1"/>
      <dgm:spPr/>
    </dgm:pt>
    <dgm:pt modelId="{DC30F32C-7E94-E64E-A5B3-90DE06FE9FDB}">
      <dgm:prSet phldrT="[Text]" custT="1"/>
      <dgm:spPr>
        <a:solidFill>
          <a:schemeClr val="accent2"/>
        </a:solidFill>
      </dgm:spPr>
      <dgm:t>
        <a:bodyPr/>
        <a:lstStyle/>
        <a:p>
          <a:r>
            <a:rPr lang="en-US" sz="1500" dirty="0" smtClean="0"/>
            <a:t>Trends show the popularity of the MLB is declining while the average ticket price continues to rise</a:t>
          </a:r>
          <a:endParaRPr lang="en-US" sz="1500" dirty="0"/>
        </a:p>
      </dgm:t>
    </dgm:pt>
    <dgm:pt modelId="{280892B8-17CF-C846-B736-F87DE8A29C61}" type="parTrans" cxnId="{63998053-FEFA-294A-BD53-72389B09E238}">
      <dgm:prSet/>
      <dgm:spPr/>
      <dgm:t>
        <a:bodyPr/>
        <a:lstStyle/>
        <a:p>
          <a:endParaRPr lang="en-US"/>
        </a:p>
      </dgm:t>
    </dgm:pt>
    <dgm:pt modelId="{6E16E45C-4F36-0C40-A785-2C463FB6F004}" type="sibTrans" cxnId="{63998053-FEFA-294A-BD53-72389B09E238}">
      <dgm:prSet/>
      <dgm:spPr/>
      <dgm:t>
        <a:bodyPr/>
        <a:lstStyle/>
        <a:p>
          <a:endParaRPr lang="en-US"/>
        </a:p>
      </dgm:t>
    </dgm:pt>
    <dgm:pt modelId="{532FEDB4-EE45-C04D-B913-827FAEFD4F31}">
      <dgm:prSet phldrT="[Text]" custT="1"/>
      <dgm:spPr>
        <a:solidFill>
          <a:schemeClr val="accent2"/>
        </a:solidFill>
      </dgm:spPr>
      <dgm:t>
        <a:bodyPr/>
        <a:lstStyle/>
        <a:p>
          <a:r>
            <a:rPr lang="en-US" sz="1500" dirty="0" smtClean="0"/>
            <a:t>Focus on creating an engaging experience with specialty food, stadium technologies and events </a:t>
          </a:r>
          <a:endParaRPr lang="en-US" sz="1500" dirty="0"/>
        </a:p>
      </dgm:t>
    </dgm:pt>
    <dgm:pt modelId="{95D37E07-A8C7-5144-ACBA-55714FB3DFD0}" type="parTrans" cxnId="{04556B65-158B-9744-BEE0-FFC58643955F}">
      <dgm:prSet/>
      <dgm:spPr/>
      <dgm:t>
        <a:bodyPr/>
        <a:lstStyle/>
        <a:p>
          <a:endParaRPr lang="en-US"/>
        </a:p>
      </dgm:t>
    </dgm:pt>
    <dgm:pt modelId="{1396764D-F573-0948-9251-50941CA11EAA}" type="sibTrans" cxnId="{04556B65-158B-9744-BEE0-FFC58643955F}">
      <dgm:prSet/>
      <dgm:spPr/>
      <dgm:t>
        <a:bodyPr/>
        <a:lstStyle/>
        <a:p>
          <a:endParaRPr lang="en-US"/>
        </a:p>
      </dgm:t>
    </dgm:pt>
    <dgm:pt modelId="{C0FDBC66-0174-4309-9125-0A3D28C4C80D}" type="pres">
      <dgm:prSet presAssocID="{F0E22D7B-716E-2146-83AE-AB3CD6B33640}" presName="Name0" presStyleCnt="0">
        <dgm:presLayoutVars>
          <dgm:dir/>
          <dgm:resizeHandles val="exact"/>
        </dgm:presLayoutVars>
      </dgm:prSet>
      <dgm:spPr/>
    </dgm:pt>
    <dgm:pt modelId="{F0D8298F-09EB-4075-8175-CA5ADB18F497}" type="pres">
      <dgm:prSet presAssocID="{DC30F32C-7E94-E64E-A5B3-90DE06FE9FDB}" presName="node" presStyleLbl="node1" presStyleIdx="0" presStyleCnt="2">
        <dgm:presLayoutVars>
          <dgm:bulletEnabled val="1"/>
        </dgm:presLayoutVars>
      </dgm:prSet>
      <dgm:spPr/>
      <dgm:t>
        <a:bodyPr/>
        <a:lstStyle/>
        <a:p>
          <a:endParaRPr lang="en-US"/>
        </a:p>
      </dgm:t>
    </dgm:pt>
    <dgm:pt modelId="{2821EFB7-723A-4FE7-AECC-256B8D8D0FF7}" type="pres">
      <dgm:prSet presAssocID="{6E16E45C-4F36-0C40-A785-2C463FB6F004}" presName="sibTrans" presStyleLbl="sibTrans2D1" presStyleIdx="0" presStyleCnt="1"/>
      <dgm:spPr/>
      <dgm:t>
        <a:bodyPr/>
        <a:lstStyle/>
        <a:p>
          <a:endParaRPr lang="en-US"/>
        </a:p>
      </dgm:t>
    </dgm:pt>
    <dgm:pt modelId="{F7EC7A6F-E701-441B-B240-E3AF2E992ECD}" type="pres">
      <dgm:prSet presAssocID="{6E16E45C-4F36-0C40-A785-2C463FB6F004}" presName="connectorText" presStyleLbl="sibTrans2D1" presStyleIdx="0" presStyleCnt="1"/>
      <dgm:spPr/>
      <dgm:t>
        <a:bodyPr/>
        <a:lstStyle/>
        <a:p>
          <a:endParaRPr lang="en-US"/>
        </a:p>
      </dgm:t>
    </dgm:pt>
    <dgm:pt modelId="{FECF95E4-DDD2-48B5-B23B-DA6C2FCF9FDC}" type="pres">
      <dgm:prSet presAssocID="{532FEDB4-EE45-C04D-B913-827FAEFD4F31}" presName="node" presStyleLbl="node1" presStyleIdx="1" presStyleCnt="2">
        <dgm:presLayoutVars>
          <dgm:bulletEnabled val="1"/>
        </dgm:presLayoutVars>
      </dgm:prSet>
      <dgm:spPr/>
      <dgm:t>
        <a:bodyPr/>
        <a:lstStyle/>
        <a:p>
          <a:endParaRPr lang="en-US"/>
        </a:p>
      </dgm:t>
    </dgm:pt>
  </dgm:ptLst>
  <dgm:cxnLst>
    <dgm:cxn modelId="{6EFF8BAF-A885-4BE9-943D-982EDAE24AE8}" type="presOf" srcId="{6E16E45C-4F36-0C40-A785-2C463FB6F004}" destId="{2821EFB7-723A-4FE7-AECC-256B8D8D0FF7}" srcOrd="0" destOrd="0" presId="urn:microsoft.com/office/officeart/2005/8/layout/process1"/>
    <dgm:cxn modelId="{04556B65-158B-9744-BEE0-FFC58643955F}" srcId="{F0E22D7B-716E-2146-83AE-AB3CD6B33640}" destId="{532FEDB4-EE45-C04D-B913-827FAEFD4F31}" srcOrd="1" destOrd="0" parTransId="{95D37E07-A8C7-5144-ACBA-55714FB3DFD0}" sibTransId="{1396764D-F573-0948-9251-50941CA11EAA}"/>
    <dgm:cxn modelId="{A91F2EB7-ADA4-4D02-960D-60C884B74ADC}" type="presOf" srcId="{DC30F32C-7E94-E64E-A5B3-90DE06FE9FDB}" destId="{F0D8298F-09EB-4075-8175-CA5ADB18F497}" srcOrd="0" destOrd="0" presId="urn:microsoft.com/office/officeart/2005/8/layout/process1"/>
    <dgm:cxn modelId="{5CEF80EF-BEF9-4515-AC09-4F58AF50C6EC}" type="presOf" srcId="{F0E22D7B-716E-2146-83AE-AB3CD6B33640}" destId="{C0FDBC66-0174-4309-9125-0A3D28C4C80D}" srcOrd="0" destOrd="0" presId="urn:microsoft.com/office/officeart/2005/8/layout/process1"/>
    <dgm:cxn modelId="{63998053-FEFA-294A-BD53-72389B09E238}" srcId="{F0E22D7B-716E-2146-83AE-AB3CD6B33640}" destId="{DC30F32C-7E94-E64E-A5B3-90DE06FE9FDB}" srcOrd="0" destOrd="0" parTransId="{280892B8-17CF-C846-B736-F87DE8A29C61}" sibTransId="{6E16E45C-4F36-0C40-A785-2C463FB6F004}"/>
    <dgm:cxn modelId="{E8CDCCD6-BC07-4975-ABB6-8DEA78EED35D}" type="presOf" srcId="{6E16E45C-4F36-0C40-A785-2C463FB6F004}" destId="{F7EC7A6F-E701-441B-B240-E3AF2E992ECD}" srcOrd="1" destOrd="0" presId="urn:microsoft.com/office/officeart/2005/8/layout/process1"/>
    <dgm:cxn modelId="{703D31D5-D3DB-438B-9C33-93AB32032424}" type="presOf" srcId="{532FEDB4-EE45-C04D-B913-827FAEFD4F31}" destId="{FECF95E4-DDD2-48B5-B23B-DA6C2FCF9FDC}" srcOrd="0" destOrd="0" presId="urn:microsoft.com/office/officeart/2005/8/layout/process1"/>
    <dgm:cxn modelId="{5D701E99-82E1-4F70-B30F-73A9F8EC1C19}" type="presParOf" srcId="{C0FDBC66-0174-4309-9125-0A3D28C4C80D}" destId="{F0D8298F-09EB-4075-8175-CA5ADB18F497}" srcOrd="0" destOrd="0" presId="urn:microsoft.com/office/officeart/2005/8/layout/process1"/>
    <dgm:cxn modelId="{19D798A8-5356-4546-83D7-5DD69C543EF5}" type="presParOf" srcId="{C0FDBC66-0174-4309-9125-0A3D28C4C80D}" destId="{2821EFB7-723A-4FE7-AECC-256B8D8D0FF7}" srcOrd="1" destOrd="0" presId="urn:microsoft.com/office/officeart/2005/8/layout/process1"/>
    <dgm:cxn modelId="{EDAF155D-3DD1-40F1-B70D-A455A0904442}" type="presParOf" srcId="{2821EFB7-723A-4FE7-AECC-256B8D8D0FF7}" destId="{F7EC7A6F-E701-441B-B240-E3AF2E992ECD}" srcOrd="0" destOrd="0" presId="urn:microsoft.com/office/officeart/2005/8/layout/process1"/>
    <dgm:cxn modelId="{384B0D6C-B9CD-4BD7-A913-8F06DF4CE035}" type="presParOf" srcId="{C0FDBC66-0174-4309-9125-0A3D28C4C80D}" destId="{FECF95E4-DDD2-48B5-B23B-DA6C2FCF9FDC}"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E22D7B-716E-2146-83AE-AB3CD6B33640}" type="doc">
      <dgm:prSet loTypeId="urn:microsoft.com/office/officeart/2005/8/layout/process1" loCatId="process" qsTypeId="urn:microsoft.com/office/officeart/2005/8/quickstyle/simple4" qsCatId="simple" csTypeId="urn:microsoft.com/office/officeart/2005/8/colors/accent1_2" csCatId="accent1" phldr="1"/>
      <dgm:spPr/>
    </dgm:pt>
    <dgm:pt modelId="{DC30F32C-7E94-E64E-A5B3-90DE06FE9FDB}">
      <dgm:prSet phldrT="[Text]" custT="1"/>
      <dgm:spPr>
        <a:solidFill>
          <a:schemeClr val="accent2"/>
        </a:solidFill>
      </dgm:spPr>
      <dgm:t>
        <a:bodyPr/>
        <a:lstStyle/>
        <a:p>
          <a:r>
            <a:rPr lang="en-US" sz="1500" dirty="0" smtClean="0"/>
            <a:t>The</a:t>
          </a:r>
          <a:r>
            <a:rPr lang="en-US" sz="1500" baseline="0" dirty="0" smtClean="0"/>
            <a:t> number of pay TV subscribers in rapidly decreasing making it harder to land a lucrative TV deal</a:t>
          </a:r>
          <a:endParaRPr lang="en-US" sz="1500" dirty="0"/>
        </a:p>
      </dgm:t>
    </dgm:pt>
    <dgm:pt modelId="{280892B8-17CF-C846-B736-F87DE8A29C61}" type="parTrans" cxnId="{63998053-FEFA-294A-BD53-72389B09E238}">
      <dgm:prSet/>
      <dgm:spPr/>
      <dgm:t>
        <a:bodyPr/>
        <a:lstStyle/>
        <a:p>
          <a:endParaRPr lang="en-US"/>
        </a:p>
      </dgm:t>
    </dgm:pt>
    <dgm:pt modelId="{6E16E45C-4F36-0C40-A785-2C463FB6F004}" type="sibTrans" cxnId="{63998053-FEFA-294A-BD53-72389B09E238}">
      <dgm:prSet/>
      <dgm:spPr/>
      <dgm:t>
        <a:bodyPr/>
        <a:lstStyle/>
        <a:p>
          <a:endParaRPr lang="en-US"/>
        </a:p>
      </dgm:t>
    </dgm:pt>
    <dgm:pt modelId="{532FEDB4-EE45-C04D-B913-827FAEFD4F31}">
      <dgm:prSet phldrT="[Text]" custT="1"/>
      <dgm:spPr>
        <a:solidFill>
          <a:schemeClr val="accent2"/>
        </a:solidFill>
      </dgm:spPr>
      <dgm:t>
        <a:bodyPr/>
        <a:lstStyle/>
        <a:p>
          <a:r>
            <a:rPr lang="en-US" sz="1500" dirty="0" smtClean="0"/>
            <a:t>Work with subscription streaming services like </a:t>
          </a:r>
          <a:r>
            <a:rPr lang="en-US" sz="1500" dirty="0" err="1" smtClean="0"/>
            <a:t>MLB.tv</a:t>
          </a:r>
          <a:r>
            <a:rPr lang="en-US" sz="1500" dirty="0" smtClean="0"/>
            <a:t> to create a more interactive viewing experience</a:t>
          </a:r>
          <a:endParaRPr lang="en-US" sz="1500" dirty="0"/>
        </a:p>
      </dgm:t>
    </dgm:pt>
    <dgm:pt modelId="{95D37E07-A8C7-5144-ACBA-55714FB3DFD0}" type="parTrans" cxnId="{04556B65-158B-9744-BEE0-FFC58643955F}">
      <dgm:prSet/>
      <dgm:spPr/>
      <dgm:t>
        <a:bodyPr/>
        <a:lstStyle/>
        <a:p>
          <a:endParaRPr lang="en-US"/>
        </a:p>
      </dgm:t>
    </dgm:pt>
    <dgm:pt modelId="{1396764D-F573-0948-9251-50941CA11EAA}" type="sibTrans" cxnId="{04556B65-158B-9744-BEE0-FFC58643955F}">
      <dgm:prSet/>
      <dgm:spPr/>
      <dgm:t>
        <a:bodyPr/>
        <a:lstStyle/>
        <a:p>
          <a:endParaRPr lang="en-US"/>
        </a:p>
      </dgm:t>
    </dgm:pt>
    <dgm:pt modelId="{F193627D-C8FC-42BA-B09D-5DA5BD104416}" type="pres">
      <dgm:prSet presAssocID="{F0E22D7B-716E-2146-83AE-AB3CD6B33640}" presName="Name0" presStyleCnt="0">
        <dgm:presLayoutVars>
          <dgm:dir/>
          <dgm:resizeHandles val="exact"/>
        </dgm:presLayoutVars>
      </dgm:prSet>
      <dgm:spPr/>
    </dgm:pt>
    <dgm:pt modelId="{F5E3840B-A5CE-4A6B-9C0E-26BF26CC0239}" type="pres">
      <dgm:prSet presAssocID="{DC30F32C-7E94-E64E-A5B3-90DE06FE9FDB}" presName="node" presStyleLbl="node1" presStyleIdx="0" presStyleCnt="2">
        <dgm:presLayoutVars>
          <dgm:bulletEnabled val="1"/>
        </dgm:presLayoutVars>
      </dgm:prSet>
      <dgm:spPr/>
      <dgm:t>
        <a:bodyPr/>
        <a:lstStyle/>
        <a:p>
          <a:endParaRPr lang="en-US"/>
        </a:p>
      </dgm:t>
    </dgm:pt>
    <dgm:pt modelId="{D5F42BA7-7453-46FC-B85D-A656A4EAEFF1}" type="pres">
      <dgm:prSet presAssocID="{6E16E45C-4F36-0C40-A785-2C463FB6F004}" presName="sibTrans" presStyleLbl="sibTrans2D1" presStyleIdx="0" presStyleCnt="1"/>
      <dgm:spPr/>
      <dgm:t>
        <a:bodyPr/>
        <a:lstStyle/>
        <a:p>
          <a:endParaRPr lang="en-US"/>
        </a:p>
      </dgm:t>
    </dgm:pt>
    <dgm:pt modelId="{AB354E5D-8D64-4297-9201-0EB49DA8BE06}" type="pres">
      <dgm:prSet presAssocID="{6E16E45C-4F36-0C40-A785-2C463FB6F004}" presName="connectorText" presStyleLbl="sibTrans2D1" presStyleIdx="0" presStyleCnt="1"/>
      <dgm:spPr/>
      <dgm:t>
        <a:bodyPr/>
        <a:lstStyle/>
        <a:p>
          <a:endParaRPr lang="en-US"/>
        </a:p>
      </dgm:t>
    </dgm:pt>
    <dgm:pt modelId="{A0337771-FB95-4438-A002-CD5ECB11A059}" type="pres">
      <dgm:prSet presAssocID="{532FEDB4-EE45-C04D-B913-827FAEFD4F31}" presName="node" presStyleLbl="node1" presStyleIdx="1" presStyleCnt="2">
        <dgm:presLayoutVars>
          <dgm:bulletEnabled val="1"/>
        </dgm:presLayoutVars>
      </dgm:prSet>
      <dgm:spPr/>
      <dgm:t>
        <a:bodyPr/>
        <a:lstStyle/>
        <a:p>
          <a:endParaRPr lang="en-US"/>
        </a:p>
      </dgm:t>
    </dgm:pt>
  </dgm:ptLst>
  <dgm:cxnLst>
    <dgm:cxn modelId="{955A27F3-C0EE-4CD1-A3BE-578C543AFE7E}" type="presOf" srcId="{DC30F32C-7E94-E64E-A5B3-90DE06FE9FDB}" destId="{F5E3840B-A5CE-4A6B-9C0E-26BF26CC0239}" srcOrd="0" destOrd="0" presId="urn:microsoft.com/office/officeart/2005/8/layout/process1"/>
    <dgm:cxn modelId="{04556B65-158B-9744-BEE0-FFC58643955F}" srcId="{F0E22D7B-716E-2146-83AE-AB3CD6B33640}" destId="{532FEDB4-EE45-C04D-B913-827FAEFD4F31}" srcOrd="1" destOrd="0" parTransId="{95D37E07-A8C7-5144-ACBA-55714FB3DFD0}" sibTransId="{1396764D-F573-0948-9251-50941CA11EAA}"/>
    <dgm:cxn modelId="{F5B161B8-90F1-45D2-9F47-53671E417993}" type="presOf" srcId="{6E16E45C-4F36-0C40-A785-2C463FB6F004}" destId="{D5F42BA7-7453-46FC-B85D-A656A4EAEFF1}" srcOrd="0" destOrd="0" presId="urn:microsoft.com/office/officeart/2005/8/layout/process1"/>
    <dgm:cxn modelId="{1A158A02-73D6-402A-8A97-42236BAA117F}" type="presOf" srcId="{6E16E45C-4F36-0C40-A785-2C463FB6F004}" destId="{AB354E5D-8D64-4297-9201-0EB49DA8BE06}" srcOrd="1" destOrd="0" presId="urn:microsoft.com/office/officeart/2005/8/layout/process1"/>
    <dgm:cxn modelId="{2324EBA7-D3C5-454B-9129-2664501A527B}" type="presOf" srcId="{532FEDB4-EE45-C04D-B913-827FAEFD4F31}" destId="{A0337771-FB95-4438-A002-CD5ECB11A059}" srcOrd="0" destOrd="0" presId="urn:microsoft.com/office/officeart/2005/8/layout/process1"/>
    <dgm:cxn modelId="{D8F246F1-BF90-48E1-856A-C1E486CB2849}" type="presOf" srcId="{F0E22D7B-716E-2146-83AE-AB3CD6B33640}" destId="{F193627D-C8FC-42BA-B09D-5DA5BD104416}" srcOrd="0" destOrd="0" presId="urn:microsoft.com/office/officeart/2005/8/layout/process1"/>
    <dgm:cxn modelId="{63998053-FEFA-294A-BD53-72389B09E238}" srcId="{F0E22D7B-716E-2146-83AE-AB3CD6B33640}" destId="{DC30F32C-7E94-E64E-A5B3-90DE06FE9FDB}" srcOrd="0" destOrd="0" parTransId="{280892B8-17CF-C846-B736-F87DE8A29C61}" sibTransId="{6E16E45C-4F36-0C40-A785-2C463FB6F004}"/>
    <dgm:cxn modelId="{C08BC00D-53D1-4325-9D54-2CE99D98F770}" type="presParOf" srcId="{F193627D-C8FC-42BA-B09D-5DA5BD104416}" destId="{F5E3840B-A5CE-4A6B-9C0E-26BF26CC0239}" srcOrd="0" destOrd="0" presId="urn:microsoft.com/office/officeart/2005/8/layout/process1"/>
    <dgm:cxn modelId="{59744D5F-23EA-47AF-8F63-7CD64AD30A16}" type="presParOf" srcId="{F193627D-C8FC-42BA-B09D-5DA5BD104416}" destId="{D5F42BA7-7453-46FC-B85D-A656A4EAEFF1}" srcOrd="1" destOrd="0" presId="urn:microsoft.com/office/officeart/2005/8/layout/process1"/>
    <dgm:cxn modelId="{F4B652F2-D8A5-4B80-A646-14C87E4FCCE5}" type="presParOf" srcId="{D5F42BA7-7453-46FC-B85D-A656A4EAEFF1}" destId="{AB354E5D-8D64-4297-9201-0EB49DA8BE06}" srcOrd="0" destOrd="0" presId="urn:microsoft.com/office/officeart/2005/8/layout/process1"/>
    <dgm:cxn modelId="{C0115FB2-239B-497C-86B3-28610A4B5518}" type="presParOf" srcId="{F193627D-C8FC-42BA-B09D-5DA5BD104416}" destId="{A0337771-FB95-4438-A002-CD5ECB11A059}"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AC20-52BB-4B3D-8C70-09AC5794615E}">
      <dsp:nvSpPr>
        <dsp:cNvPr id="0" name=""/>
        <dsp:cNvSpPr/>
      </dsp:nvSpPr>
      <dsp:spPr>
        <a:xfrm>
          <a:off x="467645" y="2164"/>
          <a:ext cx="2925662" cy="1278186"/>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Client wants to start a new MLB Team that will make the playoffs by 2020</a:t>
          </a:r>
          <a:endParaRPr lang="en-US" sz="1800" kern="1200" dirty="0">
            <a:solidFill>
              <a:schemeClr val="tx1"/>
            </a:solidFill>
          </a:endParaRPr>
        </a:p>
      </dsp:txBody>
      <dsp:txXfrm>
        <a:off x="467645" y="2164"/>
        <a:ext cx="2925662" cy="1278186"/>
      </dsp:txXfrm>
    </dsp:sp>
    <dsp:sp modelId="{5D98F398-9884-455E-8445-323CCE768ECD}">
      <dsp:nvSpPr>
        <dsp:cNvPr id="0" name=""/>
        <dsp:cNvSpPr/>
      </dsp:nvSpPr>
      <dsp:spPr>
        <a:xfrm>
          <a:off x="467645" y="1493381"/>
          <a:ext cx="2925662" cy="1278186"/>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Choose a league to optimize winning</a:t>
          </a:r>
          <a:endParaRPr lang="en-US" sz="1800" kern="1200" dirty="0">
            <a:solidFill>
              <a:schemeClr val="tx1"/>
            </a:solidFill>
          </a:endParaRPr>
        </a:p>
      </dsp:txBody>
      <dsp:txXfrm>
        <a:off x="467645" y="1493381"/>
        <a:ext cx="2925662" cy="1278186"/>
      </dsp:txXfrm>
    </dsp:sp>
    <dsp:sp modelId="{2113506C-B383-4EB2-9239-616C88865C67}">
      <dsp:nvSpPr>
        <dsp:cNvPr id="0" name=""/>
        <dsp:cNvSpPr/>
      </dsp:nvSpPr>
      <dsp:spPr>
        <a:xfrm>
          <a:off x="467645" y="2984599"/>
          <a:ext cx="2925662" cy="1278186"/>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Choose a location between Charlotte, NC; Las Vegas, NV; and Memphis, TN</a:t>
          </a:r>
          <a:endParaRPr lang="en-US" sz="1800" kern="1200" dirty="0">
            <a:solidFill>
              <a:schemeClr val="tx1"/>
            </a:solidFill>
          </a:endParaRPr>
        </a:p>
      </dsp:txBody>
      <dsp:txXfrm>
        <a:off x="467645" y="2984599"/>
        <a:ext cx="2925662" cy="1278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F27C2-A685-8047-9414-79A28BC9CACE}">
      <dsp:nvSpPr>
        <dsp:cNvPr id="0" name=""/>
        <dsp:cNvSpPr/>
      </dsp:nvSpPr>
      <dsp:spPr>
        <a:xfrm>
          <a:off x="5729895" y="1800596"/>
          <a:ext cx="91440" cy="993992"/>
        </a:xfrm>
        <a:custGeom>
          <a:avLst/>
          <a:gdLst/>
          <a:ahLst/>
          <a:cxnLst/>
          <a:rect l="0" t="0" r="0" b="0"/>
          <a:pathLst>
            <a:path>
              <a:moveTo>
                <a:pt x="45720" y="0"/>
              </a:moveTo>
              <a:lnTo>
                <a:pt x="45720" y="993992"/>
              </a:lnTo>
              <a:lnTo>
                <a:pt x="112461" y="993992"/>
              </a:lnTo>
            </a:path>
          </a:pathLst>
        </a:custGeom>
        <a:noFill/>
        <a:ln w="285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BA00A4-2289-9B4C-98AD-9D3B35308306}">
      <dsp:nvSpPr>
        <dsp:cNvPr id="0" name=""/>
        <dsp:cNvSpPr/>
      </dsp:nvSpPr>
      <dsp:spPr>
        <a:xfrm>
          <a:off x="3859248" y="696180"/>
          <a:ext cx="2777830" cy="480747"/>
        </a:xfrm>
        <a:custGeom>
          <a:avLst/>
          <a:gdLst/>
          <a:ahLst/>
          <a:cxnLst/>
          <a:rect l="0" t="0" r="0" b="0"/>
          <a:pathLst>
            <a:path>
              <a:moveTo>
                <a:pt x="0" y="0"/>
              </a:moveTo>
              <a:lnTo>
                <a:pt x="0" y="240373"/>
              </a:lnTo>
              <a:lnTo>
                <a:pt x="2777830" y="240373"/>
              </a:lnTo>
              <a:lnTo>
                <a:pt x="2777830" y="480747"/>
              </a:lnTo>
            </a:path>
          </a:pathLst>
        </a:custGeom>
        <a:noFill/>
        <a:ln w="285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85CDF-33A4-C646-8CED-8A36F4662449}">
      <dsp:nvSpPr>
        <dsp:cNvPr id="0" name=""/>
        <dsp:cNvSpPr/>
      </dsp:nvSpPr>
      <dsp:spPr>
        <a:xfrm>
          <a:off x="2997784" y="1800596"/>
          <a:ext cx="131871" cy="993992"/>
        </a:xfrm>
        <a:custGeom>
          <a:avLst/>
          <a:gdLst/>
          <a:ahLst/>
          <a:cxnLst/>
          <a:rect l="0" t="0" r="0" b="0"/>
          <a:pathLst>
            <a:path>
              <a:moveTo>
                <a:pt x="0" y="0"/>
              </a:moveTo>
              <a:lnTo>
                <a:pt x="0" y="993992"/>
              </a:lnTo>
              <a:lnTo>
                <a:pt x="131871" y="993992"/>
              </a:lnTo>
            </a:path>
          </a:pathLst>
        </a:custGeom>
        <a:noFill/>
        <a:ln w="285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8103FE-412C-E348-A05D-5191ADF90603}">
      <dsp:nvSpPr>
        <dsp:cNvPr id="0" name=""/>
        <dsp:cNvSpPr/>
      </dsp:nvSpPr>
      <dsp:spPr>
        <a:xfrm>
          <a:off x="3813528" y="696180"/>
          <a:ext cx="91440" cy="480747"/>
        </a:xfrm>
        <a:custGeom>
          <a:avLst/>
          <a:gdLst/>
          <a:ahLst/>
          <a:cxnLst/>
          <a:rect l="0" t="0" r="0" b="0"/>
          <a:pathLst>
            <a:path>
              <a:moveTo>
                <a:pt x="45720" y="0"/>
              </a:moveTo>
              <a:lnTo>
                <a:pt x="45720" y="480747"/>
              </a:lnTo>
            </a:path>
          </a:pathLst>
        </a:custGeom>
        <a:noFill/>
        <a:ln w="285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257EA4-5F08-0447-BE0C-CEEF855E810A}">
      <dsp:nvSpPr>
        <dsp:cNvPr id="0" name=""/>
        <dsp:cNvSpPr/>
      </dsp:nvSpPr>
      <dsp:spPr>
        <a:xfrm>
          <a:off x="219954" y="1800596"/>
          <a:ext cx="206547" cy="1044574"/>
        </a:xfrm>
        <a:custGeom>
          <a:avLst/>
          <a:gdLst/>
          <a:ahLst/>
          <a:cxnLst/>
          <a:rect l="0" t="0" r="0" b="0"/>
          <a:pathLst>
            <a:path>
              <a:moveTo>
                <a:pt x="0" y="0"/>
              </a:moveTo>
              <a:lnTo>
                <a:pt x="0" y="1044574"/>
              </a:lnTo>
              <a:lnTo>
                <a:pt x="206547" y="1044574"/>
              </a:lnTo>
            </a:path>
          </a:pathLst>
        </a:custGeom>
        <a:noFill/>
        <a:ln w="285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25776-6BDD-F64E-8206-1EEE180ECE70}">
      <dsp:nvSpPr>
        <dsp:cNvPr id="0" name=""/>
        <dsp:cNvSpPr/>
      </dsp:nvSpPr>
      <dsp:spPr>
        <a:xfrm>
          <a:off x="1081418" y="696180"/>
          <a:ext cx="2777830" cy="480747"/>
        </a:xfrm>
        <a:custGeom>
          <a:avLst/>
          <a:gdLst/>
          <a:ahLst/>
          <a:cxnLst/>
          <a:rect l="0" t="0" r="0" b="0"/>
          <a:pathLst>
            <a:path>
              <a:moveTo>
                <a:pt x="2777830" y="0"/>
              </a:moveTo>
              <a:lnTo>
                <a:pt x="2777830" y="240373"/>
              </a:lnTo>
              <a:lnTo>
                <a:pt x="0" y="240373"/>
              </a:lnTo>
              <a:lnTo>
                <a:pt x="0" y="480747"/>
              </a:lnTo>
            </a:path>
          </a:pathLst>
        </a:custGeom>
        <a:noFill/>
        <a:ln w="285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FDC45-6132-D443-AD9D-04D3B47AD767}">
      <dsp:nvSpPr>
        <dsp:cNvPr id="0" name=""/>
        <dsp:cNvSpPr/>
      </dsp:nvSpPr>
      <dsp:spPr>
        <a:xfrm>
          <a:off x="2714610" y="131531"/>
          <a:ext cx="2289275" cy="5646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What Determines The Value of a Manager?</a:t>
          </a:r>
        </a:p>
      </dsp:txBody>
      <dsp:txXfrm>
        <a:off x="2714610" y="131531"/>
        <a:ext cx="2289275" cy="564649"/>
      </dsp:txXfrm>
    </dsp:sp>
    <dsp:sp modelId="{72873EC5-B22F-5C40-9934-0DDE4251074D}">
      <dsp:nvSpPr>
        <dsp:cNvPr id="0" name=""/>
        <dsp:cNvSpPr/>
      </dsp:nvSpPr>
      <dsp:spPr>
        <a:xfrm>
          <a:off x="4588" y="1176928"/>
          <a:ext cx="2153659" cy="62366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The Manager’s personal abilities</a:t>
          </a:r>
        </a:p>
      </dsp:txBody>
      <dsp:txXfrm>
        <a:off x="4588" y="1176928"/>
        <a:ext cx="2153659" cy="623667"/>
      </dsp:txXfrm>
    </dsp:sp>
    <dsp:sp modelId="{59E22FD6-24D3-6F48-80CC-76FC3D909A96}">
      <dsp:nvSpPr>
        <dsp:cNvPr id="0" name=""/>
        <dsp:cNvSpPr/>
      </dsp:nvSpPr>
      <dsp:spPr>
        <a:xfrm>
          <a:off x="426502" y="2514038"/>
          <a:ext cx="2297082" cy="662264"/>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t>Onset of career, Managerial</a:t>
          </a:r>
          <a:r>
            <a:rPr lang="en-US" sz="1000" kern="1200" baseline="0" dirty="0"/>
            <a:t> experience, confidence in him/herself</a:t>
          </a:r>
          <a:endParaRPr lang="en-US" sz="1000" kern="1200" dirty="0"/>
        </a:p>
      </dsp:txBody>
      <dsp:txXfrm>
        <a:off x="426502" y="2514038"/>
        <a:ext cx="2297082" cy="662264"/>
      </dsp:txXfrm>
    </dsp:sp>
    <dsp:sp modelId="{0AF52CD5-89EE-D94F-B140-564AFA650157}">
      <dsp:nvSpPr>
        <dsp:cNvPr id="0" name=""/>
        <dsp:cNvSpPr/>
      </dsp:nvSpPr>
      <dsp:spPr>
        <a:xfrm>
          <a:off x="2782418" y="1176928"/>
          <a:ext cx="2153659" cy="62366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a:t>The fit</a:t>
          </a:r>
          <a:r>
            <a:rPr lang="en-US" sz="1200" kern="1200" baseline="0" dirty="0"/>
            <a:t> between the team and the manager: experience, confidence</a:t>
          </a:r>
          <a:endParaRPr lang="en-US" sz="1200" kern="1200" dirty="0"/>
        </a:p>
      </dsp:txBody>
      <dsp:txXfrm>
        <a:off x="2782418" y="1176928"/>
        <a:ext cx="2153659" cy="623667"/>
      </dsp:txXfrm>
    </dsp:sp>
    <dsp:sp modelId="{11E82F57-7722-7142-8B87-CBC12187E006}">
      <dsp:nvSpPr>
        <dsp:cNvPr id="0" name=""/>
        <dsp:cNvSpPr/>
      </dsp:nvSpPr>
      <dsp:spPr>
        <a:xfrm>
          <a:off x="3129656" y="2412875"/>
          <a:ext cx="2297082" cy="76342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t>Different managers work well with different teams of players: the manager's personality and values matter for the team</a:t>
          </a:r>
        </a:p>
      </dsp:txBody>
      <dsp:txXfrm>
        <a:off x="3129656" y="2412875"/>
        <a:ext cx="2297082" cy="763427"/>
      </dsp:txXfrm>
    </dsp:sp>
    <dsp:sp modelId="{DC1740AC-5B10-2847-91B2-CFF7315463AD}">
      <dsp:nvSpPr>
        <dsp:cNvPr id="0" name=""/>
        <dsp:cNvSpPr/>
      </dsp:nvSpPr>
      <dsp:spPr>
        <a:xfrm>
          <a:off x="5560249" y="1176928"/>
          <a:ext cx="2153659" cy="62366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a:t>Other factors that might affect the manager's productivity</a:t>
          </a:r>
        </a:p>
      </dsp:txBody>
      <dsp:txXfrm>
        <a:off x="5560249" y="1176928"/>
        <a:ext cx="2153659" cy="623667"/>
      </dsp:txXfrm>
    </dsp:sp>
    <dsp:sp modelId="{8D07F9D5-FAD7-4849-B333-9412774041CB}">
      <dsp:nvSpPr>
        <dsp:cNvPr id="0" name=""/>
        <dsp:cNvSpPr/>
      </dsp:nvSpPr>
      <dsp:spPr>
        <a:xfrm>
          <a:off x="5842356" y="2412875"/>
          <a:ext cx="2297082" cy="76342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t>Experience with minor league teams, age, manager's lifetime winning percentage/playoff record </a:t>
          </a:r>
        </a:p>
      </dsp:txBody>
      <dsp:txXfrm>
        <a:off x="5842356" y="2412875"/>
        <a:ext cx="2297082" cy="763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74F1F-26BC-4925-9013-366F094CD4A3}">
      <dsp:nvSpPr>
        <dsp:cNvPr id="0" name=""/>
        <dsp:cNvSpPr/>
      </dsp:nvSpPr>
      <dsp:spPr>
        <a:xfrm>
          <a:off x="112253" y="3084"/>
          <a:ext cx="3033358" cy="1248424"/>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Focus on recruiting experienced pitchers from the US system to make the playoffs.</a:t>
          </a:r>
          <a:endParaRPr lang="en-US" sz="1800" kern="1200" dirty="0">
            <a:solidFill>
              <a:schemeClr val="tx1"/>
            </a:solidFill>
          </a:endParaRPr>
        </a:p>
      </dsp:txBody>
      <dsp:txXfrm>
        <a:off x="112253" y="3084"/>
        <a:ext cx="3033358" cy="1248424"/>
      </dsp:txXfrm>
    </dsp:sp>
    <dsp:sp modelId="{612F5D06-C9C0-40F8-8174-93FDDFDDF5A0}">
      <dsp:nvSpPr>
        <dsp:cNvPr id="0" name=""/>
        <dsp:cNvSpPr/>
      </dsp:nvSpPr>
      <dsp:spPr>
        <a:xfrm>
          <a:off x="112253" y="1459579"/>
          <a:ext cx="3033358" cy="1248424"/>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Join the National League</a:t>
          </a:r>
          <a:endParaRPr lang="en-US" sz="1800" kern="1200" dirty="0">
            <a:solidFill>
              <a:schemeClr val="tx1"/>
            </a:solidFill>
          </a:endParaRPr>
        </a:p>
      </dsp:txBody>
      <dsp:txXfrm>
        <a:off x="112253" y="1459579"/>
        <a:ext cx="3033358" cy="1248424"/>
      </dsp:txXfrm>
    </dsp:sp>
    <dsp:sp modelId="{F7391811-0805-4587-992A-4E4D2AFB1217}">
      <dsp:nvSpPr>
        <dsp:cNvPr id="0" name=""/>
        <dsp:cNvSpPr/>
      </dsp:nvSpPr>
      <dsp:spPr>
        <a:xfrm>
          <a:off x="112253" y="2916074"/>
          <a:ext cx="3033358" cy="1248424"/>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rPr>
            <a:t>Start the team in Charlotte, NC</a:t>
          </a:r>
          <a:endParaRPr lang="en-US" sz="1800" kern="1200" dirty="0">
            <a:solidFill>
              <a:schemeClr val="tx1"/>
            </a:solidFill>
          </a:endParaRPr>
        </a:p>
      </dsp:txBody>
      <dsp:txXfrm>
        <a:off x="112253" y="2916074"/>
        <a:ext cx="3033358" cy="1248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62992-3902-2E40-A831-ABEECC1AEDE8}">
      <dsp:nvSpPr>
        <dsp:cNvPr id="0" name=""/>
        <dsp:cNvSpPr/>
      </dsp:nvSpPr>
      <dsp:spPr>
        <a:xfrm>
          <a:off x="293581" y="817"/>
          <a:ext cx="1706327" cy="682530"/>
        </a:xfrm>
        <a:prstGeom prst="chevron">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kern="1200" dirty="0" smtClean="0"/>
            <a:t>Loyal Customer Base</a:t>
          </a:r>
          <a:endParaRPr lang="en-US" sz="1200" kern="1200" dirty="0"/>
        </a:p>
      </dsp:txBody>
      <dsp:txXfrm>
        <a:off x="634846" y="817"/>
        <a:ext cx="1023797" cy="682530"/>
      </dsp:txXfrm>
    </dsp:sp>
    <dsp:sp modelId="{27C24544-D9BD-1744-AE55-404372B8CDCE}">
      <dsp:nvSpPr>
        <dsp:cNvPr id="0" name=""/>
        <dsp:cNvSpPr/>
      </dsp:nvSpPr>
      <dsp:spPr>
        <a:xfrm>
          <a:off x="1778086" y="58832"/>
          <a:ext cx="2063903" cy="566500"/>
        </a:xfrm>
        <a:prstGeom prst="chevron">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US" sz="1000" kern="1200" dirty="0" smtClean="0"/>
            <a:t>Dedicated fans will be continuous customers, regardless of team performance</a:t>
          </a:r>
          <a:endParaRPr lang="en-US" sz="1000" kern="1200" dirty="0"/>
        </a:p>
      </dsp:txBody>
      <dsp:txXfrm>
        <a:off x="2061336" y="58832"/>
        <a:ext cx="1497403" cy="566500"/>
      </dsp:txXfrm>
    </dsp:sp>
    <dsp:sp modelId="{28D64ADF-2711-524B-B7C4-9DF789818732}">
      <dsp:nvSpPr>
        <dsp:cNvPr id="0" name=""/>
        <dsp:cNvSpPr/>
      </dsp:nvSpPr>
      <dsp:spPr>
        <a:xfrm>
          <a:off x="293581" y="778903"/>
          <a:ext cx="1706327" cy="682530"/>
        </a:xfrm>
        <a:prstGeom prst="chevron">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kern="1200" smtClean="0"/>
            <a:t>Diversified Revenue Stream</a:t>
          </a:r>
          <a:endParaRPr lang="en-US" sz="1200" kern="1200"/>
        </a:p>
      </dsp:txBody>
      <dsp:txXfrm>
        <a:off x="634846" y="778903"/>
        <a:ext cx="1023797" cy="682530"/>
      </dsp:txXfrm>
    </dsp:sp>
    <dsp:sp modelId="{B177C3D1-3E1C-DA42-8295-88C57AE6783B}">
      <dsp:nvSpPr>
        <dsp:cNvPr id="0" name=""/>
        <dsp:cNvSpPr/>
      </dsp:nvSpPr>
      <dsp:spPr>
        <a:xfrm>
          <a:off x="1778086" y="836918"/>
          <a:ext cx="2022549" cy="566500"/>
        </a:xfrm>
        <a:prstGeom prst="chevron">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US" sz="1000" kern="1200" smtClean="0"/>
            <a:t>Need to be able to generate profits from a variety of sources</a:t>
          </a:r>
          <a:endParaRPr lang="en-US" sz="1000" kern="1200"/>
        </a:p>
      </dsp:txBody>
      <dsp:txXfrm>
        <a:off x="2061336" y="836918"/>
        <a:ext cx="1456049" cy="566500"/>
      </dsp:txXfrm>
    </dsp:sp>
    <dsp:sp modelId="{AD4CE6BB-51E7-C644-993E-CDBF91C8D552}">
      <dsp:nvSpPr>
        <dsp:cNvPr id="0" name=""/>
        <dsp:cNvSpPr/>
      </dsp:nvSpPr>
      <dsp:spPr>
        <a:xfrm>
          <a:off x="293581" y="1556988"/>
          <a:ext cx="1706327" cy="682530"/>
        </a:xfrm>
        <a:prstGeom prst="chevron">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kern="1200" smtClean="0"/>
            <a:t>Appeal to Younger Demographics</a:t>
          </a:r>
          <a:endParaRPr lang="en-US" sz="1200" kern="1200"/>
        </a:p>
      </dsp:txBody>
      <dsp:txXfrm>
        <a:off x="634846" y="1556988"/>
        <a:ext cx="1023797" cy="682530"/>
      </dsp:txXfrm>
    </dsp:sp>
    <dsp:sp modelId="{9D07753F-BDA1-B84A-BD86-43157B7CBEEB}">
      <dsp:nvSpPr>
        <dsp:cNvPr id="0" name=""/>
        <dsp:cNvSpPr/>
      </dsp:nvSpPr>
      <dsp:spPr>
        <a:xfrm>
          <a:off x="1778086" y="1615003"/>
          <a:ext cx="2022549" cy="566500"/>
        </a:xfrm>
        <a:prstGeom prst="chevron">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US" sz="1000" kern="1200" dirty="0" smtClean="0"/>
            <a:t>Must attract future fans for continued customer base</a:t>
          </a:r>
          <a:endParaRPr lang="en-US" sz="1000" kern="1200" dirty="0"/>
        </a:p>
      </dsp:txBody>
      <dsp:txXfrm>
        <a:off x="2061336" y="1615003"/>
        <a:ext cx="1456049" cy="566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5BCD7-F4EE-8040-83B1-09691817CF16}">
      <dsp:nvSpPr>
        <dsp:cNvPr id="0" name=""/>
        <dsp:cNvSpPr/>
      </dsp:nvSpPr>
      <dsp:spPr>
        <a:xfrm rot="5400000">
          <a:off x="2575862" y="-1085863"/>
          <a:ext cx="321962" cy="2575853"/>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0.520</a:t>
          </a:r>
          <a:endParaRPr lang="en-US" sz="1700" kern="1200" dirty="0"/>
        </a:p>
      </dsp:txBody>
      <dsp:txXfrm rot="-5400000">
        <a:off x="1448917" y="56799"/>
        <a:ext cx="2560136" cy="290528"/>
      </dsp:txXfrm>
    </dsp:sp>
    <dsp:sp modelId="{45A26FDD-5C00-AB48-8203-A3D584365F27}">
      <dsp:nvSpPr>
        <dsp:cNvPr id="0" name=""/>
        <dsp:cNvSpPr/>
      </dsp:nvSpPr>
      <dsp:spPr>
        <a:xfrm>
          <a:off x="0" y="836"/>
          <a:ext cx="1448917" cy="4024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AL East</a:t>
          </a:r>
          <a:endParaRPr lang="en-US" sz="2100" kern="1200" dirty="0"/>
        </a:p>
      </dsp:txBody>
      <dsp:txXfrm>
        <a:off x="19646" y="20482"/>
        <a:ext cx="1409625" cy="363161"/>
      </dsp:txXfrm>
    </dsp:sp>
    <dsp:sp modelId="{85D10963-6772-254B-AAF4-F197D2D62D37}">
      <dsp:nvSpPr>
        <dsp:cNvPr id="0" name=""/>
        <dsp:cNvSpPr/>
      </dsp:nvSpPr>
      <dsp:spPr>
        <a:xfrm rot="5400000">
          <a:off x="2575862" y="-663286"/>
          <a:ext cx="321962" cy="2575853"/>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0.505</a:t>
          </a:r>
          <a:endParaRPr lang="en-US" sz="1700" kern="1200" dirty="0"/>
        </a:p>
      </dsp:txBody>
      <dsp:txXfrm rot="-5400000">
        <a:off x="1448917" y="479376"/>
        <a:ext cx="2560136" cy="290528"/>
      </dsp:txXfrm>
    </dsp:sp>
    <dsp:sp modelId="{266C6A93-8B35-BA45-8115-D69F0717803E}">
      <dsp:nvSpPr>
        <dsp:cNvPr id="0" name=""/>
        <dsp:cNvSpPr/>
      </dsp:nvSpPr>
      <dsp:spPr>
        <a:xfrm>
          <a:off x="0" y="423413"/>
          <a:ext cx="1448917" cy="4024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AL West</a:t>
          </a:r>
          <a:endParaRPr lang="en-US" sz="2100" kern="1200" dirty="0"/>
        </a:p>
      </dsp:txBody>
      <dsp:txXfrm>
        <a:off x="19646" y="443059"/>
        <a:ext cx="1409625" cy="363161"/>
      </dsp:txXfrm>
    </dsp:sp>
    <dsp:sp modelId="{CA577FB0-891A-B742-9B27-C77E65136822}">
      <dsp:nvSpPr>
        <dsp:cNvPr id="0" name=""/>
        <dsp:cNvSpPr/>
      </dsp:nvSpPr>
      <dsp:spPr>
        <a:xfrm rot="5400000">
          <a:off x="2575862" y="-240710"/>
          <a:ext cx="321962" cy="2575853"/>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0.491</a:t>
          </a:r>
          <a:endParaRPr lang="en-US" sz="1700" kern="1200" dirty="0"/>
        </a:p>
      </dsp:txBody>
      <dsp:txXfrm rot="-5400000">
        <a:off x="1448917" y="901952"/>
        <a:ext cx="2560136" cy="290528"/>
      </dsp:txXfrm>
    </dsp:sp>
    <dsp:sp modelId="{A4BC91CD-4DF7-4247-954F-ADC6005048E6}">
      <dsp:nvSpPr>
        <dsp:cNvPr id="0" name=""/>
        <dsp:cNvSpPr/>
      </dsp:nvSpPr>
      <dsp:spPr>
        <a:xfrm>
          <a:off x="0" y="845989"/>
          <a:ext cx="1448917" cy="4024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NL East</a:t>
          </a:r>
          <a:endParaRPr lang="en-US" sz="2100" kern="1200" dirty="0"/>
        </a:p>
      </dsp:txBody>
      <dsp:txXfrm>
        <a:off x="19646" y="865635"/>
        <a:ext cx="1409625" cy="363161"/>
      </dsp:txXfrm>
    </dsp:sp>
    <dsp:sp modelId="{853AF4DE-0618-B84D-9141-853810D99A26}">
      <dsp:nvSpPr>
        <dsp:cNvPr id="0" name=""/>
        <dsp:cNvSpPr/>
      </dsp:nvSpPr>
      <dsp:spPr>
        <a:xfrm rot="5400000">
          <a:off x="2575862" y="181865"/>
          <a:ext cx="321962" cy="2575853"/>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0.488</a:t>
          </a:r>
          <a:endParaRPr lang="en-US" sz="1700" kern="1200" dirty="0"/>
        </a:p>
      </dsp:txBody>
      <dsp:txXfrm rot="-5400000">
        <a:off x="1448917" y="1324528"/>
        <a:ext cx="2560136" cy="290528"/>
      </dsp:txXfrm>
    </dsp:sp>
    <dsp:sp modelId="{13E65E0B-326E-3F40-9808-BE5D846EB7C8}">
      <dsp:nvSpPr>
        <dsp:cNvPr id="0" name=""/>
        <dsp:cNvSpPr/>
      </dsp:nvSpPr>
      <dsp:spPr>
        <a:xfrm>
          <a:off x="0" y="1268565"/>
          <a:ext cx="1448917" cy="40245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NL West</a:t>
          </a:r>
          <a:endParaRPr lang="en-US" sz="2100" kern="1200" dirty="0"/>
        </a:p>
      </dsp:txBody>
      <dsp:txXfrm>
        <a:off x="19646" y="1288211"/>
        <a:ext cx="1409625" cy="3631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CAC26-67C7-4A13-845F-9DED837BE703}">
      <dsp:nvSpPr>
        <dsp:cNvPr id="0" name=""/>
        <dsp:cNvSpPr/>
      </dsp:nvSpPr>
      <dsp:spPr>
        <a:xfrm rot="5400000">
          <a:off x="2263129" y="-678228"/>
          <a:ext cx="987675" cy="2594792"/>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9 of the top 15 payrolls in 2016 came from AL</a:t>
          </a:r>
        </a:p>
        <a:p>
          <a:pPr marL="114300" lvl="1" indent="-114300" algn="l" defTabSz="533400">
            <a:lnSpc>
              <a:spcPct val="90000"/>
            </a:lnSpc>
            <a:spcBef>
              <a:spcPct val="0"/>
            </a:spcBef>
            <a:spcAft>
              <a:spcPct val="15000"/>
            </a:spcAft>
            <a:buChar char="•"/>
          </a:pPr>
          <a:r>
            <a:rPr lang="en-US" sz="1200" kern="1200" dirty="0"/>
            <a:t>Yankees and Red Sox (both AL) are consistent top spenders</a:t>
          </a:r>
        </a:p>
      </dsp:txBody>
      <dsp:txXfrm rot="-5400000">
        <a:off x="1459571" y="173544"/>
        <a:ext cx="2546578" cy="891247"/>
      </dsp:txXfrm>
    </dsp:sp>
    <dsp:sp modelId="{89717F5E-69B0-4C50-B18A-2FE33E213ABB}">
      <dsp:nvSpPr>
        <dsp:cNvPr id="0" name=""/>
        <dsp:cNvSpPr/>
      </dsp:nvSpPr>
      <dsp:spPr>
        <a:xfrm>
          <a:off x="0" y="1870"/>
          <a:ext cx="1459571" cy="123459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Payroll</a:t>
          </a:r>
        </a:p>
      </dsp:txBody>
      <dsp:txXfrm>
        <a:off x="60268" y="62138"/>
        <a:ext cx="1339035" cy="1114058"/>
      </dsp:txXfrm>
    </dsp:sp>
    <dsp:sp modelId="{24365C52-CA96-4BC3-BE4C-6454494BC77E}">
      <dsp:nvSpPr>
        <dsp:cNvPr id="0" name=""/>
        <dsp:cNvSpPr/>
      </dsp:nvSpPr>
      <dsp:spPr>
        <a:xfrm rot="5400000">
          <a:off x="2263129" y="618095"/>
          <a:ext cx="987675" cy="2594792"/>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AL has won 54.7% of interleague games from 2004-2015</a:t>
          </a:r>
        </a:p>
        <a:p>
          <a:pPr marL="114300" lvl="1" indent="-114300" algn="l" defTabSz="533400">
            <a:lnSpc>
              <a:spcPct val="90000"/>
            </a:lnSpc>
            <a:spcBef>
              <a:spcPct val="0"/>
            </a:spcBef>
            <a:spcAft>
              <a:spcPct val="15000"/>
            </a:spcAft>
            <a:buChar char="•"/>
          </a:pPr>
          <a:r>
            <a:rPr lang="en-US" sz="1200" kern="1200" dirty="0"/>
            <a:t>AL has winning interleague record over NL each year since 2003</a:t>
          </a:r>
        </a:p>
      </dsp:txBody>
      <dsp:txXfrm rot="-5400000">
        <a:off x="1459571" y="1469867"/>
        <a:ext cx="2546578" cy="891247"/>
      </dsp:txXfrm>
    </dsp:sp>
    <dsp:sp modelId="{943E51BE-3CB0-4AC3-875D-3AAD4F411CD4}">
      <dsp:nvSpPr>
        <dsp:cNvPr id="0" name=""/>
        <dsp:cNvSpPr/>
      </dsp:nvSpPr>
      <dsp:spPr>
        <a:xfrm>
          <a:off x="0" y="1298194"/>
          <a:ext cx="1459571" cy="123459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Interleague Play</a:t>
          </a:r>
        </a:p>
      </dsp:txBody>
      <dsp:txXfrm>
        <a:off x="60268" y="1358462"/>
        <a:ext cx="1339035" cy="1114058"/>
      </dsp:txXfrm>
    </dsp:sp>
    <dsp:sp modelId="{816B9BF8-D964-44EB-A299-EABCB29CB747}">
      <dsp:nvSpPr>
        <dsp:cNvPr id="0" name=""/>
        <dsp:cNvSpPr/>
      </dsp:nvSpPr>
      <dsp:spPr>
        <a:xfrm rot="5400000">
          <a:off x="2263129" y="1914419"/>
          <a:ext cx="987675" cy="2594792"/>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Charlotte</a:t>
          </a:r>
          <a:r>
            <a:rPr lang="en-US" sz="1200" kern="1200" baseline="0" dirty="0" smtClean="0"/>
            <a:t> </a:t>
          </a:r>
          <a:r>
            <a:rPr lang="en-US" sz="1200" kern="1200" dirty="0" smtClean="0"/>
            <a:t>will </a:t>
          </a:r>
          <a:r>
            <a:rPr lang="en-US" sz="1200" kern="1200" dirty="0"/>
            <a:t>likely be placed in the East or West, respectively</a:t>
          </a:r>
        </a:p>
        <a:p>
          <a:pPr marL="114300" lvl="1" indent="-114300" algn="l" defTabSz="533400">
            <a:lnSpc>
              <a:spcPct val="90000"/>
            </a:lnSpc>
            <a:spcBef>
              <a:spcPct val="0"/>
            </a:spcBef>
            <a:spcAft>
              <a:spcPct val="15000"/>
            </a:spcAft>
            <a:buChar char="•"/>
          </a:pPr>
          <a:r>
            <a:rPr lang="en-US" sz="1200" kern="1200" dirty="0"/>
            <a:t>NL East and NL West have collective </a:t>
          </a:r>
          <a:r>
            <a:rPr lang="en-US" sz="1200" kern="1200" dirty="0" smtClean="0"/>
            <a:t>sub-0.500 </a:t>
          </a:r>
          <a:r>
            <a:rPr lang="en-US" sz="1200" kern="1200" dirty="0"/>
            <a:t>records over the last five years</a:t>
          </a:r>
        </a:p>
      </dsp:txBody>
      <dsp:txXfrm rot="-5400000">
        <a:off x="1459571" y="2766191"/>
        <a:ext cx="2546578" cy="891247"/>
      </dsp:txXfrm>
    </dsp:sp>
    <dsp:sp modelId="{EFA9D1BD-CBF5-4EA4-AF0F-3114480749F0}">
      <dsp:nvSpPr>
        <dsp:cNvPr id="0" name=""/>
        <dsp:cNvSpPr/>
      </dsp:nvSpPr>
      <dsp:spPr>
        <a:xfrm>
          <a:off x="0" y="2594518"/>
          <a:ext cx="1459571" cy="123459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a:t>Division Strength</a:t>
          </a:r>
        </a:p>
      </dsp:txBody>
      <dsp:txXfrm>
        <a:off x="60268" y="2654786"/>
        <a:ext cx="1339035" cy="1114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AAF87-A936-48EA-9958-17B18BF59C56}">
      <dsp:nvSpPr>
        <dsp:cNvPr id="0" name=""/>
        <dsp:cNvSpPr/>
      </dsp:nvSpPr>
      <dsp:spPr>
        <a:xfrm flipH="1">
          <a:off x="54766" y="31753"/>
          <a:ext cx="998211" cy="15968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Injury</a:t>
          </a:r>
          <a:endParaRPr lang="en-US" sz="1500" kern="1200" dirty="0"/>
        </a:p>
      </dsp:txBody>
      <dsp:txXfrm>
        <a:off x="54766" y="31753"/>
        <a:ext cx="998211" cy="1596827"/>
      </dsp:txXfrm>
    </dsp:sp>
    <dsp:sp modelId="{6F4CA72C-AF87-4B90-BC43-C84CAF05DCAE}">
      <dsp:nvSpPr>
        <dsp:cNvPr id="0" name=""/>
        <dsp:cNvSpPr/>
      </dsp:nvSpPr>
      <dsp:spPr>
        <a:xfrm flipH="1">
          <a:off x="54766" y="1680014"/>
          <a:ext cx="998211" cy="15968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Ticket Sales</a:t>
          </a:r>
          <a:endParaRPr lang="en-US" sz="1500" kern="1200" dirty="0"/>
        </a:p>
      </dsp:txBody>
      <dsp:txXfrm>
        <a:off x="54766" y="1680014"/>
        <a:ext cx="998211" cy="1596827"/>
      </dsp:txXfrm>
    </dsp:sp>
    <dsp:sp modelId="{F1D15A99-656E-42DB-A147-0046EA868971}">
      <dsp:nvSpPr>
        <dsp:cNvPr id="0" name=""/>
        <dsp:cNvSpPr/>
      </dsp:nvSpPr>
      <dsp:spPr>
        <a:xfrm flipH="1">
          <a:off x="54766" y="3356683"/>
          <a:ext cx="998211" cy="159682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smtClean="0"/>
            <a:t>TV Deals</a:t>
          </a:r>
          <a:endParaRPr lang="en-US" sz="1500" kern="1200" dirty="0"/>
        </a:p>
      </dsp:txBody>
      <dsp:txXfrm>
        <a:off x="54766" y="3356683"/>
        <a:ext cx="998211" cy="15968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36814-AF9A-42E3-B930-C710BF7DACC4}">
      <dsp:nvSpPr>
        <dsp:cNvPr id="0" name=""/>
        <dsp:cNvSpPr/>
      </dsp:nvSpPr>
      <dsp:spPr>
        <a:xfrm>
          <a:off x="1226" y="0"/>
          <a:ext cx="2616514" cy="139907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solidFill>
                <a:schemeClr val="bg1"/>
              </a:solidFill>
            </a:rPr>
            <a:t>You invest heavily in a top pitching prospect who has season or career ending injury.</a:t>
          </a:r>
          <a:endParaRPr lang="en-US" sz="1500" kern="1200" dirty="0">
            <a:solidFill>
              <a:schemeClr val="bg1"/>
            </a:solidFill>
          </a:endParaRPr>
        </a:p>
      </dsp:txBody>
      <dsp:txXfrm>
        <a:off x="42204" y="40978"/>
        <a:ext cx="2534558" cy="1317120"/>
      </dsp:txXfrm>
    </dsp:sp>
    <dsp:sp modelId="{9234C2B2-34A0-403C-A5BF-AAE634B24007}">
      <dsp:nvSpPr>
        <dsp:cNvPr id="0" name=""/>
        <dsp:cNvSpPr/>
      </dsp:nvSpPr>
      <dsp:spPr>
        <a:xfrm>
          <a:off x="2879392" y="375090"/>
          <a:ext cx="554701" cy="648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2879392" y="504869"/>
        <a:ext cx="388291" cy="389337"/>
      </dsp:txXfrm>
    </dsp:sp>
    <dsp:sp modelId="{D2023B50-9FD2-4192-9F91-512198BACB38}">
      <dsp:nvSpPr>
        <dsp:cNvPr id="0" name=""/>
        <dsp:cNvSpPr/>
      </dsp:nvSpPr>
      <dsp:spPr>
        <a:xfrm>
          <a:off x="3664346" y="0"/>
          <a:ext cx="2616514" cy="139907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Coach proper throwing mechanics in young pitchers and create a data-developed rest schedule</a:t>
          </a:r>
          <a:endParaRPr lang="en-US" sz="1500" kern="1200" dirty="0"/>
        </a:p>
      </dsp:txBody>
      <dsp:txXfrm>
        <a:off x="3705324" y="40978"/>
        <a:ext cx="2534558" cy="1317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8298F-09EB-4075-8175-CA5ADB18F497}">
      <dsp:nvSpPr>
        <dsp:cNvPr id="0" name=""/>
        <dsp:cNvSpPr/>
      </dsp:nvSpPr>
      <dsp:spPr>
        <a:xfrm>
          <a:off x="1226" y="0"/>
          <a:ext cx="2616514" cy="139907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Trends show the popularity of the MLB is declining while the average ticket price continues to rise</a:t>
          </a:r>
          <a:endParaRPr lang="en-US" sz="1500" kern="1200" dirty="0"/>
        </a:p>
      </dsp:txBody>
      <dsp:txXfrm>
        <a:off x="42204" y="40978"/>
        <a:ext cx="2534558" cy="1317120"/>
      </dsp:txXfrm>
    </dsp:sp>
    <dsp:sp modelId="{2821EFB7-723A-4FE7-AECC-256B8D8D0FF7}">
      <dsp:nvSpPr>
        <dsp:cNvPr id="0" name=""/>
        <dsp:cNvSpPr/>
      </dsp:nvSpPr>
      <dsp:spPr>
        <a:xfrm>
          <a:off x="2879392" y="375090"/>
          <a:ext cx="554701" cy="648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2879392" y="504869"/>
        <a:ext cx="388291" cy="389337"/>
      </dsp:txXfrm>
    </dsp:sp>
    <dsp:sp modelId="{FECF95E4-DDD2-48B5-B23B-DA6C2FCF9FDC}">
      <dsp:nvSpPr>
        <dsp:cNvPr id="0" name=""/>
        <dsp:cNvSpPr/>
      </dsp:nvSpPr>
      <dsp:spPr>
        <a:xfrm>
          <a:off x="3664346" y="0"/>
          <a:ext cx="2616514" cy="139907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Focus on creating an engaging experience with specialty food, stadium technologies and events </a:t>
          </a:r>
          <a:endParaRPr lang="en-US" sz="1500" kern="1200" dirty="0"/>
        </a:p>
      </dsp:txBody>
      <dsp:txXfrm>
        <a:off x="3705324" y="40978"/>
        <a:ext cx="2534558" cy="1317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3840B-A5CE-4A6B-9C0E-26BF26CC0239}">
      <dsp:nvSpPr>
        <dsp:cNvPr id="0" name=""/>
        <dsp:cNvSpPr/>
      </dsp:nvSpPr>
      <dsp:spPr>
        <a:xfrm>
          <a:off x="1226" y="0"/>
          <a:ext cx="2616514" cy="139907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The</a:t>
          </a:r>
          <a:r>
            <a:rPr lang="en-US" sz="1500" kern="1200" baseline="0" dirty="0" smtClean="0"/>
            <a:t> number of pay TV subscribers in rapidly decreasing making it harder to land a lucrative TV deal</a:t>
          </a:r>
          <a:endParaRPr lang="en-US" sz="1500" kern="1200" dirty="0"/>
        </a:p>
      </dsp:txBody>
      <dsp:txXfrm>
        <a:off x="42204" y="40978"/>
        <a:ext cx="2534558" cy="1317120"/>
      </dsp:txXfrm>
    </dsp:sp>
    <dsp:sp modelId="{D5F42BA7-7453-46FC-B85D-A656A4EAEFF1}">
      <dsp:nvSpPr>
        <dsp:cNvPr id="0" name=""/>
        <dsp:cNvSpPr/>
      </dsp:nvSpPr>
      <dsp:spPr>
        <a:xfrm>
          <a:off x="2879392" y="375090"/>
          <a:ext cx="554701" cy="64889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p>
      </dsp:txBody>
      <dsp:txXfrm>
        <a:off x="2879392" y="504869"/>
        <a:ext cx="388291" cy="389337"/>
      </dsp:txXfrm>
    </dsp:sp>
    <dsp:sp modelId="{A0337771-FB95-4438-A002-CD5ECB11A059}">
      <dsp:nvSpPr>
        <dsp:cNvPr id="0" name=""/>
        <dsp:cNvSpPr/>
      </dsp:nvSpPr>
      <dsp:spPr>
        <a:xfrm>
          <a:off x="3664346" y="0"/>
          <a:ext cx="2616514" cy="139907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Work with subscription streaming services like </a:t>
          </a:r>
          <a:r>
            <a:rPr lang="en-US" sz="1500" kern="1200" dirty="0" err="1" smtClean="0"/>
            <a:t>MLB.tv</a:t>
          </a:r>
          <a:r>
            <a:rPr lang="en-US" sz="1500" kern="1200" dirty="0" smtClean="0"/>
            <a:t> to create a more interactive viewing experience</a:t>
          </a:r>
          <a:endParaRPr lang="en-US" sz="1500" kern="1200" dirty="0"/>
        </a:p>
      </dsp:txBody>
      <dsp:txXfrm>
        <a:off x="3705324" y="40978"/>
        <a:ext cx="2534558" cy="13171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70255" cy="481052"/>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271" y="2"/>
            <a:ext cx="3170255" cy="481052"/>
          </a:xfrm>
          <a:prstGeom prst="rect">
            <a:avLst/>
          </a:prstGeom>
        </p:spPr>
        <p:txBody>
          <a:bodyPr vert="horz" lIns="95747" tIns="47873" rIns="95747" bIns="47873" rtlCol="0"/>
          <a:lstStyle>
            <a:lvl1pPr algn="r">
              <a:defRPr sz="1300"/>
            </a:lvl1pPr>
          </a:lstStyle>
          <a:p>
            <a:fld id="{1C5EF424-6AE6-4D4F-B6F1-E9085C981574}" type="datetimeFigureOut">
              <a:rPr lang="en-US" smtClean="0"/>
              <a:t>4/27/17</a:t>
            </a:fld>
            <a:endParaRPr lang="en-US"/>
          </a:p>
        </p:txBody>
      </p:sp>
      <p:sp>
        <p:nvSpPr>
          <p:cNvPr id="4" name="Footer Placeholder 3"/>
          <p:cNvSpPr>
            <a:spLocks noGrp="1"/>
          </p:cNvSpPr>
          <p:nvPr>
            <p:ph type="ftr" sz="quarter" idx="2"/>
          </p:nvPr>
        </p:nvSpPr>
        <p:spPr>
          <a:xfrm>
            <a:off x="0" y="9120149"/>
            <a:ext cx="3170255" cy="481051"/>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271" y="9120149"/>
            <a:ext cx="3170255" cy="481051"/>
          </a:xfrm>
          <a:prstGeom prst="rect">
            <a:avLst/>
          </a:prstGeom>
        </p:spPr>
        <p:txBody>
          <a:bodyPr vert="horz" lIns="95747" tIns="47873" rIns="95747" bIns="47873" rtlCol="0" anchor="b"/>
          <a:lstStyle>
            <a:lvl1pPr algn="r">
              <a:defRPr sz="1300"/>
            </a:lvl1pPr>
          </a:lstStyle>
          <a:p>
            <a:fld id="{E62AF7A5-5F58-4919-A1C8-1B24042426FC}" type="slidenum">
              <a:rPr lang="en-US" smtClean="0"/>
              <a:t>‹#›</a:t>
            </a:fld>
            <a:endParaRPr lang="en-US"/>
          </a:p>
        </p:txBody>
      </p:sp>
    </p:spTree>
    <p:extLst>
      <p:ext uri="{BB962C8B-B14F-4D97-AF65-F5344CB8AC3E}">
        <p14:creationId xmlns:p14="http://schemas.microsoft.com/office/powerpoint/2010/main" val="3608755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57" tIns="48328" rIns="96657"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7" tIns="48328" rIns="96657" bIns="48328" rtlCol="0"/>
          <a:lstStyle>
            <a:lvl1pPr algn="r">
              <a:defRPr sz="1300"/>
            </a:lvl1pPr>
          </a:lstStyle>
          <a:p>
            <a:fld id="{B90FE9F4-6CFC-4E51-BFA0-011D76371FFE}" type="datetimeFigureOut">
              <a:rPr lang="en-US" smtClean="0"/>
              <a:t>4/27/17</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7" tIns="48328" rIns="96657" bIns="48328" rtlCol="0" anchor="ctr"/>
          <a:lstStyle/>
          <a:p>
            <a:endParaRPr lang="en-US"/>
          </a:p>
        </p:txBody>
      </p:sp>
      <p:sp>
        <p:nvSpPr>
          <p:cNvPr id="5" name="Notes Placeholder 4"/>
          <p:cNvSpPr>
            <a:spLocks noGrp="1"/>
          </p:cNvSpPr>
          <p:nvPr>
            <p:ph type="body" sz="quarter" idx="3"/>
          </p:nvPr>
        </p:nvSpPr>
        <p:spPr>
          <a:xfrm>
            <a:off x="731520" y="4620579"/>
            <a:ext cx="5852160" cy="3780472"/>
          </a:xfrm>
          <a:prstGeom prst="rect">
            <a:avLst/>
          </a:prstGeom>
        </p:spPr>
        <p:txBody>
          <a:bodyPr vert="horz" lIns="96657" tIns="48328" rIns="96657" bIns="4832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1726"/>
          </a:xfrm>
          <a:prstGeom prst="rect">
            <a:avLst/>
          </a:prstGeom>
        </p:spPr>
        <p:txBody>
          <a:bodyPr vert="horz" lIns="96657" tIns="48328" rIns="96657"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7" tIns="48328" rIns="96657" bIns="48328" rtlCol="0" anchor="b"/>
          <a:lstStyle>
            <a:lvl1pPr algn="r">
              <a:defRPr sz="1300"/>
            </a:lvl1pPr>
          </a:lstStyle>
          <a:p>
            <a:fld id="{CE5ACDE3-92B8-4DAD-829B-5E390738FCD2}" type="slidenum">
              <a:rPr lang="en-US" smtClean="0"/>
              <a:t>‹#›</a:t>
            </a:fld>
            <a:endParaRPr lang="en-US"/>
          </a:p>
        </p:txBody>
      </p:sp>
    </p:spTree>
    <p:extLst>
      <p:ext uri="{BB962C8B-B14F-4D97-AF65-F5344CB8AC3E}">
        <p14:creationId xmlns:p14="http://schemas.microsoft.com/office/powerpoint/2010/main" val="3210258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E5ACDE3-92B8-4DAD-829B-5E390738FCD2}" type="slidenum">
              <a:rPr lang="en-US" smtClean="0"/>
              <a:t>1</a:t>
            </a:fld>
            <a:endParaRPr lang="en-US"/>
          </a:p>
        </p:txBody>
      </p:sp>
    </p:spTree>
    <p:extLst>
      <p:ext uri="{BB962C8B-B14F-4D97-AF65-F5344CB8AC3E}">
        <p14:creationId xmlns:p14="http://schemas.microsoft.com/office/powerpoint/2010/main" val="3818873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acquire strong, experienced team leadership. </a:t>
            </a:r>
            <a:endParaRPr lang="en-US" dirty="0"/>
          </a:p>
        </p:txBody>
      </p:sp>
      <p:sp>
        <p:nvSpPr>
          <p:cNvPr id="4" name="Slide Number Placeholder 3"/>
          <p:cNvSpPr>
            <a:spLocks noGrp="1"/>
          </p:cNvSpPr>
          <p:nvPr>
            <p:ph type="sldNum" sz="quarter" idx="10"/>
          </p:nvPr>
        </p:nvSpPr>
        <p:spPr/>
        <p:txBody>
          <a:bodyPr/>
          <a:lstStyle/>
          <a:p>
            <a:fld id="{8FBA5C27-868D-9948-802B-37073D776758}" type="slidenum">
              <a:rPr lang="en-US" smtClean="0"/>
              <a:pPr/>
              <a:t>10</a:t>
            </a:fld>
            <a:endParaRPr lang="en-US"/>
          </a:p>
        </p:txBody>
      </p:sp>
    </p:spTree>
    <p:extLst>
      <p:ext uri="{BB962C8B-B14F-4D97-AF65-F5344CB8AC3E}">
        <p14:creationId xmlns:p14="http://schemas.microsoft.com/office/powerpoint/2010/main" val="1122632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11</a:t>
            </a:fld>
            <a:endParaRPr lang="en-US"/>
          </a:p>
        </p:txBody>
      </p:sp>
    </p:spTree>
    <p:extLst>
      <p:ext uri="{BB962C8B-B14F-4D97-AF65-F5344CB8AC3E}">
        <p14:creationId xmlns:p14="http://schemas.microsoft.com/office/powerpoint/2010/main" val="418703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282">
              <a:defRPr/>
            </a:pPr>
            <a:r>
              <a:rPr lang="en-US" dirty="0" smtClean="0"/>
              <a:t>The best pitchers come</a:t>
            </a:r>
            <a:r>
              <a:rPr lang="en-US" baseline="0" dirty="0" smtClean="0"/>
              <a:t> from the US, are experienced, and are prioritized in drafting round picks.</a:t>
            </a:r>
            <a:endParaRPr lang="en-US" dirty="0"/>
          </a:p>
        </p:txBody>
      </p:sp>
      <p:sp>
        <p:nvSpPr>
          <p:cNvPr id="4" name="Slide Number Placeholder 3"/>
          <p:cNvSpPr>
            <a:spLocks noGrp="1"/>
          </p:cNvSpPr>
          <p:nvPr>
            <p:ph type="sldNum" sz="quarter" idx="10"/>
          </p:nvPr>
        </p:nvSpPr>
        <p:spPr/>
        <p:txBody>
          <a:bodyPr/>
          <a:lstStyle/>
          <a:p>
            <a:fld id="{8FBA5C27-868D-9948-802B-37073D776758}" type="slidenum">
              <a:rPr lang="en-US" smtClean="0"/>
              <a:pPr/>
              <a:t>12</a:t>
            </a:fld>
            <a:endParaRPr lang="en-US" dirty="0"/>
          </a:p>
        </p:txBody>
      </p:sp>
    </p:spTree>
    <p:extLst>
      <p:ext uri="{BB962C8B-B14F-4D97-AF65-F5344CB8AC3E}">
        <p14:creationId xmlns:p14="http://schemas.microsoft.com/office/powerpoint/2010/main" val="2146335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Playoff</a:t>
            </a:r>
            <a:r>
              <a:rPr lang="en-US" baseline="0" dirty="0" smtClean="0"/>
              <a:t> teams have had a number of traded players on the team. </a:t>
            </a:r>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13</a:t>
            </a:fld>
            <a:endParaRPr lang="en-US" dirty="0"/>
          </a:p>
        </p:txBody>
      </p:sp>
    </p:spTree>
    <p:extLst>
      <p:ext uri="{BB962C8B-B14F-4D97-AF65-F5344CB8AC3E}">
        <p14:creationId xmlns:p14="http://schemas.microsoft.com/office/powerpoint/2010/main" val="584391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14</a:t>
            </a:fld>
            <a:endParaRPr lang="en-US"/>
          </a:p>
        </p:txBody>
      </p:sp>
    </p:spTree>
    <p:extLst>
      <p:ext uri="{BB962C8B-B14F-4D97-AF65-F5344CB8AC3E}">
        <p14:creationId xmlns:p14="http://schemas.microsoft.com/office/powerpoint/2010/main" val="252039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strong evidence that teams</a:t>
            </a:r>
            <a:r>
              <a:rPr lang="en-US" baseline="0" dirty="0"/>
              <a:t> with a sustained high payroll correlates with making the playoffs. </a:t>
            </a:r>
            <a:endParaRPr lang="zh-CN" altLang="en-US" baseline="0" dirty="0"/>
          </a:p>
          <a:p>
            <a:endParaRPr lang="zh-CN" altLang="en-US" baseline="0" dirty="0"/>
          </a:p>
          <a:p>
            <a:r>
              <a:rPr lang="en-US" altLang="zh-CN" baseline="0" dirty="0"/>
              <a:t>Frequency</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playoff</a:t>
            </a:r>
            <a:r>
              <a:rPr lang="zh-CN" altLang="en-US" baseline="0" dirty="0"/>
              <a:t> </a:t>
            </a:r>
            <a:r>
              <a:rPr lang="zh-CN" altLang="en-US" baseline="0" dirty="0">
                <a:sym typeface="Wingdings"/>
              </a:rPr>
              <a:t> </a:t>
            </a:r>
            <a:r>
              <a:rPr lang="en-US" altLang="zh-CN" baseline="0" dirty="0">
                <a:sym typeface="Wingdings"/>
              </a:rPr>
              <a:t>y</a:t>
            </a:r>
            <a:r>
              <a:rPr lang="zh-CN" altLang="en-US" baseline="0" dirty="0">
                <a:sym typeface="Wingdings"/>
              </a:rPr>
              <a:t> </a:t>
            </a:r>
          </a:p>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15</a:t>
            </a:fld>
            <a:endParaRPr lang="en-US"/>
          </a:p>
        </p:txBody>
      </p:sp>
    </p:spTree>
    <p:extLst>
      <p:ext uri="{BB962C8B-B14F-4D97-AF65-F5344CB8AC3E}">
        <p14:creationId xmlns:p14="http://schemas.microsoft.com/office/powerpoint/2010/main" val="341945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7468">
              <a:defRPr/>
            </a:pPr>
            <a:r>
              <a:rPr lang="en-US" sz="1300" dirty="0"/>
              <a:t>Much of the high payroll comes from pitching costs. This is likely due to the fact that the top pitchers have a number of years of experience and are of high priority for draft picks. </a:t>
            </a:r>
          </a:p>
          <a:p>
            <a:pPr defTabSz="957468">
              <a:defRPr/>
            </a:pPr>
            <a:endParaRPr lang="en-US" sz="1300" dirty="0"/>
          </a:p>
          <a:p>
            <a:pPr defTabSz="957468">
              <a:defRPr/>
            </a:pPr>
            <a:r>
              <a:rPr lang="en-US" sz="1300" dirty="0"/>
              <a:t>Draft has more uncertainty than free agency, and it typically takes multiple years for pitching prospects to develop – therefore, go with an expensive and experienced pitcher in order to win/make the playoffs. </a:t>
            </a:r>
          </a:p>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16</a:t>
            </a:fld>
            <a:endParaRPr lang="en-US"/>
          </a:p>
        </p:txBody>
      </p:sp>
    </p:spTree>
    <p:extLst>
      <p:ext uri="{BB962C8B-B14F-4D97-AF65-F5344CB8AC3E}">
        <p14:creationId xmlns:p14="http://schemas.microsoft.com/office/powerpoint/2010/main" val="1863678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a:t>
            </a:r>
            <a:r>
              <a:rPr lang="en-US" baseline="0" dirty="0"/>
              <a:t> to offset these costs, focus on having most of the remaining players be young and on their rookie contracts. This leads to a payroll strategy of expensive (experienced) pitchers and young hitters.</a:t>
            </a:r>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17</a:t>
            </a:fld>
            <a:endParaRPr lang="en-US"/>
          </a:p>
        </p:txBody>
      </p:sp>
    </p:spTree>
    <p:extLst>
      <p:ext uri="{BB962C8B-B14F-4D97-AF65-F5344CB8AC3E}">
        <p14:creationId xmlns:p14="http://schemas.microsoft.com/office/powerpoint/2010/main" val="1059793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Shape 161"/>
          <p:cNvSpPr>
            <a:spLocks noGrp="1" noRot="1" noChangeAspect="1" noTextEdit="1"/>
          </p:cNvSpPr>
          <p:nvPr>
            <p:ph type="sldImg" idx="2"/>
          </p:nvPr>
        </p:nvSpPr>
        <p:spPr bwMode="auto">
          <a:xfrm>
            <a:off x="1360488" y="750888"/>
            <a:ext cx="4997450" cy="3748087"/>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162" name="Shape 162"/>
          <p:cNvSpPr txBox="1">
            <a:spLocks noGrp="1"/>
          </p:cNvSpPr>
          <p:nvPr>
            <p:ph type="body" idx="1"/>
          </p:nvPr>
        </p:nvSpPr>
        <p:spPr>
          <a:xfrm>
            <a:off x="772050" y="4749355"/>
            <a:ext cx="6173037" cy="4498082"/>
          </a:xfrm>
          <a:ln/>
        </p:spPr>
        <p:txBody>
          <a:bodyPr lIns="101202" tIns="50601" rIns="101202" bIns="50601" anchor="t" anchorCtr="0">
            <a:noAutofit/>
          </a:bodyPr>
          <a:lstStyle/>
          <a:p>
            <a:pPr>
              <a:buFont typeface="Arial" panose="020B0604020202020204" pitchFamily="34" charset="0"/>
              <a:buNone/>
              <a:defRPr/>
            </a:pPr>
            <a:r>
              <a:rPr lang="en-US" dirty="0">
                <a:solidFill>
                  <a:schemeClr val="bg1"/>
                </a:solidFill>
                <a:latin typeface="Trebuchet MS" panose="020B0603020202020204" pitchFamily="34" charset="0"/>
              </a:rPr>
              <a:t>This is a strong strategy, in fact, the last three winners of the world series have done something very similar. They spend most of their payroll on pitching talent, and then supplement that with a bunch of really cheap (i.e. young/rookie) players. </a:t>
            </a:r>
          </a:p>
          <a:p>
            <a:pPr marL="179525" indent="-179525">
              <a:buFont typeface="Arial" panose="020B0604020202020204" pitchFamily="34" charset="0"/>
              <a:buChar char="•"/>
              <a:defRPr/>
            </a:pPr>
            <a:endParaRPr lang="en-US" b="1" dirty="0">
              <a:solidFill>
                <a:schemeClr val="bg1"/>
              </a:solidFill>
              <a:latin typeface="Trebuchet MS" panose="020B0603020202020204" pitchFamily="34" charset="0"/>
            </a:endParaRPr>
          </a:p>
          <a:p>
            <a:pPr marL="179525" indent="-179525">
              <a:buFont typeface="Arial" panose="020B0604020202020204" pitchFamily="34" charset="0"/>
              <a:buChar char="•"/>
              <a:defRPr/>
            </a:pPr>
            <a:endParaRPr lang="en-US" b="1" dirty="0">
              <a:solidFill>
                <a:schemeClr val="bg1"/>
              </a:solidFill>
              <a:latin typeface="Trebuchet MS" panose="020B0603020202020204" pitchFamily="34" charset="0"/>
            </a:endParaRPr>
          </a:p>
          <a:p>
            <a:pPr marL="179525" indent="-179525">
              <a:buFont typeface="Arial" panose="020B0604020202020204" pitchFamily="34" charset="0"/>
              <a:buChar char="•"/>
              <a:defRPr/>
            </a:pPr>
            <a:r>
              <a:rPr lang="en-US" b="1" dirty="0">
                <a:solidFill>
                  <a:schemeClr val="bg1"/>
                </a:solidFill>
                <a:latin typeface="Trebuchet MS" panose="020B0603020202020204" pitchFamily="34" charset="0"/>
              </a:rPr>
              <a:t>Pitching</a:t>
            </a:r>
          </a:p>
          <a:p>
            <a:pPr marL="658259" lvl="1" indent="-179525">
              <a:buFont typeface="Arial" panose="020B0604020202020204" pitchFamily="34" charset="0"/>
              <a:buChar char="•"/>
              <a:defRPr/>
            </a:pPr>
            <a:r>
              <a:rPr lang="en-US" dirty="0">
                <a:solidFill>
                  <a:schemeClr val="bg1"/>
                </a:solidFill>
                <a:latin typeface="Trebuchet MS" panose="020B0603020202020204" pitchFamily="34" charset="0"/>
              </a:rPr>
              <a:t>Pitchers are </a:t>
            </a:r>
            <a:r>
              <a:rPr lang="en-US" b="1" dirty="0">
                <a:solidFill>
                  <a:schemeClr val="bg1"/>
                </a:solidFill>
                <a:latin typeface="Trebuchet MS" panose="020B0603020202020204" pitchFamily="34" charset="0"/>
              </a:rPr>
              <a:t>52% of active player payroll for these World Series teams</a:t>
            </a:r>
          </a:p>
          <a:p>
            <a:pPr marL="658259" lvl="1" indent="-179525">
              <a:buFont typeface="Arial" panose="020B0604020202020204" pitchFamily="34" charset="0"/>
              <a:buChar char="•"/>
              <a:defRPr/>
            </a:pPr>
            <a:r>
              <a:rPr lang="en-US" b="1" dirty="0">
                <a:solidFill>
                  <a:schemeClr val="bg1"/>
                </a:solidFill>
                <a:latin typeface="Trebuchet MS" panose="020B0603020202020204" pitchFamily="34" charset="0"/>
              </a:rPr>
              <a:t>48% of active roster </a:t>
            </a:r>
            <a:r>
              <a:rPr lang="en-US" dirty="0">
                <a:solidFill>
                  <a:schemeClr val="bg1"/>
                </a:solidFill>
                <a:latin typeface="Trebuchet MS" panose="020B0603020202020204" pitchFamily="34" charset="0"/>
              </a:rPr>
              <a:t>are pitchers</a:t>
            </a:r>
            <a:endParaRPr lang="en-US" b="1" dirty="0">
              <a:solidFill>
                <a:schemeClr val="bg1"/>
              </a:solidFill>
              <a:latin typeface="Trebuchet MS" panose="020B0603020202020204" pitchFamily="34" charset="0"/>
            </a:endParaRPr>
          </a:p>
          <a:p>
            <a:pPr>
              <a:buFont typeface="Arial" panose="020B0604020202020204" pitchFamily="34" charset="0"/>
              <a:buNone/>
              <a:defRPr/>
            </a:pPr>
            <a:endParaRPr lang="en-US" b="1" dirty="0">
              <a:latin typeface="Trebuchet MS" panose="020B0603020202020204" pitchFamily="34" charset="0"/>
            </a:endParaRPr>
          </a:p>
          <a:p>
            <a:pPr marL="179525" indent="-179525">
              <a:buFont typeface="Arial" panose="020B0604020202020204" pitchFamily="34" charset="0"/>
              <a:buChar char="•"/>
              <a:defRPr/>
            </a:pPr>
            <a:r>
              <a:rPr lang="en-US" b="1" dirty="0">
                <a:latin typeface="Trebuchet MS" panose="020B0603020202020204" pitchFamily="34" charset="0"/>
              </a:rPr>
              <a:t>Young Players</a:t>
            </a:r>
          </a:p>
          <a:p>
            <a:pPr marL="658259" lvl="1" indent="-179525">
              <a:buFont typeface="Arial" panose="020B0604020202020204" pitchFamily="34" charset="0"/>
              <a:buChar char="•"/>
              <a:defRPr/>
            </a:pPr>
            <a:r>
              <a:rPr lang="en-US" dirty="0">
                <a:latin typeface="Trebuchet MS" panose="020B0603020202020204" pitchFamily="34" charset="0"/>
              </a:rPr>
              <a:t>Salary starts at </a:t>
            </a:r>
            <a:r>
              <a:rPr lang="en-US" b="1" dirty="0">
                <a:latin typeface="Trebuchet MS" panose="020B0603020202020204" pitchFamily="34" charset="0"/>
              </a:rPr>
              <a:t>$0.5mil </a:t>
            </a:r>
            <a:r>
              <a:rPr lang="en-US" dirty="0">
                <a:latin typeface="Trebuchet MS" panose="020B0603020202020204" pitchFamily="34" charset="0"/>
              </a:rPr>
              <a:t>and can</a:t>
            </a:r>
            <a:r>
              <a:rPr lang="en-US" b="1" dirty="0">
                <a:latin typeface="Trebuchet MS" panose="020B0603020202020204" pitchFamily="34" charset="0"/>
              </a:rPr>
              <a:t> remain so for about 4 years</a:t>
            </a:r>
          </a:p>
          <a:p>
            <a:pPr marL="658259" lvl="1" indent="-179525">
              <a:buFont typeface="Arial" panose="020B0604020202020204" pitchFamily="34" charset="0"/>
              <a:buChar char="•"/>
              <a:defRPr/>
            </a:pPr>
            <a:r>
              <a:rPr lang="en-US" b="1" dirty="0">
                <a:latin typeface="Trebuchet MS" panose="020B0603020202020204" pitchFamily="34" charset="0"/>
              </a:rPr>
              <a:t>49.5% </a:t>
            </a:r>
            <a:r>
              <a:rPr lang="en-US" dirty="0">
                <a:latin typeface="Trebuchet MS" panose="020B0603020202020204" pitchFamily="34" charset="0"/>
              </a:rPr>
              <a:t>of recent World Series active players had </a:t>
            </a:r>
            <a:r>
              <a:rPr lang="en-US" b="1" dirty="0">
                <a:latin typeface="Trebuchet MS" panose="020B0603020202020204" pitchFamily="34" charset="0"/>
              </a:rPr>
              <a:t>salaries at or below $1mil</a:t>
            </a:r>
          </a:p>
          <a:p>
            <a:pPr marL="179525" indent="-179525">
              <a:buFont typeface="Arial" panose="020B0604020202020204" pitchFamily="34" charset="0"/>
              <a:buChar char="•"/>
              <a:defRPr/>
            </a:pPr>
            <a:r>
              <a:rPr lang="en-US" b="1" dirty="0">
                <a:latin typeface="Trebuchet MS" panose="020B0603020202020204" pitchFamily="34" charset="0"/>
              </a:rPr>
              <a:t>New Team</a:t>
            </a:r>
          </a:p>
          <a:p>
            <a:pPr marL="658259" lvl="1" indent="-179525">
              <a:buFont typeface="Arial" panose="020B0604020202020204" pitchFamily="34" charset="0"/>
              <a:buChar char="•"/>
              <a:defRPr/>
            </a:pPr>
            <a:r>
              <a:rPr lang="en-US" dirty="0">
                <a:latin typeface="Trebuchet MS" panose="020B0603020202020204" pitchFamily="34" charset="0"/>
              </a:rPr>
              <a:t>A new team could </a:t>
            </a:r>
            <a:r>
              <a:rPr lang="en-US" b="1" dirty="0">
                <a:latin typeface="Trebuchet MS" panose="020B0603020202020204" pitchFamily="34" charset="0"/>
              </a:rPr>
              <a:t>spend more acquiring top pitching or hitting talents </a:t>
            </a:r>
            <a:r>
              <a:rPr lang="en-US" dirty="0">
                <a:latin typeface="Trebuchet MS" panose="020B0603020202020204" pitchFamily="34" charset="0"/>
              </a:rPr>
              <a:t>due to </a:t>
            </a:r>
            <a:r>
              <a:rPr lang="en-US" b="1" dirty="0">
                <a:latin typeface="Trebuchet MS" panose="020B0603020202020204" pitchFamily="34" charset="0"/>
              </a:rPr>
              <a:t>lower salary of young players</a:t>
            </a:r>
          </a:p>
          <a:p>
            <a:pPr>
              <a:buSzPct val="25000"/>
              <a:defRPr/>
            </a:pPr>
            <a:endParaRPr dirty="0">
              <a:solidFill>
                <a:schemeClr val="dk1"/>
              </a:solidFill>
              <a:ea typeface="Calibri"/>
              <a:cs typeface="Calibri"/>
              <a:sym typeface="Calibri"/>
            </a:endParaRPr>
          </a:p>
        </p:txBody>
      </p:sp>
      <p:sp>
        <p:nvSpPr>
          <p:cNvPr id="163" name="Shape 163"/>
          <p:cNvSpPr>
            <a:spLocks noGrp="1"/>
          </p:cNvSpPr>
          <p:nvPr>
            <p:ph type="sldNum" sz="quarter" idx="5"/>
          </p:nvPr>
        </p:nvSpPr>
        <p:spPr>
          <a:xfrm>
            <a:off x="4371033" y="9748327"/>
            <a:ext cx="3344427" cy="249617"/>
          </a:xfrm>
        </p:spPr>
        <p:txBody>
          <a:bodyPr lIns="101202" tIns="50601" rIns="101202" bIns="50601" anchorCtr="0">
            <a:noAutofit/>
          </a:bodyPr>
          <a:lstStyle/>
          <a:p>
            <a:pPr>
              <a:buSzPct val="25000"/>
              <a:defRPr/>
            </a:pPr>
            <a:fld id="{E4D6C6B2-638E-40C7-ACB5-A3B43364442E}" type="slidenum">
              <a:rPr lang="en-US" sz="1400" kern="0">
                <a:solidFill>
                  <a:srgbClr val="000000"/>
                </a:solidFill>
                <a:ea typeface="Calibri"/>
                <a:cs typeface="Calibri"/>
                <a:sym typeface="Calibri"/>
              </a:rPr>
              <a:pPr>
                <a:buSzPct val="25000"/>
                <a:defRPr/>
              </a:pPr>
              <a:t>18</a:t>
            </a:fld>
            <a:endParaRPr lang="en-US" sz="1400" kern="0">
              <a:solidFill>
                <a:srgbClr val="000000"/>
              </a:solidFill>
              <a:ea typeface="Calibri"/>
              <a:cs typeface="Calibri"/>
              <a:sym typeface="Calibri"/>
            </a:endParaRPr>
          </a:p>
        </p:txBody>
      </p:sp>
    </p:spTree>
    <p:extLst>
      <p:ext uri="{BB962C8B-B14F-4D97-AF65-F5344CB8AC3E}">
        <p14:creationId xmlns:p14="http://schemas.microsoft.com/office/powerpoint/2010/main" val="29228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19</a:t>
            </a:fld>
            <a:endParaRPr lang="en-US"/>
          </a:p>
        </p:txBody>
      </p:sp>
    </p:spTree>
    <p:extLst>
      <p:ext uri="{BB962C8B-B14F-4D97-AF65-F5344CB8AC3E}">
        <p14:creationId xmlns:p14="http://schemas.microsoft.com/office/powerpoint/2010/main" val="212032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731523" y="4560570"/>
            <a:ext cx="5852159" cy="4320540"/>
          </a:xfrm>
          <a:prstGeom prst="rect">
            <a:avLst/>
          </a:prstGeom>
        </p:spPr>
        <p:txBody>
          <a:bodyPr lIns="96641" tIns="96641" rIns="96641" bIns="96641" anchor="ctr" anchorCtr="0">
            <a:noAutofit/>
          </a:bodyPr>
          <a:lstStyle/>
          <a:p>
            <a:endParaRPr/>
          </a:p>
        </p:txBody>
      </p:sp>
      <p:sp>
        <p:nvSpPr>
          <p:cNvPr id="56" name="Shape 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58549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in general should focus on maximizing team revenue. Team revenue is important because this money can go towards a good payroll, which is an important factor in making the playoffs.  </a:t>
            </a:r>
            <a:endParaRPr lang="en-US" dirty="0"/>
          </a:p>
        </p:txBody>
      </p:sp>
      <p:sp>
        <p:nvSpPr>
          <p:cNvPr id="4" name="Slide Number Placeholder 3"/>
          <p:cNvSpPr>
            <a:spLocks noGrp="1"/>
          </p:cNvSpPr>
          <p:nvPr>
            <p:ph type="sldNum" sz="quarter" idx="10"/>
          </p:nvPr>
        </p:nvSpPr>
        <p:spPr/>
        <p:txBody>
          <a:bodyPr/>
          <a:lstStyle/>
          <a:p>
            <a:pPr defTabSz="957468">
              <a:defRPr/>
            </a:pPr>
            <a:fld id="{CE5ACDE3-92B8-4DAD-829B-5E390738FCD2}" type="slidenum">
              <a:rPr lang="en-US">
                <a:solidFill>
                  <a:prstClr val="black"/>
                </a:solidFill>
                <a:latin typeface="Calibri" panose="020F0502020204030204"/>
              </a:rPr>
              <a:pPr defTabSz="957468">
                <a:defRPr/>
              </a:pPr>
              <a:t>20</a:t>
            </a:fld>
            <a:endParaRPr lang="en-US">
              <a:solidFill>
                <a:prstClr val="black"/>
              </a:solidFill>
              <a:latin typeface="Calibri" panose="020F0502020204030204"/>
            </a:endParaRPr>
          </a:p>
        </p:txBody>
      </p:sp>
    </p:spTree>
    <p:extLst>
      <p:ext uri="{BB962C8B-B14F-4D97-AF65-F5344CB8AC3E}">
        <p14:creationId xmlns:p14="http://schemas.microsoft.com/office/powerpoint/2010/main" val="1040701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360488" y="750888"/>
            <a:ext cx="4997450" cy="37480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771714" y="4749023"/>
            <a:ext cx="6173706" cy="4499074"/>
          </a:xfrm>
          <a:prstGeom prst="rect">
            <a:avLst/>
          </a:prstGeom>
          <a:noFill/>
          <a:ln>
            <a:noFill/>
          </a:ln>
        </p:spPr>
        <p:txBody>
          <a:bodyPr lIns="101202" tIns="50601" rIns="101202" bIns="50601" anchor="t" anchorCtr="0">
            <a:noAutofit/>
          </a:bodyPr>
          <a:lstStyle/>
          <a:p>
            <a:pPr>
              <a:buSzPct val="25000"/>
            </a:pPr>
            <a:r>
              <a:rPr lang="en-US" sz="1300" dirty="0">
                <a:solidFill>
                  <a:schemeClr val="dk1"/>
                </a:solidFill>
                <a:latin typeface="Calibri"/>
                <a:ea typeface="Calibri"/>
                <a:cs typeface="Calibri"/>
                <a:sym typeface="Calibri"/>
              </a:rPr>
              <a:t>Charlotte has highest population, highest income, and most interest. This will maximize the team revenue, and thus a sustained high payroll, which is important for team success. Note specifically that Las Vegas has a volatile income dependent on market trends, which is bad because you want to focus on sustained payroll/revenue, not just a couple good years followed by a couple bad years. </a:t>
            </a:r>
            <a:endParaRPr sz="1300" dirty="0">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4371257" y="9747996"/>
            <a:ext cx="3344091" cy="249948"/>
          </a:xfrm>
          <a:prstGeom prst="rect">
            <a:avLst/>
          </a:prstGeom>
          <a:noFill/>
          <a:ln>
            <a:noFill/>
          </a:ln>
        </p:spPr>
        <p:txBody>
          <a:bodyPr lIns="101202" tIns="50601" rIns="101202" bIns="50601" anchor="b" anchorCtr="0">
            <a:noAutofit/>
          </a:bodyPr>
          <a:lstStyle/>
          <a:p>
            <a:pPr defTabSz="957468">
              <a:buSzPct val="25000"/>
              <a:defRPr/>
            </a:pPr>
            <a:fld id="{00000000-1234-1234-1234-123412341234}" type="slidenum">
              <a:rPr lang="en-US" sz="1400" kern="0">
                <a:solidFill>
                  <a:srgbClr val="000000"/>
                </a:solidFill>
                <a:latin typeface="Calibri"/>
                <a:ea typeface="Calibri"/>
                <a:cs typeface="Calibri"/>
                <a:sym typeface="Calibri"/>
              </a:rPr>
              <a:pPr defTabSz="957468">
                <a:buSzPct val="25000"/>
                <a:defRPr/>
              </a:pPr>
              <a:t>21</a:t>
            </a:fld>
            <a:endParaRPr lang="en-US" sz="1400" kern="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1419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Market opportunities</a:t>
            </a:r>
            <a:r>
              <a:rPr lang="en-US" baseline="0" dirty="0" smtClean="0"/>
              <a:t> can also contribute to a high payroll. </a:t>
            </a:r>
            <a:endParaRPr lang="en-US" dirty="0"/>
          </a:p>
        </p:txBody>
      </p:sp>
      <p:sp>
        <p:nvSpPr>
          <p:cNvPr id="4" name="Slide Number Placeholder 3"/>
          <p:cNvSpPr>
            <a:spLocks noGrp="1"/>
          </p:cNvSpPr>
          <p:nvPr>
            <p:ph type="sldNum" sz="quarter" idx="10"/>
          </p:nvPr>
        </p:nvSpPr>
        <p:spPr/>
        <p:txBody>
          <a:bodyPr/>
          <a:lstStyle/>
          <a:p>
            <a:fld id="{8FBA5C27-868D-9948-802B-37073D776758}" type="slidenum">
              <a:rPr lang="en-US" smtClean="0"/>
              <a:pPr/>
              <a:t>22</a:t>
            </a:fld>
            <a:endParaRPr lang="en-US"/>
          </a:p>
        </p:txBody>
      </p:sp>
    </p:spTree>
    <p:extLst>
      <p:ext uri="{BB962C8B-B14F-4D97-AF65-F5344CB8AC3E}">
        <p14:creationId xmlns:p14="http://schemas.microsoft.com/office/powerpoint/2010/main" val="2280098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23</a:t>
            </a:fld>
            <a:endParaRPr lang="en-US"/>
          </a:p>
        </p:txBody>
      </p:sp>
    </p:spTree>
    <p:extLst>
      <p:ext uri="{BB962C8B-B14F-4D97-AF65-F5344CB8AC3E}">
        <p14:creationId xmlns:p14="http://schemas.microsoft.com/office/powerpoint/2010/main" val="1143823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National League offers</a:t>
            </a:r>
            <a:r>
              <a:rPr lang="en-US" baseline="0" dirty="0" smtClean="0"/>
              <a:t> the best chance of success. </a:t>
            </a:r>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24</a:t>
            </a:fld>
            <a:endParaRPr lang="en-US"/>
          </a:p>
        </p:txBody>
      </p:sp>
    </p:spTree>
    <p:extLst>
      <p:ext uri="{BB962C8B-B14F-4D97-AF65-F5344CB8AC3E}">
        <p14:creationId xmlns:p14="http://schemas.microsoft.com/office/powerpoint/2010/main" val="3407406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25</a:t>
            </a:fld>
            <a:endParaRPr lang="en-US"/>
          </a:p>
        </p:txBody>
      </p:sp>
    </p:spTree>
    <p:extLst>
      <p:ext uri="{BB962C8B-B14F-4D97-AF65-F5344CB8AC3E}">
        <p14:creationId xmlns:p14="http://schemas.microsoft.com/office/powerpoint/2010/main" val="3048116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a:t>
            </a:r>
            <a:r>
              <a:rPr lang="en-US" baseline="0" dirty="0" smtClean="0"/>
              <a:t> Wendi. We know with any big decision there are going to be risks involved and this decision is no different. However, we want to ensure you that not only have we considered the risks but have also thought through ways to mitigate them. </a:t>
            </a:r>
          </a:p>
          <a:p>
            <a:endParaRPr lang="en-US" baseline="0" dirty="0" smtClean="0"/>
          </a:p>
          <a:p>
            <a:r>
              <a:rPr lang="en-US" baseline="0" dirty="0" smtClean="0"/>
              <a:t>Injury Risk: - Half of all MLB pitchers placed on DL at some point during a season</a:t>
            </a:r>
          </a:p>
          <a:p>
            <a:r>
              <a:rPr lang="en-US" baseline="0" dirty="0" smtClean="0"/>
              <a:t>	- 25% of MLB pitchers have elbow ligament surgery some point which requires over a 12 months of recovery</a:t>
            </a:r>
          </a:p>
          <a:p>
            <a:endParaRPr lang="en-US" baseline="0" dirty="0" smtClean="0"/>
          </a:p>
          <a:p>
            <a:r>
              <a:rPr lang="en-US" baseline="0" dirty="0" smtClean="0"/>
              <a:t>Injury Mitigation: - Strong focus on coaching all players proper throwing mechanics (reduces stress on </a:t>
            </a:r>
            <a:r>
              <a:rPr lang="en-US" baseline="0" dirty="0" err="1" smtClean="0"/>
              <a:t>elbow+shoulders</a:t>
            </a:r>
            <a:r>
              <a:rPr lang="en-US" baseline="0" dirty="0" smtClean="0"/>
              <a:t>)</a:t>
            </a:r>
          </a:p>
          <a:p>
            <a:r>
              <a:rPr lang="en-US" baseline="0" dirty="0" smtClean="0"/>
              <a:t>	- Use a data-developed rest schedule by tracking how many pitches are thrown and rest recommendations</a:t>
            </a:r>
          </a:p>
          <a:p>
            <a:r>
              <a:rPr lang="en-US" baseline="0" dirty="0" smtClean="0"/>
              <a:t>	  that have been developed by study data.</a:t>
            </a:r>
          </a:p>
          <a:p>
            <a:r>
              <a:rPr lang="en-US" baseline="0" dirty="0" smtClean="0"/>
              <a:t>	- On average 16.4 pitches/inning.     5.9 innings per game. =  97 pitches per game </a:t>
            </a:r>
          </a:p>
          <a:p>
            <a:r>
              <a:rPr lang="en-US" baseline="0" dirty="0" smtClean="0"/>
              <a:t>	- Based on data on average pitchers need 4 days of rest between games.</a:t>
            </a:r>
          </a:p>
          <a:p>
            <a:endParaRPr lang="en-US" baseline="0" dirty="0" smtClean="0"/>
          </a:p>
          <a:p>
            <a:r>
              <a:rPr lang="en-US" baseline="0" dirty="0" smtClean="0"/>
              <a:t>Ticket Sales Risk: - MLB total yearly ticket sales are down 8% from 2007 to 2016</a:t>
            </a:r>
          </a:p>
          <a:p>
            <a:r>
              <a:rPr lang="en-US" baseline="0" dirty="0" smtClean="0"/>
              <a:t>	- Trend will only increase:</a:t>
            </a:r>
          </a:p>
          <a:p>
            <a:r>
              <a:rPr lang="en-US" baseline="0" dirty="0" smtClean="0"/>
              <a:t>		- only 18% of children between 12-17 say would say baseball is favorite sport</a:t>
            </a:r>
          </a:p>
          <a:p>
            <a:r>
              <a:rPr lang="en-US" baseline="0" dirty="0" smtClean="0"/>
              <a:t>		- Little League Registration down 20% from 2007 to 2014</a:t>
            </a:r>
          </a:p>
          <a:p>
            <a:r>
              <a:rPr lang="en-US" baseline="0" dirty="0" smtClean="0"/>
              <a:t>	- Not only is interest decreasing but ticket prices have risen 39.6% from 2006 to 2016 (check these percent)</a:t>
            </a:r>
          </a:p>
          <a:p>
            <a:endParaRPr lang="en-US" baseline="0" dirty="0" smtClean="0"/>
          </a:p>
          <a:p>
            <a:r>
              <a:rPr lang="en-US" baseline="0" dirty="0" smtClean="0"/>
              <a:t>Ticket Sales mitigation: - Focus on creating engaging experience that goes past the game</a:t>
            </a:r>
          </a:p>
          <a:p>
            <a:endParaRPr lang="en-US" baseline="0" dirty="0" smtClean="0"/>
          </a:p>
          <a:p>
            <a:r>
              <a:rPr lang="en-US" baseline="0" dirty="0" smtClean="0"/>
              <a:t>TV Deals Risk: - # of Pay TV subscribers in US and Canada is declined by 2 million in each of the last 2 years</a:t>
            </a:r>
          </a:p>
          <a:p>
            <a:r>
              <a:rPr lang="en-US" baseline="0" dirty="0" smtClean="0"/>
              <a:t>		- 2015 and 2016. Also this is total of 4 million decrease since beginning of 2015</a:t>
            </a:r>
          </a:p>
          <a:p>
            <a:r>
              <a:rPr lang="en-US" baseline="0" dirty="0" smtClean="0"/>
              <a:t>	- Industry forecasts additional 5 million subscription drop by 2022</a:t>
            </a:r>
          </a:p>
          <a:p>
            <a:r>
              <a:rPr lang="en-US" baseline="0" dirty="0" smtClean="0"/>
              <a:t>	- </a:t>
            </a:r>
            <a:r>
              <a:rPr lang="en-US" baseline="0" dirty="0" err="1" smtClean="0"/>
              <a:t>Forecasr</a:t>
            </a:r>
            <a:r>
              <a:rPr lang="en-US" baseline="0" dirty="0" smtClean="0"/>
              <a:t> pay TV revenues to fall by 12.7% in next five years (by 2022)</a:t>
            </a:r>
          </a:p>
          <a:p>
            <a:endParaRPr lang="en-US" baseline="0" dirty="0" smtClean="0"/>
          </a:p>
          <a:p>
            <a:r>
              <a:rPr lang="en-US" baseline="0" dirty="0" smtClean="0"/>
              <a:t>TV Deals Mitigation: Already working on switching over to streaming services</a:t>
            </a:r>
          </a:p>
          <a:p>
            <a:r>
              <a:rPr lang="en-US" baseline="0" dirty="0" smtClean="0"/>
              <a:t>	- </a:t>
            </a:r>
            <a:r>
              <a:rPr lang="en-US" baseline="0" dirty="0" err="1" smtClean="0"/>
              <a:t>MLB.tv</a:t>
            </a:r>
            <a:r>
              <a:rPr lang="en-US" baseline="0" dirty="0" smtClean="0"/>
              <a:t> service which is not only better than watching it on TV but also less expensive</a:t>
            </a:r>
          </a:p>
          <a:p>
            <a:r>
              <a:rPr lang="en-US" baseline="0" dirty="0" smtClean="0"/>
              <a:t>	- Look into difference between out of and in market streaming</a:t>
            </a:r>
          </a:p>
          <a:p>
            <a:r>
              <a:rPr lang="en-US" baseline="0" dirty="0" smtClean="0"/>
              <a: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26</a:t>
            </a:fld>
            <a:endParaRPr lang="en-US"/>
          </a:p>
        </p:txBody>
      </p:sp>
    </p:spTree>
    <p:extLst>
      <p:ext uri="{BB962C8B-B14F-4D97-AF65-F5344CB8AC3E}">
        <p14:creationId xmlns:p14="http://schemas.microsoft.com/office/powerpoint/2010/main" val="968021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27</a:t>
            </a:fld>
            <a:endParaRPr lang="en-US"/>
          </a:p>
        </p:txBody>
      </p:sp>
    </p:spTree>
    <p:extLst>
      <p:ext uri="{BB962C8B-B14F-4D97-AF65-F5344CB8AC3E}">
        <p14:creationId xmlns:p14="http://schemas.microsoft.com/office/powerpoint/2010/main" val="263613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381125" y="755650"/>
            <a:ext cx="5040313" cy="377983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780291" y="4788598"/>
            <a:ext cx="6242303" cy="4536565"/>
          </a:xfrm>
          <a:prstGeom prst="rect">
            <a:avLst/>
          </a:prstGeom>
          <a:noFill/>
          <a:ln>
            <a:noFill/>
          </a:ln>
        </p:spPr>
        <p:txBody>
          <a:bodyPr lIns="102163" tIns="51082" rIns="102163" bIns="51082" anchor="t" anchorCtr="0">
            <a:noAutofit/>
          </a:bodyPr>
          <a:lstStyle/>
          <a:p>
            <a:pPr>
              <a:buSzPct val="25000"/>
            </a:pPr>
            <a:r>
              <a:rPr lang="en-US" dirty="0">
                <a:solidFill>
                  <a:schemeClr val="dk1"/>
                </a:solidFill>
                <a:latin typeface="Calibri"/>
                <a:ea typeface="Calibri"/>
                <a:cs typeface="Calibri"/>
                <a:sym typeface="Calibri"/>
              </a:rPr>
              <a:t>LH: I would Spell out “Chicago” in title</a:t>
            </a:r>
          </a:p>
          <a:p>
            <a:pPr>
              <a:buSzPct val="25000"/>
            </a:pPr>
            <a:endParaRPr dirty="0">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4419828" y="9829230"/>
            <a:ext cx="3381248" cy="252030"/>
          </a:xfrm>
          <a:prstGeom prst="rect">
            <a:avLst/>
          </a:prstGeom>
          <a:noFill/>
          <a:ln>
            <a:noFill/>
          </a:ln>
        </p:spPr>
        <p:txBody>
          <a:bodyPr lIns="102163" tIns="51082" rIns="102163" bIns="51082" anchor="b" anchorCtr="0">
            <a:noAutofit/>
          </a:bodyPr>
          <a:lstStyle/>
          <a:p>
            <a:pPr defTabSz="966564">
              <a:buSzPct val="25000"/>
              <a:defRPr/>
            </a:pPr>
            <a:fld id="{00000000-1234-1234-1234-123412341234}" type="slidenum">
              <a:rPr lang="en-US" sz="1400" kern="0">
                <a:solidFill>
                  <a:srgbClr val="000000"/>
                </a:solidFill>
                <a:latin typeface="Calibri"/>
                <a:ea typeface="Calibri"/>
                <a:cs typeface="Calibri"/>
                <a:sym typeface="Calibri"/>
              </a:rPr>
              <a:pPr defTabSz="966564">
                <a:buSzPct val="25000"/>
                <a:defRPr/>
              </a:pPr>
              <a:t>31</a:t>
            </a:fld>
            <a:endParaRPr lang="en-US" sz="1400" kern="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43550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381125" y="755650"/>
            <a:ext cx="5040313" cy="377983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780291" y="4788598"/>
            <a:ext cx="6242303" cy="4536565"/>
          </a:xfrm>
          <a:prstGeom prst="rect">
            <a:avLst/>
          </a:prstGeom>
          <a:noFill/>
          <a:ln>
            <a:noFill/>
          </a:ln>
        </p:spPr>
        <p:txBody>
          <a:bodyPr lIns="102163" tIns="51082" rIns="102163" bIns="51082" anchor="t" anchorCtr="0">
            <a:noAutofit/>
          </a:bodyPr>
          <a:lstStyle/>
          <a:p>
            <a:pPr>
              <a:buSzPct val="25000"/>
            </a:pPr>
            <a:r>
              <a:rPr lang="en-US" dirty="0">
                <a:solidFill>
                  <a:schemeClr val="dk1"/>
                </a:solidFill>
                <a:latin typeface="Calibri"/>
                <a:ea typeface="Calibri"/>
                <a:cs typeface="Calibri"/>
                <a:sym typeface="Calibri"/>
              </a:rPr>
              <a:t>LH: Fix source</a:t>
            </a:r>
          </a:p>
          <a:p>
            <a:pPr>
              <a:buSzPct val="25000"/>
            </a:pPr>
            <a:endParaRPr dirty="0">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4419828" y="9829230"/>
            <a:ext cx="3381248" cy="252030"/>
          </a:xfrm>
          <a:prstGeom prst="rect">
            <a:avLst/>
          </a:prstGeom>
          <a:noFill/>
          <a:ln>
            <a:noFill/>
          </a:ln>
        </p:spPr>
        <p:txBody>
          <a:bodyPr lIns="102163" tIns="51082" rIns="102163" bIns="51082" anchor="b" anchorCtr="0">
            <a:noAutofit/>
          </a:bodyPr>
          <a:lstStyle/>
          <a:p>
            <a:pPr defTabSz="966564">
              <a:buSzPct val="25000"/>
              <a:defRPr/>
            </a:pPr>
            <a:fld id="{00000000-1234-1234-1234-123412341234}" type="slidenum">
              <a:rPr lang="en-US" sz="1400" kern="0">
                <a:solidFill>
                  <a:srgbClr val="000000"/>
                </a:solidFill>
                <a:latin typeface="Calibri"/>
                <a:ea typeface="Calibri"/>
                <a:cs typeface="Calibri"/>
                <a:sym typeface="Calibri"/>
              </a:rPr>
              <a:pPr defTabSz="966564">
                <a:buSzPct val="25000"/>
                <a:defRPr/>
              </a:pPr>
              <a:t>32</a:t>
            </a:fld>
            <a:endParaRPr lang="en-US" sz="1400" kern="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643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3</a:t>
            </a:fld>
            <a:endParaRPr lang="en-US"/>
          </a:p>
        </p:txBody>
      </p:sp>
    </p:spTree>
    <p:extLst>
      <p:ext uri="{BB962C8B-B14F-4D97-AF65-F5344CB8AC3E}">
        <p14:creationId xmlns:p14="http://schemas.microsoft.com/office/powerpoint/2010/main" val="4162772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1381125" y="755650"/>
            <a:ext cx="5040313" cy="377983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780291" y="4788598"/>
            <a:ext cx="6242303" cy="4536565"/>
          </a:xfrm>
          <a:prstGeom prst="rect">
            <a:avLst/>
          </a:prstGeom>
          <a:noFill/>
          <a:ln>
            <a:noFill/>
          </a:ln>
        </p:spPr>
        <p:txBody>
          <a:bodyPr lIns="102163" tIns="51082" rIns="102163" bIns="51082" anchor="t" anchorCtr="0">
            <a:noAutofit/>
          </a:bodyPr>
          <a:lstStyle/>
          <a:p>
            <a:pPr>
              <a:buSzPct val="25000"/>
            </a:pPr>
            <a:endParaRPr dirty="0">
              <a:solidFill>
                <a:schemeClr val="dk1"/>
              </a:solidFill>
              <a:latin typeface="Calibri"/>
              <a:ea typeface="Calibri"/>
              <a:cs typeface="Calibri"/>
              <a:sym typeface="Calibri"/>
            </a:endParaRPr>
          </a:p>
        </p:txBody>
      </p:sp>
      <p:sp>
        <p:nvSpPr>
          <p:cNvPr id="163" name="Shape 163"/>
          <p:cNvSpPr txBox="1">
            <a:spLocks noGrp="1"/>
          </p:cNvSpPr>
          <p:nvPr>
            <p:ph type="sldNum" idx="12"/>
          </p:nvPr>
        </p:nvSpPr>
        <p:spPr>
          <a:xfrm>
            <a:off x="4419828" y="9829230"/>
            <a:ext cx="3381248" cy="252030"/>
          </a:xfrm>
          <a:prstGeom prst="rect">
            <a:avLst/>
          </a:prstGeom>
          <a:noFill/>
          <a:ln>
            <a:noFill/>
          </a:ln>
        </p:spPr>
        <p:txBody>
          <a:bodyPr lIns="102163" tIns="51082" rIns="102163" bIns="51082" anchor="b" anchorCtr="0">
            <a:noAutofit/>
          </a:bodyPr>
          <a:lstStyle/>
          <a:p>
            <a:pPr defTabSz="966564">
              <a:buSzPct val="25000"/>
              <a:defRPr/>
            </a:pPr>
            <a:fld id="{00000000-1234-1234-1234-123412341234}" type="slidenum">
              <a:rPr lang="en-US" sz="1400" kern="0">
                <a:solidFill>
                  <a:srgbClr val="000000"/>
                </a:solidFill>
                <a:latin typeface="Calibri"/>
                <a:ea typeface="Calibri"/>
                <a:cs typeface="Calibri"/>
                <a:sym typeface="Calibri"/>
              </a:rPr>
              <a:pPr defTabSz="966564">
                <a:buSzPct val="25000"/>
                <a:defRPr/>
              </a:pPr>
              <a:t>33</a:t>
            </a:fld>
            <a:endParaRPr lang="en-US" sz="1400" kern="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906706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GRJ:</a:t>
            </a:r>
            <a:r>
              <a:rPr lang="en-US" baseline="0" dirty="0"/>
              <a:t> consider putting this in appendix instead</a:t>
            </a:r>
            <a:endParaRPr lang="en-US" dirty="0"/>
          </a:p>
        </p:txBody>
      </p:sp>
      <p:sp>
        <p:nvSpPr>
          <p:cNvPr id="4" name="Slide Number Placeholder 3"/>
          <p:cNvSpPr>
            <a:spLocks noGrp="1"/>
          </p:cNvSpPr>
          <p:nvPr>
            <p:ph type="sldNum" sz="quarter" idx="10"/>
          </p:nvPr>
        </p:nvSpPr>
        <p:spPr/>
        <p:txBody>
          <a:bodyPr/>
          <a:lstStyle/>
          <a:p>
            <a:fld id="{8FBA5C27-868D-9948-802B-37073D776758}" type="slidenum">
              <a:rPr lang="en-US" smtClean="0"/>
              <a:pPr/>
              <a:t>34</a:t>
            </a:fld>
            <a:endParaRPr lang="en-US"/>
          </a:p>
        </p:txBody>
      </p:sp>
    </p:spTree>
    <p:extLst>
      <p:ext uri="{BB962C8B-B14F-4D97-AF65-F5344CB8AC3E}">
        <p14:creationId xmlns:p14="http://schemas.microsoft.com/office/powerpoint/2010/main" val="1624974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 still don’t think three sides are needed for the manager topic.</a:t>
            </a:r>
            <a:r>
              <a:rPr lang="en-US" baseline="0" dirty="0"/>
              <a:t> Slide 13 is strongest and could stand on its own without missing major points.</a:t>
            </a:r>
          </a:p>
          <a:p>
            <a:r>
              <a:rPr lang="en-US" baseline="0" dirty="0"/>
              <a:t>GRJ: could improve on slide visual appearance here </a:t>
            </a:r>
          </a:p>
        </p:txBody>
      </p:sp>
      <p:sp>
        <p:nvSpPr>
          <p:cNvPr id="4" name="Slide Number Placeholder 3"/>
          <p:cNvSpPr>
            <a:spLocks noGrp="1"/>
          </p:cNvSpPr>
          <p:nvPr>
            <p:ph type="sldNum" sz="quarter" idx="10"/>
          </p:nvPr>
        </p:nvSpPr>
        <p:spPr/>
        <p:txBody>
          <a:bodyPr/>
          <a:lstStyle/>
          <a:p>
            <a:fld id="{CE5ACDE3-92B8-4DAD-829B-5E390738FCD2}" type="slidenum">
              <a:rPr lang="en-US" smtClean="0"/>
              <a:t>35</a:t>
            </a:fld>
            <a:endParaRPr lang="en-US"/>
          </a:p>
        </p:txBody>
      </p:sp>
    </p:spTree>
    <p:extLst>
      <p:ext uri="{BB962C8B-B14F-4D97-AF65-F5344CB8AC3E}">
        <p14:creationId xmlns:p14="http://schemas.microsoft.com/office/powerpoint/2010/main" val="254017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4</a:t>
            </a:fld>
            <a:endParaRPr lang="en-US"/>
          </a:p>
        </p:txBody>
      </p:sp>
    </p:spTree>
    <p:extLst>
      <p:ext uri="{BB962C8B-B14F-4D97-AF65-F5344CB8AC3E}">
        <p14:creationId xmlns:p14="http://schemas.microsoft.com/office/powerpoint/2010/main" val="238454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5</a:t>
            </a:fld>
            <a:endParaRPr lang="en-US"/>
          </a:p>
        </p:txBody>
      </p:sp>
    </p:spTree>
    <p:extLst>
      <p:ext uri="{BB962C8B-B14F-4D97-AF65-F5344CB8AC3E}">
        <p14:creationId xmlns:p14="http://schemas.microsoft.com/office/powerpoint/2010/main" val="3897038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BA5C27-868D-9948-802B-37073D776758}" type="slidenum">
              <a:rPr lang="en-US" smtClean="0"/>
              <a:pPr/>
              <a:t>6</a:t>
            </a:fld>
            <a:endParaRPr lang="en-US"/>
          </a:p>
        </p:txBody>
      </p:sp>
    </p:spTree>
    <p:extLst>
      <p:ext uri="{BB962C8B-B14F-4D97-AF65-F5344CB8AC3E}">
        <p14:creationId xmlns:p14="http://schemas.microsoft.com/office/powerpoint/2010/main" val="349315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7</a:t>
            </a:fld>
            <a:endParaRPr lang="en-US"/>
          </a:p>
        </p:txBody>
      </p:sp>
    </p:spTree>
    <p:extLst>
      <p:ext uri="{BB962C8B-B14F-4D97-AF65-F5344CB8AC3E}">
        <p14:creationId xmlns:p14="http://schemas.microsoft.com/office/powerpoint/2010/main" val="382932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the team on pitching</a:t>
            </a:r>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8</a:t>
            </a:fld>
            <a:endParaRPr lang="en-US"/>
          </a:p>
        </p:txBody>
      </p:sp>
    </p:spTree>
    <p:extLst>
      <p:ext uri="{BB962C8B-B14F-4D97-AF65-F5344CB8AC3E}">
        <p14:creationId xmlns:p14="http://schemas.microsoft.com/office/powerpoint/2010/main" val="122133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5ACDE3-92B8-4DAD-829B-5E390738FCD2}" type="slidenum">
              <a:rPr lang="en-US" smtClean="0"/>
              <a:t>9</a:t>
            </a:fld>
            <a:endParaRPr lang="en-US"/>
          </a:p>
        </p:txBody>
      </p:sp>
    </p:spTree>
    <p:extLst>
      <p:ext uri="{BB962C8B-B14F-4D97-AF65-F5344CB8AC3E}">
        <p14:creationId xmlns:p14="http://schemas.microsoft.com/office/powerpoint/2010/main" val="69274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2371725"/>
            <a:ext cx="9144000" cy="15256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914400" y="3897401"/>
            <a:ext cx="7315200" cy="1371600"/>
          </a:xfrm>
          <a:solidFill>
            <a:schemeClr val="tx2"/>
          </a:solidFill>
        </p:spPr>
        <p:txBody>
          <a:bodyPr>
            <a:noAutofit/>
          </a:bodyPr>
          <a:lstStyle>
            <a:lvl1pPr marL="0" indent="0" algn="l">
              <a:buNone/>
              <a:defRPr sz="2400" b="0" i="0" spc="5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[Semester] [Year] [Company Name] Project</a:t>
            </a:r>
            <a:endParaRPr lang="en-US" dirty="0"/>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412251"/>
            <a:ext cx="3468687" cy="1444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04862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lgn="ctr">
              <a:defRPr/>
            </a:lvl1pPr>
          </a:lstStyle>
          <a:p>
            <a:fld id="{800EB1A9-78D9-4AEE-A20B-2AC04830CD91}" type="slidenum">
              <a:rPr lang="en-US" smtClean="0"/>
              <a:t>‹#›</a:t>
            </a:fld>
            <a:endParaRPr lang="en-US"/>
          </a:p>
        </p:txBody>
      </p:sp>
      <p:sp>
        <p:nvSpPr>
          <p:cNvPr id="11" name="Text Placeholder 10"/>
          <p:cNvSpPr>
            <a:spLocks noGrp="1"/>
          </p:cNvSpPr>
          <p:nvPr>
            <p:ph type="body" sz="quarter" idx="13" hasCustomPrompt="1"/>
          </p:nvPr>
        </p:nvSpPr>
        <p:spPr>
          <a:xfrm>
            <a:off x="374650" y="6629400"/>
            <a:ext cx="7999413" cy="228600"/>
          </a:xfrm>
        </p:spPr>
        <p:txBody>
          <a:bodyPr>
            <a:noAutofit/>
          </a:bodyPr>
          <a:lstStyle>
            <a:lvl1pPr marL="0" indent="0">
              <a:buFontTx/>
              <a:buNone/>
              <a:defRPr sz="800"/>
            </a:lvl1pPr>
            <a:lvl2pPr marL="457200" indent="0">
              <a:buFontTx/>
              <a:buNone/>
              <a:defRPr sz="800"/>
            </a:lvl2pPr>
            <a:lvl3pPr marL="914400" indent="0">
              <a:buFontTx/>
              <a:buNone/>
              <a:defRPr sz="800"/>
            </a:lvl3pPr>
            <a:lvl4pPr marL="1371600" indent="0">
              <a:buFontTx/>
              <a:buNone/>
              <a:defRPr sz="800"/>
            </a:lvl4pPr>
            <a:lvl5pPr marL="1828800" indent="0">
              <a:buFontTx/>
              <a:buNone/>
              <a:defRPr sz="800"/>
            </a:lvl5pPr>
          </a:lstStyle>
          <a:p>
            <a:pPr lvl="0"/>
            <a:r>
              <a:rPr lang="en-US" dirty="0" smtClean="0"/>
              <a:t>Source:</a:t>
            </a:r>
            <a:endParaRPr lang="en-US" dirty="0"/>
          </a:p>
        </p:txBody>
      </p:sp>
      <p:sp>
        <p:nvSpPr>
          <p:cNvPr id="10" name="Title 1"/>
          <p:cNvSpPr>
            <a:spLocks noGrp="1"/>
          </p:cNvSpPr>
          <p:nvPr>
            <p:ph type="title"/>
          </p:nvPr>
        </p:nvSpPr>
        <p:spPr>
          <a:xfrm>
            <a:off x="369428" y="134516"/>
            <a:ext cx="7315200" cy="640080"/>
          </a:xfrm>
          <a:noFill/>
        </p:spPr>
        <p:txBody>
          <a:bodyPr/>
          <a:lstStyle>
            <a:lvl1pPr>
              <a:defRPr/>
            </a:lvl1pPr>
          </a:lstStyle>
          <a:p>
            <a:r>
              <a:rPr lang="en-US" smtClean="0"/>
              <a:t>Click to edit Master title style</a:t>
            </a:r>
            <a:endParaRPr lang="en-US" dirty="0"/>
          </a:p>
        </p:txBody>
      </p:sp>
      <p:sp>
        <p:nvSpPr>
          <p:cNvPr id="5" name="Content Placeholder 4"/>
          <p:cNvSpPr>
            <a:spLocks noGrp="1"/>
          </p:cNvSpPr>
          <p:nvPr>
            <p:ph sz="quarter" idx="14"/>
          </p:nvPr>
        </p:nvSpPr>
        <p:spPr>
          <a:xfrm>
            <a:off x="369429" y="1054204"/>
            <a:ext cx="8405142" cy="54386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73108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240"/>
            <a:ext cx="9144000" cy="68622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722313" y="4406900"/>
            <a:ext cx="7772400" cy="1371600"/>
          </a:xfrm>
          <a:noFill/>
        </p:spPr>
        <p:txBody>
          <a:bodyPr anchor="t"/>
          <a:lstStyle>
            <a:lvl1pPr algn="r">
              <a:defRPr sz="4000" b="0" cap="all">
                <a:solidFill>
                  <a:schemeClr val="tx1"/>
                </a:solidFill>
              </a:defRPr>
            </a:lvl1pPr>
          </a:lstStyle>
          <a:p>
            <a:r>
              <a:rPr lang="en-US" dirty="0" smtClean="0"/>
              <a:t>Click to add section title</a:t>
            </a:r>
            <a:endParaRPr lang="en-US" dirty="0"/>
          </a:p>
        </p:txBody>
      </p:sp>
      <p:sp>
        <p:nvSpPr>
          <p:cNvPr id="9" name="Slide Number Placeholder 6"/>
          <p:cNvSpPr>
            <a:spLocks noGrp="1"/>
          </p:cNvSpPr>
          <p:nvPr>
            <p:ph type="sldNum" sz="quarter" idx="12"/>
          </p:nvPr>
        </p:nvSpPr>
        <p:spPr>
          <a:xfrm>
            <a:off x="8373648" y="6630035"/>
            <a:ext cx="400922" cy="227965"/>
          </a:xfrm>
        </p:spPr>
        <p:txBody>
          <a:bodyPr/>
          <a:lstStyle>
            <a:lvl1pPr>
              <a:defRPr>
                <a:solidFill>
                  <a:schemeClr val="tx1"/>
                </a:solidFill>
              </a:defRPr>
            </a:lvl1pPr>
          </a:lstStyle>
          <a:p>
            <a:fld id="{800EB1A9-78D9-4AEE-A20B-2AC04830CD91}" type="slidenum">
              <a:rPr lang="en-US" smtClean="0"/>
              <a:t>‹#›</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0" y="2137826"/>
            <a:ext cx="1147823" cy="2286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722313" y="3035300"/>
            <a:ext cx="7772400" cy="1371600"/>
          </a:xfrm>
        </p:spPr>
        <p:txBody>
          <a:bodyPr anchor="b"/>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893872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9428" y="1054204"/>
            <a:ext cx="4126371" cy="5438671"/>
          </a:xfrm>
        </p:spPr>
        <p:txBody>
          <a:bodyPr>
            <a:normAutofit/>
          </a:bodyPr>
          <a:lstStyle>
            <a:lvl1pPr marL="342900" indent="-342900">
              <a:buFont typeface="Lucida Grande"/>
              <a:buChar char="▪"/>
              <a:defRPr sz="2000"/>
            </a:lvl1pPr>
            <a:lvl2pPr marL="742950" indent="-285750">
              <a:buFont typeface="Lucida Grande"/>
              <a:buChar char="▪"/>
              <a:defRPr sz="1800"/>
            </a:lvl2pPr>
            <a:lvl3pPr marL="1143000" indent="-228600">
              <a:buFont typeface="Lucida Grande"/>
              <a:buChar char="▪"/>
              <a:defRPr sz="1600"/>
            </a:lvl3pPr>
            <a:lvl4pPr marL="1600200" indent="-228600">
              <a:buFont typeface="Lucida Grande"/>
              <a:buChar char="▪"/>
              <a:defRPr sz="1400"/>
            </a:lvl4pPr>
            <a:lvl5pPr marL="2057400" indent="-228600">
              <a:buFont typeface="Lucida Grande"/>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614" y="1054204"/>
            <a:ext cx="4126371" cy="5438671"/>
          </a:xfrm>
        </p:spPr>
        <p:txBody>
          <a:bodyPr>
            <a:normAutofit/>
          </a:bodyPr>
          <a:lstStyle>
            <a:lvl1pPr marL="342900" indent="-342900">
              <a:buFont typeface="Lucida Grande"/>
              <a:buChar char="▪"/>
              <a:defRPr sz="2000"/>
            </a:lvl1pPr>
            <a:lvl2pPr marL="742950" indent="-285750">
              <a:buFont typeface="Lucida Grande"/>
              <a:buChar char="▪"/>
              <a:defRPr sz="1800"/>
            </a:lvl2pPr>
            <a:lvl3pPr marL="1143000" indent="-228600">
              <a:buFont typeface="Lucida Grande"/>
              <a:buChar char="▪"/>
              <a:defRPr sz="1600"/>
            </a:lvl3pPr>
            <a:lvl4pPr marL="1600200" indent="-228600">
              <a:buFont typeface="Lucida Grande"/>
              <a:buChar char="▪"/>
              <a:defRPr sz="1400"/>
            </a:lvl4pPr>
            <a:lvl5pPr marL="2057400" indent="-228600">
              <a:buFont typeface="Lucida Grande"/>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8374063" y="6630035"/>
            <a:ext cx="400922" cy="227965"/>
          </a:xfrm>
        </p:spPr>
        <p:txBody>
          <a:bodyPr/>
          <a:lstStyle/>
          <a:p>
            <a:fld id="{800EB1A9-78D9-4AEE-A20B-2AC04830CD91}" type="slidenum">
              <a:rPr lang="en-US" smtClean="0"/>
              <a:t>‹#›</a:t>
            </a:fld>
            <a:endParaRPr lang="en-US"/>
          </a:p>
        </p:txBody>
      </p:sp>
      <p:sp>
        <p:nvSpPr>
          <p:cNvPr id="12" name="Title 1"/>
          <p:cNvSpPr>
            <a:spLocks noGrp="1"/>
          </p:cNvSpPr>
          <p:nvPr>
            <p:ph type="title"/>
          </p:nvPr>
        </p:nvSpPr>
        <p:spPr>
          <a:xfrm>
            <a:off x="369428" y="134516"/>
            <a:ext cx="7315200" cy="640080"/>
          </a:xfrm>
          <a:noFill/>
        </p:spPr>
        <p:txBody>
          <a:bodyPr>
            <a:normAutofit/>
          </a:bodyPr>
          <a:lstStyle>
            <a:lvl1pPr>
              <a:defRPr sz="2400"/>
            </a:lvl1pPr>
          </a:lstStyle>
          <a:p>
            <a:r>
              <a:rPr lang="en-US" dirty="0" smtClean="0"/>
              <a:t>Click to edit Master title style</a:t>
            </a:r>
            <a:endParaRPr lang="en-US" dirty="0"/>
          </a:p>
        </p:txBody>
      </p:sp>
      <p:sp>
        <p:nvSpPr>
          <p:cNvPr id="13" name="Text Placeholder 10"/>
          <p:cNvSpPr>
            <a:spLocks noGrp="1"/>
          </p:cNvSpPr>
          <p:nvPr>
            <p:ph type="body" sz="quarter" idx="13" hasCustomPrompt="1"/>
          </p:nvPr>
        </p:nvSpPr>
        <p:spPr>
          <a:xfrm>
            <a:off x="374650" y="6629400"/>
            <a:ext cx="7999413" cy="228600"/>
          </a:xfrm>
        </p:spPr>
        <p:txBody>
          <a:bodyPr>
            <a:noAutofit/>
          </a:bodyPr>
          <a:lstStyle>
            <a:lvl1pPr marL="0" indent="0">
              <a:buFontTx/>
              <a:buNone/>
              <a:defRPr sz="800"/>
            </a:lvl1pPr>
            <a:lvl2pPr marL="457200" indent="0">
              <a:buFontTx/>
              <a:buNone/>
              <a:defRPr sz="800"/>
            </a:lvl2pPr>
            <a:lvl3pPr marL="914400" indent="0">
              <a:buFontTx/>
              <a:buNone/>
              <a:defRPr sz="800"/>
            </a:lvl3pPr>
            <a:lvl4pPr marL="1371600" indent="0">
              <a:buFontTx/>
              <a:buNone/>
              <a:defRPr sz="800"/>
            </a:lvl4pPr>
            <a:lvl5pPr marL="1828800" indent="0">
              <a:buFontTx/>
              <a:buNone/>
              <a:defRPr sz="800"/>
            </a:lvl5pPr>
          </a:lstStyle>
          <a:p>
            <a:pPr lvl="0"/>
            <a:r>
              <a:rPr lang="en-US" dirty="0" smtClean="0"/>
              <a:t>Source:</a:t>
            </a:r>
            <a:endParaRPr lang="en-US" dirty="0"/>
          </a:p>
        </p:txBody>
      </p:sp>
    </p:spTree>
    <p:extLst>
      <p:ext uri="{BB962C8B-B14F-4D97-AF65-F5344CB8AC3E}">
        <p14:creationId xmlns:p14="http://schemas.microsoft.com/office/powerpoint/2010/main" val="18577222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9428" y="134516"/>
            <a:ext cx="7315200" cy="640080"/>
          </a:xfrm>
          <a:noFill/>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369429" y="1485092"/>
            <a:ext cx="4127959" cy="500778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990" y="1054204"/>
            <a:ext cx="4129580" cy="430887"/>
          </a:xfrm>
          <a:prstGeom prst="rect">
            <a:avLst/>
          </a:prstGeom>
          <a:effectLst>
            <a:glow rad="127000">
              <a:schemeClr val="accent1"/>
            </a:glow>
            <a:reflection stA="0" dist="50800" dir="5400000" sy="-100000" algn="bl" rotWithShape="0"/>
          </a:effectLst>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95" y="1485092"/>
            <a:ext cx="4129580" cy="500778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800EB1A9-78D9-4AEE-A20B-2AC04830CD91}" type="slidenum">
              <a:rPr lang="en-US" smtClean="0"/>
              <a:t>‹#›</a:t>
            </a:fld>
            <a:endParaRPr lang="en-US"/>
          </a:p>
        </p:txBody>
      </p:sp>
      <p:sp>
        <p:nvSpPr>
          <p:cNvPr id="15" name="Text Placeholder 10"/>
          <p:cNvSpPr>
            <a:spLocks noGrp="1"/>
          </p:cNvSpPr>
          <p:nvPr>
            <p:ph type="body" sz="quarter" idx="13" hasCustomPrompt="1"/>
          </p:nvPr>
        </p:nvSpPr>
        <p:spPr>
          <a:xfrm>
            <a:off x="374650" y="6629400"/>
            <a:ext cx="7999413" cy="228600"/>
          </a:xfrm>
        </p:spPr>
        <p:txBody>
          <a:bodyPr>
            <a:noAutofit/>
          </a:bodyPr>
          <a:lstStyle>
            <a:lvl1pPr marL="0" indent="0">
              <a:buFontTx/>
              <a:buNone/>
              <a:defRPr sz="800"/>
            </a:lvl1pPr>
            <a:lvl2pPr marL="457200" indent="0">
              <a:buFontTx/>
              <a:buNone/>
              <a:defRPr sz="800"/>
            </a:lvl2pPr>
            <a:lvl3pPr marL="914400" indent="0">
              <a:buFontTx/>
              <a:buNone/>
              <a:defRPr sz="800"/>
            </a:lvl3pPr>
            <a:lvl4pPr marL="1371600" indent="0">
              <a:buFontTx/>
              <a:buNone/>
              <a:defRPr sz="800"/>
            </a:lvl4pPr>
            <a:lvl5pPr marL="1828800" indent="0">
              <a:buFontTx/>
              <a:buNone/>
              <a:defRPr sz="800"/>
            </a:lvl5pPr>
          </a:lstStyle>
          <a:p>
            <a:pPr lvl="0"/>
            <a:r>
              <a:rPr lang="en-US" dirty="0" smtClean="0"/>
              <a:t>Source:</a:t>
            </a:r>
            <a:endParaRPr lang="en-US" dirty="0"/>
          </a:p>
        </p:txBody>
      </p:sp>
      <p:sp>
        <p:nvSpPr>
          <p:cNvPr id="16" name="Text Placeholder 4"/>
          <p:cNvSpPr>
            <a:spLocks noGrp="1"/>
          </p:cNvSpPr>
          <p:nvPr>
            <p:ph type="body" sz="quarter" idx="14"/>
          </p:nvPr>
        </p:nvSpPr>
        <p:spPr>
          <a:xfrm>
            <a:off x="369429" y="1054204"/>
            <a:ext cx="4129580" cy="430887"/>
          </a:xfrm>
          <a:prstGeom prst="rect">
            <a:avLst/>
          </a:prstGeom>
          <a:effectLst>
            <a:glow rad="127000">
              <a:schemeClr val="accent1"/>
            </a:glow>
            <a:reflection stA="0" dist="50800" dir="5400000" sy="-100000" algn="bl" rotWithShape="0"/>
          </a:effectLst>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752490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9428" y="136310"/>
            <a:ext cx="7315200" cy="638286"/>
          </a:xfrm>
          <a:noFill/>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800EB1A9-78D9-4AEE-A20B-2AC04830CD91}" type="slidenum">
              <a:rPr lang="en-US" smtClean="0"/>
              <a:t>‹#›</a:t>
            </a:fld>
            <a:endParaRPr lang="en-US"/>
          </a:p>
        </p:txBody>
      </p:sp>
      <p:sp>
        <p:nvSpPr>
          <p:cNvPr id="8" name="Text Placeholder 10"/>
          <p:cNvSpPr>
            <a:spLocks noGrp="1"/>
          </p:cNvSpPr>
          <p:nvPr>
            <p:ph type="body" sz="quarter" idx="13" hasCustomPrompt="1"/>
          </p:nvPr>
        </p:nvSpPr>
        <p:spPr>
          <a:xfrm>
            <a:off x="374650" y="6629400"/>
            <a:ext cx="7999413" cy="228600"/>
          </a:xfrm>
        </p:spPr>
        <p:txBody>
          <a:bodyPr>
            <a:noAutofit/>
          </a:bodyPr>
          <a:lstStyle>
            <a:lvl1pPr marL="0" indent="0">
              <a:buFontTx/>
              <a:buNone/>
              <a:defRPr sz="800"/>
            </a:lvl1pPr>
            <a:lvl2pPr marL="457200" indent="0">
              <a:buFontTx/>
              <a:buNone/>
              <a:defRPr sz="800"/>
            </a:lvl2pPr>
            <a:lvl3pPr marL="914400" indent="0">
              <a:buFontTx/>
              <a:buNone/>
              <a:defRPr sz="800"/>
            </a:lvl3pPr>
            <a:lvl4pPr marL="1371600" indent="0">
              <a:buFontTx/>
              <a:buNone/>
              <a:defRPr sz="800"/>
            </a:lvl4pPr>
            <a:lvl5pPr marL="1828800" indent="0">
              <a:buFontTx/>
              <a:buNone/>
              <a:defRPr sz="800"/>
            </a:lvl5pPr>
          </a:lstStyle>
          <a:p>
            <a:pPr lvl="0"/>
            <a:r>
              <a:rPr lang="en-US" dirty="0" smtClean="0"/>
              <a:t>Source:</a:t>
            </a:r>
            <a:endParaRPr lang="en-US" dirty="0"/>
          </a:p>
        </p:txBody>
      </p:sp>
    </p:spTree>
    <p:extLst>
      <p:ext uri="{BB962C8B-B14F-4D97-AF65-F5344CB8AC3E}">
        <p14:creationId xmlns:p14="http://schemas.microsoft.com/office/powerpoint/2010/main" val="2877266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00EB1A9-78D9-4AEE-A20B-2AC04830CD91}" type="slidenum">
              <a:rPr lang="en-US" smtClean="0"/>
              <a:t>‹#›</a:t>
            </a:fld>
            <a:endParaRPr lang="en-US"/>
          </a:p>
        </p:txBody>
      </p:sp>
    </p:spTree>
    <p:extLst>
      <p:ext uri="{BB962C8B-B14F-4D97-AF65-F5344CB8AC3E}">
        <p14:creationId xmlns:p14="http://schemas.microsoft.com/office/powerpoint/2010/main" val="788239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0"/>
            <a:ext cx="8774571" cy="914400"/>
          </a:xfrm>
          <a:prstGeom prst="rect">
            <a:avLst/>
          </a:prstGeom>
          <a:solidFill>
            <a:srgbClr val="0B223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t="16859" r="22371"/>
          <a:stretch/>
        </p:blipFill>
        <p:spPr bwMode="auto">
          <a:xfrm>
            <a:off x="8079245" y="0"/>
            <a:ext cx="1064755" cy="1140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69428" y="134516"/>
            <a:ext cx="7315200" cy="640080"/>
          </a:xfrm>
          <a:prstGeom prst="rect">
            <a:avLst/>
          </a:prstGeom>
          <a:solidFill>
            <a:schemeClr val="tx2"/>
          </a:solidFill>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369429" y="1054204"/>
            <a:ext cx="8405142" cy="543867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a:xfrm>
            <a:off x="369428" y="6630035"/>
            <a:ext cx="8405142" cy="0"/>
          </a:xfrm>
          <a:prstGeom prst="line">
            <a:avLst/>
          </a:prstGeom>
          <a:ln>
            <a:solidFill>
              <a:srgbClr val="0B223D"/>
            </a:solidFill>
          </a:ln>
          <a:effectLst/>
        </p:spPr>
        <p:style>
          <a:lnRef idx="2">
            <a:schemeClr val="accent1"/>
          </a:lnRef>
          <a:fillRef idx="0">
            <a:schemeClr val="accent1"/>
          </a:fillRef>
          <a:effectRef idx="1">
            <a:schemeClr val="accent1"/>
          </a:effectRef>
          <a:fontRef idx="minor">
            <a:schemeClr val="tx1"/>
          </a:fontRef>
        </p:style>
      </p:cxnSp>
      <p:pic>
        <p:nvPicPr>
          <p:cNvPr id="1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57958"/>
          <a:stretch/>
        </p:blipFill>
        <p:spPr bwMode="auto">
          <a:xfrm>
            <a:off x="8224091" y="46935"/>
            <a:ext cx="822960" cy="8152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4"/>
          </p:nvPr>
        </p:nvSpPr>
        <p:spPr>
          <a:xfrm>
            <a:off x="8373648" y="6630035"/>
            <a:ext cx="400922" cy="227965"/>
          </a:xfrm>
          <a:prstGeom prst="rect">
            <a:avLst/>
          </a:prstGeom>
        </p:spPr>
        <p:txBody>
          <a:bodyPr vert="horz" lIns="91440" tIns="45720" rIns="91440" bIns="45720" rtlCol="0" anchor="ctr"/>
          <a:lstStyle>
            <a:lvl1pPr algn="ctr">
              <a:defRPr sz="1000" kern="1200" spc="50">
                <a:solidFill>
                  <a:srgbClr val="000000"/>
                </a:solidFill>
                <a:latin typeface="Trebuchet MS"/>
              </a:defRPr>
            </a:lvl1pPr>
          </a:lstStyle>
          <a:p>
            <a:fld id="{800EB1A9-78D9-4AEE-A20B-2AC04830CD91}" type="slidenum">
              <a:rPr lang="en-US" smtClean="0"/>
              <a:t>‹#›</a:t>
            </a:fld>
            <a:endParaRPr lang="en-US"/>
          </a:p>
        </p:txBody>
      </p:sp>
    </p:spTree>
    <p:extLst>
      <p:ext uri="{BB962C8B-B14F-4D97-AF65-F5344CB8AC3E}">
        <p14:creationId xmlns:p14="http://schemas.microsoft.com/office/powerpoint/2010/main" val="37768304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defTabSz="457200" rtl="0" eaLnBrk="1" latinLnBrk="0" hangingPunct="1">
        <a:spcBef>
          <a:spcPct val="0"/>
        </a:spcBef>
        <a:buNone/>
        <a:defRPr sz="3200" kern="1200" cap="none" spc="100" baseline="0">
          <a:solidFill>
            <a:schemeClr val="bg1"/>
          </a:solidFill>
          <a:latin typeface="Trebuchet MS"/>
          <a:ea typeface="+mj-ea"/>
          <a:cs typeface="Trebuchet MS"/>
        </a:defRPr>
      </a:lvl1pPr>
    </p:titleStyle>
    <p:bodyStyle>
      <a:lvl1pPr marL="342900" indent="-342900" algn="l" defTabSz="457200" rtl="0" eaLnBrk="1" latinLnBrk="0" hangingPunct="1">
        <a:spcBef>
          <a:spcPct val="20000"/>
        </a:spcBef>
        <a:buClr>
          <a:srgbClr val="0B223D"/>
        </a:buClr>
        <a:buFont typeface="Lucida Grande"/>
        <a:buChar char="▪"/>
        <a:defRPr sz="2000" kern="1200" spc="50">
          <a:solidFill>
            <a:srgbClr val="000000"/>
          </a:solidFill>
          <a:latin typeface="Trebuchet MS"/>
          <a:ea typeface="+mn-ea"/>
          <a:cs typeface="Trebuchet MS"/>
        </a:defRPr>
      </a:lvl1pPr>
      <a:lvl2pPr marL="742950" indent="-285750" algn="l" defTabSz="457200" rtl="0" eaLnBrk="1" latinLnBrk="0" hangingPunct="1">
        <a:spcBef>
          <a:spcPct val="20000"/>
        </a:spcBef>
        <a:buClr>
          <a:srgbClr val="0B223D"/>
        </a:buClr>
        <a:buFont typeface="Lucida Grande"/>
        <a:buChar char="▪"/>
        <a:defRPr sz="2000" kern="1200" spc="50">
          <a:solidFill>
            <a:srgbClr val="000000"/>
          </a:solidFill>
          <a:latin typeface="Trebuchet MS"/>
          <a:ea typeface="+mn-ea"/>
          <a:cs typeface="Trebuchet MS"/>
        </a:defRPr>
      </a:lvl2pPr>
      <a:lvl3pPr marL="1143000" indent="-228600" algn="l" defTabSz="457200" rtl="0" eaLnBrk="1" latinLnBrk="0" hangingPunct="1">
        <a:spcBef>
          <a:spcPct val="20000"/>
        </a:spcBef>
        <a:buClr>
          <a:srgbClr val="0B223D"/>
        </a:buClr>
        <a:buFont typeface="Lucida Grande"/>
        <a:buChar char="▪"/>
        <a:defRPr sz="2000" kern="1200" spc="50">
          <a:solidFill>
            <a:srgbClr val="000000"/>
          </a:solidFill>
          <a:latin typeface="Trebuchet MS"/>
          <a:ea typeface="+mn-ea"/>
          <a:cs typeface="Trebuchet MS"/>
        </a:defRPr>
      </a:lvl3pPr>
      <a:lvl4pPr marL="1600200" indent="-228600" algn="l" defTabSz="457200" rtl="0" eaLnBrk="1" latinLnBrk="0" hangingPunct="1">
        <a:spcBef>
          <a:spcPct val="20000"/>
        </a:spcBef>
        <a:buClr>
          <a:srgbClr val="0B223D"/>
        </a:buClr>
        <a:buFont typeface="Lucida Grande"/>
        <a:buChar char="▪"/>
        <a:defRPr sz="2000" kern="1200" spc="50">
          <a:solidFill>
            <a:srgbClr val="000000"/>
          </a:solidFill>
          <a:latin typeface="Trebuchet MS"/>
          <a:ea typeface="+mn-ea"/>
          <a:cs typeface="Trebuchet MS"/>
        </a:defRPr>
      </a:lvl4pPr>
      <a:lvl5pPr marL="2057400" indent="-228600" algn="l" defTabSz="457200" rtl="0" eaLnBrk="1" latinLnBrk="0" hangingPunct="1">
        <a:spcBef>
          <a:spcPct val="20000"/>
        </a:spcBef>
        <a:buClr>
          <a:srgbClr val="0B223D"/>
        </a:buClr>
        <a:buFont typeface="Lucida Grande"/>
        <a:buChar char="▪"/>
        <a:defRPr sz="2000" kern="1200" spc="50">
          <a:solidFill>
            <a:srgbClr val="000000"/>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comments" Target="../comments/comment2.xml"/><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5" Type="http://schemas.openxmlformats.org/officeDocument/2006/relationships/chart" Target="../charts/chart12.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chart" Target="../charts/chart15.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www.spotrac.com/mlb" TargetMode="External"/><Relationship Id="rId4" Type="http://schemas.openxmlformats.org/officeDocument/2006/relationships/image" Target="../media/image16.png"/><Relationship Id="rId5" Type="http://schemas.openxmlformats.org/officeDocument/2006/relationships/chart" Target="../charts/chart16.xml"/><Relationship Id="rId6" Type="http://schemas.openxmlformats.org/officeDocument/2006/relationships/comments" Target="../comments/comment3.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g"/><Relationship Id="rId8" Type="http://schemas.openxmlformats.org/officeDocument/2006/relationships/image" Target="../media/image10.jpeg"/><Relationship Id="rId9" Type="http://schemas.openxmlformats.org/officeDocument/2006/relationships/image" Target="../media/image11.png"/><Relationship Id="rId10" Type="http://schemas.openxmlformats.org/officeDocument/2006/relationships/image" Target="../media/image12.jpeg"/><Relationship Id="rId11"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17.xml"/><Relationship Id="rId4" Type="http://schemas.openxmlformats.org/officeDocument/2006/relationships/chart" Target="../charts/chart18.xml"/><Relationship Id="rId5" Type="http://schemas.openxmlformats.org/officeDocument/2006/relationships/chart" Target="../charts/chart19.xml"/><Relationship Id="rId6" Type="http://schemas.openxmlformats.org/officeDocument/2006/relationships/chart" Target="../charts/chart20.xml"/><Relationship Id="rId7"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chart" Target="../charts/chart21.xml"/><Relationship Id="rId4" Type="http://schemas.openxmlformats.org/officeDocument/2006/relationships/chart" Target="../charts/chart22.xml"/><Relationship Id="rId5" Type="http://schemas.openxmlformats.org/officeDocument/2006/relationships/chart" Target="../charts/chart23.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image" Target="../media/image24.jpeg"/><Relationship Id="rId12" Type="http://schemas.openxmlformats.org/officeDocument/2006/relationships/image" Target="../media/image25.jpg"/><Relationship Id="rId13" Type="http://schemas.openxmlformats.org/officeDocument/2006/relationships/image" Target="../media/image26.jpg"/><Relationship Id="rId14" Type="http://schemas.openxmlformats.org/officeDocument/2006/relationships/image" Target="../media/image27.png"/><Relationship Id="rId15" Type="http://schemas.openxmlformats.org/officeDocument/2006/relationships/comments" Target="../comments/comment5.xml"/><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chart" Target="../charts/chart24.xml"/><Relationship Id="rId4" Type="http://schemas.openxmlformats.org/officeDocument/2006/relationships/image" Target="../media/image17.jpeg"/><Relationship Id="rId5" Type="http://schemas.openxmlformats.org/officeDocument/2006/relationships/image" Target="../media/image18.jpeg"/><Relationship Id="rId6" Type="http://schemas.openxmlformats.org/officeDocument/2006/relationships/image" Target="../media/image19.png"/><Relationship Id="rId7" Type="http://schemas.openxmlformats.org/officeDocument/2006/relationships/image" Target="../media/image20.jpeg"/><Relationship Id="rId8" Type="http://schemas.openxmlformats.org/officeDocument/2006/relationships/image" Target="../media/image21.jpeg"/><Relationship Id="rId9" Type="http://schemas.openxmlformats.org/officeDocument/2006/relationships/image" Target="../media/image22.jpeg"/><Relationship Id="rId10"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3" Type="http://schemas.openxmlformats.org/officeDocument/2006/relationships/chart" Target="../charts/chart25.xml"/><Relationship Id="rId14" Type="http://schemas.openxmlformats.org/officeDocument/2006/relationships/comments" Target="../comments/comment6.xml"/><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9" Type="http://schemas.openxmlformats.org/officeDocument/2006/relationships/diagramLayout" Target="../diagrams/layout7.xml"/><Relationship Id="rId20" Type="http://schemas.openxmlformats.org/officeDocument/2006/relationships/diagramQuickStyle" Target="../diagrams/quickStyle9.xml"/><Relationship Id="rId21" Type="http://schemas.openxmlformats.org/officeDocument/2006/relationships/diagramColors" Target="../diagrams/colors9.xml"/><Relationship Id="rId22" Type="http://schemas.microsoft.com/office/2007/relationships/diagramDrawing" Target="../diagrams/drawing9.xml"/><Relationship Id="rId23" Type="http://schemas.openxmlformats.org/officeDocument/2006/relationships/comments" Target="../comments/comment7.xml"/><Relationship Id="rId10" Type="http://schemas.openxmlformats.org/officeDocument/2006/relationships/diagramQuickStyle" Target="../diagrams/quickStyle7.xml"/><Relationship Id="rId11" Type="http://schemas.openxmlformats.org/officeDocument/2006/relationships/diagramColors" Target="../diagrams/colors7.xml"/><Relationship Id="rId12" Type="http://schemas.microsoft.com/office/2007/relationships/diagramDrawing" Target="../diagrams/drawing7.xml"/><Relationship Id="rId13" Type="http://schemas.openxmlformats.org/officeDocument/2006/relationships/diagramData" Target="../diagrams/data8.xml"/><Relationship Id="rId14" Type="http://schemas.openxmlformats.org/officeDocument/2006/relationships/diagramLayout" Target="../diagrams/layout8.xml"/><Relationship Id="rId15" Type="http://schemas.openxmlformats.org/officeDocument/2006/relationships/diagramQuickStyle" Target="../diagrams/quickStyle8.xml"/><Relationship Id="rId16" Type="http://schemas.openxmlformats.org/officeDocument/2006/relationships/diagramColors" Target="../diagrams/colors8.xml"/><Relationship Id="rId17" Type="http://schemas.microsoft.com/office/2007/relationships/diagramDrawing" Target="../diagrams/drawing8.xml"/><Relationship Id="rId18" Type="http://schemas.openxmlformats.org/officeDocument/2006/relationships/diagramData" Target="../diagrams/data9.xml"/><Relationship Id="rId19" Type="http://schemas.openxmlformats.org/officeDocument/2006/relationships/diagramLayout" Target="../diagrams/layout9.xm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diagramData" Target="../diagrams/data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spotrac.com/mlb" TargetMode="External"/><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omments" Target="../comments/comment9.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chart" Target="../charts/chart28.xml"/><Relationship Id="rId4" Type="http://schemas.openxmlformats.org/officeDocument/2006/relationships/hyperlink" Target="http://www.spotrac.com/mlb" TargetMode="External"/><Relationship Id="rId5" Type="http://schemas.openxmlformats.org/officeDocument/2006/relationships/chart" Target="../charts/chart29.xml"/><Relationship Id="rId6" Type="http://schemas.openxmlformats.org/officeDocument/2006/relationships/comments" Target="../comments/comment10.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chart" Target="../charts/chart30.xml"/><Relationship Id="rId4" Type="http://schemas.openxmlformats.org/officeDocument/2006/relationships/chart" Target="../charts/chart31.xml"/><Relationship Id="rId5" Type="http://schemas.openxmlformats.org/officeDocument/2006/relationships/hyperlink" Target="http://www.spotrac.com/mlb" TargetMode="External"/><Relationship Id="rId6" Type="http://schemas.openxmlformats.org/officeDocument/2006/relationships/comments" Target="../comments/comment11.xml"/><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3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8" Type="http://schemas.openxmlformats.org/officeDocument/2006/relationships/chart" Target="../charts/chart33.xml"/><Relationship Id="rId9" Type="http://schemas.openxmlformats.org/officeDocument/2006/relationships/chart" Target="../charts/chart34.xml"/><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4.png"/><Relationship Id="rId5" Type="http://schemas.openxmlformats.org/officeDocument/2006/relationships/diagramData" Target="../diagrams/data3.xml"/><Relationship Id="rId6" Type="http://schemas.openxmlformats.org/officeDocument/2006/relationships/diagramLayout" Target="../diagrams/layout3.xml"/><Relationship Id="rId7" Type="http://schemas.openxmlformats.org/officeDocument/2006/relationships/diagramQuickStyle" Target="../diagrams/quickStyle3.xml"/><Relationship Id="rId8" Type="http://schemas.openxmlformats.org/officeDocument/2006/relationships/diagramColors" Target="../diagrams/colors3.xml"/><Relationship Id="rId9"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dirty="0" smtClean="0"/>
              <a:t>Spring</a:t>
            </a:r>
            <a:r>
              <a:rPr lang="en-US" dirty="0" smtClean="0"/>
              <a:t> 201</a:t>
            </a:r>
            <a:r>
              <a:rPr lang="en-US" altLang="zh-CN" dirty="0" smtClean="0"/>
              <a:t>7</a:t>
            </a:r>
            <a:r>
              <a:rPr lang="en-US" dirty="0" smtClean="0"/>
              <a:t> Deloitte Project</a:t>
            </a:r>
            <a:r>
              <a:rPr lang="zh-CN" altLang="en-US" dirty="0" smtClean="0"/>
              <a:t> </a:t>
            </a:r>
            <a:r>
              <a:rPr lang="en-US" altLang="zh-CN" dirty="0" smtClean="0"/>
              <a:t>–</a:t>
            </a:r>
            <a:r>
              <a:rPr lang="zh-CN" altLang="en-US" dirty="0" smtClean="0"/>
              <a:t> </a:t>
            </a:r>
            <a:r>
              <a:rPr lang="en-US" altLang="zh-CN" dirty="0" smtClean="0"/>
              <a:t>STEM</a:t>
            </a:r>
            <a:r>
              <a:rPr lang="zh-CN" altLang="en-US" dirty="0" smtClean="0"/>
              <a:t> </a:t>
            </a:r>
            <a:r>
              <a:rPr lang="en-US" altLang="zh-CN" dirty="0" smtClean="0"/>
              <a:t>Division</a:t>
            </a:r>
            <a:endParaRPr lang="en-US" dirty="0" smtClean="0"/>
          </a:p>
          <a:p>
            <a:r>
              <a:rPr lang="en-US" altLang="zh-CN" dirty="0" smtClean="0"/>
              <a:t>04/12/2017</a:t>
            </a:r>
            <a:endParaRPr lang="en-US" dirty="0"/>
          </a:p>
          <a:p>
            <a:endParaRPr lang="en-US" dirty="0"/>
          </a:p>
        </p:txBody>
      </p:sp>
    </p:spTree>
    <p:extLst>
      <p:ext uri="{BB962C8B-B14F-4D97-AF65-F5344CB8AC3E}">
        <p14:creationId xmlns:p14="http://schemas.microsoft.com/office/powerpoint/2010/main" val="1884477382"/>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10</a:t>
            </a:fld>
            <a:endParaRPr lang="en-US" dirty="0"/>
          </a:p>
        </p:txBody>
      </p:sp>
      <p:sp>
        <p:nvSpPr>
          <p:cNvPr id="3" name="Text Placeholder 2"/>
          <p:cNvSpPr>
            <a:spLocks noGrp="1"/>
          </p:cNvSpPr>
          <p:nvPr>
            <p:ph type="body" sz="quarter" idx="13"/>
          </p:nvPr>
        </p:nvSpPr>
        <p:spPr/>
        <p:txBody>
          <a:bodyPr/>
          <a:lstStyle/>
          <a:p>
            <a:r>
              <a:rPr lang="en-US" dirty="0"/>
              <a:t>Source: MLB.com, Baseball-Reference								 			</a:t>
            </a:r>
          </a:p>
        </p:txBody>
      </p:sp>
      <p:sp>
        <p:nvSpPr>
          <p:cNvPr id="4" name="Title 3"/>
          <p:cNvSpPr>
            <a:spLocks noGrp="1"/>
          </p:cNvSpPr>
          <p:nvPr>
            <p:ph type="title"/>
          </p:nvPr>
        </p:nvSpPr>
        <p:spPr/>
        <p:txBody>
          <a:bodyPr>
            <a:noAutofit/>
          </a:bodyPr>
          <a:lstStyle/>
          <a:p>
            <a:r>
              <a:rPr lang="en-US" sz="2800" dirty="0" smtClean="0"/>
              <a:t>Managers who bring their team to the playoffs are older and experienced</a:t>
            </a:r>
            <a:endParaRPr lang="en-US" sz="2800" dirty="0"/>
          </a:p>
        </p:txBody>
      </p:sp>
      <p:graphicFrame>
        <p:nvGraphicFramePr>
          <p:cNvPr id="12" name="Chart 11"/>
          <p:cNvGraphicFramePr/>
          <p:nvPr>
            <p:extLst>
              <p:ext uri="{D42A27DB-BD31-4B8C-83A1-F6EECF244321}">
                <p14:modId xmlns:p14="http://schemas.microsoft.com/office/powerpoint/2010/main" val="1009021007"/>
              </p:ext>
            </p:extLst>
          </p:nvPr>
        </p:nvGraphicFramePr>
        <p:xfrm>
          <a:off x="4513487" y="3494707"/>
          <a:ext cx="4551209" cy="2587213"/>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p:cNvSpPr txBox="1"/>
          <p:nvPr/>
        </p:nvSpPr>
        <p:spPr>
          <a:xfrm>
            <a:off x="359229" y="5986288"/>
            <a:ext cx="8434816"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For a greater chance at making the playoffs, a manager with extensive experience </a:t>
            </a:r>
            <a:r>
              <a:rPr lang="en-US" sz="1600" dirty="0" smtClean="0"/>
              <a:t>as a manager and as a player should be acquired. </a:t>
            </a:r>
            <a:endParaRPr lang="en-US" sz="1600" dirty="0"/>
          </a:p>
        </p:txBody>
      </p:sp>
      <p:graphicFrame>
        <p:nvGraphicFramePr>
          <p:cNvPr id="7" name="Chart 6"/>
          <p:cNvGraphicFramePr/>
          <p:nvPr>
            <p:extLst>
              <p:ext uri="{D42A27DB-BD31-4B8C-83A1-F6EECF244321}">
                <p14:modId xmlns:p14="http://schemas.microsoft.com/office/powerpoint/2010/main" val="1908461715"/>
              </p:ext>
            </p:extLst>
          </p:nvPr>
        </p:nvGraphicFramePr>
        <p:xfrm>
          <a:off x="369427" y="3864039"/>
          <a:ext cx="3931920" cy="195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p:nvPr>
            <p:extLst>
              <p:ext uri="{D42A27DB-BD31-4B8C-83A1-F6EECF244321}">
                <p14:modId xmlns:p14="http://schemas.microsoft.com/office/powerpoint/2010/main" val="883447809"/>
              </p:ext>
            </p:extLst>
          </p:nvPr>
        </p:nvGraphicFramePr>
        <p:xfrm>
          <a:off x="4842649" y="1544653"/>
          <a:ext cx="3951395" cy="1891717"/>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p:cNvSpPr txBox="1"/>
          <p:nvPr/>
        </p:nvSpPr>
        <p:spPr>
          <a:xfrm>
            <a:off x="369427" y="1544653"/>
            <a:ext cx="3931920" cy="1785104"/>
          </a:xfrm>
          <a:prstGeom prst="rect">
            <a:avLst/>
          </a:prstGeom>
          <a:noFill/>
          <a:ln>
            <a:solidFill>
              <a:schemeClr val="bg1"/>
            </a:solidFill>
          </a:ln>
        </p:spPr>
        <p:txBody>
          <a:bodyPr wrap="square" rtlCol="0">
            <a:spAutoFit/>
          </a:bodyPr>
          <a:lstStyle/>
          <a:p>
            <a:pPr marL="171450" indent="-171450">
              <a:buFont typeface="Arial" panose="020B0604020202020204" pitchFamily="34" charset="0"/>
              <a:buChar char="•"/>
            </a:pPr>
            <a:r>
              <a:rPr lang="en-US" sz="1100" b="1" dirty="0"/>
              <a:t>10/10</a:t>
            </a:r>
            <a:r>
              <a:rPr lang="en-US" sz="1100" dirty="0"/>
              <a:t> playoff managers played in minor leagues</a:t>
            </a:r>
          </a:p>
          <a:p>
            <a:endParaRPr lang="en-US" sz="1100" dirty="0"/>
          </a:p>
          <a:p>
            <a:pPr marL="171450" indent="-171450">
              <a:buFont typeface="Arial" panose="020B0604020202020204" pitchFamily="34" charset="0"/>
              <a:buChar char="•"/>
            </a:pPr>
            <a:r>
              <a:rPr lang="en-US" sz="1100" dirty="0"/>
              <a:t>The average playoff manager was a manager for </a:t>
            </a:r>
            <a:r>
              <a:rPr lang="en-US" sz="1100" b="1" dirty="0"/>
              <a:t>2 years </a:t>
            </a:r>
            <a:r>
              <a:rPr lang="en-US" sz="1100" dirty="0"/>
              <a:t>prior to making the playoffs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The </a:t>
            </a:r>
            <a:r>
              <a:rPr lang="en-US" sz="1100" b="1" dirty="0"/>
              <a:t>top 3 </a:t>
            </a:r>
            <a:r>
              <a:rPr lang="en-US" sz="1100" dirty="0"/>
              <a:t>vote-getters in ESPN The Magazine poll all made the playoffs in 2016</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Winner of the poll – Joe Maddon – led Cubs to World Series win</a:t>
            </a:r>
          </a:p>
        </p:txBody>
      </p:sp>
      <p:sp>
        <p:nvSpPr>
          <p:cNvPr id="20" name="TextBox 19"/>
          <p:cNvSpPr txBox="1"/>
          <p:nvPr/>
        </p:nvSpPr>
        <p:spPr>
          <a:xfrm>
            <a:off x="369427" y="1116984"/>
            <a:ext cx="3931920" cy="307777"/>
          </a:xfrm>
          <a:prstGeom prst="rect">
            <a:avLst/>
          </a:prstGeom>
          <a:solidFill>
            <a:schemeClr val="tx2"/>
          </a:solidFill>
        </p:spPr>
        <p:txBody>
          <a:bodyPr wrap="square" rtlCol="0">
            <a:spAutoFit/>
          </a:bodyPr>
          <a:lstStyle/>
          <a:p>
            <a:pPr algn="ctr"/>
            <a:r>
              <a:rPr lang="en-US" sz="1400" dirty="0">
                <a:solidFill>
                  <a:schemeClr val="bg1"/>
                </a:solidFill>
              </a:rPr>
              <a:t>Quick Facts</a:t>
            </a:r>
          </a:p>
        </p:txBody>
      </p:sp>
      <p:sp>
        <p:nvSpPr>
          <p:cNvPr id="23" name="TextBox 22"/>
          <p:cNvSpPr txBox="1"/>
          <p:nvPr/>
        </p:nvSpPr>
        <p:spPr>
          <a:xfrm>
            <a:off x="4842650" y="1116984"/>
            <a:ext cx="3931920" cy="307777"/>
          </a:xfrm>
          <a:prstGeom prst="rect">
            <a:avLst/>
          </a:prstGeom>
          <a:solidFill>
            <a:schemeClr val="tx2"/>
          </a:solidFill>
        </p:spPr>
        <p:txBody>
          <a:bodyPr wrap="square" rtlCol="0">
            <a:spAutoFit/>
          </a:bodyPr>
          <a:lstStyle/>
          <a:p>
            <a:pPr algn="ctr"/>
            <a:r>
              <a:rPr lang="en-US" sz="1400" dirty="0" smtClean="0">
                <a:solidFill>
                  <a:schemeClr val="bg1"/>
                </a:solidFill>
              </a:rPr>
              <a:t>Average Age of a playoff Manager</a:t>
            </a:r>
            <a:endParaRPr lang="en-US" sz="1400" dirty="0">
              <a:solidFill>
                <a:schemeClr val="bg1"/>
              </a:solidFill>
            </a:endParaRPr>
          </a:p>
        </p:txBody>
      </p:sp>
      <p:sp>
        <p:nvSpPr>
          <p:cNvPr id="28" name="TextBox 27"/>
          <p:cNvSpPr txBox="1"/>
          <p:nvPr/>
        </p:nvSpPr>
        <p:spPr>
          <a:xfrm>
            <a:off x="369427" y="3436370"/>
            <a:ext cx="3931920" cy="307777"/>
          </a:xfrm>
          <a:prstGeom prst="rect">
            <a:avLst/>
          </a:prstGeom>
          <a:solidFill>
            <a:schemeClr val="tx2"/>
          </a:solidFill>
        </p:spPr>
        <p:txBody>
          <a:bodyPr wrap="square" rtlCol="0">
            <a:spAutoFit/>
          </a:bodyPr>
          <a:lstStyle/>
          <a:p>
            <a:pPr algn="ctr"/>
            <a:r>
              <a:rPr lang="en-US" sz="1400" dirty="0" smtClean="0">
                <a:solidFill>
                  <a:schemeClr val="bg1"/>
                </a:solidFill>
              </a:rPr>
              <a:t>Experience  as a Manager</a:t>
            </a:r>
            <a:endParaRPr lang="en-US" sz="1400" dirty="0">
              <a:solidFill>
                <a:schemeClr val="bg1"/>
              </a:solidFill>
            </a:endParaRPr>
          </a:p>
        </p:txBody>
      </p:sp>
      <p:sp>
        <p:nvSpPr>
          <p:cNvPr id="29" name="TextBox 28"/>
          <p:cNvSpPr txBox="1"/>
          <p:nvPr/>
        </p:nvSpPr>
        <p:spPr>
          <a:xfrm>
            <a:off x="4842650" y="3436370"/>
            <a:ext cx="3931920" cy="307777"/>
          </a:xfrm>
          <a:prstGeom prst="rect">
            <a:avLst/>
          </a:prstGeom>
          <a:solidFill>
            <a:schemeClr val="tx2"/>
          </a:solidFill>
        </p:spPr>
        <p:txBody>
          <a:bodyPr wrap="square" rtlCol="0">
            <a:spAutoFit/>
          </a:bodyPr>
          <a:lstStyle/>
          <a:p>
            <a:pPr algn="ctr"/>
            <a:r>
              <a:rPr lang="en-US" sz="1400" dirty="0" smtClean="0">
                <a:solidFill>
                  <a:schemeClr val="bg1"/>
                </a:solidFill>
              </a:rPr>
              <a:t>Experience as a player</a:t>
            </a:r>
            <a:endParaRPr lang="en-US" sz="1400" dirty="0">
              <a:solidFill>
                <a:schemeClr val="bg1"/>
              </a:solidFill>
            </a:endParaRPr>
          </a:p>
        </p:txBody>
      </p:sp>
    </p:spTree>
    <p:extLst>
      <p:ext uri="{BB962C8B-B14F-4D97-AF65-F5344CB8AC3E}">
        <p14:creationId xmlns:p14="http://schemas.microsoft.com/office/powerpoint/2010/main" val="2679714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a:stCxn id="32" idx="2"/>
            <a:endCxn id="49" idx="0"/>
          </p:cNvCxnSpPr>
          <p:nvPr/>
        </p:nvCxnSpPr>
        <p:spPr>
          <a:xfrm rot="16200000" flipH="1">
            <a:off x="4162082" y="2909022"/>
            <a:ext cx="628557" cy="791351"/>
          </a:xfrm>
          <a:prstGeom prst="bentConnector3">
            <a:avLst>
              <a:gd name="adj1" fmla="val 52745"/>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rot="5400000">
            <a:off x="4956424" y="2921906"/>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5400000">
            <a:off x="5711762" y="2167443"/>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3556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71DE80-FEF2-1F43-9E9A-B112CF3775BA}" type="slidenum">
              <a:rPr lang="en-US" smtClean="0"/>
              <a:pPr/>
              <a:t>12</a:t>
            </a:fld>
            <a:endParaRPr lang="en-US" dirty="0"/>
          </a:p>
        </p:txBody>
      </p:sp>
      <p:sp>
        <p:nvSpPr>
          <p:cNvPr id="5" name="Title 4"/>
          <p:cNvSpPr>
            <a:spLocks noGrp="1"/>
          </p:cNvSpPr>
          <p:nvPr>
            <p:ph type="title"/>
          </p:nvPr>
        </p:nvSpPr>
        <p:spPr>
          <a:xfrm>
            <a:off x="369427" y="134516"/>
            <a:ext cx="7640039" cy="640080"/>
          </a:xfrm>
        </p:spPr>
        <p:txBody>
          <a:bodyPr>
            <a:noAutofit/>
          </a:bodyPr>
          <a:lstStyle/>
          <a:p>
            <a:r>
              <a:rPr lang="en-US" sz="2800" dirty="0" smtClean="0"/>
              <a:t>Analysis of Top </a:t>
            </a:r>
            <a:r>
              <a:rPr lang="en-US" sz="2800" dirty="0"/>
              <a:t>35 High-Value Starting </a:t>
            </a:r>
            <a:r>
              <a:rPr lang="en-US" sz="2800" dirty="0" smtClean="0"/>
              <a:t>Pitchers</a:t>
            </a:r>
            <a:endParaRPr lang="en-US" sz="2800" dirty="0"/>
          </a:p>
        </p:txBody>
      </p:sp>
      <p:sp>
        <p:nvSpPr>
          <p:cNvPr id="2" name="Text Placeholder 1"/>
          <p:cNvSpPr>
            <a:spLocks noGrp="1"/>
          </p:cNvSpPr>
          <p:nvPr>
            <p:ph type="body" sz="quarter" idx="13"/>
          </p:nvPr>
        </p:nvSpPr>
        <p:spPr/>
        <p:txBody>
          <a:bodyPr/>
          <a:lstStyle/>
          <a:p>
            <a:r>
              <a:rPr lang="en-US" dirty="0"/>
              <a:t>Source: 6, </a:t>
            </a:r>
            <a:r>
              <a:rPr lang="en-US" dirty="0" smtClean="0"/>
              <a:t>Baseball-Reference, </a:t>
            </a:r>
            <a:r>
              <a:rPr lang="en-US" dirty="0" err="1" smtClean="0"/>
              <a:t>Spotrac</a:t>
            </a:r>
            <a:r>
              <a:rPr lang="en-US" dirty="0"/>
              <a:t>, MLB-Reference 											  </a:t>
            </a:r>
          </a:p>
        </p:txBody>
      </p:sp>
      <p:sp>
        <p:nvSpPr>
          <p:cNvPr id="12" name="TextBox 11"/>
          <p:cNvSpPr txBox="1"/>
          <p:nvPr/>
        </p:nvSpPr>
        <p:spPr>
          <a:xfrm>
            <a:off x="10676238" y="1075038"/>
            <a:ext cx="184731" cy="369332"/>
          </a:xfrm>
          <a:prstGeom prst="rect">
            <a:avLst/>
          </a:prstGeom>
          <a:noFill/>
        </p:spPr>
        <p:txBody>
          <a:bodyPr wrap="none" rtlCol="0">
            <a:spAutoFit/>
          </a:bodyPr>
          <a:lstStyle/>
          <a:p>
            <a:endParaRPr lang="en-US" dirty="0"/>
          </a:p>
        </p:txBody>
      </p:sp>
      <p:sp>
        <p:nvSpPr>
          <p:cNvPr id="3" name="TextBox 2"/>
          <p:cNvSpPr txBox="1"/>
          <p:nvPr/>
        </p:nvSpPr>
        <p:spPr>
          <a:xfrm>
            <a:off x="378570" y="5812580"/>
            <a:ext cx="8405560"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The most-valuable pitchers are </a:t>
            </a:r>
            <a:r>
              <a:rPr lang="en-US" sz="1600" dirty="0" smtClean="0"/>
              <a:t>experienced players drafted in early rounds from the US system. </a:t>
            </a:r>
            <a:r>
              <a:rPr lang="en-US" sz="1600" dirty="0"/>
              <a:t>The new franchise should recruit pitchers that fit these </a:t>
            </a:r>
            <a:r>
              <a:rPr lang="en-US" sz="1600" dirty="0" smtClean="0"/>
              <a:t>criteria.</a:t>
            </a:r>
            <a:endParaRPr lang="en-US" sz="1600" dirty="0"/>
          </a:p>
        </p:txBody>
      </p:sp>
      <p:sp>
        <p:nvSpPr>
          <p:cNvPr id="15" name="Rectangle 14"/>
          <p:cNvSpPr/>
          <p:nvPr/>
        </p:nvSpPr>
        <p:spPr>
          <a:xfrm>
            <a:off x="369426" y="980375"/>
            <a:ext cx="2514600" cy="31089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mj-lt"/>
              </a:rPr>
              <a:t>Location</a:t>
            </a:r>
            <a:endParaRPr lang="en-US" sz="1400" b="1" dirty="0">
              <a:latin typeface="+mj-lt"/>
            </a:endParaRPr>
          </a:p>
        </p:txBody>
      </p:sp>
      <p:sp>
        <p:nvSpPr>
          <p:cNvPr id="16" name="Rectangle 15"/>
          <p:cNvSpPr/>
          <p:nvPr/>
        </p:nvSpPr>
        <p:spPr>
          <a:xfrm>
            <a:off x="2940151" y="985629"/>
            <a:ext cx="3273249" cy="31089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mj-lt"/>
              </a:rPr>
              <a:t>Experience</a:t>
            </a:r>
            <a:endParaRPr lang="en-US" sz="1400" b="1" dirty="0">
              <a:latin typeface="+mj-lt"/>
            </a:endParaRPr>
          </a:p>
        </p:txBody>
      </p:sp>
      <p:sp>
        <p:nvSpPr>
          <p:cNvPr id="19" name="Rectangle 18"/>
          <p:cNvSpPr/>
          <p:nvPr/>
        </p:nvSpPr>
        <p:spPr>
          <a:xfrm>
            <a:off x="6269530" y="985629"/>
            <a:ext cx="2514600" cy="31089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mj-lt"/>
              </a:rPr>
              <a:t>Draft Round</a:t>
            </a:r>
            <a:endParaRPr lang="en-US" sz="1400" b="1" dirty="0">
              <a:latin typeface="+mj-lt"/>
            </a:endParaRPr>
          </a:p>
        </p:txBody>
      </p:sp>
      <p:graphicFrame>
        <p:nvGraphicFramePr>
          <p:cNvPr id="18" name="Chart 17"/>
          <p:cNvGraphicFramePr/>
          <p:nvPr>
            <p:extLst/>
          </p:nvPr>
        </p:nvGraphicFramePr>
        <p:xfrm>
          <a:off x="369426" y="1015790"/>
          <a:ext cx="2570726" cy="4131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extLst/>
          </p:nvPr>
        </p:nvGraphicFramePr>
        <p:xfrm>
          <a:off x="2940151" y="1074098"/>
          <a:ext cx="3273249" cy="43056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p:cNvGraphicFramePr/>
          <p:nvPr>
            <p:extLst/>
          </p:nvPr>
        </p:nvGraphicFramePr>
        <p:xfrm>
          <a:off x="6213400" y="1483654"/>
          <a:ext cx="2930600" cy="35880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932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13</a:t>
            </a:fld>
            <a:endParaRPr lang="en-US" dirty="0"/>
          </a:p>
        </p:txBody>
      </p:sp>
      <p:sp>
        <p:nvSpPr>
          <p:cNvPr id="3" name="Text Placeholder 2"/>
          <p:cNvSpPr>
            <a:spLocks noGrp="1"/>
          </p:cNvSpPr>
          <p:nvPr>
            <p:ph type="body" sz="quarter" idx="13"/>
          </p:nvPr>
        </p:nvSpPr>
        <p:spPr/>
        <p:txBody>
          <a:bodyPr/>
          <a:lstStyle/>
          <a:p>
            <a:r>
              <a:rPr lang="en-US" dirty="0"/>
              <a:t>Sources: MLB, ESPN													</a:t>
            </a:r>
          </a:p>
        </p:txBody>
      </p:sp>
      <p:sp>
        <p:nvSpPr>
          <p:cNvPr id="4" name="Title 3"/>
          <p:cNvSpPr>
            <a:spLocks noGrp="1"/>
          </p:cNvSpPr>
          <p:nvPr>
            <p:ph type="title"/>
          </p:nvPr>
        </p:nvSpPr>
        <p:spPr/>
        <p:txBody>
          <a:bodyPr>
            <a:noAutofit/>
          </a:bodyPr>
          <a:lstStyle/>
          <a:p>
            <a:r>
              <a:rPr lang="en-US" sz="2800" dirty="0" smtClean="0"/>
              <a:t>Playoff teams focus on traded and drafted players</a:t>
            </a:r>
            <a:endParaRPr lang="en-US" sz="2800" dirty="0"/>
          </a:p>
        </p:txBody>
      </p:sp>
      <p:sp>
        <p:nvSpPr>
          <p:cNvPr id="15" name="TextBox 14"/>
          <p:cNvSpPr txBox="1"/>
          <p:nvPr/>
        </p:nvSpPr>
        <p:spPr>
          <a:xfrm>
            <a:off x="369428" y="963809"/>
            <a:ext cx="8399918" cy="310896"/>
          </a:xfrm>
          <a:prstGeom prst="rect">
            <a:avLst/>
          </a:prstGeom>
          <a:solidFill>
            <a:srgbClr val="0B223D"/>
          </a:solidFill>
        </p:spPr>
        <p:txBody>
          <a:bodyPr wrap="square" rtlCol="0">
            <a:spAutoFit/>
          </a:bodyPr>
          <a:lstStyle/>
          <a:p>
            <a:pPr algn="ctr"/>
            <a:r>
              <a:rPr lang="en-US" sz="1500" b="1" dirty="0">
                <a:solidFill>
                  <a:schemeClr val="bg1"/>
                </a:solidFill>
              </a:rPr>
              <a:t>Playoff Roster Breakdowns: 2014 – 2016 Playoff Teams</a:t>
            </a:r>
          </a:p>
        </p:txBody>
      </p:sp>
      <p:sp>
        <p:nvSpPr>
          <p:cNvPr id="38" name="TextBox 37"/>
          <p:cNvSpPr txBox="1"/>
          <p:nvPr/>
        </p:nvSpPr>
        <p:spPr>
          <a:xfrm>
            <a:off x="359663" y="5501651"/>
            <a:ext cx="8405141" cy="83099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For the past three seasons, the rosters of playoff teams have followed a consistent trend: 1-2 international players, 4-5 free agents, 6-8 </a:t>
            </a:r>
            <a:r>
              <a:rPr lang="en-US" sz="1600" dirty="0" smtClean="0"/>
              <a:t>drafted </a:t>
            </a:r>
            <a:r>
              <a:rPr lang="en-US" sz="1600" dirty="0"/>
              <a:t>players, and 10-11 </a:t>
            </a:r>
            <a:r>
              <a:rPr lang="en-US" sz="1600" dirty="0" smtClean="0"/>
              <a:t>traded </a:t>
            </a:r>
            <a:r>
              <a:rPr lang="en-US" sz="1600" dirty="0"/>
              <a:t>players. The new team should follow this pattern.</a:t>
            </a:r>
          </a:p>
        </p:txBody>
      </p:sp>
      <p:graphicFrame>
        <p:nvGraphicFramePr>
          <p:cNvPr id="11" name="Chart 10"/>
          <p:cNvGraphicFramePr/>
          <p:nvPr>
            <p:extLst>
              <p:ext uri="{D42A27DB-BD31-4B8C-83A1-F6EECF244321}">
                <p14:modId xmlns:p14="http://schemas.microsoft.com/office/powerpoint/2010/main" val="115120654"/>
              </p:ext>
            </p:extLst>
          </p:nvPr>
        </p:nvGraphicFramePr>
        <p:xfrm>
          <a:off x="359663" y="1693866"/>
          <a:ext cx="2959270" cy="3307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631361083"/>
              </p:ext>
            </p:extLst>
          </p:nvPr>
        </p:nvGraphicFramePr>
        <p:xfrm>
          <a:off x="3301333" y="1693866"/>
          <a:ext cx="2879334" cy="33076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extLst>
              <p:ext uri="{D42A27DB-BD31-4B8C-83A1-F6EECF244321}">
                <p14:modId xmlns:p14="http://schemas.microsoft.com/office/powerpoint/2010/main" val="1163120341"/>
              </p:ext>
            </p:extLst>
          </p:nvPr>
        </p:nvGraphicFramePr>
        <p:xfrm>
          <a:off x="6180667" y="1592504"/>
          <a:ext cx="2743198" cy="3611759"/>
        </p:xfrm>
        <a:graphic>
          <a:graphicData uri="http://schemas.openxmlformats.org/drawingml/2006/chart">
            <c:chart xmlns:c="http://schemas.openxmlformats.org/drawingml/2006/chart" xmlns:r="http://schemas.openxmlformats.org/officeDocument/2006/relationships" r:id="rId5"/>
          </a:graphicData>
        </a:graphic>
      </p:graphicFrame>
      <p:grpSp>
        <p:nvGrpSpPr>
          <p:cNvPr id="10" name="Group 9"/>
          <p:cNvGrpSpPr/>
          <p:nvPr/>
        </p:nvGrpSpPr>
        <p:grpSpPr>
          <a:xfrm>
            <a:off x="3392705" y="5157925"/>
            <a:ext cx="2070710" cy="92676"/>
            <a:chOff x="3573700" y="5082270"/>
            <a:chExt cx="2070710" cy="92676"/>
          </a:xfrm>
        </p:grpSpPr>
        <p:sp>
          <p:nvSpPr>
            <p:cNvPr id="5" name="Rectangle 4"/>
            <p:cNvSpPr/>
            <p:nvPr/>
          </p:nvSpPr>
          <p:spPr>
            <a:xfrm flipH="1">
              <a:off x="3573700" y="5088155"/>
              <a:ext cx="70629" cy="86791"/>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flipH="1">
              <a:off x="4496767" y="5082270"/>
              <a:ext cx="65378" cy="86792"/>
            </a:xfrm>
            <a:prstGeom prst="rect">
              <a:avLst/>
            </a:prstGeom>
            <a:solidFill>
              <a:srgbClr val="93C1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flipH="1">
              <a:off x="5030132" y="5084907"/>
              <a:ext cx="60455" cy="86791"/>
            </a:xfrm>
            <a:prstGeom prst="rect">
              <a:avLst/>
            </a:prstGeom>
            <a:solidFill>
              <a:srgbClr val="1F5A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flipH="1">
              <a:off x="5573815" y="5083230"/>
              <a:ext cx="70595" cy="86791"/>
            </a:xfrm>
            <a:prstGeom prst="rect">
              <a:avLst/>
            </a:prstGeom>
            <a:solidFill>
              <a:srgbClr val="BBD9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428019" y="5061396"/>
            <a:ext cx="3155821" cy="279850"/>
            <a:chOff x="3609016" y="4983053"/>
            <a:chExt cx="3155821" cy="279850"/>
          </a:xfrm>
        </p:grpSpPr>
        <p:sp>
          <p:nvSpPr>
            <p:cNvPr id="7" name="TextBox 6"/>
            <p:cNvSpPr txBox="1"/>
            <p:nvPr/>
          </p:nvSpPr>
          <p:spPr>
            <a:xfrm>
              <a:off x="3609016" y="4983053"/>
              <a:ext cx="1079716" cy="276999"/>
            </a:xfrm>
            <a:prstGeom prst="rect">
              <a:avLst/>
            </a:prstGeom>
            <a:noFill/>
          </p:spPr>
          <p:txBody>
            <a:bodyPr wrap="square" rtlCol="0">
              <a:spAutoFit/>
            </a:bodyPr>
            <a:lstStyle/>
            <a:p>
              <a:r>
                <a:rPr lang="en-US" altLang="zh-CN" sz="1200" dirty="0" smtClean="0"/>
                <a:t>Free</a:t>
              </a:r>
              <a:r>
                <a:rPr lang="zh-CN" altLang="en-US" sz="1200" dirty="0" smtClean="0"/>
                <a:t> </a:t>
              </a:r>
              <a:r>
                <a:rPr lang="en-US" altLang="zh-CN" sz="1200" dirty="0" smtClean="0"/>
                <a:t>Agent</a:t>
              </a:r>
              <a:endParaRPr lang="en-US" sz="1200" dirty="0"/>
            </a:p>
          </p:txBody>
        </p:sp>
        <p:sp>
          <p:nvSpPr>
            <p:cNvPr id="19" name="TextBox 18"/>
            <p:cNvSpPr txBox="1"/>
            <p:nvPr/>
          </p:nvSpPr>
          <p:spPr>
            <a:xfrm>
              <a:off x="4513921" y="4983053"/>
              <a:ext cx="653286" cy="276999"/>
            </a:xfrm>
            <a:prstGeom prst="rect">
              <a:avLst/>
            </a:prstGeom>
            <a:noFill/>
          </p:spPr>
          <p:txBody>
            <a:bodyPr wrap="square" rtlCol="0">
              <a:spAutoFit/>
            </a:bodyPr>
            <a:lstStyle/>
            <a:p>
              <a:r>
                <a:rPr lang="en-US" altLang="zh-CN" sz="1200" dirty="0" smtClean="0"/>
                <a:t>Trade</a:t>
              </a:r>
              <a:endParaRPr lang="en-US" sz="1200" dirty="0"/>
            </a:p>
          </p:txBody>
        </p:sp>
        <p:sp>
          <p:nvSpPr>
            <p:cNvPr id="20" name="TextBox 19"/>
            <p:cNvSpPr txBox="1"/>
            <p:nvPr/>
          </p:nvSpPr>
          <p:spPr>
            <a:xfrm>
              <a:off x="5060360" y="4985904"/>
              <a:ext cx="653286" cy="276999"/>
            </a:xfrm>
            <a:prstGeom prst="rect">
              <a:avLst/>
            </a:prstGeom>
            <a:noFill/>
          </p:spPr>
          <p:txBody>
            <a:bodyPr wrap="square" rtlCol="0">
              <a:spAutoFit/>
            </a:bodyPr>
            <a:lstStyle/>
            <a:p>
              <a:r>
                <a:rPr lang="en-US" altLang="zh-CN" sz="1200" dirty="0" smtClean="0"/>
                <a:t>Draft</a:t>
              </a:r>
              <a:endParaRPr lang="en-US" sz="1200" dirty="0"/>
            </a:p>
          </p:txBody>
        </p:sp>
        <p:sp>
          <p:nvSpPr>
            <p:cNvPr id="21" name="TextBox 20"/>
            <p:cNvSpPr txBox="1"/>
            <p:nvPr/>
          </p:nvSpPr>
          <p:spPr>
            <a:xfrm>
              <a:off x="5596496" y="4983053"/>
              <a:ext cx="1168341" cy="276999"/>
            </a:xfrm>
            <a:prstGeom prst="rect">
              <a:avLst/>
            </a:prstGeom>
            <a:noFill/>
          </p:spPr>
          <p:txBody>
            <a:bodyPr wrap="square" rtlCol="0">
              <a:spAutoFit/>
            </a:bodyPr>
            <a:lstStyle/>
            <a:p>
              <a:r>
                <a:rPr lang="en-US" altLang="zh-CN" sz="1200" dirty="0" smtClean="0"/>
                <a:t>International</a:t>
              </a:r>
              <a:endParaRPr lang="en-US" sz="1200" dirty="0"/>
            </a:p>
          </p:txBody>
        </p:sp>
      </p:grpSp>
    </p:spTree>
    <p:extLst>
      <p:ext uri="{BB962C8B-B14F-4D97-AF65-F5344CB8AC3E}">
        <p14:creationId xmlns:p14="http://schemas.microsoft.com/office/powerpoint/2010/main" val="2199785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970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15</a:t>
            </a:fld>
            <a:endParaRPr lang="en-US" dirty="0"/>
          </a:p>
        </p:txBody>
      </p:sp>
      <p:sp>
        <p:nvSpPr>
          <p:cNvPr id="3" name="Text Placeholder 2"/>
          <p:cNvSpPr>
            <a:spLocks noGrp="1"/>
          </p:cNvSpPr>
          <p:nvPr>
            <p:ph type="body" sz="quarter" idx="13"/>
          </p:nvPr>
        </p:nvSpPr>
        <p:spPr/>
        <p:txBody>
          <a:bodyPr/>
          <a:lstStyle/>
          <a:p>
            <a:r>
              <a:rPr lang="en-US" dirty="0"/>
              <a:t>Sources: </a:t>
            </a:r>
            <a:r>
              <a:rPr lang="en-US" dirty="0" err="1"/>
              <a:t>Fangraphs</a:t>
            </a:r>
            <a:r>
              <a:rPr lang="en-US" dirty="0"/>
              <a:t>, FiveThirtyEight, Beneath Data, NBC Sports, IBIS World, Baseball Reference					</a:t>
            </a:r>
          </a:p>
        </p:txBody>
      </p:sp>
      <p:sp>
        <p:nvSpPr>
          <p:cNvPr id="4" name="Title 3"/>
          <p:cNvSpPr>
            <a:spLocks noGrp="1"/>
          </p:cNvSpPr>
          <p:nvPr>
            <p:ph type="title"/>
          </p:nvPr>
        </p:nvSpPr>
        <p:spPr/>
        <p:txBody>
          <a:bodyPr>
            <a:normAutofit/>
          </a:bodyPr>
          <a:lstStyle/>
          <a:p>
            <a:r>
              <a:rPr lang="en-US" sz="2800" dirty="0"/>
              <a:t>High Payroll Leads to Making the Playoffs</a:t>
            </a:r>
          </a:p>
        </p:txBody>
      </p:sp>
      <p:sp>
        <p:nvSpPr>
          <p:cNvPr id="19" name="TextBox 18"/>
          <p:cNvSpPr txBox="1"/>
          <p:nvPr/>
        </p:nvSpPr>
        <p:spPr>
          <a:xfrm>
            <a:off x="456635" y="5986060"/>
            <a:ext cx="8317935"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t>It is evident that the correlation between payroll and sustained success is high and teams in the top half of payroll make the playoffs at a significantly higher rate.</a:t>
            </a:r>
          </a:p>
        </p:txBody>
      </p:sp>
      <p:graphicFrame>
        <p:nvGraphicFramePr>
          <p:cNvPr id="5" name="Table 4"/>
          <p:cNvGraphicFramePr>
            <a:graphicFrameLocks noGrp="1"/>
          </p:cNvGraphicFramePr>
          <p:nvPr>
            <p:extLst>
              <p:ext uri="{D42A27DB-BD31-4B8C-83A1-F6EECF244321}">
                <p14:modId xmlns:p14="http://schemas.microsoft.com/office/powerpoint/2010/main" val="2095914185"/>
              </p:ext>
            </p:extLst>
          </p:nvPr>
        </p:nvGraphicFramePr>
        <p:xfrm>
          <a:off x="456635" y="991954"/>
          <a:ext cx="4041236" cy="3800087"/>
        </p:xfrm>
        <a:graphic>
          <a:graphicData uri="http://schemas.openxmlformats.org/drawingml/2006/table">
            <a:tbl>
              <a:tblPr firstRow="1" bandRow="1">
                <a:effectLst/>
                <a:tableStyleId>{5C22544A-7EE6-4342-B048-85BDC9FD1C3A}</a:tableStyleId>
              </a:tblPr>
              <a:tblGrid>
                <a:gridCol w="2020618">
                  <a:extLst>
                    <a:ext uri="{9D8B030D-6E8A-4147-A177-3AD203B41FA5}">
                      <a16:colId xmlns:a16="http://schemas.microsoft.com/office/drawing/2014/main" xmlns="" val="2404547262"/>
                    </a:ext>
                  </a:extLst>
                </a:gridCol>
                <a:gridCol w="2020618">
                  <a:extLst>
                    <a:ext uri="{9D8B030D-6E8A-4147-A177-3AD203B41FA5}">
                      <a16:colId xmlns:a16="http://schemas.microsoft.com/office/drawing/2014/main" xmlns="" val="3706284347"/>
                    </a:ext>
                  </a:extLst>
                </a:gridCol>
              </a:tblGrid>
              <a:tr h="706302">
                <a:tc gridSpan="2">
                  <a:txBody>
                    <a:bodyPr/>
                    <a:lstStyle/>
                    <a:p>
                      <a:pPr algn="ctr"/>
                      <a:r>
                        <a:rPr lang="en-US" sz="1800" dirty="0"/>
                        <a:t>Relationship Between Payroll and Wins</a:t>
                      </a:r>
                    </a:p>
                  </a:txBody>
                  <a:tcPr/>
                </a:tc>
                <a:tc hMerge="1">
                  <a:txBody>
                    <a:bodyPr/>
                    <a:lstStyle/>
                    <a:p>
                      <a:endParaRPr lang="en-US" dirty="0"/>
                    </a:p>
                  </a:txBody>
                  <a:tcPr/>
                </a:tc>
                <a:extLst>
                  <a:ext uri="{0D108BD9-81ED-4DB2-BD59-A6C34878D82A}">
                    <a16:rowId xmlns:a16="http://schemas.microsoft.com/office/drawing/2014/main" xmlns="" val="4144793184"/>
                  </a:ext>
                </a:extLst>
              </a:tr>
              <a:tr h="653183">
                <a:tc>
                  <a:txBody>
                    <a:bodyPr/>
                    <a:lstStyle/>
                    <a:p>
                      <a:r>
                        <a:rPr lang="en-US" sz="1600" dirty="0"/>
                        <a:t>Period of time</a:t>
                      </a:r>
                    </a:p>
                  </a:txBody>
                  <a:tcPr/>
                </a:tc>
                <a:tc>
                  <a:txBody>
                    <a:bodyPr/>
                    <a:lstStyle/>
                    <a:p>
                      <a:r>
                        <a:rPr lang="en-US" sz="1600" dirty="0"/>
                        <a:t> Correlation</a:t>
                      </a:r>
                      <a:r>
                        <a:rPr lang="en-US" sz="1600" baseline="0" dirty="0"/>
                        <a:t> (R^2)</a:t>
                      </a:r>
                      <a:endParaRPr lang="en-US" sz="1600" dirty="0"/>
                    </a:p>
                  </a:txBody>
                  <a:tcPr/>
                </a:tc>
                <a:extLst>
                  <a:ext uri="{0D108BD9-81ED-4DB2-BD59-A6C34878D82A}">
                    <a16:rowId xmlns:a16="http://schemas.microsoft.com/office/drawing/2014/main" xmlns="" val="2923625027"/>
                  </a:ext>
                </a:extLst>
              </a:tr>
              <a:tr h="484358">
                <a:tc>
                  <a:txBody>
                    <a:bodyPr/>
                    <a:lstStyle/>
                    <a:p>
                      <a:r>
                        <a:rPr lang="en-US" sz="1600" dirty="0"/>
                        <a:t>1 year</a:t>
                      </a:r>
                    </a:p>
                  </a:txBody>
                  <a:tcPr/>
                </a:tc>
                <a:tc>
                  <a:txBody>
                    <a:bodyPr/>
                    <a:lstStyle/>
                    <a:p>
                      <a:r>
                        <a:rPr lang="en-US" sz="1600" dirty="0"/>
                        <a:t>.0289</a:t>
                      </a:r>
                    </a:p>
                  </a:txBody>
                  <a:tcPr/>
                </a:tc>
                <a:extLst>
                  <a:ext uri="{0D108BD9-81ED-4DB2-BD59-A6C34878D82A}">
                    <a16:rowId xmlns:a16="http://schemas.microsoft.com/office/drawing/2014/main" xmlns="" val="97824356"/>
                  </a:ext>
                </a:extLst>
              </a:tr>
              <a:tr h="489061">
                <a:tc>
                  <a:txBody>
                    <a:bodyPr/>
                    <a:lstStyle/>
                    <a:p>
                      <a:r>
                        <a:rPr lang="en-US" sz="1600" dirty="0"/>
                        <a:t>2 years</a:t>
                      </a:r>
                    </a:p>
                  </a:txBody>
                  <a:tcPr/>
                </a:tc>
                <a:tc>
                  <a:txBody>
                    <a:bodyPr/>
                    <a:lstStyle/>
                    <a:p>
                      <a:r>
                        <a:rPr lang="en-US" sz="1600" dirty="0"/>
                        <a:t>.1225</a:t>
                      </a:r>
                    </a:p>
                  </a:txBody>
                  <a:tcPr/>
                </a:tc>
                <a:extLst>
                  <a:ext uri="{0D108BD9-81ED-4DB2-BD59-A6C34878D82A}">
                    <a16:rowId xmlns:a16="http://schemas.microsoft.com/office/drawing/2014/main" xmlns="" val="3444353440"/>
                  </a:ext>
                </a:extLst>
              </a:tr>
              <a:tr h="489061">
                <a:tc>
                  <a:txBody>
                    <a:bodyPr/>
                    <a:lstStyle/>
                    <a:p>
                      <a:r>
                        <a:rPr lang="en-US" sz="1600" dirty="0"/>
                        <a:t>3 years</a:t>
                      </a:r>
                    </a:p>
                  </a:txBody>
                  <a:tcPr/>
                </a:tc>
                <a:tc>
                  <a:txBody>
                    <a:bodyPr/>
                    <a:lstStyle/>
                    <a:p>
                      <a:r>
                        <a:rPr lang="en-US" sz="1600" dirty="0"/>
                        <a:t>.16</a:t>
                      </a:r>
                    </a:p>
                  </a:txBody>
                  <a:tcPr/>
                </a:tc>
                <a:extLst>
                  <a:ext uri="{0D108BD9-81ED-4DB2-BD59-A6C34878D82A}">
                    <a16:rowId xmlns:a16="http://schemas.microsoft.com/office/drawing/2014/main" xmlns="" val="2332924795"/>
                  </a:ext>
                </a:extLst>
              </a:tr>
              <a:tr h="489061">
                <a:tc>
                  <a:txBody>
                    <a:bodyPr/>
                    <a:lstStyle/>
                    <a:p>
                      <a:r>
                        <a:rPr lang="en-US" sz="1600" dirty="0"/>
                        <a:t>4 years</a:t>
                      </a:r>
                    </a:p>
                  </a:txBody>
                  <a:tcPr/>
                </a:tc>
                <a:tc>
                  <a:txBody>
                    <a:bodyPr/>
                    <a:lstStyle/>
                    <a:p>
                      <a:r>
                        <a:rPr lang="en-US" sz="1600" dirty="0"/>
                        <a:t>.1936</a:t>
                      </a:r>
                    </a:p>
                  </a:txBody>
                  <a:tcPr/>
                </a:tc>
                <a:extLst>
                  <a:ext uri="{0D108BD9-81ED-4DB2-BD59-A6C34878D82A}">
                    <a16:rowId xmlns:a16="http://schemas.microsoft.com/office/drawing/2014/main" xmlns="" val="1745659539"/>
                  </a:ext>
                </a:extLst>
              </a:tr>
              <a:tr h="489061">
                <a:tc>
                  <a:txBody>
                    <a:bodyPr/>
                    <a:lstStyle/>
                    <a:p>
                      <a:r>
                        <a:rPr lang="en-US" sz="1600" dirty="0"/>
                        <a:t>5 years</a:t>
                      </a:r>
                    </a:p>
                  </a:txBody>
                  <a:tcPr/>
                </a:tc>
                <a:tc>
                  <a:txBody>
                    <a:bodyPr/>
                    <a:lstStyle/>
                    <a:p>
                      <a:r>
                        <a:rPr lang="en-US" sz="1600" dirty="0"/>
                        <a:t>.2401</a:t>
                      </a:r>
                    </a:p>
                  </a:txBody>
                  <a:tcPr/>
                </a:tc>
                <a:extLst>
                  <a:ext uri="{0D108BD9-81ED-4DB2-BD59-A6C34878D82A}">
                    <a16:rowId xmlns:a16="http://schemas.microsoft.com/office/drawing/2014/main" xmlns="" val="2755762612"/>
                  </a:ext>
                </a:extLst>
              </a:tr>
            </a:tbl>
          </a:graphicData>
        </a:graphic>
      </p:graphicFrame>
      <p:sp>
        <p:nvSpPr>
          <p:cNvPr id="13" name="Rectangle 12"/>
          <p:cNvSpPr/>
          <p:nvPr/>
        </p:nvSpPr>
        <p:spPr>
          <a:xfrm>
            <a:off x="4908551" y="991954"/>
            <a:ext cx="4002505" cy="309274"/>
          </a:xfrm>
          <a:prstGeom prst="rect">
            <a:avLst/>
          </a:prstGeom>
          <a:ln>
            <a:solidFill>
              <a:srgbClr val="031E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Effect of Payroll on making the Playoffs, 1995-2013</a:t>
            </a:r>
          </a:p>
        </p:txBody>
      </p:sp>
      <p:graphicFrame>
        <p:nvGraphicFramePr>
          <p:cNvPr id="8" name="Chart 7"/>
          <p:cNvGraphicFramePr/>
          <p:nvPr>
            <p:extLst/>
          </p:nvPr>
        </p:nvGraphicFramePr>
        <p:xfrm>
          <a:off x="4908551" y="1301228"/>
          <a:ext cx="4002505" cy="474297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456635" y="4879560"/>
            <a:ext cx="4048392" cy="830997"/>
          </a:xfrm>
          <a:prstGeom prst="rect">
            <a:avLst/>
          </a:prstGeom>
          <a:noFill/>
        </p:spPr>
        <p:txBody>
          <a:bodyPr wrap="square" rtlCol="0">
            <a:spAutoFit/>
          </a:bodyPr>
          <a:lstStyle/>
          <a:p>
            <a:r>
              <a:rPr lang="en-US" sz="1600" dirty="0" smtClean="0"/>
              <a:t>There </a:t>
            </a:r>
            <a:r>
              <a:rPr lang="en-US" sz="1600" dirty="0"/>
              <a:t>is little correlation between a high payroll and wins over one year, but high payroll correlates with sustained success</a:t>
            </a:r>
          </a:p>
        </p:txBody>
      </p:sp>
    </p:spTree>
    <p:extLst>
      <p:ext uri="{BB962C8B-B14F-4D97-AF65-F5344CB8AC3E}">
        <p14:creationId xmlns:p14="http://schemas.microsoft.com/office/powerpoint/2010/main" val="2336002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16</a:t>
            </a:fld>
            <a:endParaRPr lang="en-US" dirty="0"/>
          </a:p>
        </p:txBody>
      </p:sp>
      <p:sp>
        <p:nvSpPr>
          <p:cNvPr id="3" name="Text Placeholder 2"/>
          <p:cNvSpPr>
            <a:spLocks noGrp="1"/>
          </p:cNvSpPr>
          <p:nvPr>
            <p:ph type="body" sz="quarter" idx="13"/>
          </p:nvPr>
        </p:nvSpPr>
        <p:spPr/>
        <p:txBody>
          <a:bodyPr/>
          <a:lstStyle/>
          <a:p>
            <a:r>
              <a:rPr lang="en-US" dirty="0"/>
              <a:t>Source: </a:t>
            </a:r>
            <a:r>
              <a:rPr lang="en-US" dirty="0" err="1"/>
              <a:t>Spotrac</a:t>
            </a:r>
            <a:endParaRPr lang="en-US" dirty="0"/>
          </a:p>
        </p:txBody>
      </p:sp>
      <p:sp>
        <p:nvSpPr>
          <p:cNvPr id="4" name="Title 3"/>
          <p:cNvSpPr>
            <a:spLocks noGrp="1"/>
          </p:cNvSpPr>
          <p:nvPr>
            <p:ph type="title"/>
          </p:nvPr>
        </p:nvSpPr>
        <p:spPr/>
        <p:txBody>
          <a:bodyPr>
            <a:noAutofit/>
          </a:bodyPr>
          <a:lstStyle/>
          <a:p>
            <a:r>
              <a:rPr lang="en-US" sz="2800" dirty="0"/>
              <a:t>Pitching is biggest contributor to payroll</a:t>
            </a:r>
          </a:p>
        </p:txBody>
      </p:sp>
      <p:sp>
        <p:nvSpPr>
          <p:cNvPr id="13" name="TextBox 12"/>
          <p:cNvSpPr txBox="1"/>
          <p:nvPr/>
        </p:nvSpPr>
        <p:spPr>
          <a:xfrm>
            <a:off x="369428" y="5841727"/>
            <a:ext cx="8405142"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lvl="0" algn="ctr"/>
            <a:r>
              <a:rPr lang="en-US" sz="1600" dirty="0"/>
              <a:t>Top pitchers are generally experienced and expensive, but will be necessary for the team to succeed and make the playoffs.</a:t>
            </a:r>
          </a:p>
        </p:txBody>
      </p:sp>
      <p:graphicFrame>
        <p:nvGraphicFramePr>
          <p:cNvPr id="14" name="Chart 13"/>
          <p:cNvGraphicFramePr>
            <a:graphicFrameLocks/>
          </p:cNvGraphicFramePr>
          <p:nvPr>
            <p:extLst/>
          </p:nvPr>
        </p:nvGraphicFramePr>
        <p:xfrm>
          <a:off x="369428" y="912097"/>
          <a:ext cx="8405142" cy="4787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1363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17</a:t>
            </a:fld>
            <a:endParaRPr lang="en-US" dirty="0"/>
          </a:p>
        </p:txBody>
      </p:sp>
      <p:sp>
        <p:nvSpPr>
          <p:cNvPr id="3" name="Text Placeholder 2"/>
          <p:cNvSpPr>
            <a:spLocks noGrp="1"/>
          </p:cNvSpPr>
          <p:nvPr>
            <p:ph type="body" sz="quarter" idx="13"/>
          </p:nvPr>
        </p:nvSpPr>
        <p:spPr/>
        <p:txBody>
          <a:bodyPr/>
          <a:lstStyle/>
          <a:p>
            <a:r>
              <a:rPr lang="en-US" dirty="0"/>
              <a:t>Sources: Beneath Data, The Atlantic, </a:t>
            </a:r>
            <a:r>
              <a:rPr lang="en-US" dirty="0" err="1"/>
              <a:t>Spotrac</a:t>
            </a:r>
            <a:r>
              <a:rPr lang="en-US" dirty="0"/>
              <a:t>, Baseball Reference							</a:t>
            </a:r>
          </a:p>
        </p:txBody>
      </p:sp>
      <p:sp>
        <p:nvSpPr>
          <p:cNvPr id="4" name="Title 3"/>
          <p:cNvSpPr>
            <a:spLocks noGrp="1"/>
          </p:cNvSpPr>
          <p:nvPr>
            <p:ph type="title"/>
          </p:nvPr>
        </p:nvSpPr>
        <p:spPr/>
        <p:txBody>
          <a:bodyPr>
            <a:noAutofit/>
          </a:bodyPr>
          <a:lstStyle/>
          <a:p>
            <a:r>
              <a:rPr lang="en-US" sz="2800" dirty="0"/>
              <a:t>Young Hitters Provide Higher Return on Value</a:t>
            </a:r>
          </a:p>
        </p:txBody>
      </p:sp>
      <p:pic>
        <p:nvPicPr>
          <p:cNvPr id="1028" name="Picture 4" descr="https://cdn.theatlantic.com/assets/media/img/posts/2015/12/f840fee4_61d9_4bfe_be73_ed1f8ea0da21/45f1def49.png"/>
          <p:cNvPicPr>
            <a:picLocks noChangeAspect="1" noChangeArrowheads="1"/>
          </p:cNvPicPr>
          <p:nvPr/>
        </p:nvPicPr>
        <p:blipFill rotWithShape="1">
          <a:blip r:embed="rId3">
            <a:extLst>
              <a:ext uri="{28A0092B-C50C-407E-A947-70E740481C1C}">
                <a14:useLocalDpi xmlns:a14="http://schemas.microsoft.com/office/drawing/2010/main" val="0"/>
              </a:ext>
            </a:extLst>
          </a:blip>
          <a:srcRect l="7019" r="4433"/>
          <a:stretch/>
        </p:blipFill>
        <p:spPr bwMode="auto">
          <a:xfrm>
            <a:off x="5039231" y="1512686"/>
            <a:ext cx="3633259" cy="314006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87323" y="1006044"/>
            <a:ext cx="4002505" cy="30927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mj-lt"/>
              </a:rPr>
              <a:t>Rookie Contracts</a:t>
            </a:r>
          </a:p>
        </p:txBody>
      </p:sp>
      <p:sp>
        <p:nvSpPr>
          <p:cNvPr id="17" name="TextBox 16"/>
          <p:cNvSpPr txBox="1"/>
          <p:nvPr/>
        </p:nvSpPr>
        <p:spPr>
          <a:xfrm>
            <a:off x="525493" y="5007010"/>
            <a:ext cx="3764335" cy="492443"/>
          </a:xfrm>
          <a:prstGeom prst="rect">
            <a:avLst/>
          </a:prstGeom>
          <a:noFill/>
        </p:spPr>
        <p:txBody>
          <a:bodyPr wrap="square" rtlCol="0">
            <a:spAutoFit/>
          </a:bodyPr>
          <a:lstStyle/>
          <a:p>
            <a:r>
              <a:rPr lang="en-US" sz="1300" dirty="0"/>
              <a:t>MLB teams have control over rookies for 6 years after being called up to major leagues</a:t>
            </a:r>
          </a:p>
        </p:txBody>
      </p:sp>
      <p:sp>
        <p:nvSpPr>
          <p:cNvPr id="18" name="Rectangle 17"/>
          <p:cNvSpPr/>
          <p:nvPr/>
        </p:nvSpPr>
        <p:spPr>
          <a:xfrm>
            <a:off x="4728065" y="1004231"/>
            <a:ext cx="4002505" cy="30927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mj-lt"/>
              </a:rPr>
              <a:t>Efficiency by Age</a:t>
            </a:r>
          </a:p>
        </p:txBody>
      </p:sp>
      <p:sp>
        <p:nvSpPr>
          <p:cNvPr id="15" name="TextBox 14"/>
          <p:cNvSpPr txBox="1"/>
          <p:nvPr/>
        </p:nvSpPr>
        <p:spPr>
          <a:xfrm>
            <a:off x="4728064" y="4806955"/>
            <a:ext cx="4002505" cy="892552"/>
          </a:xfrm>
          <a:prstGeom prst="rect">
            <a:avLst/>
          </a:prstGeom>
          <a:noFill/>
        </p:spPr>
        <p:txBody>
          <a:bodyPr wrap="square" rtlCol="0">
            <a:spAutoFit/>
          </a:bodyPr>
          <a:lstStyle/>
          <a:p>
            <a:pPr marL="285750" indent="-285750">
              <a:buFont typeface="Arial" panose="020B0604020202020204" pitchFamily="34" charset="0"/>
              <a:buChar char="•"/>
            </a:pPr>
            <a:r>
              <a:rPr lang="en-US" sz="1300" dirty="0"/>
              <a:t>WAR, or Wins Above Replacement, measure a player’s value to a team</a:t>
            </a:r>
          </a:p>
          <a:p>
            <a:pPr marL="285750" indent="-285750">
              <a:buFont typeface="Arial" panose="020B0604020202020204" pitchFamily="34" charset="0"/>
              <a:buChar char="•"/>
            </a:pPr>
            <a:r>
              <a:rPr lang="en-US" sz="1300" dirty="0"/>
              <a:t>WAR generally decreases over a career, especially past age 30</a:t>
            </a:r>
          </a:p>
        </p:txBody>
      </p:sp>
      <p:graphicFrame>
        <p:nvGraphicFramePr>
          <p:cNvPr id="13" name="Chart 12">
            <a:extLst/>
          </p:cNvPr>
          <p:cNvGraphicFramePr>
            <a:graphicFrameLocks/>
          </p:cNvGraphicFramePr>
          <p:nvPr>
            <p:extLst/>
          </p:nvPr>
        </p:nvGraphicFramePr>
        <p:xfrm>
          <a:off x="287323" y="1400518"/>
          <a:ext cx="4002505" cy="3797421"/>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ular Callout 8"/>
          <p:cNvSpPr/>
          <p:nvPr/>
        </p:nvSpPr>
        <p:spPr>
          <a:xfrm>
            <a:off x="1703577" y="3136077"/>
            <a:ext cx="1242026" cy="870640"/>
          </a:xfrm>
          <a:prstGeom prst="wedgeRectCallout">
            <a:avLst>
              <a:gd name="adj1" fmla="val -16339"/>
              <a:gd name="adj2" fmla="val 79946"/>
            </a:avLst>
          </a:prstGeom>
          <a:no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rPr>
              <a:t>Some of the best hitters in the MLB are paid very little</a:t>
            </a:r>
          </a:p>
        </p:txBody>
      </p:sp>
      <p:sp>
        <p:nvSpPr>
          <p:cNvPr id="14" name="TextBox 13"/>
          <p:cNvSpPr txBox="1"/>
          <p:nvPr/>
        </p:nvSpPr>
        <p:spPr>
          <a:xfrm>
            <a:off x="525493" y="5888913"/>
            <a:ext cx="8405142"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solidFill>
                  <a:schemeClr val="tx1"/>
                </a:solidFill>
              </a:rPr>
              <a:t>The team’s ideal payroll strategy is to m</a:t>
            </a:r>
            <a:r>
              <a:rPr lang="en-US" sz="1600" dirty="0">
                <a:solidFill>
                  <a:srgbClr val="000000"/>
                </a:solidFill>
              </a:rPr>
              <a:t>aximize talent from cheap, young hitters and spend the rest of the money signing elite pitching.</a:t>
            </a:r>
            <a:endParaRPr lang="en-US" sz="1600" dirty="0">
              <a:solidFill>
                <a:schemeClr val="tx1"/>
              </a:solidFill>
            </a:endParaRPr>
          </a:p>
        </p:txBody>
      </p:sp>
      <p:sp>
        <p:nvSpPr>
          <p:cNvPr id="5" name="TextBox 4"/>
          <p:cNvSpPr txBox="1"/>
          <p:nvPr/>
        </p:nvSpPr>
        <p:spPr>
          <a:xfrm rot="16200000">
            <a:off x="3970990" y="2718248"/>
            <a:ext cx="1859483" cy="276999"/>
          </a:xfrm>
          <a:prstGeom prst="rect">
            <a:avLst/>
          </a:prstGeom>
          <a:noFill/>
        </p:spPr>
        <p:txBody>
          <a:bodyPr wrap="none" rtlCol="0">
            <a:spAutoFit/>
          </a:bodyPr>
          <a:lstStyle/>
          <a:p>
            <a:r>
              <a:rPr lang="en-US" sz="1200" dirty="0"/>
              <a:t>Player’s Age Distribution</a:t>
            </a:r>
          </a:p>
        </p:txBody>
      </p:sp>
      <p:sp>
        <p:nvSpPr>
          <p:cNvPr id="6" name="TextBox 5"/>
          <p:cNvSpPr txBox="1"/>
          <p:nvPr/>
        </p:nvSpPr>
        <p:spPr>
          <a:xfrm rot="16200000">
            <a:off x="7265969" y="2041213"/>
            <a:ext cx="3090041" cy="276999"/>
          </a:xfrm>
          <a:prstGeom prst="rect">
            <a:avLst/>
          </a:prstGeom>
          <a:noFill/>
        </p:spPr>
        <p:txBody>
          <a:bodyPr wrap="square" rtlCol="0">
            <a:spAutoFit/>
          </a:bodyPr>
          <a:lstStyle/>
          <a:p>
            <a:r>
              <a:rPr lang="en-US" sz="1200" dirty="0"/>
              <a:t>Player’s WAR/162 Games</a:t>
            </a:r>
          </a:p>
        </p:txBody>
      </p:sp>
    </p:spTree>
    <p:extLst>
      <p:ext uri="{BB962C8B-B14F-4D97-AF65-F5344CB8AC3E}">
        <p14:creationId xmlns:p14="http://schemas.microsoft.com/office/powerpoint/2010/main" val="799850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sldNum" sz="quarter" idx="13"/>
          </p:nvPr>
        </p:nvSpPr>
        <p:spPr>
          <a:xfrm>
            <a:off x="0" y="0"/>
            <a:ext cx="0" cy="0"/>
          </a:xfrm>
        </p:spPr>
        <p:txBody>
          <a:bodyPr/>
          <a:lstStyle/>
          <a:p>
            <a:pPr eaLnBrk="0" fontAlgn="base" hangingPunct="0">
              <a:spcBef>
                <a:spcPct val="0"/>
              </a:spcBef>
              <a:spcAft>
                <a:spcPct val="0"/>
              </a:spcAft>
              <a:defRPr/>
            </a:pPr>
            <a:fld id="{C63C626F-CBAE-4D7A-8301-A4C5FAEB9D81}" type="slidenum">
              <a:rPr lang="en-US" kern="0"/>
              <a:pPr eaLnBrk="0" fontAlgn="base" hangingPunct="0">
                <a:spcBef>
                  <a:spcPct val="0"/>
                </a:spcBef>
                <a:spcAft>
                  <a:spcPct val="0"/>
                </a:spcAft>
                <a:defRPr/>
              </a:pPr>
              <a:t>18</a:t>
            </a:fld>
            <a:endParaRPr lang="en-US" kern="0"/>
          </a:p>
        </p:txBody>
      </p:sp>
      <p:sp>
        <p:nvSpPr>
          <p:cNvPr id="6147" name="Shape 166"/>
          <p:cNvSpPr txBox="1">
            <a:spLocks noGrp="1"/>
          </p:cNvSpPr>
          <p:nvPr>
            <p:ph type="body" idx="4294967295"/>
          </p:nvPr>
        </p:nvSpPr>
        <p:spPr>
          <a:xfrm>
            <a:off x="374650" y="6629400"/>
            <a:ext cx="7999413" cy="228600"/>
          </a:xfrm>
        </p:spPr>
        <p:txBody>
          <a:bodyPr tIns="45700" bIns="45700"/>
          <a:lstStyle/>
          <a:p>
            <a:pPr>
              <a:buSzPct val="25000"/>
            </a:pPr>
            <a:r>
              <a:rPr lang="en-US" altLang="en-US" sz="800" smtClean="0">
                <a:latin typeface="Arial" panose="020B0604020202020204" pitchFamily="34" charset="0"/>
                <a:cs typeface="Arial" panose="020B0604020202020204" pitchFamily="34" charset="0"/>
              </a:rPr>
              <a:t>Source: </a:t>
            </a:r>
            <a:r>
              <a:rPr lang="en-US" altLang="en-US" sz="800" smtClean="0">
                <a:latin typeface="Arial" panose="020B0604020202020204" pitchFamily="34" charset="0"/>
                <a:cs typeface="Arial" panose="020B0604020202020204" pitchFamily="34" charset="0"/>
                <a:hlinkClick r:id="rId3"/>
              </a:rPr>
              <a:t>www.spotrac.com/mlb</a:t>
            </a:r>
            <a:r>
              <a:rPr lang="en-US" altLang="en-US" sz="800" smtClean="0">
                <a:latin typeface="Arial" panose="020B0604020202020204" pitchFamily="34" charset="0"/>
                <a:cs typeface="Arial" panose="020B0604020202020204" pitchFamily="34" charset="0"/>
              </a:rPr>
              <a:t>, www.baseball-reference.com				</a:t>
            </a:r>
          </a:p>
        </p:txBody>
      </p:sp>
      <p:sp>
        <p:nvSpPr>
          <p:cNvPr id="6148" name="Shape 167"/>
          <p:cNvSpPr txBox="1">
            <a:spLocks noGrp="1"/>
          </p:cNvSpPr>
          <p:nvPr>
            <p:ph type="title"/>
          </p:nvPr>
        </p:nvSpPr>
        <p:spPr>
          <a:xfrm>
            <a:off x="369888" y="141288"/>
            <a:ext cx="7315200" cy="639762"/>
          </a:xfrm>
          <a:noFill/>
          <a:extLst>
            <a:ext uri="{909E8E84-426E-40DD-AFC4-6F175D3DCCD1}">
              <a14:hiddenFill xmlns:a14="http://schemas.microsoft.com/office/drawing/2010/main">
                <a:solidFill>
                  <a:schemeClr val="bg2"/>
                </a:solidFill>
              </a14:hiddenFill>
            </a:ext>
          </a:extLst>
        </p:spPr>
        <p:txBody>
          <a:bodyPr tIns="45700" bIns="45700">
            <a:normAutofit fontScale="90000"/>
          </a:bodyPr>
          <a:lstStyle/>
          <a:p>
            <a:pPr>
              <a:spcBef>
                <a:spcPct val="0"/>
              </a:spcBef>
              <a:buClr>
                <a:srgbClr val="FFFFFF"/>
              </a:buClr>
              <a:buSzPct val="25000"/>
              <a:buFont typeface="Trebuchet MS" panose="020B0603020202020204" pitchFamily="34" charset="0"/>
              <a:buNone/>
            </a:pPr>
            <a:r>
              <a:rPr lang="en-US" altLang="en-US" sz="2800" smtClean="0">
                <a:solidFill>
                  <a:srgbClr val="FFFFFF"/>
                </a:solidFill>
                <a:latin typeface="Trebuchet MS" panose="020B0603020202020204" pitchFamily="34" charset="0"/>
                <a:cs typeface="Arial" panose="020B0604020202020204" pitchFamily="34" charset="0"/>
                <a:sym typeface="Trebuchet MS" panose="020B0603020202020204" pitchFamily="34" charset="0"/>
              </a:rPr>
              <a:t>Proof of Concept: Case Study of 2014-2016 World Series Champs</a:t>
            </a:r>
          </a:p>
        </p:txBody>
      </p:sp>
      <p:sp>
        <p:nvSpPr>
          <p:cNvPr id="169" name="Shape 169"/>
          <p:cNvSpPr txBox="1"/>
          <p:nvPr/>
        </p:nvSpPr>
        <p:spPr>
          <a:xfrm>
            <a:off x="4681538" y="998538"/>
            <a:ext cx="4025900" cy="369887"/>
          </a:xfrm>
          <a:prstGeom prst="rect">
            <a:avLst/>
          </a:prstGeom>
          <a:solidFill>
            <a:schemeClr val="accent1"/>
          </a:solidFill>
          <a:ln>
            <a:noFill/>
          </a:ln>
        </p:spPr>
        <p:txBody>
          <a:bodyPr lIns="91425" tIns="45700" rIns="91425" bIns="45700"/>
          <a:lstStyle/>
          <a:p>
            <a:pPr algn="ctr">
              <a:buSzPct val="25000"/>
              <a:defRPr/>
            </a:pPr>
            <a:r>
              <a:rPr lang="en-US" kern="0" dirty="0">
                <a:solidFill>
                  <a:srgbClr val="FFFFFF"/>
                </a:solidFill>
                <a:latin typeface="Trebuchet MS"/>
                <a:ea typeface="Trebuchet MS"/>
                <a:cs typeface="Trebuchet MS"/>
                <a:sym typeface="Trebuchet MS"/>
              </a:rPr>
              <a:t>High Returns Worth Pitching Costs</a:t>
            </a:r>
          </a:p>
        </p:txBody>
      </p:sp>
      <p:sp>
        <p:nvSpPr>
          <p:cNvPr id="9" name="TextBox 8"/>
          <p:cNvSpPr txBox="1"/>
          <p:nvPr/>
        </p:nvSpPr>
        <p:spPr>
          <a:xfrm>
            <a:off x="369888" y="5999163"/>
            <a:ext cx="8404225"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sz="1600" dirty="0">
                <a:latin typeface="Trebuchet MS" panose="020B0603020202020204" pitchFamily="34" charset="0"/>
              </a:rPr>
              <a:t>Recent World Series Champion spend the majority of active payroll on pitching. Veteran pitchers can be acquired due to low cost of the rest of the team.</a:t>
            </a:r>
          </a:p>
        </p:txBody>
      </p:sp>
      <p:sp>
        <p:nvSpPr>
          <p:cNvPr id="20" name="Shape 169"/>
          <p:cNvSpPr txBox="1"/>
          <p:nvPr/>
        </p:nvSpPr>
        <p:spPr>
          <a:xfrm>
            <a:off x="369888" y="998538"/>
            <a:ext cx="4024312" cy="369887"/>
          </a:xfrm>
          <a:prstGeom prst="rect">
            <a:avLst/>
          </a:prstGeom>
          <a:solidFill>
            <a:schemeClr val="accent1"/>
          </a:solidFill>
          <a:ln>
            <a:noFill/>
          </a:ln>
        </p:spPr>
        <p:txBody>
          <a:bodyPr lIns="91425" tIns="45700" rIns="91425" bIns="45700"/>
          <a:lstStyle/>
          <a:p>
            <a:pPr algn="ctr">
              <a:buSzPct val="25000"/>
              <a:defRPr/>
            </a:pPr>
            <a:r>
              <a:rPr lang="en-US" kern="0" dirty="0">
                <a:solidFill>
                  <a:srgbClr val="FFFFFF"/>
                </a:solidFill>
                <a:latin typeface="Trebuchet MS"/>
                <a:ea typeface="Trebuchet MS"/>
                <a:cs typeface="Trebuchet MS"/>
                <a:sym typeface="Trebuchet MS"/>
              </a:rPr>
              <a:t>Offset Veterans With Young Talent</a:t>
            </a:r>
          </a:p>
        </p:txBody>
      </p:sp>
      <p:sp>
        <p:nvSpPr>
          <p:cNvPr id="14" name="Shape 169"/>
          <p:cNvSpPr txBox="1"/>
          <p:nvPr/>
        </p:nvSpPr>
        <p:spPr>
          <a:xfrm>
            <a:off x="485775" y="1389063"/>
            <a:ext cx="4025900" cy="368300"/>
          </a:xfrm>
          <a:prstGeom prst="rect">
            <a:avLst/>
          </a:prstGeom>
          <a:noFill/>
          <a:ln>
            <a:noFill/>
          </a:ln>
        </p:spPr>
        <p:txBody>
          <a:bodyPr lIns="91425" tIns="45700" rIns="91425" bIns="45700"/>
          <a:lstStyle/>
          <a:p>
            <a:pPr algn="ctr">
              <a:buSzPct val="25000"/>
              <a:defRPr/>
            </a:pPr>
            <a:r>
              <a:rPr lang="en-US" sz="1300" kern="0" dirty="0">
                <a:latin typeface="Trebuchet MS"/>
                <a:ea typeface="Trebuchet MS"/>
                <a:cs typeface="Trebuchet MS"/>
                <a:sym typeface="Trebuchet MS"/>
              </a:rPr>
              <a:t>Frequency of Salaries ($millions)</a:t>
            </a:r>
          </a:p>
        </p:txBody>
      </p:sp>
      <p:sp>
        <p:nvSpPr>
          <p:cNvPr id="15" name="Shape 169"/>
          <p:cNvSpPr txBox="1"/>
          <p:nvPr/>
        </p:nvSpPr>
        <p:spPr>
          <a:xfrm>
            <a:off x="5337175" y="1389063"/>
            <a:ext cx="2967038" cy="368300"/>
          </a:xfrm>
          <a:prstGeom prst="rect">
            <a:avLst/>
          </a:prstGeom>
          <a:noFill/>
          <a:ln>
            <a:noFill/>
          </a:ln>
        </p:spPr>
        <p:txBody>
          <a:bodyPr lIns="91425" tIns="45700" rIns="91425" bIns="45700"/>
          <a:lstStyle/>
          <a:p>
            <a:pPr algn="ctr">
              <a:buSzPct val="25000"/>
              <a:defRPr/>
            </a:pPr>
            <a:r>
              <a:rPr lang="en-US" sz="1300" kern="0" dirty="0">
                <a:latin typeface="Trebuchet MS"/>
                <a:ea typeface="Trebuchet MS"/>
                <a:cs typeface="Trebuchet MS"/>
                <a:sym typeface="Trebuchet MS"/>
              </a:rPr>
              <a:t>Active Player Payroll by Position</a:t>
            </a:r>
          </a:p>
        </p:txBody>
      </p:sp>
      <p:pic>
        <p:nvPicPr>
          <p:cNvPr id="17" name="Char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 y="1646238"/>
            <a:ext cx="441483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ular Callout 1"/>
          <p:cNvSpPr/>
          <p:nvPr/>
        </p:nvSpPr>
        <p:spPr>
          <a:xfrm>
            <a:off x="914400" y="2319338"/>
            <a:ext cx="1389063" cy="633412"/>
          </a:xfrm>
          <a:prstGeom prst="wedgeRectCallout">
            <a:avLst>
              <a:gd name="adj1" fmla="val -68681"/>
              <a:gd name="adj2" fmla="val -3125"/>
            </a:avLst>
          </a:prstGeom>
          <a:solidFill>
            <a:schemeClr val="bg1"/>
          </a:solid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rPr>
              <a:t>Most players are in lowest payroll bracket</a:t>
            </a:r>
          </a:p>
        </p:txBody>
      </p:sp>
      <p:graphicFrame>
        <p:nvGraphicFramePr>
          <p:cNvPr id="13" name="Chart 12">
            <a:extLst>
              <a:ext uri="{FF2B5EF4-FFF2-40B4-BE49-F238E27FC236}">
                <a16:creationId xmlns:a16="http://schemas.microsoft.com/office/drawing/2014/main" xmlns="" id="{1FF6E53B-08D5-41D0-8341-5E2EE0800DF2}"/>
              </a:ext>
            </a:extLst>
          </p:cNvPr>
          <p:cNvGraphicFramePr>
            <a:graphicFrameLocks/>
          </p:cNvGraphicFramePr>
          <p:nvPr>
            <p:extLst>
              <p:ext uri="{D42A27DB-BD31-4B8C-83A1-F6EECF244321}">
                <p14:modId xmlns:p14="http://schemas.microsoft.com/office/powerpoint/2010/main" val="2148680537"/>
              </p:ext>
            </p:extLst>
          </p:nvPr>
        </p:nvGraphicFramePr>
        <p:xfrm>
          <a:off x="4682084" y="1757984"/>
          <a:ext cx="4025151" cy="40801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1751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43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sldNum" sz="quarter" idx="12"/>
          </p:nvPr>
        </p:nvSpPr>
        <p:spPr>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fld id="{00000000-1234-1234-1234-123412341234}" type="slidenum">
              <a:rPr lang="en-US" sz="1000" b="0" i="0" u="none" strike="noStrike" cap="none" baseline="0">
                <a:solidFill>
                  <a:srgbClr val="000000"/>
                </a:solidFill>
                <a:latin typeface="Trebuchet MS"/>
                <a:ea typeface="Trebuchet MS"/>
                <a:cs typeface="Trebuchet MS"/>
                <a:sym typeface="Trebuchet MS"/>
              </a:rPr>
              <a:t>2</a:t>
            </a:fld>
            <a:endParaRPr lang="en-US" sz="1000" b="0" i="0" u="none" strike="noStrike" cap="none" baseline="0">
              <a:solidFill>
                <a:srgbClr val="000000"/>
              </a:solidFill>
              <a:latin typeface="Trebuchet MS"/>
              <a:ea typeface="Trebuchet MS"/>
              <a:cs typeface="Trebuchet MS"/>
              <a:sym typeface="Trebuchet MS"/>
            </a:endParaRPr>
          </a:p>
        </p:txBody>
      </p:sp>
      <p:sp>
        <p:nvSpPr>
          <p:cNvPr id="48" name="Shape 48"/>
          <p:cNvSpPr txBox="1">
            <a:spLocks noGrp="1"/>
          </p:cNvSpPr>
          <p:nvPr>
            <p:ph type="body" sz="quarter" idx="13"/>
          </p:nvPr>
        </p:nvSpPr>
        <p:spPr>
          <a:xfrm>
            <a:off x="374650" y="6629400"/>
            <a:ext cx="7999413" cy="228600"/>
          </a:xfrm>
          <a:prstGeom prst="rect">
            <a:avLst/>
          </a:prstGeom>
          <a:noFill/>
          <a:ln>
            <a:noFill/>
          </a:ln>
        </p:spPr>
        <p:txBody>
          <a:bodyPr lIns="91425" tIns="45700" rIns="91425" bIns="45700" anchor="t" anchorCtr="0">
            <a:noAutofit/>
          </a:bodyPr>
          <a:lstStyle/>
          <a:p>
            <a:pPr marL="0" marR="0" lvl="0" indent="0" algn="l" rtl="0">
              <a:spcBef>
                <a:spcPts val="0"/>
              </a:spcBef>
              <a:buClr>
                <a:srgbClr val="0B223D"/>
              </a:buClr>
              <a:buFont typeface="Merriweather Sans"/>
              <a:buNone/>
            </a:pPr>
            <a:endParaRPr sz="800" b="0" i="0" u="none" strike="noStrike" cap="none" baseline="0">
              <a:solidFill>
                <a:srgbClr val="000000"/>
              </a:solidFill>
              <a:latin typeface="Trebuchet MS"/>
              <a:ea typeface="Trebuchet MS"/>
              <a:cs typeface="Trebuchet MS"/>
              <a:sym typeface="Trebuchet MS"/>
            </a:endParaRPr>
          </a:p>
        </p:txBody>
      </p:sp>
      <p:sp>
        <p:nvSpPr>
          <p:cNvPr id="49" name="Shape 4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Trebuchet MS"/>
              <a:buNone/>
            </a:pPr>
            <a:r>
              <a:rPr lang="en-US" sz="2800" dirty="0" smtClean="0"/>
              <a:t>SP17 SIBC Deloitte Project: Travel Team</a:t>
            </a:r>
            <a:endParaRPr lang="en-US" sz="2800" dirty="0"/>
          </a:p>
        </p:txBody>
      </p:sp>
      <p:sp>
        <p:nvSpPr>
          <p:cNvPr id="50" name="Shape 50"/>
          <p:cNvSpPr txBox="1"/>
          <p:nvPr/>
        </p:nvSpPr>
        <p:spPr>
          <a:xfrm>
            <a:off x="1028700" y="4419600"/>
            <a:ext cx="3314700" cy="1269895"/>
          </a:xfrm>
          <a:prstGeom prst="rect">
            <a:avLst/>
          </a:prstGeom>
          <a:noFill/>
          <a:ln>
            <a:noFill/>
          </a:ln>
        </p:spPr>
        <p:txBody>
          <a:bodyPr lIns="91425" tIns="45700" rIns="91425" bIns="45700" anchor="t" anchorCtr="0">
            <a:noAutofit/>
          </a:bodyPr>
          <a:lstStyle/>
          <a:p>
            <a:pPr marL="0" marR="0" lvl="0" indent="0" algn="ctr" rtl="0">
              <a:lnSpc>
                <a:spcPct val="80000"/>
              </a:lnSpc>
              <a:spcBef>
                <a:spcPts val="310"/>
              </a:spcBef>
              <a:buClr>
                <a:srgbClr val="0B223D"/>
              </a:buClr>
              <a:buSzPct val="25000"/>
              <a:buFont typeface="Merriweather Sans"/>
              <a:buNone/>
            </a:pPr>
            <a:endParaRPr lang="en-US" sz="1550" i="1" dirty="0">
              <a:latin typeface="Trebuchet MS"/>
              <a:ea typeface="Trebuchet MS"/>
              <a:cs typeface="Trebuchet MS"/>
              <a:sym typeface="Trebuchet MS"/>
            </a:endParaRPr>
          </a:p>
        </p:txBody>
      </p:sp>
      <p:sp>
        <p:nvSpPr>
          <p:cNvPr id="9" name="Shape 51"/>
          <p:cNvSpPr txBox="1"/>
          <p:nvPr/>
        </p:nvSpPr>
        <p:spPr>
          <a:xfrm>
            <a:off x="689381" y="3107617"/>
            <a:ext cx="1959861" cy="592454"/>
          </a:xfrm>
          <a:prstGeom prst="rect">
            <a:avLst/>
          </a:prstGeom>
          <a:noFill/>
          <a:ln>
            <a:noFill/>
          </a:ln>
        </p:spPr>
        <p:txBody>
          <a:bodyPr lIns="91425" tIns="45700" rIns="91425" bIns="45700" anchor="t" anchorCtr="0">
            <a:noAutofit/>
          </a:bodyPr>
          <a:lstStyle/>
          <a:p>
            <a:pPr lvl="0" algn="ctr">
              <a:lnSpc>
                <a:spcPct val="150000"/>
              </a:lnSpc>
              <a:buClr>
                <a:srgbClr val="0B223D"/>
              </a:buClr>
              <a:buSzPct val="25000"/>
            </a:pPr>
            <a:r>
              <a:rPr lang="en-US" altLang="zh-CN" sz="1000" b="1" dirty="0" err="1" smtClean="0">
                <a:ea typeface="Trebuchet MS"/>
                <a:cs typeface="Trebuchet MS"/>
                <a:sym typeface="Trebuchet MS"/>
              </a:rPr>
              <a:t>Lan</a:t>
            </a:r>
            <a:r>
              <a:rPr lang="zh-CN" altLang="en-US" sz="1000" b="1" dirty="0" smtClean="0">
                <a:ea typeface="Trebuchet MS"/>
                <a:cs typeface="Trebuchet MS"/>
                <a:sym typeface="Trebuchet MS"/>
              </a:rPr>
              <a:t> </a:t>
            </a:r>
            <a:r>
              <a:rPr lang="en-US" altLang="zh-CN" sz="1000" b="1" dirty="0" smtClean="0">
                <a:ea typeface="Trebuchet MS"/>
                <a:cs typeface="Trebuchet MS"/>
                <a:sym typeface="Trebuchet MS"/>
              </a:rPr>
              <a:t>Zhou</a:t>
            </a:r>
            <a:endParaRPr lang="zh-CN" altLang="en-US" sz="1000" b="1" dirty="0" smtClean="0">
              <a:ea typeface="Trebuchet MS"/>
              <a:cs typeface="Trebuchet MS"/>
              <a:sym typeface="Trebuchet MS"/>
            </a:endParaRPr>
          </a:p>
          <a:p>
            <a:pPr lvl="0" algn="ctr">
              <a:lnSpc>
                <a:spcPct val="150000"/>
              </a:lnSpc>
              <a:buClr>
                <a:srgbClr val="0B223D"/>
              </a:buClr>
              <a:buSzPct val="25000"/>
            </a:pPr>
            <a:r>
              <a:rPr lang="en-US" sz="1000" dirty="0" smtClean="0">
                <a:ea typeface="Trebuchet MS"/>
                <a:cs typeface="Trebuchet MS"/>
                <a:sym typeface="Trebuchet MS"/>
              </a:rPr>
              <a:t>Sophomore</a:t>
            </a:r>
          </a:p>
          <a:p>
            <a:pPr lvl="0" algn="ctr">
              <a:lnSpc>
                <a:spcPct val="150000"/>
              </a:lnSpc>
              <a:spcBef>
                <a:spcPts val="310"/>
              </a:spcBef>
              <a:buClr>
                <a:srgbClr val="0B223D"/>
              </a:buClr>
              <a:buSzPct val="25000"/>
            </a:pPr>
            <a:r>
              <a:rPr lang="en-US" altLang="zh-CN" sz="1000" dirty="0" smtClean="0">
                <a:ea typeface="Trebuchet MS"/>
                <a:cs typeface="Trebuchet MS"/>
                <a:sym typeface="Trebuchet MS"/>
              </a:rPr>
              <a:t>ACMS,</a:t>
            </a:r>
            <a:r>
              <a:rPr lang="zh-CN" altLang="en-US" sz="1000" dirty="0" smtClean="0">
                <a:ea typeface="Trebuchet MS"/>
                <a:cs typeface="Trebuchet MS"/>
                <a:sym typeface="Trebuchet MS"/>
              </a:rPr>
              <a:t> </a:t>
            </a:r>
            <a:r>
              <a:rPr lang="en-US" altLang="zh-CN" sz="1000" dirty="0" smtClean="0">
                <a:ea typeface="Trebuchet MS"/>
                <a:cs typeface="Trebuchet MS"/>
                <a:sym typeface="Trebuchet MS"/>
              </a:rPr>
              <a:t>Financial</a:t>
            </a:r>
            <a:r>
              <a:rPr lang="zh-CN" altLang="en-US" sz="1000" dirty="0" smtClean="0">
                <a:ea typeface="Trebuchet MS"/>
                <a:cs typeface="Trebuchet MS"/>
                <a:sym typeface="Trebuchet MS"/>
              </a:rPr>
              <a:t> </a:t>
            </a:r>
            <a:r>
              <a:rPr lang="en-US" altLang="zh-CN" sz="1000" dirty="0" smtClean="0">
                <a:ea typeface="Trebuchet MS"/>
                <a:cs typeface="Trebuchet MS"/>
                <a:sym typeface="Trebuchet MS"/>
              </a:rPr>
              <a:t>Economics</a:t>
            </a:r>
            <a:endParaRPr lang="zh-CN" altLang="en-US" sz="1000" dirty="0">
              <a:ea typeface="Trebuchet MS"/>
              <a:cs typeface="Trebuchet MS"/>
              <a:sym typeface="Trebuchet MS"/>
            </a:endParaRPr>
          </a:p>
        </p:txBody>
      </p:sp>
      <p:pic>
        <p:nvPicPr>
          <p:cNvPr id="11" name="Picture 10"/>
          <p:cNvPicPr>
            <a:picLocks noChangeAspect="1"/>
          </p:cNvPicPr>
          <p:nvPr/>
        </p:nvPicPr>
        <p:blipFill rotWithShape="1">
          <a:blip r:embed="rId3" cstate="print">
            <a:alphaModFix/>
            <a:extLst>
              <a:ext uri="{28A0092B-C50C-407E-A947-70E740481C1C}">
                <a14:useLocalDpi xmlns:a14="http://schemas.microsoft.com/office/drawing/2010/main" val="0"/>
              </a:ext>
            </a:extLst>
          </a:blip>
          <a:srcRect l="3456" t="7541" r="3455" b="14904"/>
          <a:stretch/>
        </p:blipFill>
        <p:spPr>
          <a:xfrm>
            <a:off x="2990678" y="1228026"/>
            <a:ext cx="1463040" cy="1828800"/>
          </a:xfrm>
          <a:prstGeom prst="rect">
            <a:avLst/>
          </a:prstGeom>
          <a:noFill/>
          <a:ln w="38100" cap="sq" cmpd="sng">
            <a:solidFill>
              <a:schemeClr val="accent1"/>
            </a:solidFill>
            <a:prstDash val="solid"/>
            <a:miter/>
            <a:headEnd type="none" w="med" len="med"/>
            <a:tailEnd type="none" w="med" len="med"/>
          </a:ln>
          <a:effectLst/>
        </p:spPr>
      </p:pic>
      <p:pic>
        <p:nvPicPr>
          <p:cNvPr id="12" name="Picture 11"/>
          <p:cNvPicPr>
            <a:picLocks noChangeAspect="1"/>
          </p:cNvPicPr>
          <p:nvPr/>
        </p:nvPicPr>
        <p:blipFill rotWithShape="1">
          <a:blip r:embed="rId4" cstate="print">
            <a:alphaModFix/>
            <a:extLst>
              <a:ext uri="{28A0092B-C50C-407E-A947-70E740481C1C}">
                <a14:useLocalDpi xmlns:a14="http://schemas.microsoft.com/office/drawing/2010/main" val="0"/>
              </a:ext>
            </a:extLst>
          </a:blip>
          <a:srcRect l="286" r="286"/>
          <a:stretch/>
        </p:blipFill>
        <p:spPr>
          <a:xfrm>
            <a:off x="915441" y="1192598"/>
            <a:ext cx="1463040" cy="1828800"/>
          </a:xfrm>
          <a:prstGeom prst="rect">
            <a:avLst/>
          </a:prstGeom>
          <a:noFill/>
          <a:ln w="38100" cap="sq" cmpd="sng">
            <a:solidFill>
              <a:schemeClr val="accent1"/>
            </a:solidFill>
            <a:prstDash val="solid"/>
            <a:miter/>
            <a:headEnd type="none" w="med" len="med"/>
            <a:tailEnd type="none" w="med" len="med"/>
          </a:ln>
          <a:effectLst/>
        </p:spPr>
      </p:pic>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3108" b="3108"/>
          <a:stretch/>
        </p:blipFill>
        <p:spPr>
          <a:xfrm>
            <a:off x="4916166" y="1249433"/>
            <a:ext cx="1463040" cy="1828800"/>
          </a:xfrm>
          <a:prstGeom prst="rect">
            <a:avLst/>
          </a:prstGeom>
          <a:ln w="38100" cap="sq">
            <a:solidFill>
              <a:schemeClr val="accent1"/>
            </a:solidFill>
            <a:prstDash val="solid"/>
            <a:miter lim="800000"/>
          </a:ln>
          <a:effectLst/>
        </p:spPr>
      </p:pic>
      <p:sp>
        <p:nvSpPr>
          <p:cNvPr id="6" name="Rectangle 5"/>
          <p:cNvSpPr/>
          <p:nvPr/>
        </p:nvSpPr>
        <p:spPr>
          <a:xfrm>
            <a:off x="5258374" y="3094238"/>
            <a:ext cx="4572000" cy="861774"/>
          </a:xfrm>
          <a:prstGeom prst="rect">
            <a:avLst/>
          </a:prstGeom>
        </p:spPr>
        <p:txBody>
          <a:bodyPr>
            <a:spAutoFit/>
          </a:bodyPr>
          <a:lstStyle/>
          <a:p>
            <a:pPr lvl="0" algn="ctr">
              <a:lnSpc>
                <a:spcPct val="150000"/>
              </a:lnSpc>
              <a:buClr>
                <a:srgbClr val="0B223D"/>
              </a:buClr>
              <a:buSzPct val="25000"/>
            </a:pPr>
            <a:r>
              <a:rPr lang="en-US" altLang="zh-CN" sz="1000" b="1" dirty="0" smtClean="0">
                <a:solidFill>
                  <a:srgbClr val="000000"/>
                </a:solidFill>
                <a:ea typeface="Trebuchet MS"/>
                <a:cs typeface="Trebuchet MS"/>
                <a:sym typeface="Trebuchet MS"/>
              </a:rPr>
              <a:t>Andrew Fuller</a:t>
            </a:r>
            <a:endParaRPr lang="zh-CN" altLang="en-US" sz="1000" b="1" dirty="0" smtClean="0">
              <a:solidFill>
                <a:srgbClr val="000000"/>
              </a:solidFill>
              <a:ea typeface="Trebuchet MS"/>
              <a:cs typeface="Trebuchet MS"/>
              <a:sym typeface="Trebuchet MS"/>
            </a:endParaRPr>
          </a:p>
          <a:p>
            <a:pPr lvl="0" algn="ctr">
              <a:lnSpc>
                <a:spcPct val="150000"/>
              </a:lnSpc>
              <a:spcBef>
                <a:spcPts val="310"/>
              </a:spcBef>
              <a:buClr>
                <a:srgbClr val="0B223D"/>
              </a:buClr>
              <a:buSzPct val="25000"/>
            </a:pPr>
            <a:r>
              <a:rPr lang="en-US" altLang="zh-CN" sz="1000" dirty="0" smtClean="0">
                <a:solidFill>
                  <a:srgbClr val="000000"/>
                </a:solidFill>
                <a:ea typeface="Trebuchet MS"/>
                <a:cs typeface="Trebuchet MS"/>
                <a:sym typeface="Trebuchet MS"/>
              </a:rPr>
              <a:t>First Year of Studies</a:t>
            </a:r>
          </a:p>
          <a:p>
            <a:pPr lvl="0" algn="ctr">
              <a:lnSpc>
                <a:spcPct val="150000"/>
              </a:lnSpc>
              <a:spcBef>
                <a:spcPts val="310"/>
              </a:spcBef>
              <a:buClr>
                <a:srgbClr val="0B223D"/>
              </a:buClr>
              <a:buSzPct val="25000"/>
            </a:pPr>
            <a:r>
              <a:rPr lang="en-US" altLang="zh-CN" sz="1000" dirty="0" smtClean="0">
                <a:solidFill>
                  <a:srgbClr val="000000"/>
                </a:solidFill>
                <a:ea typeface="Trebuchet MS"/>
                <a:cs typeface="Trebuchet MS"/>
                <a:sym typeface="Trebuchet MS"/>
              </a:rPr>
              <a:t>ACMS</a:t>
            </a:r>
          </a:p>
        </p:txBody>
      </p:sp>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1014" t="6325" r="2583" b="5563"/>
          <a:stretch/>
        </p:blipFill>
        <p:spPr>
          <a:xfrm>
            <a:off x="6841654" y="1227562"/>
            <a:ext cx="1463040" cy="1828800"/>
          </a:xfrm>
          <a:prstGeom prst="rect">
            <a:avLst/>
          </a:prstGeom>
          <a:ln w="38100" cap="sq">
            <a:solidFill>
              <a:schemeClr val="accent1"/>
            </a:solidFill>
            <a:prstDash val="solid"/>
            <a:miter lim="800000"/>
          </a:ln>
          <a:effectLst/>
        </p:spPr>
      </p:pic>
      <p:sp>
        <p:nvSpPr>
          <p:cNvPr id="13" name="Rectangle 12"/>
          <p:cNvSpPr/>
          <p:nvPr/>
        </p:nvSpPr>
        <p:spPr>
          <a:xfrm>
            <a:off x="3347286" y="3122073"/>
            <a:ext cx="4572000" cy="861774"/>
          </a:xfrm>
          <a:prstGeom prst="rect">
            <a:avLst/>
          </a:prstGeom>
        </p:spPr>
        <p:txBody>
          <a:bodyPr>
            <a:spAutoFit/>
          </a:bodyPr>
          <a:lstStyle/>
          <a:p>
            <a:pPr lvl="0" algn="ctr">
              <a:lnSpc>
                <a:spcPct val="150000"/>
              </a:lnSpc>
              <a:buClr>
                <a:srgbClr val="0B223D"/>
              </a:buClr>
              <a:buSzPct val="25000"/>
            </a:pPr>
            <a:r>
              <a:rPr lang="en-US" altLang="zh-CN" sz="1000" b="1" dirty="0" smtClean="0">
                <a:solidFill>
                  <a:srgbClr val="000000"/>
                </a:solidFill>
                <a:ea typeface="Trebuchet MS"/>
                <a:cs typeface="Trebuchet MS"/>
                <a:sym typeface="Trebuchet MS"/>
              </a:rPr>
              <a:t>Lucas </a:t>
            </a:r>
            <a:r>
              <a:rPr lang="en-US" altLang="zh-CN" sz="1000" b="1" dirty="0">
                <a:solidFill>
                  <a:srgbClr val="000000"/>
                </a:solidFill>
                <a:ea typeface="Trebuchet MS"/>
                <a:cs typeface="Trebuchet MS"/>
                <a:sym typeface="Trebuchet MS"/>
              </a:rPr>
              <a:t>Don</a:t>
            </a:r>
            <a:endParaRPr lang="zh-CN" altLang="en-US" sz="1000" b="1" dirty="0">
              <a:solidFill>
                <a:srgbClr val="000000"/>
              </a:solidFill>
              <a:ea typeface="Trebuchet MS"/>
              <a:cs typeface="Trebuchet MS"/>
              <a:sym typeface="Trebuchet MS"/>
            </a:endParaRPr>
          </a:p>
          <a:p>
            <a:pPr lvl="0" algn="ctr">
              <a:lnSpc>
                <a:spcPct val="150000"/>
              </a:lnSpc>
              <a:spcBef>
                <a:spcPts val="310"/>
              </a:spcBef>
              <a:buClr>
                <a:srgbClr val="0B223D"/>
              </a:buClr>
              <a:buSzPct val="25000"/>
            </a:pPr>
            <a:r>
              <a:rPr lang="en-US" altLang="zh-CN" sz="1000" dirty="0" smtClean="0">
                <a:solidFill>
                  <a:srgbClr val="000000"/>
                </a:solidFill>
                <a:ea typeface="Trebuchet MS"/>
                <a:cs typeface="Trebuchet MS"/>
                <a:sym typeface="Trebuchet MS"/>
              </a:rPr>
              <a:t>Sophomore</a:t>
            </a:r>
          </a:p>
          <a:p>
            <a:pPr lvl="0" algn="ctr">
              <a:lnSpc>
                <a:spcPct val="150000"/>
              </a:lnSpc>
              <a:spcBef>
                <a:spcPts val="310"/>
              </a:spcBef>
              <a:buClr>
                <a:srgbClr val="0B223D"/>
              </a:buClr>
              <a:buSzPct val="25000"/>
            </a:pPr>
            <a:r>
              <a:rPr lang="en-US" altLang="zh-CN" sz="1000" dirty="0" smtClean="0">
                <a:solidFill>
                  <a:srgbClr val="000000"/>
                </a:solidFill>
                <a:ea typeface="Trebuchet MS"/>
                <a:cs typeface="Trebuchet MS"/>
                <a:sym typeface="Trebuchet MS"/>
              </a:rPr>
              <a:t>Business Analytics</a:t>
            </a:r>
            <a:endParaRPr lang="zh-CN" altLang="en-US" sz="1000" dirty="0">
              <a:solidFill>
                <a:srgbClr val="000000"/>
              </a:solidFill>
              <a:ea typeface="Trebuchet MS"/>
              <a:cs typeface="Trebuchet MS"/>
              <a:sym typeface="Trebuchet MS"/>
            </a:endParaRPr>
          </a:p>
        </p:txBody>
      </p:sp>
      <p:sp>
        <p:nvSpPr>
          <p:cNvPr id="15" name="Rectangle 14"/>
          <p:cNvSpPr/>
          <p:nvPr/>
        </p:nvSpPr>
        <p:spPr>
          <a:xfrm>
            <a:off x="1436198" y="3122537"/>
            <a:ext cx="4572000" cy="823302"/>
          </a:xfrm>
          <a:prstGeom prst="rect">
            <a:avLst/>
          </a:prstGeom>
        </p:spPr>
        <p:txBody>
          <a:bodyPr>
            <a:spAutoFit/>
          </a:bodyPr>
          <a:lstStyle/>
          <a:p>
            <a:pPr lvl="0" algn="ctr">
              <a:lnSpc>
                <a:spcPct val="150000"/>
              </a:lnSpc>
              <a:buClr>
                <a:srgbClr val="0B223D"/>
              </a:buClr>
              <a:buSzPct val="25000"/>
            </a:pPr>
            <a:r>
              <a:rPr lang="en-US" altLang="zh-CN" sz="1000" b="1" dirty="0" smtClean="0">
                <a:solidFill>
                  <a:srgbClr val="000000"/>
                </a:solidFill>
                <a:ea typeface="Trebuchet MS"/>
                <a:cs typeface="Trebuchet MS"/>
                <a:sym typeface="Trebuchet MS"/>
              </a:rPr>
              <a:t>Daniel Tawil</a:t>
            </a:r>
            <a:endParaRPr lang="zh-CN" altLang="en-US" sz="1000" b="1" dirty="0">
              <a:solidFill>
                <a:srgbClr val="000000"/>
              </a:solidFill>
              <a:ea typeface="Trebuchet MS"/>
              <a:cs typeface="Trebuchet MS"/>
              <a:sym typeface="Trebuchet MS"/>
            </a:endParaRPr>
          </a:p>
          <a:p>
            <a:pPr lvl="0" algn="ctr">
              <a:lnSpc>
                <a:spcPct val="150000"/>
              </a:lnSpc>
              <a:buClr>
                <a:srgbClr val="0B223D"/>
              </a:buClr>
              <a:buSzPct val="25000"/>
            </a:pPr>
            <a:r>
              <a:rPr lang="en-US" sz="1000" dirty="0" smtClean="0">
                <a:solidFill>
                  <a:srgbClr val="000000"/>
                </a:solidFill>
                <a:ea typeface="Trebuchet MS"/>
                <a:cs typeface="Trebuchet MS"/>
                <a:sym typeface="Trebuchet MS"/>
              </a:rPr>
              <a:t>Junior</a:t>
            </a:r>
            <a:endParaRPr lang="en-US" sz="1000" dirty="0">
              <a:solidFill>
                <a:srgbClr val="000000"/>
              </a:solidFill>
              <a:ea typeface="Trebuchet MS"/>
              <a:cs typeface="Trebuchet MS"/>
              <a:sym typeface="Trebuchet MS"/>
            </a:endParaRPr>
          </a:p>
          <a:p>
            <a:pPr lvl="0" algn="ctr">
              <a:lnSpc>
                <a:spcPct val="150000"/>
              </a:lnSpc>
              <a:spcBef>
                <a:spcPts val="310"/>
              </a:spcBef>
              <a:buClr>
                <a:srgbClr val="0B223D"/>
              </a:buClr>
              <a:buSzPct val="25000"/>
            </a:pPr>
            <a:r>
              <a:rPr lang="en-US" altLang="zh-CN" sz="1000" dirty="0" smtClean="0">
                <a:solidFill>
                  <a:srgbClr val="000000"/>
                </a:solidFill>
                <a:ea typeface="Trebuchet MS"/>
                <a:cs typeface="Trebuchet MS"/>
                <a:sym typeface="Trebuchet MS"/>
              </a:rPr>
              <a:t>Chemical Engineering</a:t>
            </a:r>
            <a:endParaRPr lang="zh-CN" altLang="en-US" sz="1000" dirty="0">
              <a:solidFill>
                <a:srgbClr val="000000"/>
              </a:solidFill>
              <a:ea typeface="Trebuchet MS"/>
              <a:cs typeface="Trebuchet MS"/>
              <a:sym typeface="Trebuchet MS"/>
            </a:endParaRPr>
          </a:p>
        </p:txBody>
      </p:sp>
      <p:pic>
        <p:nvPicPr>
          <p:cNvPr id="16" name="Picture 15"/>
          <p:cNvPicPr>
            <a:picLocks noChangeAspect="1"/>
          </p:cNvPicPr>
          <p:nvPr/>
        </p:nvPicPr>
        <p:blipFill rotWithShape="1">
          <a:blip r:embed="rId7">
            <a:extLst>
              <a:ext uri="{28A0092B-C50C-407E-A947-70E740481C1C}">
                <a14:useLocalDpi xmlns:a14="http://schemas.microsoft.com/office/drawing/2010/main" val="0"/>
              </a:ext>
            </a:extLst>
          </a:blip>
          <a:srcRect l="10000" r="10000"/>
          <a:stretch/>
        </p:blipFill>
        <p:spPr>
          <a:xfrm>
            <a:off x="244949" y="4022226"/>
            <a:ext cx="1463040" cy="1828800"/>
          </a:xfrm>
          <a:prstGeom prst="rect">
            <a:avLst/>
          </a:prstGeom>
          <a:ln w="38100" cap="sq">
            <a:solidFill>
              <a:schemeClr val="accent1"/>
            </a:solidFill>
            <a:prstDash val="solid"/>
            <a:miter lim="800000"/>
          </a:ln>
          <a:effectLst/>
        </p:spPr>
      </p:pic>
      <p:pic>
        <p:nvPicPr>
          <p:cNvPr id="17" name="Picture 16"/>
          <p:cNvPicPr>
            <a:picLocks noChangeAspect="1"/>
          </p:cNvPicPr>
          <p:nvPr/>
        </p:nvPicPr>
        <p:blipFill rotWithShape="1">
          <a:blip r:embed="rId8" cstate="print">
            <a:extLst>
              <a:ext uri="{28A0092B-C50C-407E-A947-70E740481C1C}">
                <a14:useLocalDpi xmlns:a14="http://schemas.microsoft.com/office/drawing/2010/main" val="0"/>
              </a:ext>
            </a:extLst>
          </a:blip>
          <a:srcRect l="-280" t="1541" r="280" b="10953"/>
          <a:stretch/>
        </p:blipFill>
        <p:spPr>
          <a:xfrm>
            <a:off x="5573673" y="4010770"/>
            <a:ext cx="1463040" cy="1828800"/>
          </a:xfrm>
          <a:prstGeom prst="rect">
            <a:avLst/>
          </a:prstGeom>
          <a:ln w="38100" cap="sq">
            <a:solidFill>
              <a:schemeClr val="accent1"/>
            </a:solidFill>
            <a:prstDash val="solid"/>
            <a:miter lim="800000"/>
          </a:ln>
          <a:effectLst/>
        </p:spPr>
      </p:pic>
      <p:pic>
        <p:nvPicPr>
          <p:cNvPr id="19" name="Picture 18"/>
          <p:cNvPicPr>
            <a:picLocks noChangeAspect="1"/>
          </p:cNvPicPr>
          <p:nvPr/>
        </p:nvPicPr>
        <p:blipFill rotWithShape="1">
          <a:blip r:embed="rId9"/>
          <a:srcRect t="3396" b="3396"/>
          <a:stretch/>
        </p:blipFill>
        <p:spPr>
          <a:xfrm>
            <a:off x="2067955" y="4026652"/>
            <a:ext cx="1463040" cy="1828800"/>
          </a:xfrm>
          <a:prstGeom prst="rect">
            <a:avLst/>
          </a:prstGeom>
          <a:ln w="38100" cap="sq">
            <a:solidFill>
              <a:schemeClr val="accent1"/>
            </a:solidFill>
            <a:prstDash val="solid"/>
            <a:miter lim="800000"/>
          </a:ln>
          <a:effectLst/>
        </p:spPr>
      </p:pic>
      <p:pic>
        <p:nvPicPr>
          <p:cNvPr id="34" name="Picture 33"/>
          <p:cNvPicPr>
            <a:picLocks noChangeAspect="1"/>
          </p:cNvPicPr>
          <p:nvPr/>
        </p:nvPicPr>
        <p:blipFill rotWithShape="1">
          <a:blip r:embed="rId10" cstate="print">
            <a:extLst>
              <a:ext uri="{28A0092B-C50C-407E-A947-70E740481C1C}">
                <a14:useLocalDpi xmlns:a14="http://schemas.microsoft.com/office/drawing/2010/main" val="0"/>
              </a:ext>
            </a:extLst>
          </a:blip>
          <a:srcRect l="-294" t="-90" r="294" b="16772"/>
          <a:stretch/>
        </p:blipFill>
        <p:spPr>
          <a:xfrm>
            <a:off x="7400545" y="4016076"/>
            <a:ext cx="1463040" cy="1828800"/>
          </a:xfrm>
          <a:prstGeom prst="rect">
            <a:avLst/>
          </a:prstGeom>
          <a:ln w="38100" cap="sq">
            <a:solidFill>
              <a:schemeClr val="accent1"/>
            </a:solidFill>
            <a:prstDash val="solid"/>
            <a:miter lim="800000"/>
          </a:ln>
          <a:effectLst/>
        </p:spPr>
      </p:pic>
      <p:sp>
        <p:nvSpPr>
          <p:cNvPr id="42" name="Shape 51"/>
          <p:cNvSpPr txBox="1"/>
          <p:nvPr/>
        </p:nvSpPr>
        <p:spPr>
          <a:xfrm>
            <a:off x="-44870" y="5880625"/>
            <a:ext cx="1959861" cy="592454"/>
          </a:xfrm>
          <a:prstGeom prst="rect">
            <a:avLst/>
          </a:prstGeom>
          <a:noFill/>
          <a:ln>
            <a:noFill/>
          </a:ln>
        </p:spPr>
        <p:txBody>
          <a:bodyPr lIns="91425" tIns="45700" rIns="91425" bIns="45700" anchor="t" anchorCtr="0">
            <a:noAutofit/>
          </a:bodyPr>
          <a:lstStyle/>
          <a:p>
            <a:pPr lvl="0" algn="ctr">
              <a:lnSpc>
                <a:spcPct val="150000"/>
              </a:lnSpc>
              <a:buClr>
                <a:srgbClr val="0B223D"/>
              </a:buClr>
              <a:buSzPct val="25000"/>
            </a:pPr>
            <a:r>
              <a:rPr lang="en-US" altLang="zh-CN" sz="1000" b="1" dirty="0" smtClean="0">
                <a:ea typeface="Trebuchet MS"/>
                <a:cs typeface="Trebuchet MS"/>
                <a:sym typeface="Trebuchet MS"/>
              </a:rPr>
              <a:t>Edward Yuan</a:t>
            </a:r>
          </a:p>
          <a:p>
            <a:pPr lvl="0" algn="ctr">
              <a:lnSpc>
                <a:spcPct val="150000"/>
              </a:lnSpc>
              <a:buClr>
                <a:srgbClr val="0B223D"/>
              </a:buClr>
              <a:buSzPct val="25000"/>
            </a:pPr>
            <a:r>
              <a:rPr lang="en-US" altLang="zh-CN" sz="1000" b="1" dirty="0">
                <a:ea typeface="Trebuchet MS"/>
                <a:cs typeface="Trebuchet MS"/>
                <a:sym typeface="Trebuchet MS"/>
              </a:rPr>
              <a:t>First Year of Studies</a:t>
            </a:r>
          </a:p>
          <a:p>
            <a:pPr lvl="0" algn="ctr">
              <a:lnSpc>
                <a:spcPct val="150000"/>
              </a:lnSpc>
              <a:buClr>
                <a:srgbClr val="0B223D"/>
              </a:buClr>
              <a:buSzPct val="25000"/>
            </a:pPr>
            <a:r>
              <a:rPr lang="en-US" altLang="zh-CN" sz="1000" b="1" dirty="0">
                <a:ea typeface="Trebuchet MS"/>
                <a:cs typeface="Trebuchet MS"/>
                <a:sym typeface="Trebuchet MS"/>
              </a:rPr>
              <a:t>Computer Science</a:t>
            </a:r>
            <a:endParaRPr lang="zh-CN" altLang="en-US" sz="1000" dirty="0">
              <a:ea typeface="Trebuchet MS"/>
              <a:cs typeface="Trebuchet MS"/>
              <a:sym typeface="Trebuchet MS"/>
            </a:endParaRPr>
          </a:p>
          <a:p>
            <a:pPr lvl="0" algn="ctr">
              <a:lnSpc>
                <a:spcPct val="150000"/>
              </a:lnSpc>
              <a:buClr>
                <a:srgbClr val="0B223D"/>
              </a:buClr>
              <a:buSzPct val="25000"/>
            </a:pPr>
            <a:endParaRPr lang="en-US" altLang="zh-CN" sz="1000" b="1" dirty="0" smtClean="0">
              <a:ea typeface="Trebuchet MS"/>
              <a:cs typeface="Trebuchet MS"/>
              <a:sym typeface="Trebuchet MS"/>
            </a:endParaRPr>
          </a:p>
        </p:txBody>
      </p:sp>
      <p:sp>
        <p:nvSpPr>
          <p:cNvPr id="43" name="Shape 51"/>
          <p:cNvSpPr txBox="1"/>
          <p:nvPr/>
        </p:nvSpPr>
        <p:spPr>
          <a:xfrm>
            <a:off x="5325262" y="5839570"/>
            <a:ext cx="1959861" cy="592454"/>
          </a:xfrm>
          <a:prstGeom prst="rect">
            <a:avLst/>
          </a:prstGeom>
          <a:noFill/>
          <a:ln>
            <a:noFill/>
          </a:ln>
        </p:spPr>
        <p:txBody>
          <a:bodyPr lIns="91425" tIns="45700" rIns="91425" bIns="45700" anchor="t" anchorCtr="0">
            <a:noAutofit/>
          </a:bodyPr>
          <a:lstStyle/>
          <a:p>
            <a:pPr lvl="0" algn="ctr">
              <a:lnSpc>
                <a:spcPct val="150000"/>
              </a:lnSpc>
              <a:buClr>
                <a:srgbClr val="0B223D"/>
              </a:buClr>
              <a:buSzPct val="25000"/>
            </a:pPr>
            <a:r>
              <a:rPr lang="en-US" altLang="zh-CN" sz="1000" b="1" dirty="0" smtClean="0">
                <a:ea typeface="Trebuchet MS"/>
                <a:cs typeface="Trebuchet MS"/>
                <a:sym typeface="Trebuchet MS"/>
              </a:rPr>
              <a:t>Wendi </a:t>
            </a:r>
            <a:r>
              <a:rPr lang="en-US" altLang="zh-CN" sz="1000" b="1" dirty="0" err="1" smtClean="0">
                <a:ea typeface="Trebuchet MS"/>
                <a:cs typeface="Trebuchet MS"/>
                <a:sym typeface="Trebuchet MS"/>
              </a:rPr>
              <a:t>Gradoville</a:t>
            </a:r>
            <a:endParaRPr lang="en-US" altLang="zh-CN" sz="1000" b="1" dirty="0" smtClean="0">
              <a:ea typeface="Trebuchet MS"/>
              <a:cs typeface="Trebuchet MS"/>
              <a:sym typeface="Trebuchet MS"/>
            </a:endParaRPr>
          </a:p>
          <a:p>
            <a:pPr lvl="0" algn="ctr">
              <a:lnSpc>
                <a:spcPct val="150000"/>
              </a:lnSpc>
              <a:buClr>
                <a:srgbClr val="0B223D"/>
              </a:buClr>
              <a:buSzPct val="25000"/>
            </a:pPr>
            <a:r>
              <a:rPr lang="en-US" altLang="zh-CN" sz="1000" dirty="0" smtClean="0">
                <a:ea typeface="Trebuchet MS"/>
                <a:cs typeface="Trebuchet MS"/>
                <a:sym typeface="Trebuchet MS"/>
              </a:rPr>
              <a:t>First Year of Studies</a:t>
            </a:r>
          </a:p>
          <a:p>
            <a:pPr lvl="0" algn="ctr">
              <a:lnSpc>
                <a:spcPct val="150000"/>
              </a:lnSpc>
              <a:buClr>
                <a:srgbClr val="0B223D"/>
              </a:buClr>
              <a:buSzPct val="25000"/>
            </a:pPr>
            <a:r>
              <a:rPr lang="en-US" altLang="zh-CN" sz="1000" dirty="0" smtClean="0">
                <a:ea typeface="Trebuchet MS"/>
                <a:cs typeface="Trebuchet MS"/>
                <a:sym typeface="Trebuchet MS"/>
              </a:rPr>
              <a:t>Economics and ACMS</a:t>
            </a:r>
            <a:endParaRPr lang="zh-CN" altLang="en-US" sz="1000" dirty="0" smtClean="0">
              <a:ea typeface="Trebuchet MS"/>
              <a:cs typeface="Trebuchet MS"/>
              <a:sym typeface="Trebuchet MS"/>
            </a:endParaRPr>
          </a:p>
        </p:txBody>
      </p:sp>
      <p:sp>
        <p:nvSpPr>
          <p:cNvPr id="44" name="Shape 51"/>
          <p:cNvSpPr txBox="1"/>
          <p:nvPr/>
        </p:nvSpPr>
        <p:spPr>
          <a:xfrm>
            <a:off x="3646416" y="5894124"/>
            <a:ext cx="1959861" cy="592454"/>
          </a:xfrm>
          <a:prstGeom prst="rect">
            <a:avLst/>
          </a:prstGeom>
          <a:noFill/>
          <a:ln>
            <a:noFill/>
          </a:ln>
        </p:spPr>
        <p:txBody>
          <a:bodyPr lIns="91425" tIns="45700" rIns="91425" bIns="45700" anchor="t" anchorCtr="0">
            <a:noAutofit/>
          </a:bodyPr>
          <a:lstStyle/>
          <a:p>
            <a:pPr lvl="0" algn="ctr">
              <a:lnSpc>
                <a:spcPct val="150000"/>
              </a:lnSpc>
              <a:buClr>
                <a:srgbClr val="0B223D"/>
              </a:buClr>
              <a:buSzPct val="25000"/>
            </a:pPr>
            <a:r>
              <a:rPr lang="en-US" altLang="zh-CN" sz="1000" b="1" dirty="0" smtClean="0">
                <a:ea typeface="Trebuchet MS"/>
                <a:cs typeface="Trebuchet MS"/>
                <a:sym typeface="Trebuchet MS"/>
              </a:rPr>
              <a:t>Patrick </a:t>
            </a:r>
            <a:r>
              <a:rPr lang="en-US" altLang="zh-CN" sz="1000" b="1" dirty="0" err="1" smtClean="0">
                <a:ea typeface="Trebuchet MS"/>
                <a:cs typeface="Trebuchet MS"/>
                <a:sym typeface="Trebuchet MS"/>
              </a:rPr>
              <a:t>Stepien</a:t>
            </a:r>
            <a:endParaRPr lang="en-US" altLang="zh-CN" sz="1000" b="1" dirty="0" smtClean="0">
              <a:ea typeface="Trebuchet MS"/>
              <a:cs typeface="Trebuchet MS"/>
              <a:sym typeface="Trebuchet MS"/>
            </a:endParaRPr>
          </a:p>
          <a:p>
            <a:pPr lvl="0" algn="ctr">
              <a:lnSpc>
                <a:spcPct val="150000"/>
              </a:lnSpc>
              <a:buClr>
                <a:srgbClr val="0B223D"/>
              </a:buClr>
              <a:buSzPct val="25000"/>
            </a:pPr>
            <a:r>
              <a:rPr lang="en-US" altLang="zh-CN" sz="1000" dirty="0" smtClean="0">
                <a:ea typeface="Trebuchet MS"/>
                <a:cs typeface="Trebuchet MS"/>
                <a:sym typeface="Trebuchet MS"/>
              </a:rPr>
              <a:t>Junior </a:t>
            </a:r>
          </a:p>
          <a:p>
            <a:pPr lvl="0" algn="ctr">
              <a:lnSpc>
                <a:spcPct val="150000"/>
              </a:lnSpc>
              <a:buClr>
                <a:srgbClr val="0B223D"/>
              </a:buClr>
              <a:buSzPct val="25000"/>
            </a:pPr>
            <a:r>
              <a:rPr lang="en-US" altLang="zh-CN" sz="1000" dirty="0" smtClean="0">
                <a:ea typeface="Trebuchet MS"/>
                <a:cs typeface="Trebuchet MS"/>
                <a:sym typeface="Trebuchet MS"/>
              </a:rPr>
              <a:t>Chemical Engineering</a:t>
            </a:r>
            <a:endParaRPr lang="zh-CN" altLang="en-US" sz="1000" dirty="0">
              <a:ea typeface="Trebuchet MS"/>
              <a:cs typeface="Trebuchet MS"/>
              <a:sym typeface="Trebuchet MS"/>
            </a:endParaRPr>
          </a:p>
        </p:txBody>
      </p:sp>
      <p:sp>
        <p:nvSpPr>
          <p:cNvPr id="45" name="Shape 51"/>
          <p:cNvSpPr txBox="1"/>
          <p:nvPr/>
        </p:nvSpPr>
        <p:spPr>
          <a:xfrm>
            <a:off x="1819544" y="5904700"/>
            <a:ext cx="1959861" cy="592454"/>
          </a:xfrm>
          <a:prstGeom prst="rect">
            <a:avLst/>
          </a:prstGeom>
          <a:noFill/>
          <a:ln>
            <a:noFill/>
          </a:ln>
        </p:spPr>
        <p:txBody>
          <a:bodyPr lIns="91425" tIns="45700" rIns="91425" bIns="45700" anchor="t" anchorCtr="0">
            <a:noAutofit/>
          </a:bodyPr>
          <a:lstStyle/>
          <a:p>
            <a:pPr lvl="0" algn="ctr">
              <a:lnSpc>
                <a:spcPct val="150000"/>
              </a:lnSpc>
              <a:buClr>
                <a:srgbClr val="0B223D"/>
              </a:buClr>
              <a:buSzPct val="25000"/>
            </a:pPr>
            <a:r>
              <a:rPr lang="en-US" altLang="zh-CN" sz="1000" b="1" dirty="0" smtClean="0">
                <a:ea typeface="Trebuchet MS"/>
                <a:cs typeface="Trebuchet MS"/>
                <a:sym typeface="Trebuchet MS"/>
              </a:rPr>
              <a:t>Ryan </a:t>
            </a:r>
            <a:r>
              <a:rPr lang="en-US" altLang="zh-CN" sz="1000" b="1" dirty="0" err="1" smtClean="0">
                <a:ea typeface="Trebuchet MS"/>
                <a:cs typeface="Trebuchet MS"/>
                <a:sym typeface="Trebuchet MS"/>
              </a:rPr>
              <a:t>McAndrews</a:t>
            </a:r>
            <a:endParaRPr lang="en-US" altLang="zh-CN" sz="1000" b="1" dirty="0" smtClean="0">
              <a:ea typeface="Trebuchet MS"/>
              <a:cs typeface="Trebuchet MS"/>
              <a:sym typeface="Trebuchet MS"/>
            </a:endParaRPr>
          </a:p>
          <a:p>
            <a:pPr lvl="0" algn="ctr">
              <a:lnSpc>
                <a:spcPct val="150000"/>
              </a:lnSpc>
              <a:buClr>
                <a:srgbClr val="0B223D"/>
              </a:buClr>
              <a:buSzPct val="25000"/>
            </a:pPr>
            <a:r>
              <a:rPr lang="en-US" altLang="zh-CN" sz="1000" dirty="0" smtClean="0">
                <a:ea typeface="Trebuchet MS"/>
                <a:cs typeface="Trebuchet MS"/>
                <a:sym typeface="Trebuchet MS"/>
              </a:rPr>
              <a:t>First Year of Studies</a:t>
            </a:r>
          </a:p>
          <a:p>
            <a:pPr lvl="0" algn="ctr">
              <a:lnSpc>
                <a:spcPct val="150000"/>
              </a:lnSpc>
              <a:buClr>
                <a:srgbClr val="0B223D"/>
              </a:buClr>
              <a:buSzPct val="25000"/>
            </a:pPr>
            <a:r>
              <a:rPr lang="en-US" altLang="zh-CN" sz="1000" b="1" dirty="0" smtClean="0">
                <a:ea typeface="Trebuchet MS"/>
                <a:cs typeface="Trebuchet MS"/>
                <a:sym typeface="Trebuchet MS"/>
              </a:rPr>
              <a:t>Business and Economics</a:t>
            </a:r>
            <a:endParaRPr lang="en-US" altLang="zh-CN" sz="1000" b="1" dirty="0">
              <a:ea typeface="Trebuchet MS"/>
              <a:cs typeface="Trebuchet MS"/>
              <a:sym typeface="Trebuchet MS"/>
            </a:endParaRPr>
          </a:p>
        </p:txBody>
      </p:sp>
      <p:sp>
        <p:nvSpPr>
          <p:cNvPr id="46" name="Shape 51"/>
          <p:cNvSpPr txBox="1"/>
          <p:nvPr/>
        </p:nvSpPr>
        <p:spPr>
          <a:xfrm>
            <a:off x="7152347" y="5894124"/>
            <a:ext cx="1959861" cy="592454"/>
          </a:xfrm>
          <a:prstGeom prst="rect">
            <a:avLst/>
          </a:prstGeom>
          <a:noFill/>
          <a:ln>
            <a:noFill/>
          </a:ln>
        </p:spPr>
        <p:txBody>
          <a:bodyPr lIns="91425" tIns="45700" rIns="91425" bIns="45700" anchor="t" anchorCtr="0">
            <a:noAutofit/>
          </a:bodyPr>
          <a:lstStyle/>
          <a:p>
            <a:pPr lvl="0" algn="ctr">
              <a:lnSpc>
                <a:spcPct val="150000"/>
              </a:lnSpc>
              <a:buClr>
                <a:srgbClr val="0B223D"/>
              </a:buClr>
              <a:buSzPct val="25000"/>
            </a:pPr>
            <a:r>
              <a:rPr lang="en-US" altLang="zh-CN" sz="1000" b="1" dirty="0" smtClean="0">
                <a:ea typeface="Trebuchet MS"/>
                <a:cs typeface="Trebuchet MS"/>
                <a:sym typeface="Trebuchet MS"/>
              </a:rPr>
              <a:t>Vince </a:t>
            </a:r>
            <a:r>
              <a:rPr lang="en-US" altLang="zh-CN" sz="1000" b="1" dirty="0" err="1" smtClean="0">
                <a:ea typeface="Trebuchet MS"/>
                <a:cs typeface="Trebuchet MS"/>
                <a:sym typeface="Trebuchet MS"/>
              </a:rPr>
              <a:t>Sellner</a:t>
            </a:r>
            <a:endParaRPr lang="en-US" altLang="zh-CN" sz="1000" b="1" dirty="0" smtClean="0">
              <a:ea typeface="Trebuchet MS"/>
              <a:cs typeface="Trebuchet MS"/>
              <a:sym typeface="Trebuchet MS"/>
            </a:endParaRPr>
          </a:p>
          <a:p>
            <a:pPr lvl="0" algn="ctr">
              <a:lnSpc>
                <a:spcPct val="150000"/>
              </a:lnSpc>
              <a:buClr>
                <a:srgbClr val="0B223D"/>
              </a:buClr>
              <a:buSzPct val="25000"/>
            </a:pPr>
            <a:r>
              <a:rPr lang="en-US" altLang="zh-CN" sz="1000" dirty="0" smtClean="0">
                <a:ea typeface="Trebuchet MS"/>
                <a:cs typeface="Trebuchet MS"/>
                <a:sym typeface="Trebuchet MS"/>
              </a:rPr>
              <a:t>Junior </a:t>
            </a:r>
          </a:p>
          <a:p>
            <a:pPr lvl="0" algn="ctr">
              <a:lnSpc>
                <a:spcPct val="150000"/>
              </a:lnSpc>
              <a:buClr>
                <a:srgbClr val="0B223D"/>
              </a:buClr>
              <a:buSzPct val="25000"/>
            </a:pPr>
            <a:r>
              <a:rPr lang="en-US" altLang="zh-CN" sz="1000" dirty="0" smtClean="0">
                <a:ea typeface="Trebuchet MS"/>
                <a:cs typeface="Trebuchet MS"/>
                <a:sym typeface="Trebuchet MS"/>
              </a:rPr>
              <a:t>Mechanical Engineering</a:t>
            </a:r>
            <a:endParaRPr lang="zh-CN" altLang="en-US" sz="1000" dirty="0">
              <a:ea typeface="Trebuchet MS"/>
              <a:cs typeface="Trebuchet MS"/>
              <a:sym typeface="Trebuchet MS"/>
            </a:endParaRPr>
          </a:p>
        </p:txBody>
      </p:sp>
      <p:pic>
        <p:nvPicPr>
          <p:cNvPr id="3" name="Picture 2"/>
          <p:cNvPicPr>
            <a:picLocks noChangeAspect="1"/>
          </p:cNvPicPr>
          <p:nvPr/>
        </p:nvPicPr>
        <p:blipFill rotWithShape="1">
          <a:blip r:embed="rId11" cstate="print">
            <a:extLst>
              <a:ext uri="{28A0092B-C50C-407E-A947-70E740481C1C}">
                <a14:useLocalDpi xmlns:a14="http://schemas.microsoft.com/office/drawing/2010/main" val="0"/>
              </a:ext>
            </a:extLst>
          </a:blip>
          <a:srcRect l="19" t="3542" r="4109" b="2555"/>
          <a:stretch/>
        </p:blipFill>
        <p:spPr>
          <a:xfrm>
            <a:off x="3820814" y="4010566"/>
            <a:ext cx="1463040" cy="1828800"/>
          </a:xfrm>
          <a:prstGeom prst="rect">
            <a:avLst/>
          </a:prstGeom>
          <a:ln w="38100">
            <a:solidFill>
              <a:schemeClr val="tx1"/>
            </a:solidFill>
          </a:ln>
          <a:effectLst/>
        </p:spPr>
      </p:pic>
    </p:spTree>
    <p:extLst>
      <p:ext uri="{BB962C8B-B14F-4D97-AF65-F5344CB8AC3E}">
        <p14:creationId xmlns:p14="http://schemas.microsoft.com/office/powerpoint/2010/main" val="2641749037"/>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571DE80-FEF2-1F43-9E9A-B112CF3775BA}" type="slidenum">
              <a:rPr kumimoji="0" lang="en-US" sz="1000" b="0" i="0" u="none" strike="noStrike" kern="1200" cap="none" spc="50" normalizeH="0" baseline="0" noProof="0" smtClean="0">
                <a:ln>
                  <a:noFill/>
                </a:ln>
                <a:solidFill>
                  <a:srgbClr val="000000"/>
                </a:solidFill>
                <a:effectLst/>
                <a:uLnTx/>
                <a:uFillTx/>
                <a:latin typeface="Trebuchet M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50" normalizeH="0" baseline="0" noProof="0" dirty="0">
              <a:ln>
                <a:noFill/>
              </a:ln>
              <a:solidFill>
                <a:srgbClr val="000000"/>
              </a:solidFill>
              <a:effectLst/>
              <a:uLnTx/>
              <a:uFillTx/>
              <a:latin typeface="Trebuchet MS"/>
              <a:ea typeface="+mn-ea"/>
              <a:cs typeface="+mn-cs"/>
            </a:endParaRPr>
          </a:p>
        </p:txBody>
      </p:sp>
      <p:sp>
        <p:nvSpPr>
          <p:cNvPr id="3" name="Text Placeholder 2"/>
          <p:cNvSpPr>
            <a:spLocks noGrp="1"/>
          </p:cNvSpPr>
          <p:nvPr>
            <p:ph type="body" sz="quarter" idx="13"/>
          </p:nvPr>
        </p:nvSpPr>
        <p:spPr/>
        <p:txBody>
          <a:bodyPr/>
          <a:lstStyle/>
          <a:p>
            <a:r>
              <a:rPr lang="en-US" dirty="0"/>
              <a:t>Sources: The Atlantic, U.S. Census Bureau, </a:t>
            </a:r>
            <a:r>
              <a:rPr lang="en-US" dirty="0" err="1"/>
              <a:t>Infoplease</a:t>
            </a:r>
            <a:r>
              <a:rPr lang="en-US" dirty="0"/>
              <a:t>, Forbes, </a:t>
            </a:r>
            <a:r>
              <a:rPr lang="en-US" dirty="0" err="1"/>
              <a:t>statistica</a:t>
            </a:r>
            <a:r>
              <a:rPr lang="en-US" dirty="0"/>
              <a:t>, hoovers</a:t>
            </a:r>
          </a:p>
          <a:p>
            <a:r>
              <a:rPr lang="en-US" dirty="0"/>
              <a:t> </a:t>
            </a:r>
          </a:p>
          <a:p>
            <a:endParaRPr lang="en-US" dirty="0"/>
          </a:p>
        </p:txBody>
      </p:sp>
      <p:sp>
        <p:nvSpPr>
          <p:cNvPr id="4" name="Title 3"/>
          <p:cNvSpPr>
            <a:spLocks noGrp="1"/>
          </p:cNvSpPr>
          <p:nvPr>
            <p:ph type="title"/>
          </p:nvPr>
        </p:nvSpPr>
        <p:spPr/>
        <p:txBody>
          <a:bodyPr>
            <a:noAutofit/>
          </a:bodyPr>
          <a:lstStyle/>
          <a:p>
            <a:r>
              <a:rPr lang="en-US" sz="2800" dirty="0" smtClean="0"/>
              <a:t>Charlotte and Las Vegas match MLB viewer demographics</a:t>
            </a:r>
            <a:endParaRPr lang="en-US" sz="2800" dirty="0"/>
          </a:p>
        </p:txBody>
      </p:sp>
      <p:graphicFrame>
        <p:nvGraphicFramePr>
          <p:cNvPr id="9" name="Chart 8"/>
          <p:cNvGraphicFramePr/>
          <p:nvPr>
            <p:extLst>
              <p:ext uri="{D42A27DB-BD31-4B8C-83A1-F6EECF244321}">
                <p14:modId xmlns:p14="http://schemas.microsoft.com/office/powerpoint/2010/main" val="299247209"/>
              </p:ext>
            </p:extLst>
          </p:nvPr>
        </p:nvGraphicFramePr>
        <p:xfrm>
          <a:off x="5222798" y="1576968"/>
          <a:ext cx="2259190" cy="2359681"/>
        </p:xfrm>
        <a:graphic>
          <a:graphicData uri="http://schemas.openxmlformats.org/drawingml/2006/chart">
            <c:chart xmlns:c="http://schemas.openxmlformats.org/drawingml/2006/chart" xmlns:r="http://schemas.openxmlformats.org/officeDocument/2006/relationships" r:id="rId3"/>
          </a:graphicData>
        </a:graphic>
      </p:graphicFrame>
      <p:sp>
        <p:nvSpPr>
          <p:cNvPr id="13" name="Shape 169"/>
          <p:cNvSpPr txBox="1"/>
          <p:nvPr/>
        </p:nvSpPr>
        <p:spPr>
          <a:xfrm>
            <a:off x="369429" y="988722"/>
            <a:ext cx="8405142" cy="431317"/>
          </a:xfrm>
          <a:prstGeom prst="rect">
            <a:avLst/>
          </a:prstGeom>
          <a:solidFill>
            <a:schemeClr val="accent1"/>
          </a:solidFill>
          <a:ln>
            <a:noFill/>
          </a:ln>
        </p:spPr>
        <p:txBody>
          <a:bodyPr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sz="1800" b="0" i="0" u="none" strike="noStrike" kern="0" cap="none" spc="0" normalizeH="0" baseline="0" noProof="0" dirty="0">
                <a:ln>
                  <a:noFill/>
                </a:ln>
                <a:solidFill>
                  <a:srgbClr val="FFFFFF"/>
                </a:solidFill>
                <a:effectLst/>
                <a:uLnTx/>
                <a:uFillTx/>
                <a:latin typeface="Trebuchet MS"/>
                <a:ea typeface="Trebuchet MS"/>
                <a:cs typeface="Trebuchet MS"/>
                <a:sym typeface="Trebuchet MS"/>
              </a:rPr>
              <a:t>Demographics of Candidate Cities</a:t>
            </a:r>
          </a:p>
        </p:txBody>
      </p:sp>
      <p:sp>
        <p:nvSpPr>
          <p:cNvPr id="21" name="TextBox 20"/>
          <p:cNvSpPr txBox="1"/>
          <p:nvPr/>
        </p:nvSpPr>
        <p:spPr>
          <a:xfrm>
            <a:off x="5797748" y="1446129"/>
            <a:ext cx="1791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a:ea typeface="+mn-ea"/>
                <a:cs typeface="+mn-cs"/>
              </a:rPr>
              <a:t>Memphis</a:t>
            </a:r>
          </a:p>
        </p:txBody>
      </p:sp>
      <p:sp>
        <p:nvSpPr>
          <p:cNvPr id="16" name="TextBox 15"/>
          <p:cNvSpPr txBox="1"/>
          <p:nvPr/>
        </p:nvSpPr>
        <p:spPr>
          <a:xfrm>
            <a:off x="518923" y="1689580"/>
            <a:ext cx="164797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a:ea typeface="+mn-ea"/>
                <a:cs typeface="+mn-cs"/>
              </a:rPr>
              <a:t>MLB Average Viewers</a:t>
            </a:r>
          </a:p>
        </p:txBody>
      </p:sp>
      <p:graphicFrame>
        <p:nvGraphicFramePr>
          <p:cNvPr id="17" name="Chart 16"/>
          <p:cNvGraphicFramePr/>
          <p:nvPr>
            <p:extLst>
              <p:ext uri="{D42A27DB-BD31-4B8C-83A1-F6EECF244321}">
                <p14:modId xmlns:p14="http://schemas.microsoft.com/office/powerpoint/2010/main" val="1475727794"/>
              </p:ext>
            </p:extLst>
          </p:nvPr>
        </p:nvGraphicFramePr>
        <p:xfrm>
          <a:off x="3282850" y="3585521"/>
          <a:ext cx="3285391" cy="2363552"/>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4351329" y="3313769"/>
            <a:ext cx="1791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a:ea typeface="+mn-ea"/>
                <a:cs typeface="+mn-cs"/>
              </a:rPr>
              <a:t>Charlotte</a:t>
            </a:r>
          </a:p>
        </p:txBody>
      </p:sp>
      <p:sp>
        <p:nvSpPr>
          <p:cNvPr id="23" name="TextBox 22"/>
          <p:cNvSpPr txBox="1"/>
          <p:nvPr/>
        </p:nvSpPr>
        <p:spPr>
          <a:xfrm>
            <a:off x="423858" y="5962789"/>
            <a:ext cx="8283377"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solidFill>
                  <a:schemeClr val="tx1"/>
                </a:solidFill>
              </a:rPr>
              <a:t>The demographics of Charlotte and Las Vegas </a:t>
            </a:r>
            <a:r>
              <a:rPr lang="en-US" sz="1600" dirty="0" smtClean="0">
                <a:solidFill>
                  <a:schemeClr val="tx1"/>
                </a:solidFill>
              </a:rPr>
              <a:t>align well with </a:t>
            </a:r>
            <a:r>
              <a:rPr lang="en-US" sz="1600" dirty="0">
                <a:solidFill>
                  <a:schemeClr val="tx1"/>
                </a:solidFill>
              </a:rPr>
              <a:t>the average MLB viewership while Memphis’s do not.</a:t>
            </a:r>
          </a:p>
        </p:txBody>
      </p:sp>
      <p:graphicFrame>
        <p:nvGraphicFramePr>
          <p:cNvPr id="24" name="Chart 23"/>
          <p:cNvGraphicFramePr/>
          <p:nvPr>
            <p:extLst>
              <p:ext uri="{D42A27DB-BD31-4B8C-83A1-F6EECF244321}">
                <p14:modId xmlns:p14="http://schemas.microsoft.com/office/powerpoint/2010/main" val="3428037003"/>
              </p:ext>
            </p:extLst>
          </p:nvPr>
        </p:nvGraphicFramePr>
        <p:xfrm>
          <a:off x="6650753" y="3446179"/>
          <a:ext cx="2368238" cy="2681396"/>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24"/>
          <p:cNvSpPr txBox="1"/>
          <p:nvPr/>
        </p:nvSpPr>
        <p:spPr>
          <a:xfrm>
            <a:off x="7227583" y="3335264"/>
            <a:ext cx="1791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rebuchet MS"/>
                <a:ea typeface="+mn-ea"/>
                <a:cs typeface="+mn-cs"/>
              </a:rPr>
              <a:t>Las Vegas</a:t>
            </a:r>
          </a:p>
        </p:txBody>
      </p:sp>
      <p:sp>
        <p:nvSpPr>
          <p:cNvPr id="5" name="Arrow: Right 4"/>
          <p:cNvSpPr/>
          <p:nvPr/>
        </p:nvSpPr>
        <p:spPr>
          <a:xfrm>
            <a:off x="2770496" y="2839458"/>
            <a:ext cx="1256532" cy="134774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0" name="Chart 19"/>
          <p:cNvGraphicFramePr>
            <a:graphicFrameLocks/>
          </p:cNvGraphicFramePr>
          <p:nvPr>
            <p:extLst>
              <p:ext uri="{D42A27DB-BD31-4B8C-83A1-F6EECF244321}">
                <p14:modId xmlns:p14="http://schemas.microsoft.com/office/powerpoint/2010/main" val="1168906867"/>
              </p:ext>
            </p:extLst>
          </p:nvPr>
        </p:nvGraphicFramePr>
        <p:xfrm>
          <a:off x="0" y="2101145"/>
          <a:ext cx="2939756" cy="318053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1983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sldNum" idx="12"/>
          </p:nvPr>
        </p:nvSpPr>
        <p:spPr>
          <a:prstGeom prst="rect">
            <a:avLst/>
          </a:prstGeom>
          <a:noFill/>
          <a:ln>
            <a:noFill/>
          </a:ln>
        </p:spPr>
        <p:txBody>
          <a:bodyPr lIns="91425" tIns="45700" rIns="91425" bIns="45700" anchor="ctr" anchorCtr="0">
            <a:noAutofit/>
          </a:bodyPr>
          <a:lstStyle/>
          <a:p>
            <a:pPr algn="ctr">
              <a:buSzPct val="25000"/>
            </a:pPr>
            <a:fld id="{00000000-1234-1234-1234-123412341234}" type="slidenum">
              <a:rPr lang="en-US" sz="1000" kern="0">
                <a:solidFill>
                  <a:srgbClr val="000000"/>
                </a:solidFill>
                <a:latin typeface="Trebuchet MS"/>
                <a:ea typeface="Trebuchet MS"/>
                <a:cs typeface="Trebuchet MS"/>
                <a:sym typeface="Trebuchet MS"/>
              </a:rPr>
              <a:pPr algn="ctr">
                <a:buSzPct val="25000"/>
              </a:pPr>
              <a:t>21</a:t>
            </a:fld>
            <a:endParaRPr lang="en-US" sz="1000" kern="0">
              <a:solidFill>
                <a:srgbClr val="000000"/>
              </a:solidFill>
              <a:latin typeface="Trebuchet MS"/>
              <a:ea typeface="Trebuchet MS"/>
              <a:cs typeface="Trebuchet MS"/>
              <a:sym typeface="Trebuchet MS"/>
            </a:endParaRPr>
          </a:p>
        </p:txBody>
      </p:sp>
      <p:sp>
        <p:nvSpPr>
          <p:cNvPr id="167" name="Shape 167"/>
          <p:cNvSpPr txBox="1">
            <a:spLocks noGrp="1"/>
          </p:cNvSpPr>
          <p:nvPr>
            <p:ph type="title"/>
          </p:nvPr>
        </p:nvSpPr>
        <p:spPr>
          <a:xfrm>
            <a:off x="369427" y="141027"/>
            <a:ext cx="7315200" cy="640079"/>
          </a:xfrm>
          <a:prstGeom prst="rect">
            <a:avLst/>
          </a:prstGeom>
          <a:noFill/>
          <a:ln>
            <a:noFill/>
          </a:ln>
        </p:spPr>
        <p:txBody>
          <a:bodyPr lIns="91425" tIns="45700" rIns="91425" bIns="45700" anchor="ctr" anchorCtr="0">
            <a:noAutofit/>
          </a:bodyPr>
          <a:lstStyle/>
          <a:p>
            <a:pPr>
              <a:buSzPct val="25000"/>
            </a:pPr>
            <a:r>
              <a:rPr lang="en-US" sz="2800" dirty="0" smtClean="0"/>
              <a:t>Charlotte’s demographics are best suited for a successful team </a:t>
            </a:r>
            <a:endParaRPr lang="en-US" sz="2800" dirty="0"/>
          </a:p>
        </p:txBody>
      </p:sp>
      <p:sp>
        <p:nvSpPr>
          <p:cNvPr id="169" name="Shape 169"/>
          <p:cNvSpPr txBox="1"/>
          <p:nvPr/>
        </p:nvSpPr>
        <p:spPr>
          <a:xfrm>
            <a:off x="374654" y="982638"/>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Population</a:t>
            </a:r>
          </a:p>
        </p:txBody>
      </p:sp>
      <p:sp>
        <p:nvSpPr>
          <p:cNvPr id="170" name="Shape 170"/>
          <p:cNvSpPr txBox="1"/>
          <p:nvPr/>
        </p:nvSpPr>
        <p:spPr>
          <a:xfrm>
            <a:off x="4627652" y="4081930"/>
            <a:ext cx="4025151" cy="368489"/>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Charlotte is the best location</a:t>
            </a:r>
          </a:p>
        </p:txBody>
      </p:sp>
      <p:graphicFrame>
        <p:nvGraphicFramePr>
          <p:cNvPr id="26" name="Chart 25">
            <a:extLst>
              <a:ext uri="{FF2B5EF4-FFF2-40B4-BE49-F238E27FC236}">
                <a16:creationId xmlns="" xmlns:a16="http://schemas.microsoft.com/office/drawing/2014/main" id="{9C57BB4B-969A-4D80-866D-89ED60CD519D}"/>
              </a:ext>
            </a:extLst>
          </p:cNvPr>
          <p:cNvGraphicFramePr>
            <a:graphicFrameLocks/>
          </p:cNvGraphicFramePr>
          <p:nvPr>
            <p:extLst>
              <p:ext uri="{D42A27DB-BD31-4B8C-83A1-F6EECF244321}">
                <p14:modId xmlns:p14="http://schemas.microsoft.com/office/powerpoint/2010/main" val="1258530714"/>
              </p:ext>
            </p:extLst>
          </p:nvPr>
        </p:nvGraphicFramePr>
        <p:xfrm>
          <a:off x="369427" y="1532439"/>
          <a:ext cx="4054900" cy="25214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a:extLst/>
          </p:cNvPr>
          <p:cNvGraphicFramePr>
            <a:graphicFrameLocks/>
          </p:cNvGraphicFramePr>
          <p:nvPr>
            <p:extLst/>
          </p:nvPr>
        </p:nvGraphicFramePr>
        <p:xfrm>
          <a:off x="4627654" y="1378945"/>
          <a:ext cx="4079581" cy="2701915"/>
        </p:xfrm>
        <a:graphic>
          <a:graphicData uri="http://schemas.openxmlformats.org/drawingml/2006/chart">
            <c:chart xmlns:c="http://schemas.openxmlformats.org/drawingml/2006/chart" xmlns:r="http://schemas.openxmlformats.org/officeDocument/2006/relationships" r:id="rId4"/>
          </a:graphicData>
        </a:graphic>
      </p:graphicFrame>
      <p:sp>
        <p:nvSpPr>
          <p:cNvPr id="30" name="Shape 169"/>
          <p:cNvSpPr txBox="1"/>
          <p:nvPr/>
        </p:nvSpPr>
        <p:spPr>
          <a:xfrm>
            <a:off x="4627654" y="982637"/>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Normalized Income Trends</a:t>
            </a:r>
          </a:p>
        </p:txBody>
      </p:sp>
      <p:sp>
        <p:nvSpPr>
          <p:cNvPr id="17" name="Shape 169"/>
          <p:cNvSpPr txBox="1"/>
          <p:nvPr/>
        </p:nvSpPr>
        <p:spPr>
          <a:xfrm>
            <a:off x="374654" y="4081087"/>
            <a:ext cx="4025151" cy="369332"/>
          </a:xfrm>
          <a:prstGeom prst="rect">
            <a:avLst/>
          </a:prstGeom>
          <a:solidFill>
            <a:schemeClr val="accent1"/>
          </a:solidFill>
          <a:ln>
            <a:noFill/>
          </a:ln>
        </p:spPr>
        <p:txBody>
          <a:bodyPr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Tx/>
              <a:buSzPct val="25000"/>
              <a:buFontTx/>
              <a:buNone/>
              <a:tabLst/>
              <a:defRPr/>
            </a:pPr>
            <a:r>
              <a:rPr kumimoji="0" lang="en-US" i="0" u="none" strike="noStrike" kern="0" cap="none" spc="0" normalizeH="0" baseline="0" noProof="0" dirty="0">
                <a:ln>
                  <a:noFill/>
                </a:ln>
                <a:solidFill>
                  <a:srgbClr val="FFFFFF"/>
                </a:solidFill>
                <a:effectLst/>
                <a:uLnTx/>
                <a:uFillTx/>
                <a:latin typeface="Trebuchet MS"/>
                <a:ea typeface="Trebuchet MS"/>
                <a:cs typeface="Trebuchet MS"/>
                <a:sym typeface="Trebuchet MS"/>
              </a:rPr>
              <a:t>Minor League Attendance</a:t>
            </a:r>
          </a:p>
        </p:txBody>
      </p:sp>
      <p:graphicFrame>
        <p:nvGraphicFramePr>
          <p:cNvPr id="18" name="Chart 17"/>
          <p:cNvGraphicFramePr/>
          <p:nvPr>
            <p:extLst>
              <p:ext uri="{D42A27DB-BD31-4B8C-83A1-F6EECF244321}">
                <p14:modId xmlns:p14="http://schemas.microsoft.com/office/powerpoint/2010/main" val="2406488759"/>
              </p:ext>
            </p:extLst>
          </p:nvPr>
        </p:nvGraphicFramePr>
        <p:xfrm>
          <a:off x="353370" y="4532716"/>
          <a:ext cx="4025152" cy="2069708"/>
        </p:xfrm>
        <a:graphic>
          <a:graphicData uri="http://schemas.openxmlformats.org/drawingml/2006/chart">
            <c:chart xmlns:c="http://schemas.openxmlformats.org/drawingml/2006/chart" xmlns:r="http://schemas.openxmlformats.org/officeDocument/2006/relationships" r:id="rId5"/>
          </a:graphicData>
        </a:graphic>
      </p:graphicFrame>
      <p:sp>
        <p:nvSpPr>
          <p:cNvPr id="3" name="Rectangle 2"/>
          <p:cNvSpPr/>
          <p:nvPr/>
        </p:nvSpPr>
        <p:spPr>
          <a:xfrm>
            <a:off x="4627652" y="4532716"/>
            <a:ext cx="4025151" cy="2113399"/>
          </a:xfrm>
          <a:prstGeom prst="rect">
            <a:avLst/>
          </a:prstGeom>
        </p:spPr>
        <p:txBody>
          <a:bodyPr wrap="square">
            <a:spAutoFit/>
          </a:bodyPr>
          <a:lstStyle/>
          <a:p>
            <a:pPr marL="171450" indent="-171450">
              <a:spcAft>
                <a:spcPts val="200"/>
              </a:spcAft>
              <a:buFont typeface="Arial" panose="020B0604020202020204" pitchFamily="34" charset="0"/>
              <a:buChar char="•"/>
            </a:pPr>
            <a:r>
              <a:rPr lang="en-US" sz="1600" kern="0" dirty="0">
                <a:latin typeface="Trebuchet MS"/>
                <a:ea typeface="Trebuchet MS"/>
                <a:cs typeface="Trebuchet MS"/>
                <a:sym typeface="Trebuchet MS"/>
              </a:rPr>
              <a:t>Highest Population and Fastest Population Growth of the three locations</a:t>
            </a:r>
          </a:p>
          <a:p>
            <a:pPr marL="171450" indent="-171450">
              <a:spcAft>
                <a:spcPts val="200"/>
              </a:spcAft>
              <a:buFont typeface="Arial" panose="020B0604020202020204" pitchFamily="34" charset="0"/>
              <a:buChar char="•"/>
            </a:pPr>
            <a:r>
              <a:rPr lang="en-US" sz="1600" kern="0" dirty="0">
                <a:latin typeface="Trebuchet MS"/>
                <a:ea typeface="Trebuchet MS"/>
                <a:cs typeface="Trebuchet MS"/>
                <a:sym typeface="Trebuchet MS"/>
              </a:rPr>
              <a:t>Greatest Current Interest in organized baseball</a:t>
            </a:r>
          </a:p>
          <a:p>
            <a:pPr marL="171450" indent="-171450">
              <a:spcAft>
                <a:spcPts val="200"/>
              </a:spcAft>
              <a:buFont typeface="Arial" panose="020B0604020202020204" pitchFamily="34" charset="0"/>
              <a:buChar char="•"/>
            </a:pPr>
            <a:r>
              <a:rPr lang="en-US" sz="1600" dirty="0">
                <a:latin typeface="Trebuchet MS" panose="020B0603020202020204" pitchFamily="34" charset="0"/>
              </a:rPr>
              <a:t>Consistently </a:t>
            </a:r>
            <a:r>
              <a:rPr lang="en-US" sz="1600" dirty="0" smtClean="0">
                <a:latin typeface="Trebuchet MS" panose="020B0603020202020204" pitchFamily="34" charset="0"/>
              </a:rPr>
              <a:t>strong </a:t>
            </a:r>
            <a:r>
              <a:rPr lang="en-US" sz="1600" dirty="0">
                <a:latin typeface="Trebuchet MS" panose="020B0603020202020204" pitchFamily="34" charset="0"/>
              </a:rPr>
              <a:t>household Income level, compared to the national average</a:t>
            </a:r>
            <a:endParaRPr lang="en-US" sz="1600" kern="0" dirty="0">
              <a:latin typeface="Trebuchet MS"/>
              <a:ea typeface="Trebuchet MS"/>
              <a:cs typeface="Trebuchet MS"/>
              <a:sym typeface="Trebuchet MS"/>
            </a:endParaRPr>
          </a:p>
        </p:txBody>
      </p:sp>
      <p:sp>
        <p:nvSpPr>
          <p:cNvPr id="4" name="Rectangle 3"/>
          <p:cNvSpPr/>
          <p:nvPr/>
        </p:nvSpPr>
        <p:spPr>
          <a:xfrm>
            <a:off x="369427" y="6628947"/>
            <a:ext cx="8299433" cy="215444"/>
          </a:xfrm>
          <a:prstGeom prst="rect">
            <a:avLst/>
          </a:prstGeom>
        </p:spPr>
        <p:txBody>
          <a:bodyPr wrap="square">
            <a:spAutoFit/>
          </a:bodyPr>
          <a:lstStyle/>
          <a:p>
            <a:r>
              <a:rPr lang="en-US" sz="800" dirty="0"/>
              <a:t>Source: www.deptofnumbers.com, www.bestplaces.net, carolinawandering2.files.wordpress.com, Forbes.com, www.baseball-reference.com                       </a:t>
            </a:r>
          </a:p>
        </p:txBody>
      </p:sp>
    </p:spTree>
    <p:extLst>
      <p:ext uri="{BB962C8B-B14F-4D97-AF65-F5344CB8AC3E}">
        <p14:creationId xmlns:p14="http://schemas.microsoft.com/office/powerpoint/2010/main" val="3314798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71DE80-FEF2-1F43-9E9A-B112CF3775BA}" type="slidenum">
              <a:rPr lang="en-US" smtClean="0"/>
              <a:pPr/>
              <a:t>22</a:t>
            </a:fld>
            <a:endParaRPr lang="en-US"/>
          </a:p>
        </p:txBody>
      </p:sp>
      <p:sp>
        <p:nvSpPr>
          <p:cNvPr id="5" name="Title 4"/>
          <p:cNvSpPr>
            <a:spLocks noGrp="1"/>
          </p:cNvSpPr>
          <p:nvPr>
            <p:ph type="title"/>
          </p:nvPr>
        </p:nvSpPr>
        <p:spPr/>
        <p:txBody>
          <a:bodyPr>
            <a:noAutofit/>
          </a:bodyPr>
          <a:lstStyle/>
          <a:p>
            <a:r>
              <a:rPr lang="en-US" sz="2800" dirty="0" smtClean="0"/>
              <a:t>Charlotte provides the best market opportunities</a:t>
            </a:r>
            <a:endParaRPr lang="en-US" sz="2800" dirty="0"/>
          </a:p>
        </p:txBody>
      </p:sp>
      <p:sp>
        <p:nvSpPr>
          <p:cNvPr id="6" name="Text Placeholder 5"/>
          <p:cNvSpPr>
            <a:spLocks noGrp="1"/>
          </p:cNvSpPr>
          <p:nvPr>
            <p:ph type="body" sz="quarter" idx="13"/>
          </p:nvPr>
        </p:nvSpPr>
        <p:spPr/>
        <p:txBody>
          <a:bodyPr/>
          <a:lstStyle/>
          <a:p>
            <a:r>
              <a:rPr lang="en-US" dirty="0" smtClean="0"/>
              <a:t>Sources: </a:t>
            </a:r>
            <a:r>
              <a:rPr lang="en-US" dirty="0" err="1"/>
              <a:t>DataUSA</a:t>
            </a:r>
            <a:r>
              <a:rPr lang="en-US" dirty="0"/>
              <a:t>, Wharton, Nielsen, </a:t>
            </a:r>
            <a:r>
              <a:rPr lang="en-US" dirty="0" err="1"/>
              <a:t>espn.go.com</a:t>
            </a:r>
            <a:r>
              <a:rPr lang="en-US" dirty="0"/>
              <a:t>, </a:t>
            </a:r>
            <a:r>
              <a:rPr lang="en-US" dirty="0" err="1"/>
              <a:t>baseballpilgrimages.com</a:t>
            </a:r>
            <a:endParaRPr lang="en-US" dirty="0"/>
          </a:p>
        </p:txBody>
      </p:sp>
      <p:sp>
        <p:nvSpPr>
          <p:cNvPr id="11" name="TextBox 10"/>
          <p:cNvSpPr txBox="1"/>
          <p:nvPr/>
        </p:nvSpPr>
        <p:spPr>
          <a:xfrm>
            <a:off x="426012" y="3276599"/>
            <a:ext cx="4013201" cy="307777"/>
          </a:xfrm>
          <a:prstGeom prst="rect">
            <a:avLst/>
          </a:prstGeom>
          <a:noFill/>
        </p:spPr>
        <p:txBody>
          <a:bodyPr wrap="square" rtlCol="0">
            <a:spAutoFit/>
          </a:bodyPr>
          <a:lstStyle/>
          <a:p>
            <a:r>
              <a:rPr lang="en-US" sz="1400" dirty="0" smtClean="0">
                <a:solidFill>
                  <a:schemeClr val="bg1"/>
                </a:solidFill>
              </a:rPr>
              <a:t>Top 10 Major League Teams</a:t>
            </a:r>
            <a:endParaRPr lang="en-US" sz="1400" dirty="0">
              <a:solidFill>
                <a:schemeClr val="bg1"/>
              </a:solidFill>
            </a:endParaRPr>
          </a:p>
        </p:txBody>
      </p:sp>
      <p:sp>
        <p:nvSpPr>
          <p:cNvPr id="9" name="TextBox 8"/>
          <p:cNvSpPr txBox="1"/>
          <p:nvPr/>
        </p:nvSpPr>
        <p:spPr>
          <a:xfrm>
            <a:off x="394980" y="5896502"/>
            <a:ext cx="8354451"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t>Charlotte has the largest Media Market Size of the three locations. There are also many company sponsorships for the MLB in Charlotte. </a:t>
            </a:r>
            <a:endParaRPr lang="en-US" sz="1600" dirty="0"/>
          </a:p>
        </p:txBody>
      </p:sp>
      <p:sp>
        <p:nvSpPr>
          <p:cNvPr id="22" name="Rectangle 21"/>
          <p:cNvSpPr/>
          <p:nvPr/>
        </p:nvSpPr>
        <p:spPr>
          <a:xfrm>
            <a:off x="254417" y="1019332"/>
            <a:ext cx="4386361" cy="293489"/>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a:t>Key </a:t>
            </a:r>
            <a:r>
              <a:rPr lang="en-US" sz="1300" dirty="0" smtClean="0"/>
              <a:t>Demographics</a:t>
            </a:r>
            <a:endParaRPr lang="en-US" sz="1300" dirty="0"/>
          </a:p>
        </p:txBody>
      </p:sp>
      <p:sp>
        <p:nvSpPr>
          <p:cNvPr id="23" name="Rectangle 22"/>
          <p:cNvSpPr/>
          <p:nvPr/>
        </p:nvSpPr>
        <p:spPr>
          <a:xfrm>
            <a:off x="254417" y="3439463"/>
            <a:ext cx="4389656" cy="30927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mj-lt"/>
              </a:rPr>
              <a:t>Television Deals</a:t>
            </a:r>
          </a:p>
        </p:txBody>
      </p:sp>
      <p:sp>
        <p:nvSpPr>
          <p:cNvPr id="24" name="Rectangle 23"/>
          <p:cNvSpPr/>
          <p:nvPr/>
        </p:nvSpPr>
        <p:spPr>
          <a:xfrm>
            <a:off x="4882368" y="1008341"/>
            <a:ext cx="3909299" cy="291154"/>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latin typeface="+mj-lt"/>
              </a:rPr>
              <a:t>Cable TV Revenue ($M) and Market Size (M)</a:t>
            </a:r>
            <a:endParaRPr lang="en-US" sz="1000" b="1" dirty="0">
              <a:latin typeface="+mj-lt"/>
            </a:endParaRPr>
          </a:p>
        </p:txBody>
      </p:sp>
      <p:sp>
        <p:nvSpPr>
          <p:cNvPr id="25" name="Rectangle 24"/>
          <p:cNvSpPr/>
          <p:nvPr/>
        </p:nvSpPr>
        <p:spPr>
          <a:xfrm>
            <a:off x="4882368" y="3429000"/>
            <a:ext cx="3892617" cy="33642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latin typeface="+mj-lt"/>
              </a:rPr>
              <a:t>MLB Sponsors</a:t>
            </a:r>
            <a:endParaRPr lang="en-US" sz="1400" b="1" dirty="0">
              <a:latin typeface="+mj-lt"/>
            </a:endParaRPr>
          </a:p>
        </p:txBody>
      </p:sp>
      <p:graphicFrame>
        <p:nvGraphicFramePr>
          <p:cNvPr id="27" name="Chart 26"/>
          <p:cNvGraphicFramePr/>
          <p:nvPr>
            <p:extLst>
              <p:ext uri="{D42A27DB-BD31-4B8C-83A1-F6EECF244321}">
                <p14:modId xmlns:p14="http://schemas.microsoft.com/office/powerpoint/2010/main" val="1579802159"/>
              </p:ext>
            </p:extLst>
          </p:nvPr>
        </p:nvGraphicFramePr>
        <p:xfrm>
          <a:off x="4882368" y="1407204"/>
          <a:ext cx="3892617" cy="1955843"/>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p:cNvSpPr txBox="1"/>
          <p:nvPr/>
        </p:nvSpPr>
        <p:spPr>
          <a:xfrm>
            <a:off x="254417" y="3788739"/>
            <a:ext cx="4396157"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new team must maximize its local cable TV deal in the 22</a:t>
            </a:r>
            <a:r>
              <a:rPr lang="en-US" sz="1500" baseline="30000" dirty="0"/>
              <a:t>nd</a:t>
            </a:r>
            <a:r>
              <a:rPr lang="en-US" sz="1500" dirty="0"/>
              <a:t> largest market</a:t>
            </a:r>
          </a:p>
          <a:p>
            <a:pPr marL="285750" indent="-285750">
              <a:buFont typeface="Arial" panose="020B0604020202020204" pitchFamily="34" charset="0"/>
              <a:buChar char="•"/>
            </a:pPr>
            <a:r>
              <a:rPr lang="en-US" sz="1500" dirty="0"/>
              <a:t>Fox Sports Carolinas currently broadcasts Reds and Braves, but a team in Charlotte would easily replace them</a:t>
            </a:r>
          </a:p>
          <a:p>
            <a:pPr marL="285750" indent="-285750">
              <a:buFont typeface="Arial" panose="020B0604020202020204" pitchFamily="34" charset="0"/>
              <a:buChar char="•"/>
            </a:pPr>
            <a:r>
              <a:rPr lang="en-US" sz="1500" dirty="0"/>
              <a:t>MLB teams receive anywhere between $20-$200 million annually in TV deals, which has a huge impact on spending money on players</a:t>
            </a:r>
          </a:p>
        </p:txBody>
      </p:sp>
      <p:pic>
        <p:nvPicPr>
          <p:cNvPr id="31" name="Picture 4" descr="https://www.internetretailer.com/static/uploads/thumbs/Belk_4Color_Logo_Squared_jpg_280x280_crop_q9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495" b="23556"/>
          <a:stretch/>
        </p:blipFill>
        <p:spPr bwMode="auto">
          <a:xfrm>
            <a:off x="5195834" y="4838743"/>
            <a:ext cx="1005618" cy="4922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https://www.allstatenewsroom.com/wp-content/uploads/2015/12/Allstate_Logo4.jpe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262" t="11311" r="21667" b="25661"/>
          <a:stretch/>
        </p:blipFill>
        <p:spPr bwMode="auto">
          <a:xfrm>
            <a:off x="7930802" y="4686437"/>
            <a:ext cx="726100" cy="45909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thenewswheel.com/wp-content/themes/patterns/timthumb.php?src=http://thenewswheel.com/wp-content/uploads/2015/05/old-Volvo-logo-emblem.png&amp;q=90&amp;w=660&amp;zc=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9206" y="3782573"/>
            <a:ext cx="534739" cy="53473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http://accessabus.uk/wp-content/uploads/2015/11/mercedes-benz-logo-2011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6154" y="4460935"/>
            <a:ext cx="1098201" cy="79415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6" descr="https://www.pembrokemall.com/media/1253/BBT-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25197" y="3798449"/>
            <a:ext cx="531705" cy="5317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http://media.merchantcircle.com/10651545/Logo%20-%201_medium.jpe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59832" y="3807904"/>
            <a:ext cx="558574" cy="55857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https://www.bojangles.com/wp-content/uploads/2016/07/Boj_Logo_2A.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32315" y="5346211"/>
            <a:ext cx="1198685" cy="48696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www.bbb.org/globalassets/local-bbbs/st-louis-mo-142/st_louis_mo_142/company-logos/charter_logo_flat_1c.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06647" y="4424588"/>
            <a:ext cx="1572898" cy="36782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rotWithShape="1">
          <a:blip r:embed="rId12"/>
          <a:srcRect t="19117" b="23306"/>
          <a:stretch/>
        </p:blipFill>
        <p:spPr>
          <a:xfrm>
            <a:off x="5009047" y="3774502"/>
            <a:ext cx="1379192" cy="595570"/>
          </a:xfrm>
          <a:prstGeom prst="rect">
            <a:avLst/>
          </a:prstGeom>
        </p:spPr>
      </p:pic>
      <p:pic>
        <p:nvPicPr>
          <p:cNvPr id="40" name="Picture 39"/>
          <p:cNvPicPr>
            <a:picLocks noChangeAspect="1"/>
          </p:cNvPicPr>
          <p:nvPr/>
        </p:nvPicPr>
        <p:blipFill rotWithShape="1">
          <a:blip r:embed="rId13"/>
          <a:srcRect l="9396" t="27385" r="9155" b="32631"/>
          <a:stretch/>
        </p:blipFill>
        <p:spPr>
          <a:xfrm>
            <a:off x="7808859" y="5388268"/>
            <a:ext cx="982808" cy="482469"/>
          </a:xfrm>
          <a:prstGeom prst="rect">
            <a:avLst/>
          </a:prstGeom>
        </p:spPr>
      </p:pic>
      <p:pic>
        <p:nvPicPr>
          <p:cNvPr id="41" name="Picture 40"/>
          <p:cNvPicPr>
            <a:picLocks noChangeAspect="1"/>
          </p:cNvPicPr>
          <p:nvPr/>
        </p:nvPicPr>
        <p:blipFill>
          <a:blip r:embed="rId14"/>
          <a:stretch>
            <a:fillRect/>
          </a:stretch>
        </p:blipFill>
        <p:spPr>
          <a:xfrm>
            <a:off x="5009047" y="5392561"/>
            <a:ext cx="1322744" cy="437608"/>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32723841"/>
              </p:ext>
            </p:extLst>
          </p:nvPr>
        </p:nvGraphicFramePr>
        <p:xfrm>
          <a:off x="278038" y="1558470"/>
          <a:ext cx="4294168" cy="1610953"/>
        </p:xfrm>
        <a:graphic>
          <a:graphicData uri="http://schemas.openxmlformats.org/drawingml/2006/table">
            <a:tbl>
              <a:tblPr firstRow="1" bandRow="1">
                <a:tableStyleId>{5C22544A-7EE6-4342-B048-85BDC9FD1C3A}</a:tableStyleId>
              </a:tblPr>
              <a:tblGrid>
                <a:gridCol w="1073542"/>
                <a:gridCol w="1073542"/>
                <a:gridCol w="1073542"/>
                <a:gridCol w="1073542"/>
              </a:tblGrid>
              <a:tr h="361273">
                <a:tc>
                  <a:txBody>
                    <a:bodyPr/>
                    <a:lstStyle/>
                    <a:p>
                      <a:endParaRPr lang="en-US" sz="1400" dirty="0"/>
                    </a:p>
                  </a:txBody>
                  <a:tcPr/>
                </a:tc>
                <a:tc>
                  <a:txBody>
                    <a:bodyPr/>
                    <a:lstStyle/>
                    <a:p>
                      <a:pPr algn="ctr"/>
                      <a:r>
                        <a:rPr lang="en-US" sz="1400" dirty="0" smtClean="0"/>
                        <a:t>Charlotte</a:t>
                      </a:r>
                      <a:endParaRPr lang="en-US" sz="1400" dirty="0"/>
                    </a:p>
                  </a:txBody>
                  <a:tcPr/>
                </a:tc>
                <a:tc>
                  <a:txBody>
                    <a:bodyPr/>
                    <a:lstStyle/>
                    <a:p>
                      <a:pPr algn="ctr"/>
                      <a:r>
                        <a:rPr lang="en-US" sz="1400" dirty="0" smtClean="0"/>
                        <a:t>Las Vegas</a:t>
                      </a:r>
                      <a:endParaRPr lang="en-US" sz="1400" dirty="0"/>
                    </a:p>
                  </a:txBody>
                  <a:tcPr/>
                </a:tc>
                <a:tc>
                  <a:txBody>
                    <a:bodyPr/>
                    <a:lstStyle/>
                    <a:p>
                      <a:pPr algn="ctr"/>
                      <a:r>
                        <a:rPr lang="en-US" sz="1400" dirty="0" smtClean="0"/>
                        <a:t>Memphis</a:t>
                      </a:r>
                      <a:endParaRPr lang="en-US" sz="1400" dirty="0"/>
                    </a:p>
                  </a:txBody>
                  <a:tcPr/>
                </a:tc>
              </a:tr>
              <a:tr h="658932">
                <a:tc>
                  <a:txBody>
                    <a:bodyPr/>
                    <a:lstStyle/>
                    <a:p>
                      <a:pPr algn="ctr"/>
                      <a:r>
                        <a:rPr lang="en-US" sz="1400" dirty="0" smtClean="0"/>
                        <a:t>Media Market Size</a:t>
                      </a:r>
                      <a:endParaRPr lang="en-US" sz="1400" dirty="0"/>
                    </a:p>
                  </a:txBody>
                  <a:tcPr anchor="ctr"/>
                </a:tc>
                <a:tc>
                  <a:txBody>
                    <a:bodyPr/>
                    <a:lstStyle/>
                    <a:p>
                      <a:pPr algn="ctr"/>
                      <a:r>
                        <a:rPr lang="en-US" altLang="zh-CN" sz="1400" dirty="0" smtClean="0"/>
                        <a:t>#22</a:t>
                      </a:r>
                      <a:endParaRPr lang="en-US" sz="1400" dirty="0"/>
                    </a:p>
                  </a:txBody>
                  <a:tcPr anchor="ctr"/>
                </a:tc>
                <a:tc>
                  <a:txBody>
                    <a:bodyPr/>
                    <a:lstStyle/>
                    <a:p>
                      <a:pPr algn="ctr"/>
                      <a:r>
                        <a:rPr lang="en-US" altLang="zh-CN" sz="1400" dirty="0" smtClean="0"/>
                        <a:t>#40</a:t>
                      </a:r>
                      <a:endParaRPr lang="en-US" sz="1400" dirty="0"/>
                    </a:p>
                  </a:txBody>
                  <a:tcPr anchor="ctr"/>
                </a:tc>
                <a:tc>
                  <a:txBody>
                    <a:bodyPr/>
                    <a:lstStyle/>
                    <a:p>
                      <a:pPr algn="ctr"/>
                      <a:r>
                        <a:rPr lang="en-US" altLang="zh-CN" sz="1400" dirty="0" smtClean="0"/>
                        <a:t>#50</a:t>
                      </a:r>
                      <a:endParaRPr lang="en-US" sz="1400" dirty="0"/>
                    </a:p>
                  </a:txBody>
                  <a:tcPr anchor="ctr"/>
                </a:tc>
              </a:tr>
              <a:tr h="516104">
                <a:tc>
                  <a:txBody>
                    <a:bodyPr/>
                    <a:lstStyle/>
                    <a:p>
                      <a:pPr algn="ctr"/>
                      <a:r>
                        <a:rPr lang="en-US" sz="1400" dirty="0" smtClean="0"/>
                        <a:t>Metro Area  Size</a:t>
                      </a:r>
                      <a:endParaRPr lang="en-US" sz="1400" dirty="0"/>
                    </a:p>
                  </a:txBody>
                  <a:tcPr anchor="ctr"/>
                </a:tc>
                <a:tc>
                  <a:txBody>
                    <a:bodyPr/>
                    <a:lstStyle/>
                    <a:p>
                      <a:pPr algn="ctr"/>
                      <a:r>
                        <a:rPr lang="en-US" sz="1400" dirty="0" smtClean="0"/>
                        <a:t>2.4 million</a:t>
                      </a:r>
                      <a:endParaRPr lang="en-US" sz="1400" dirty="0"/>
                    </a:p>
                  </a:txBody>
                  <a:tcPr anchor="ctr"/>
                </a:tc>
                <a:tc>
                  <a:txBody>
                    <a:bodyPr/>
                    <a:lstStyle/>
                    <a:p>
                      <a:pPr algn="ctr"/>
                      <a:r>
                        <a:rPr lang="en-US" sz="1400" dirty="0" smtClean="0"/>
                        <a:t>2.1 million</a:t>
                      </a:r>
                      <a:endParaRPr lang="en-US" sz="1400" dirty="0"/>
                    </a:p>
                  </a:txBody>
                  <a:tcPr anchor="ctr"/>
                </a:tc>
                <a:tc>
                  <a:txBody>
                    <a:bodyPr/>
                    <a:lstStyle/>
                    <a:p>
                      <a:pPr algn="ctr"/>
                      <a:r>
                        <a:rPr lang="en-US" sz="1400" dirty="0" smtClean="0"/>
                        <a:t>1.3 million</a:t>
                      </a:r>
                      <a:endParaRPr lang="en-US" sz="1400" dirty="0"/>
                    </a:p>
                  </a:txBody>
                  <a:tcPr anchor="ctr"/>
                </a:tc>
              </a:tr>
            </a:tbl>
          </a:graphicData>
        </a:graphic>
      </p:graphicFrame>
    </p:spTree>
    <p:extLst>
      <p:ext uri="{BB962C8B-B14F-4D97-AF65-F5344CB8AC3E}">
        <p14:creationId xmlns:p14="http://schemas.microsoft.com/office/powerpoint/2010/main" val="3169705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0732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sz="half" idx="1"/>
            <p:extLst>
              <p:ext uri="{D42A27DB-BD31-4B8C-83A1-F6EECF244321}">
                <p14:modId xmlns:p14="http://schemas.microsoft.com/office/powerpoint/2010/main" val="1300841816"/>
              </p:ext>
            </p:extLst>
          </p:nvPr>
        </p:nvGraphicFramePr>
        <p:xfrm>
          <a:off x="369428" y="1826967"/>
          <a:ext cx="4024771" cy="1671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sz="half" idx="2"/>
          </p:nvPr>
        </p:nvSpPr>
        <p:spPr/>
        <p:txBody>
          <a:bodyPr/>
          <a:lstStyle/>
          <a:p>
            <a:endParaRPr lang="en-US"/>
          </a:p>
        </p:txBody>
      </p:sp>
      <p:sp>
        <p:nvSpPr>
          <p:cNvPr id="4" name="Slide Number Placeholder 3"/>
          <p:cNvSpPr>
            <a:spLocks noGrp="1"/>
          </p:cNvSpPr>
          <p:nvPr>
            <p:ph type="sldNum" sz="quarter" idx="12"/>
          </p:nvPr>
        </p:nvSpPr>
        <p:spPr/>
        <p:txBody>
          <a:bodyPr/>
          <a:lstStyle/>
          <a:p>
            <a:fld id="{2571DE80-FEF2-1F43-9E9A-B112CF3775BA}" type="slidenum">
              <a:rPr lang="en-US" smtClean="0"/>
              <a:pPr/>
              <a:t>24</a:t>
            </a:fld>
            <a:endParaRPr lang="en-US"/>
          </a:p>
        </p:txBody>
      </p:sp>
      <p:sp>
        <p:nvSpPr>
          <p:cNvPr id="5" name="Title 4"/>
          <p:cNvSpPr>
            <a:spLocks noGrp="1"/>
          </p:cNvSpPr>
          <p:nvPr>
            <p:ph type="title"/>
          </p:nvPr>
        </p:nvSpPr>
        <p:spPr/>
        <p:txBody>
          <a:bodyPr>
            <a:noAutofit/>
          </a:bodyPr>
          <a:lstStyle/>
          <a:p>
            <a:r>
              <a:rPr lang="en-US" sz="2800" dirty="0" smtClean="0"/>
              <a:t>National League provides higher chance of making the playoffs</a:t>
            </a:r>
            <a:endParaRPr lang="en-US" sz="2800" dirty="0"/>
          </a:p>
        </p:txBody>
      </p:sp>
      <p:sp>
        <p:nvSpPr>
          <p:cNvPr id="6" name="Text Placeholder 5"/>
          <p:cNvSpPr>
            <a:spLocks noGrp="1"/>
          </p:cNvSpPr>
          <p:nvPr>
            <p:ph type="body" sz="quarter" idx="13"/>
          </p:nvPr>
        </p:nvSpPr>
        <p:spPr/>
        <p:txBody>
          <a:bodyPr/>
          <a:lstStyle/>
          <a:p>
            <a:r>
              <a:rPr lang="en-US" dirty="0" smtClean="0"/>
              <a:t>Source: Lost in translation. Slide presenter going through to find the </a:t>
            </a:r>
            <a:r>
              <a:rPr lang="en-US" smtClean="0"/>
              <a:t>appropriate sources.  </a:t>
            </a:r>
            <a:endParaRPr lang="en-US" dirty="0"/>
          </a:p>
        </p:txBody>
      </p:sp>
      <p:sp>
        <p:nvSpPr>
          <p:cNvPr id="7" name="Rectangle 6"/>
          <p:cNvSpPr/>
          <p:nvPr/>
        </p:nvSpPr>
        <p:spPr>
          <a:xfrm>
            <a:off x="369428" y="1071280"/>
            <a:ext cx="4012071" cy="69039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Collective Division Win Percentage </a:t>
            </a:r>
            <a:endParaRPr lang="en-US" sz="1600" dirty="0" smtClean="0"/>
          </a:p>
          <a:p>
            <a:pPr algn="ctr"/>
            <a:r>
              <a:rPr lang="en-US" sz="1600" dirty="0" smtClean="0"/>
              <a:t>(</a:t>
            </a:r>
            <a:r>
              <a:rPr lang="en-US" sz="1600" dirty="0"/>
              <a:t>2012-2016)</a:t>
            </a:r>
          </a:p>
        </p:txBody>
      </p:sp>
      <p:sp>
        <p:nvSpPr>
          <p:cNvPr id="8" name="Rectangle 7"/>
          <p:cNvSpPr/>
          <p:nvPr/>
        </p:nvSpPr>
        <p:spPr>
          <a:xfrm>
            <a:off x="4751388" y="1054205"/>
            <a:ext cx="4031787" cy="6621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Comparison</a:t>
            </a:r>
            <a:endParaRPr lang="en-US" sz="1600" dirty="0"/>
          </a:p>
        </p:txBody>
      </p:sp>
      <p:graphicFrame>
        <p:nvGraphicFramePr>
          <p:cNvPr id="9" name="Diagram 8"/>
          <p:cNvGraphicFramePr/>
          <p:nvPr>
            <p:extLst/>
          </p:nvPr>
        </p:nvGraphicFramePr>
        <p:xfrm>
          <a:off x="4720208" y="1853491"/>
          <a:ext cx="4054364" cy="38309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p:cNvSpPr txBox="1"/>
          <p:nvPr/>
        </p:nvSpPr>
        <p:spPr>
          <a:xfrm>
            <a:off x="369428" y="6019393"/>
            <a:ext cx="8405142"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t>The team should enter into the National </a:t>
            </a:r>
            <a:r>
              <a:rPr lang="en-US" sz="1600" dirty="0"/>
              <a:t>League </a:t>
            </a:r>
            <a:r>
              <a:rPr lang="en-US" sz="1600" dirty="0" smtClean="0"/>
              <a:t>because competitors have lower payroll as well as lower win percentages. This increases our teams winning potential.</a:t>
            </a:r>
            <a:endParaRPr lang="en-US" sz="1600" dirty="0"/>
          </a:p>
        </p:txBody>
      </p:sp>
      <p:graphicFrame>
        <p:nvGraphicFramePr>
          <p:cNvPr id="13" name="Chart 12"/>
          <p:cNvGraphicFramePr/>
          <p:nvPr>
            <p:extLst>
              <p:ext uri="{D42A27DB-BD31-4B8C-83A1-F6EECF244321}">
                <p14:modId xmlns:p14="http://schemas.microsoft.com/office/powerpoint/2010/main" val="3597382894"/>
              </p:ext>
            </p:extLst>
          </p:nvPr>
        </p:nvGraphicFramePr>
        <p:xfrm>
          <a:off x="369428" y="3891008"/>
          <a:ext cx="3072272" cy="2023467"/>
        </p:xfrm>
        <a:graphic>
          <a:graphicData uri="http://schemas.openxmlformats.org/drawingml/2006/chart">
            <c:chart xmlns:c="http://schemas.openxmlformats.org/drawingml/2006/chart" xmlns:r="http://schemas.openxmlformats.org/officeDocument/2006/relationships" r:id="rId13"/>
          </a:graphicData>
        </a:graphic>
      </p:graphicFrame>
      <p:sp>
        <p:nvSpPr>
          <p:cNvPr id="14" name="Rectangle 13"/>
          <p:cNvSpPr/>
          <p:nvPr/>
        </p:nvSpPr>
        <p:spPr>
          <a:xfrm>
            <a:off x="369428" y="3549612"/>
            <a:ext cx="4012070" cy="3113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369428" y="3544330"/>
            <a:ext cx="3588254" cy="307777"/>
          </a:xfrm>
          <a:prstGeom prst="rect">
            <a:avLst/>
          </a:prstGeom>
          <a:noFill/>
        </p:spPr>
        <p:txBody>
          <a:bodyPr wrap="square" rtlCol="0">
            <a:spAutoFit/>
          </a:bodyPr>
          <a:lstStyle/>
          <a:p>
            <a:r>
              <a:rPr lang="en-US" sz="1400" dirty="0" smtClean="0">
                <a:solidFill>
                  <a:schemeClr val="bg1"/>
                </a:solidFill>
              </a:rPr>
              <a:t>AL win% - NL win%</a:t>
            </a:r>
            <a:endParaRPr lang="en-US" sz="1400" dirty="0">
              <a:solidFill>
                <a:schemeClr val="bg1"/>
              </a:solidFill>
            </a:endParaRPr>
          </a:p>
        </p:txBody>
      </p:sp>
      <p:sp>
        <p:nvSpPr>
          <p:cNvPr id="16" name="TextBox 15"/>
          <p:cNvSpPr txBox="1"/>
          <p:nvPr/>
        </p:nvSpPr>
        <p:spPr>
          <a:xfrm>
            <a:off x="3212790" y="4002301"/>
            <a:ext cx="1168710" cy="1569660"/>
          </a:xfrm>
          <a:prstGeom prst="rect">
            <a:avLst/>
          </a:prstGeom>
          <a:noFill/>
        </p:spPr>
        <p:txBody>
          <a:bodyPr wrap="square" rtlCol="0">
            <a:spAutoFit/>
          </a:bodyPr>
          <a:lstStyle/>
          <a:p>
            <a:r>
              <a:rPr lang="en-US" sz="1200" dirty="0" smtClean="0"/>
              <a:t>Increase in gap between AL and NL win% in the past decade. Better performance of the AL.</a:t>
            </a:r>
            <a:endParaRPr lang="en-US" sz="1200" dirty="0"/>
          </a:p>
        </p:txBody>
      </p:sp>
      <p:sp>
        <p:nvSpPr>
          <p:cNvPr id="17" name="Rectangle 16"/>
          <p:cNvSpPr/>
          <p:nvPr/>
        </p:nvSpPr>
        <p:spPr>
          <a:xfrm>
            <a:off x="3230712" y="4002300"/>
            <a:ext cx="1016975" cy="151887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p:nvGrpSpPr>
        <p:grpSpPr>
          <a:xfrm>
            <a:off x="1777061" y="1970202"/>
            <a:ext cx="156220" cy="1420034"/>
            <a:chOff x="1777061" y="1970202"/>
            <a:chExt cx="156220" cy="1420034"/>
          </a:xfrm>
        </p:grpSpPr>
        <p:sp>
          <p:nvSpPr>
            <p:cNvPr id="2" name="Rectangle 1"/>
            <p:cNvSpPr/>
            <p:nvPr/>
          </p:nvSpPr>
          <p:spPr>
            <a:xfrm>
              <a:off x="1791093" y="1970202"/>
              <a:ext cx="131975" cy="122549"/>
            </a:xfrm>
            <a:prstGeom prst="rect">
              <a:avLst/>
            </a:prstGeom>
            <a:solidFill>
              <a:srgbClr val="D1D1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780881" y="2342480"/>
              <a:ext cx="142188" cy="197703"/>
            </a:xfrm>
            <a:prstGeom prst="rect">
              <a:avLst/>
            </a:prstGeom>
            <a:solidFill>
              <a:srgbClr val="D1D1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791093" y="2745101"/>
              <a:ext cx="142188" cy="197703"/>
            </a:xfrm>
            <a:prstGeom prst="rect">
              <a:avLst/>
            </a:prstGeom>
            <a:solidFill>
              <a:srgbClr val="D1D1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1777061" y="3192533"/>
              <a:ext cx="142188" cy="197703"/>
            </a:xfrm>
            <a:prstGeom prst="rect">
              <a:avLst/>
            </a:prstGeom>
            <a:solidFill>
              <a:srgbClr val="D1D1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7603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8699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26</a:t>
            </a:fld>
            <a:endParaRPr lang="en-US" dirty="0"/>
          </a:p>
        </p:txBody>
      </p:sp>
      <p:sp>
        <p:nvSpPr>
          <p:cNvPr id="4" name="Title 3"/>
          <p:cNvSpPr>
            <a:spLocks noGrp="1"/>
          </p:cNvSpPr>
          <p:nvPr>
            <p:ph type="title"/>
          </p:nvPr>
        </p:nvSpPr>
        <p:spPr>
          <a:xfrm>
            <a:off x="-2" y="112216"/>
            <a:ext cx="8199121" cy="640080"/>
          </a:xfrm>
        </p:spPr>
        <p:txBody>
          <a:bodyPr>
            <a:noAutofit/>
          </a:bodyPr>
          <a:lstStyle/>
          <a:p>
            <a:r>
              <a:rPr lang="en-US" sz="2800" dirty="0" smtClean="0"/>
              <a:t> Major risks can be mitigated</a:t>
            </a:r>
            <a:endParaRPr lang="en-US" sz="2800" dirty="0"/>
          </a:p>
        </p:txBody>
      </p:sp>
      <p:graphicFrame>
        <p:nvGraphicFramePr>
          <p:cNvPr id="7" name="Diagram 6"/>
          <p:cNvGraphicFramePr/>
          <p:nvPr>
            <p:extLst>
              <p:ext uri="{D42A27DB-BD31-4B8C-83A1-F6EECF244321}">
                <p14:modId xmlns:p14="http://schemas.microsoft.com/office/powerpoint/2010/main" val="687447394"/>
              </p:ext>
            </p:extLst>
          </p:nvPr>
        </p:nvGraphicFramePr>
        <p:xfrm>
          <a:off x="369428" y="1455421"/>
          <a:ext cx="8537505" cy="4955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2167715764"/>
              </p:ext>
            </p:extLst>
          </p:nvPr>
        </p:nvGraphicFramePr>
        <p:xfrm>
          <a:off x="1917032" y="1487171"/>
          <a:ext cx="6282088" cy="13990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 name="Diagram 18"/>
          <p:cNvGraphicFramePr/>
          <p:nvPr>
            <p:extLst>
              <p:ext uri="{D42A27DB-BD31-4B8C-83A1-F6EECF244321}">
                <p14:modId xmlns:p14="http://schemas.microsoft.com/office/powerpoint/2010/main" val="958499806"/>
              </p:ext>
            </p:extLst>
          </p:nvPr>
        </p:nvGraphicFramePr>
        <p:xfrm>
          <a:off x="1909011" y="3157381"/>
          <a:ext cx="6282088" cy="13990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0" name="Diagram 19"/>
          <p:cNvGraphicFramePr/>
          <p:nvPr>
            <p:extLst>
              <p:ext uri="{D42A27DB-BD31-4B8C-83A1-F6EECF244321}">
                <p14:modId xmlns:p14="http://schemas.microsoft.com/office/powerpoint/2010/main" val="4170087697"/>
              </p:ext>
            </p:extLst>
          </p:nvPr>
        </p:nvGraphicFramePr>
        <p:xfrm>
          <a:off x="1917032" y="4827591"/>
          <a:ext cx="6282088" cy="139907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21" name="TextBox 20"/>
          <p:cNvSpPr txBox="1"/>
          <p:nvPr/>
        </p:nvSpPr>
        <p:spPr>
          <a:xfrm>
            <a:off x="1909011" y="998712"/>
            <a:ext cx="2626092" cy="369332"/>
          </a:xfrm>
          <a:prstGeom prst="rect">
            <a:avLst/>
          </a:prstGeom>
          <a:solidFill>
            <a:schemeClr val="tx2"/>
          </a:solidFill>
        </p:spPr>
        <p:txBody>
          <a:bodyPr wrap="square" rtlCol="0">
            <a:spAutoFit/>
          </a:bodyPr>
          <a:lstStyle/>
          <a:p>
            <a:pPr algn="ctr"/>
            <a:r>
              <a:rPr lang="en-US" dirty="0" smtClean="0">
                <a:solidFill>
                  <a:schemeClr val="bg1"/>
                </a:solidFill>
              </a:rPr>
              <a:t>Potential Risk</a:t>
            </a:r>
            <a:endParaRPr lang="en-US" dirty="0">
              <a:solidFill>
                <a:schemeClr val="bg1"/>
              </a:solidFill>
            </a:endParaRPr>
          </a:p>
        </p:txBody>
      </p:sp>
      <p:sp>
        <p:nvSpPr>
          <p:cNvPr id="23" name="TextBox 22"/>
          <p:cNvSpPr txBox="1"/>
          <p:nvPr/>
        </p:nvSpPr>
        <p:spPr>
          <a:xfrm>
            <a:off x="5565007" y="998712"/>
            <a:ext cx="2626092" cy="369332"/>
          </a:xfrm>
          <a:prstGeom prst="rect">
            <a:avLst/>
          </a:prstGeom>
          <a:solidFill>
            <a:schemeClr val="tx2"/>
          </a:solidFill>
        </p:spPr>
        <p:txBody>
          <a:bodyPr wrap="square" rtlCol="0">
            <a:spAutoFit/>
          </a:bodyPr>
          <a:lstStyle/>
          <a:p>
            <a:pPr algn="ctr"/>
            <a:r>
              <a:rPr lang="en-US" dirty="0" smtClean="0">
                <a:solidFill>
                  <a:schemeClr val="bg1"/>
                </a:solidFill>
              </a:rPr>
              <a:t>Mitigation Strategy</a:t>
            </a:r>
            <a:endParaRPr lang="en-US" dirty="0">
              <a:solidFill>
                <a:schemeClr val="bg1"/>
              </a:solidFill>
            </a:endParaRPr>
          </a:p>
        </p:txBody>
      </p:sp>
    </p:spTree>
    <p:extLst>
      <p:ext uri="{BB962C8B-B14F-4D97-AF65-F5344CB8AC3E}">
        <p14:creationId xmlns:p14="http://schemas.microsoft.com/office/powerpoint/2010/main" val="2887059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hape 85"/>
          <p:cNvGrpSpPr/>
          <p:nvPr/>
        </p:nvGrpSpPr>
        <p:grpSpPr>
          <a:xfrm>
            <a:off x="369428" y="1191977"/>
            <a:ext cx="3029196" cy="5234663"/>
            <a:chOff x="-5225" y="2556"/>
            <a:chExt cx="3029196" cy="5234663"/>
          </a:xfrm>
        </p:grpSpPr>
        <p:sp>
          <p:nvSpPr>
            <p:cNvPr id="12" name="Shape 88"/>
            <p:cNvSpPr/>
            <p:nvPr/>
          </p:nvSpPr>
          <p:spPr>
            <a:xfrm>
              <a:off x="0" y="2556"/>
              <a:ext cx="3023971" cy="1183361"/>
            </a:xfrm>
            <a:prstGeom prst="rect">
              <a:avLst/>
            </a:prstGeom>
            <a:solidFill>
              <a:schemeClr val="accent1"/>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3" name="Shape 89"/>
            <p:cNvSpPr txBox="1"/>
            <p:nvPr/>
          </p:nvSpPr>
          <p:spPr>
            <a:xfrm>
              <a:off x="-5225" y="69353"/>
              <a:ext cx="3013521" cy="1036216"/>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2800" b="0" i="0" u="none" strike="noStrike" cap="none" smtClean="0">
                  <a:solidFill>
                    <a:schemeClr val="lt1"/>
                  </a:solidFill>
                  <a:latin typeface="Trebuchet MS"/>
                  <a:ea typeface="Trebuchet MS"/>
                  <a:cs typeface="Trebuchet MS"/>
                  <a:sym typeface="Trebuchet MS"/>
                </a:rPr>
                <a:t>Location</a:t>
              </a:r>
              <a:endParaRPr lang="en-US" sz="2800" b="0" i="0" u="none" strike="noStrike" cap="none" dirty="0">
                <a:solidFill>
                  <a:schemeClr val="lt1"/>
                </a:solidFill>
                <a:latin typeface="Trebuchet MS"/>
                <a:ea typeface="Trebuchet MS"/>
                <a:cs typeface="Trebuchet MS"/>
                <a:sym typeface="Trebuchet MS"/>
              </a:endParaRPr>
            </a:p>
          </p:txBody>
        </p:sp>
        <p:sp>
          <p:nvSpPr>
            <p:cNvPr id="21" name="Shape 97"/>
            <p:cNvSpPr txBox="1"/>
            <p:nvPr/>
          </p:nvSpPr>
          <p:spPr>
            <a:xfrm>
              <a:off x="0" y="3548619"/>
              <a:ext cx="3023971" cy="1688600"/>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2800" b="0" i="0" u="none" strike="noStrike" cap="none" dirty="0">
                  <a:solidFill>
                    <a:schemeClr val="lt1"/>
                  </a:solidFill>
                  <a:latin typeface="Trebuchet MS"/>
                  <a:ea typeface="Trebuchet MS"/>
                  <a:cs typeface="Trebuchet MS"/>
                  <a:sym typeface="Trebuchet MS"/>
                </a:rPr>
                <a:t>Recommendation</a:t>
              </a:r>
            </a:p>
          </p:txBody>
        </p:sp>
      </p:grpSp>
      <p:sp>
        <p:nvSpPr>
          <p:cNvPr id="2" name="Slide Number Placeholder 1"/>
          <p:cNvSpPr>
            <a:spLocks noGrp="1"/>
          </p:cNvSpPr>
          <p:nvPr>
            <p:ph type="sldNum" sz="quarter" idx="12"/>
          </p:nvPr>
        </p:nvSpPr>
        <p:spPr/>
        <p:txBody>
          <a:bodyPr/>
          <a:lstStyle/>
          <a:p>
            <a:fld id="{2571DE80-FEF2-1F43-9E9A-B112CF3775BA}" type="slidenum">
              <a:rPr lang="en-US" smtClean="0"/>
              <a:pPr/>
              <a:t>28</a:t>
            </a:fld>
            <a:endParaRPr lang="en-US" dirty="0"/>
          </a:p>
        </p:txBody>
      </p:sp>
      <p:sp>
        <p:nvSpPr>
          <p:cNvPr id="4" name="Title 3"/>
          <p:cNvSpPr>
            <a:spLocks noGrp="1"/>
          </p:cNvSpPr>
          <p:nvPr>
            <p:ph type="title"/>
          </p:nvPr>
        </p:nvSpPr>
        <p:spPr/>
        <p:txBody>
          <a:bodyPr>
            <a:normAutofit/>
          </a:bodyPr>
          <a:lstStyle/>
          <a:p>
            <a:r>
              <a:rPr lang="en-US" sz="2800" dirty="0" smtClean="0"/>
              <a:t>Conclusion</a:t>
            </a:r>
            <a:endParaRPr lang="en-US" sz="2800" dirty="0"/>
          </a:p>
        </p:txBody>
      </p:sp>
      <p:sp>
        <p:nvSpPr>
          <p:cNvPr id="22" name="Shape 88"/>
          <p:cNvSpPr/>
          <p:nvPr/>
        </p:nvSpPr>
        <p:spPr>
          <a:xfrm>
            <a:off x="358979" y="2497750"/>
            <a:ext cx="3023971" cy="1183361"/>
          </a:xfrm>
          <a:prstGeom prst="rect">
            <a:avLst/>
          </a:prstGeom>
          <a:solidFill>
            <a:schemeClr val="accent1"/>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23" name="Shape 88"/>
          <p:cNvSpPr/>
          <p:nvPr/>
        </p:nvSpPr>
        <p:spPr>
          <a:xfrm>
            <a:off x="369428" y="3880158"/>
            <a:ext cx="3023971" cy="1183361"/>
          </a:xfrm>
          <a:prstGeom prst="rect">
            <a:avLst/>
          </a:prstGeom>
          <a:solidFill>
            <a:schemeClr val="accent1"/>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24" name="Shape 88"/>
          <p:cNvSpPr/>
          <p:nvPr/>
        </p:nvSpPr>
        <p:spPr>
          <a:xfrm>
            <a:off x="358978" y="5262566"/>
            <a:ext cx="3023971" cy="1183361"/>
          </a:xfrm>
          <a:prstGeom prst="rect">
            <a:avLst/>
          </a:prstGeom>
          <a:solidFill>
            <a:schemeClr val="accent1"/>
          </a:solidFill>
          <a:ln w="28575" cap="flat" cmpd="sng">
            <a:solidFill>
              <a:schemeClr val="lt1"/>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25" name="Shape 86"/>
          <p:cNvSpPr/>
          <p:nvPr/>
        </p:nvSpPr>
        <p:spPr>
          <a:xfrm rot="5400000">
            <a:off x="5587714" y="427491"/>
            <a:ext cx="966416" cy="5375946"/>
          </a:xfrm>
          <a:prstGeom prst="rect">
            <a:avLst/>
          </a:prstGeom>
          <a:solidFill>
            <a:srgbClr val="C9CACD">
              <a:alpha val="89411"/>
            </a:srgbClr>
          </a:solidFill>
          <a:ln w="28575" cap="flat" cmpd="sng">
            <a:solidFill>
              <a:srgbClr val="C9CACD">
                <a:alpha val="89411"/>
              </a:srgbClr>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27" name="Shape 89"/>
          <p:cNvSpPr txBox="1"/>
          <p:nvPr/>
        </p:nvSpPr>
        <p:spPr>
          <a:xfrm>
            <a:off x="364202" y="2548351"/>
            <a:ext cx="3013521" cy="1036216"/>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2800" b="0" i="0" u="none" strike="noStrike" cap="none" dirty="0" smtClean="0">
                <a:solidFill>
                  <a:schemeClr val="lt1"/>
                </a:solidFill>
                <a:latin typeface="Trebuchet MS"/>
                <a:ea typeface="Trebuchet MS"/>
                <a:cs typeface="Trebuchet MS"/>
                <a:sym typeface="Trebuchet MS"/>
              </a:rPr>
              <a:t>League</a:t>
            </a:r>
            <a:endParaRPr lang="en-US" sz="2800" b="0" i="0" u="none" strike="noStrike" cap="none" dirty="0">
              <a:solidFill>
                <a:schemeClr val="lt1"/>
              </a:solidFill>
              <a:latin typeface="Trebuchet MS"/>
              <a:ea typeface="Trebuchet MS"/>
              <a:cs typeface="Trebuchet MS"/>
              <a:sym typeface="Trebuchet MS"/>
            </a:endParaRPr>
          </a:p>
        </p:txBody>
      </p:sp>
      <p:sp>
        <p:nvSpPr>
          <p:cNvPr id="28" name="Shape 89"/>
          <p:cNvSpPr txBox="1"/>
          <p:nvPr/>
        </p:nvSpPr>
        <p:spPr>
          <a:xfrm>
            <a:off x="358978" y="3953730"/>
            <a:ext cx="3013521" cy="1036216"/>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2800" b="0" i="0" u="none" strike="noStrike" cap="none" dirty="0" smtClean="0">
                <a:solidFill>
                  <a:schemeClr val="lt1"/>
                </a:solidFill>
                <a:latin typeface="Trebuchet MS"/>
                <a:ea typeface="Trebuchet MS"/>
                <a:cs typeface="Trebuchet MS"/>
                <a:sym typeface="Trebuchet MS"/>
              </a:rPr>
              <a:t>Player Strategy</a:t>
            </a:r>
            <a:endParaRPr lang="en-US" sz="2800" b="0" i="0" u="none" strike="noStrike" cap="none" dirty="0">
              <a:solidFill>
                <a:schemeClr val="lt1"/>
              </a:solidFill>
              <a:latin typeface="Trebuchet MS"/>
              <a:ea typeface="Trebuchet MS"/>
              <a:cs typeface="Trebuchet MS"/>
              <a:sym typeface="Trebuchet MS"/>
            </a:endParaRPr>
          </a:p>
        </p:txBody>
      </p:sp>
      <p:sp>
        <p:nvSpPr>
          <p:cNvPr id="29" name="Shape 89"/>
          <p:cNvSpPr txBox="1"/>
          <p:nvPr/>
        </p:nvSpPr>
        <p:spPr>
          <a:xfrm>
            <a:off x="343303" y="5374558"/>
            <a:ext cx="3013521" cy="1036216"/>
          </a:xfrm>
          <a:prstGeom prst="rect">
            <a:avLst/>
          </a:prstGeom>
          <a:noFill/>
          <a:ln>
            <a:noFill/>
          </a:ln>
        </p:spPr>
        <p:txBody>
          <a:bodyPr lIns="106675" tIns="53325" rIns="106675" bIns="53325" anchor="ctr" anchorCtr="0">
            <a:noAutofit/>
          </a:bodyPr>
          <a:lstStyle/>
          <a:p>
            <a:pPr marL="0" marR="0" lvl="0" indent="0" algn="ctr" rtl="0">
              <a:lnSpc>
                <a:spcPct val="90000"/>
              </a:lnSpc>
              <a:spcBef>
                <a:spcPts val="0"/>
              </a:spcBef>
              <a:spcAft>
                <a:spcPts val="0"/>
              </a:spcAft>
              <a:buClr>
                <a:schemeClr val="lt1"/>
              </a:buClr>
              <a:buSzPct val="25000"/>
              <a:buFont typeface="Trebuchet MS"/>
              <a:buNone/>
            </a:pPr>
            <a:r>
              <a:rPr lang="en-US" sz="2800" b="0" i="0" u="none" strike="noStrike" cap="none" dirty="0" smtClean="0">
                <a:solidFill>
                  <a:schemeClr val="lt1"/>
                </a:solidFill>
                <a:latin typeface="Trebuchet MS"/>
                <a:ea typeface="Trebuchet MS"/>
                <a:cs typeface="Trebuchet MS"/>
                <a:sym typeface="Trebuchet MS"/>
              </a:rPr>
              <a:t>Media + Management</a:t>
            </a:r>
            <a:endParaRPr lang="en-US" sz="2800" b="0" i="0" u="none" strike="noStrike" cap="none" dirty="0">
              <a:solidFill>
                <a:schemeClr val="lt1"/>
              </a:solidFill>
              <a:latin typeface="Trebuchet MS"/>
              <a:ea typeface="Trebuchet MS"/>
              <a:cs typeface="Trebuchet MS"/>
              <a:sym typeface="Trebuchet MS"/>
            </a:endParaRPr>
          </a:p>
        </p:txBody>
      </p:sp>
      <p:sp>
        <p:nvSpPr>
          <p:cNvPr id="30" name="Shape 86"/>
          <p:cNvSpPr/>
          <p:nvPr/>
        </p:nvSpPr>
        <p:spPr>
          <a:xfrm rot="5400000">
            <a:off x="5598164" y="1800584"/>
            <a:ext cx="966416" cy="5375946"/>
          </a:xfrm>
          <a:prstGeom prst="rect">
            <a:avLst/>
          </a:prstGeom>
          <a:solidFill>
            <a:srgbClr val="C9CACD">
              <a:alpha val="89411"/>
            </a:srgbClr>
          </a:solidFill>
          <a:ln w="28575" cap="flat" cmpd="sng">
            <a:solidFill>
              <a:srgbClr val="C9CACD">
                <a:alpha val="89411"/>
              </a:srgbClr>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31" name="Shape 86"/>
          <p:cNvSpPr/>
          <p:nvPr/>
        </p:nvSpPr>
        <p:spPr>
          <a:xfrm rot="5400000">
            <a:off x="5585102" y="3189235"/>
            <a:ext cx="966416" cy="5375946"/>
          </a:xfrm>
          <a:prstGeom prst="rect">
            <a:avLst/>
          </a:prstGeom>
          <a:solidFill>
            <a:srgbClr val="C9CACD">
              <a:alpha val="89411"/>
            </a:srgbClr>
          </a:solidFill>
          <a:ln w="28575" cap="flat" cmpd="sng">
            <a:solidFill>
              <a:srgbClr val="C9CACD">
                <a:alpha val="89411"/>
              </a:srgbClr>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32" name="Shape 86"/>
          <p:cNvSpPr/>
          <p:nvPr/>
        </p:nvSpPr>
        <p:spPr>
          <a:xfrm rot="5400000">
            <a:off x="5592939" y="-892449"/>
            <a:ext cx="966416" cy="5375946"/>
          </a:xfrm>
          <a:prstGeom prst="rect">
            <a:avLst/>
          </a:prstGeom>
          <a:solidFill>
            <a:srgbClr val="C9CACD">
              <a:alpha val="89411"/>
            </a:srgbClr>
          </a:solidFill>
          <a:ln w="28575" cap="flat" cmpd="sng">
            <a:solidFill>
              <a:srgbClr val="C9CACD">
                <a:alpha val="89411"/>
              </a:srgbClr>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33" name="TextBox 32"/>
          <p:cNvSpPr txBox="1"/>
          <p:nvPr/>
        </p:nvSpPr>
        <p:spPr>
          <a:xfrm>
            <a:off x="3132082" y="1258773"/>
            <a:ext cx="256091" cy="1055504"/>
          </a:xfrm>
          <a:prstGeom prst="rect">
            <a:avLst/>
          </a:prstGeom>
          <a:solidFill>
            <a:schemeClr val="tx2"/>
          </a:solidFill>
        </p:spPr>
        <p:txBody>
          <a:bodyPr wrap="square" rtlCol="0">
            <a:spAutoFit/>
          </a:bodyPr>
          <a:lstStyle/>
          <a:p>
            <a:endParaRPr lang="en-US"/>
          </a:p>
        </p:txBody>
      </p:sp>
      <p:sp>
        <p:nvSpPr>
          <p:cNvPr id="34" name="TextBox 33"/>
          <p:cNvSpPr txBox="1"/>
          <p:nvPr/>
        </p:nvSpPr>
        <p:spPr>
          <a:xfrm>
            <a:off x="3522103" y="1340719"/>
            <a:ext cx="5118537" cy="738664"/>
          </a:xfrm>
          <a:prstGeom prst="rect">
            <a:avLst/>
          </a:prstGeom>
          <a:noFill/>
        </p:spPr>
        <p:txBody>
          <a:bodyPr wrap="square" rtlCol="0">
            <a:spAutoFit/>
          </a:bodyPr>
          <a:lstStyle/>
          <a:p>
            <a:pPr lvl="0"/>
            <a:r>
              <a:rPr lang="en-US" sz="1400" dirty="0"/>
              <a:t>The team should be established in Charlotte, NC due to the good demographic </a:t>
            </a:r>
            <a:r>
              <a:rPr lang="en-US" sz="1400" dirty="0" smtClean="0"/>
              <a:t>fit and interest </a:t>
            </a:r>
            <a:r>
              <a:rPr lang="en-US" sz="1400" dirty="0"/>
              <a:t>for traditional </a:t>
            </a:r>
            <a:r>
              <a:rPr lang="en-US" sz="1400" dirty="0" smtClean="0"/>
              <a:t>baseball, as well as a stable income above the national average. </a:t>
            </a:r>
            <a:endParaRPr lang="en-US" sz="1400" dirty="0"/>
          </a:p>
        </p:txBody>
      </p:sp>
      <p:sp>
        <p:nvSpPr>
          <p:cNvPr id="35" name="TextBox 34"/>
          <p:cNvSpPr txBox="1"/>
          <p:nvPr/>
        </p:nvSpPr>
        <p:spPr>
          <a:xfrm>
            <a:off x="3522103" y="2633141"/>
            <a:ext cx="5118537" cy="738664"/>
          </a:xfrm>
          <a:prstGeom prst="rect">
            <a:avLst/>
          </a:prstGeom>
          <a:noFill/>
        </p:spPr>
        <p:txBody>
          <a:bodyPr wrap="square" rtlCol="0">
            <a:spAutoFit/>
          </a:bodyPr>
          <a:lstStyle/>
          <a:p>
            <a:pPr lvl="0"/>
            <a:r>
              <a:rPr lang="en-US" sz="1400" dirty="0" smtClean="0"/>
              <a:t>The team </a:t>
            </a:r>
            <a:r>
              <a:rPr lang="en-US" sz="1400" dirty="0"/>
              <a:t>should enter the National League in order to take advantage of the weaker performing opponents and avoid playing </a:t>
            </a:r>
            <a:r>
              <a:rPr lang="en-US" sz="1400" dirty="0" smtClean="0"/>
              <a:t>successful, dynastic teams </a:t>
            </a:r>
            <a:r>
              <a:rPr lang="en-US" sz="1400" dirty="0"/>
              <a:t>in the American League. </a:t>
            </a:r>
          </a:p>
        </p:txBody>
      </p:sp>
      <p:sp>
        <p:nvSpPr>
          <p:cNvPr id="36" name="TextBox 35"/>
          <p:cNvSpPr txBox="1"/>
          <p:nvPr/>
        </p:nvSpPr>
        <p:spPr>
          <a:xfrm>
            <a:off x="3522103" y="4017658"/>
            <a:ext cx="5118537" cy="954107"/>
          </a:xfrm>
          <a:prstGeom prst="rect">
            <a:avLst/>
          </a:prstGeom>
          <a:noFill/>
        </p:spPr>
        <p:txBody>
          <a:bodyPr wrap="square" rtlCol="0">
            <a:spAutoFit/>
          </a:bodyPr>
          <a:lstStyle/>
          <a:p>
            <a:pPr lvl="0"/>
            <a:r>
              <a:rPr lang="en-US" sz="1400" dirty="0" smtClean="0"/>
              <a:t>The team should focus the majority of it’s resources on acquiring experienced pitching talent. The rest of the team should be composed of young players who are still in their rookie contract.</a:t>
            </a:r>
            <a:endParaRPr lang="en-US" sz="1400" dirty="0"/>
          </a:p>
        </p:txBody>
      </p:sp>
      <p:sp>
        <p:nvSpPr>
          <p:cNvPr id="37" name="TextBox 36"/>
          <p:cNvSpPr txBox="1"/>
          <p:nvPr/>
        </p:nvSpPr>
        <p:spPr>
          <a:xfrm>
            <a:off x="3502510" y="5484914"/>
            <a:ext cx="5118537" cy="738664"/>
          </a:xfrm>
          <a:prstGeom prst="rect">
            <a:avLst/>
          </a:prstGeom>
          <a:noFill/>
        </p:spPr>
        <p:txBody>
          <a:bodyPr wrap="square" rtlCol="0">
            <a:spAutoFit/>
          </a:bodyPr>
          <a:lstStyle/>
          <a:p>
            <a:pPr lvl="0"/>
            <a:r>
              <a:rPr lang="en-US" sz="1400" dirty="0"/>
              <a:t>Advertising and broadcasting media will be key revenue streams for supporting team operations. A respected and experienced manager should be hired to head the new team.</a:t>
            </a:r>
          </a:p>
        </p:txBody>
      </p:sp>
    </p:spTree>
    <p:extLst>
      <p:ext uri="{BB962C8B-B14F-4D97-AF65-F5344CB8AC3E}">
        <p14:creationId xmlns:p14="http://schemas.microsoft.com/office/powerpoint/2010/main" val="2361314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1871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9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6920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sldNum" idx="12"/>
          </p:nvPr>
        </p:nvSpPr>
        <p:spPr>
          <a:prstGeom prst="rect">
            <a:avLst/>
          </a:prstGeom>
          <a:noFill/>
          <a:ln>
            <a:noFill/>
          </a:ln>
        </p:spPr>
        <p:txBody>
          <a:bodyPr lIns="91425" tIns="45700" rIns="91425" bIns="45700" anchor="ctr" anchorCtr="0">
            <a:noAutofit/>
          </a:bodyPr>
          <a:lstStyle/>
          <a:p>
            <a:pPr algn="ctr">
              <a:buSzPct val="25000"/>
            </a:pPr>
            <a:fld id="{00000000-1234-1234-1234-123412341234}" type="slidenum">
              <a:rPr lang="en-US" sz="1000" kern="0">
                <a:solidFill>
                  <a:srgbClr val="000000"/>
                </a:solidFill>
                <a:latin typeface="Trebuchet MS"/>
                <a:ea typeface="Trebuchet MS"/>
                <a:cs typeface="Trebuchet MS"/>
                <a:sym typeface="Trebuchet MS"/>
              </a:rPr>
              <a:pPr algn="ctr">
                <a:buSzPct val="25000"/>
              </a:pPr>
              <a:t>31</a:t>
            </a:fld>
            <a:endParaRPr lang="en-US" sz="1000" kern="0">
              <a:solidFill>
                <a:srgbClr val="000000"/>
              </a:solidFill>
              <a:latin typeface="Trebuchet MS"/>
              <a:ea typeface="Trebuchet MS"/>
              <a:cs typeface="Trebuchet MS"/>
              <a:sym typeface="Trebuchet MS"/>
            </a:endParaRPr>
          </a:p>
        </p:txBody>
      </p:sp>
      <p:sp>
        <p:nvSpPr>
          <p:cNvPr id="166" name="Shape 166"/>
          <p:cNvSpPr txBox="1">
            <a:spLocks noGrp="1"/>
          </p:cNvSpPr>
          <p:nvPr>
            <p:ph type="body" idx="4294967295"/>
          </p:nvPr>
        </p:nvSpPr>
        <p:spPr>
          <a:xfrm>
            <a:off x="374651" y="6629400"/>
            <a:ext cx="7999413" cy="228600"/>
          </a:xfrm>
          <a:prstGeom prst="rect">
            <a:avLst/>
          </a:prstGeom>
          <a:noFill/>
          <a:ln>
            <a:noFill/>
          </a:ln>
        </p:spPr>
        <p:txBody>
          <a:bodyPr lIns="91425" tIns="45700" rIns="91425" bIns="45700" anchor="t" anchorCtr="0">
            <a:noAutofit/>
          </a:bodyPr>
          <a:lstStyle/>
          <a:p>
            <a:pPr marL="0" indent="0">
              <a:spcBef>
                <a:spcPts val="0"/>
              </a:spcBef>
              <a:buSzPct val="25000"/>
              <a:buNone/>
            </a:pPr>
            <a:r>
              <a:rPr lang="en-US" sz="900" dirty="0">
                <a:solidFill>
                  <a:schemeClr val="tx1"/>
                </a:solidFill>
              </a:rPr>
              <a:t>Source: </a:t>
            </a:r>
            <a:r>
              <a:rPr lang="en-US" sz="900" dirty="0">
                <a:solidFill>
                  <a:schemeClr val="tx1"/>
                </a:solidFill>
                <a:hlinkClick r:id="rId3"/>
              </a:rPr>
              <a:t>www.spotrac.com/mlb</a:t>
            </a:r>
            <a:r>
              <a:rPr lang="en-US" sz="900" dirty="0">
                <a:solidFill>
                  <a:schemeClr val="tx1"/>
                </a:solidFill>
              </a:rPr>
              <a:t>, www.baseball-reference.com				                           </a:t>
            </a:r>
            <a:r>
              <a:rPr lang="zh-CN" altLang="en-US" sz="900" dirty="0" smtClean="0">
                <a:solidFill>
                  <a:schemeClr val="tx1"/>
                </a:solidFill>
              </a:rPr>
              <a:t> </a:t>
            </a:r>
            <a:endParaRPr lang="en-US" sz="900" dirty="0">
              <a:solidFill>
                <a:schemeClr val="tx1"/>
              </a:solidFill>
            </a:endParaRPr>
          </a:p>
        </p:txBody>
      </p:sp>
      <p:sp>
        <p:nvSpPr>
          <p:cNvPr id="167" name="Shape 167"/>
          <p:cNvSpPr txBox="1">
            <a:spLocks noGrp="1"/>
          </p:cNvSpPr>
          <p:nvPr>
            <p:ph type="title"/>
          </p:nvPr>
        </p:nvSpPr>
        <p:spPr>
          <a:xfrm>
            <a:off x="369427" y="141027"/>
            <a:ext cx="7315200" cy="640079"/>
          </a:xfrm>
          <a:prstGeom prst="rect">
            <a:avLst/>
          </a:prstGeom>
          <a:noFill/>
          <a:ln>
            <a:noFill/>
          </a:ln>
        </p:spPr>
        <p:txBody>
          <a:bodyPr lIns="91425" tIns="45700" rIns="91425" bIns="45700" anchor="ctr" anchorCtr="0">
            <a:noAutofit/>
          </a:bodyPr>
          <a:lstStyle/>
          <a:p>
            <a:pPr algn="ctr">
              <a:buSzPct val="25000"/>
            </a:pPr>
            <a:r>
              <a:rPr lang="en-US" sz="2400" dirty="0"/>
              <a:t>Case Study: 2016 World Series Champs CHI Cubs</a:t>
            </a:r>
          </a:p>
        </p:txBody>
      </p:sp>
      <p:sp>
        <p:nvSpPr>
          <p:cNvPr id="169" name="Shape 169"/>
          <p:cNvSpPr txBox="1"/>
          <p:nvPr/>
        </p:nvSpPr>
        <p:spPr>
          <a:xfrm>
            <a:off x="4682084" y="998945"/>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Invest in Pitchers, Specialty Players</a:t>
            </a:r>
          </a:p>
        </p:txBody>
      </p:sp>
      <p:sp>
        <p:nvSpPr>
          <p:cNvPr id="20" name="Shape 169"/>
          <p:cNvSpPr txBox="1"/>
          <p:nvPr/>
        </p:nvSpPr>
        <p:spPr>
          <a:xfrm>
            <a:off x="369427" y="998945"/>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Young Talent Offsets Veteran Salary</a:t>
            </a:r>
          </a:p>
        </p:txBody>
      </p:sp>
      <p:sp>
        <p:nvSpPr>
          <p:cNvPr id="21" name="TextBox 20"/>
          <p:cNvSpPr txBox="1"/>
          <p:nvPr/>
        </p:nvSpPr>
        <p:spPr>
          <a:xfrm>
            <a:off x="4734835" y="4924637"/>
            <a:ext cx="3970721" cy="1107996"/>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Trebuchet MS" panose="020B0603020202020204" pitchFamily="34" charset="0"/>
              </a:rPr>
              <a:t>Pitching and Specialty Positions</a:t>
            </a:r>
          </a:p>
          <a:p>
            <a:pPr marL="628650" lvl="1" indent="-171450">
              <a:buFont typeface="Arial" panose="020B0604020202020204" pitchFamily="34" charset="0"/>
              <a:buChar char="•"/>
            </a:pPr>
            <a:r>
              <a:rPr lang="en-US" sz="1100" dirty="0">
                <a:latin typeface="Trebuchet MS" panose="020B0603020202020204" pitchFamily="34" charset="0"/>
              </a:rPr>
              <a:t>Pitchers are </a:t>
            </a:r>
            <a:r>
              <a:rPr lang="en-US" sz="1100" b="1" dirty="0">
                <a:latin typeface="Trebuchet MS" panose="020B0603020202020204" pitchFamily="34" charset="0"/>
              </a:rPr>
              <a:t>56% of active player payroll; two-thirds </a:t>
            </a:r>
            <a:r>
              <a:rPr lang="en-US" sz="1100" dirty="0">
                <a:latin typeface="Trebuchet MS" panose="020B0603020202020204" pitchFamily="34" charset="0"/>
              </a:rPr>
              <a:t>of that are</a:t>
            </a:r>
            <a:r>
              <a:rPr lang="en-US" sz="1100" b="1" dirty="0">
                <a:latin typeface="Trebuchet MS" panose="020B0603020202020204" pitchFamily="34" charset="0"/>
              </a:rPr>
              <a:t> Starting Pitchers</a:t>
            </a:r>
            <a:endParaRPr lang="en-US" sz="1100" dirty="0">
              <a:latin typeface="Trebuchet MS" panose="020B0603020202020204" pitchFamily="34" charset="0"/>
            </a:endParaRPr>
          </a:p>
          <a:p>
            <a:pPr marL="628650" lvl="1" indent="-171450">
              <a:buFont typeface="Arial" panose="020B0604020202020204" pitchFamily="34" charset="0"/>
              <a:buChar char="•"/>
            </a:pPr>
            <a:r>
              <a:rPr lang="en-US" sz="1100" b="1" dirty="0">
                <a:latin typeface="Trebuchet MS" panose="020B0603020202020204" pitchFamily="34" charset="0"/>
              </a:rPr>
              <a:t>One player</a:t>
            </a:r>
            <a:r>
              <a:rPr lang="en-US" sz="1100" dirty="0">
                <a:latin typeface="Trebuchet MS" panose="020B0603020202020204" pitchFamily="34" charset="0"/>
              </a:rPr>
              <a:t> rostered for </a:t>
            </a:r>
            <a:r>
              <a:rPr lang="en-US" sz="1100" b="1" dirty="0">
                <a:latin typeface="Trebuchet MS" panose="020B0603020202020204" pitchFamily="34" charset="0"/>
              </a:rPr>
              <a:t>first base </a:t>
            </a:r>
            <a:r>
              <a:rPr lang="en-US" sz="1100" dirty="0">
                <a:latin typeface="Trebuchet MS" panose="020B0603020202020204" pitchFamily="34" charset="0"/>
              </a:rPr>
              <a:t>but </a:t>
            </a:r>
            <a:r>
              <a:rPr lang="en-US" sz="1100" b="1" dirty="0">
                <a:latin typeface="Trebuchet MS" panose="020B0603020202020204" pitchFamily="34" charset="0"/>
              </a:rPr>
              <a:t>high salary</a:t>
            </a:r>
            <a:r>
              <a:rPr lang="en-US" sz="1100" dirty="0">
                <a:latin typeface="Trebuchet MS" panose="020B0603020202020204" pitchFamily="34" charset="0"/>
              </a:rPr>
              <a:t> makes the position 3% of total active player payroll</a:t>
            </a:r>
          </a:p>
        </p:txBody>
      </p:sp>
      <p:graphicFrame>
        <p:nvGraphicFramePr>
          <p:cNvPr id="22" name="Chart 21">
            <a:extLst>
              <a:ext uri="{FF2B5EF4-FFF2-40B4-BE49-F238E27FC236}">
                <a16:creationId xmlns="" xmlns:a16="http://schemas.microsoft.com/office/drawing/2014/main" id="{04F561BD-20EE-44A9-954A-8481BB08F4F2}"/>
              </a:ext>
            </a:extLst>
          </p:cNvPr>
          <p:cNvGraphicFramePr>
            <a:graphicFrameLocks/>
          </p:cNvGraphicFramePr>
          <p:nvPr>
            <p:extLst/>
          </p:nvPr>
        </p:nvGraphicFramePr>
        <p:xfrm>
          <a:off x="58953" y="1679518"/>
          <a:ext cx="4564858" cy="27338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 xmlns:a16="http://schemas.microsoft.com/office/drawing/2014/main" id="{F9DC562D-5202-47B9-A950-E2B9EC5E63F3}"/>
              </a:ext>
            </a:extLst>
          </p:cNvPr>
          <p:cNvGraphicFramePr>
            <a:graphicFrameLocks/>
          </p:cNvGraphicFramePr>
          <p:nvPr>
            <p:extLst>
              <p:ext uri="{D42A27DB-BD31-4B8C-83A1-F6EECF244321}">
                <p14:modId xmlns:p14="http://schemas.microsoft.com/office/powerpoint/2010/main" val="1777207183"/>
              </p:ext>
            </p:extLst>
          </p:nvPr>
        </p:nvGraphicFramePr>
        <p:xfrm>
          <a:off x="4919922" y="1639671"/>
          <a:ext cx="4041198" cy="3447169"/>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24"/>
          <p:cNvSpPr txBox="1"/>
          <p:nvPr/>
        </p:nvSpPr>
        <p:spPr>
          <a:xfrm>
            <a:off x="492969" y="4222365"/>
            <a:ext cx="4139448" cy="1615827"/>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Trebuchet MS" panose="020B0603020202020204" pitchFamily="34" charset="0"/>
              </a:rPr>
              <a:t>Young Players</a:t>
            </a:r>
          </a:p>
          <a:p>
            <a:pPr marL="628650" lvl="1" indent="-171450">
              <a:buFont typeface="Arial" panose="020B0604020202020204" pitchFamily="34" charset="0"/>
              <a:buChar char="•"/>
            </a:pPr>
            <a:r>
              <a:rPr lang="en-US" sz="1100" dirty="0">
                <a:latin typeface="Trebuchet MS" panose="020B0603020202020204" pitchFamily="34" charset="0"/>
              </a:rPr>
              <a:t>Salary starts at about </a:t>
            </a:r>
            <a:r>
              <a:rPr lang="en-US" sz="1100" b="1" dirty="0">
                <a:latin typeface="Trebuchet MS" panose="020B0603020202020204" pitchFamily="34" charset="0"/>
              </a:rPr>
              <a:t>$0.5mil </a:t>
            </a:r>
            <a:r>
              <a:rPr lang="en-US" sz="1100" dirty="0">
                <a:latin typeface="Trebuchet MS" panose="020B0603020202020204" pitchFamily="34" charset="0"/>
              </a:rPr>
              <a:t>and can</a:t>
            </a:r>
            <a:r>
              <a:rPr lang="en-US" sz="1100" b="1" dirty="0">
                <a:latin typeface="Trebuchet MS" panose="020B0603020202020204" pitchFamily="34" charset="0"/>
              </a:rPr>
              <a:t> remain so for about 4 years</a:t>
            </a:r>
          </a:p>
          <a:p>
            <a:pPr marL="628650" lvl="1" indent="-171450">
              <a:buFont typeface="Arial" panose="020B0604020202020204" pitchFamily="34" charset="0"/>
              <a:buChar char="•"/>
            </a:pPr>
            <a:r>
              <a:rPr lang="en-US" sz="1100" dirty="0">
                <a:latin typeface="Trebuchet MS" panose="020B0603020202020204" pitchFamily="34" charset="0"/>
              </a:rPr>
              <a:t>Even</a:t>
            </a:r>
            <a:r>
              <a:rPr lang="en-US" sz="1100" b="1" dirty="0">
                <a:latin typeface="Trebuchet MS" panose="020B0603020202020204" pitchFamily="34" charset="0"/>
              </a:rPr>
              <a:t> top draft picks </a:t>
            </a:r>
            <a:r>
              <a:rPr lang="en-US" sz="1100" dirty="0">
                <a:latin typeface="Trebuchet MS" panose="020B0603020202020204" pitchFamily="34" charset="0"/>
              </a:rPr>
              <a:t>are started on sub-million salaries</a:t>
            </a:r>
          </a:p>
          <a:p>
            <a:pPr marL="171450" indent="-171450">
              <a:buFont typeface="Arial" panose="020B0604020202020204" pitchFamily="34" charset="0"/>
              <a:buChar char="•"/>
            </a:pPr>
            <a:r>
              <a:rPr lang="en-US" sz="1100" b="1" dirty="0">
                <a:latin typeface="Trebuchet MS" panose="020B0603020202020204" pitchFamily="34" charset="0"/>
              </a:rPr>
              <a:t>New Team</a:t>
            </a:r>
          </a:p>
          <a:p>
            <a:pPr marL="628650" lvl="1" indent="-171450">
              <a:buFont typeface="Arial" panose="020B0604020202020204" pitchFamily="34" charset="0"/>
              <a:buChar char="•"/>
            </a:pPr>
            <a:r>
              <a:rPr lang="en-US" sz="1100" dirty="0">
                <a:latin typeface="Trebuchet MS" panose="020B0603020202020204" pitchFamily="34" charset="0"/>
              </a:rPr>
              <a:t>A new team could </a:t>
            </a:r>
            <a:r>
              <a:rPr lang="en-US" sz="1100" b="1" dirty="0">
                <a:latin typeface="Trebuchet MS" panose="020B0603020202020204" pitchFamily="34" charset="0"/>
              </a:rPr>
              <a:t>spend more acquiring a few top pitching or hitting talents </a:t>
            </a:r>
            <a:r>
              <a:rPr lang="en-US" sz="1100" dirty="0">
                <a:latin typeface="Trebuchet MS" panose="020B0603020202020204" pitchFamily="34" charset="0"/>
              </a:rPr>
              <a:t>due to </a:t>
            </a:r>
            <a:r>
              <a:rPr lang="en-US" sz="1100" b="1" dirty="0">
                <a:latin typeface="Trebuchet MS" panose="020B0603020202020204" pitchFamily="34" charset="0"/>
              </a:rPr>
              <a:t>lower salary of young players</a:t>
            </a:r>
          </a:p>
        </p:txBody>
      </p:sp>
      <p:sp>
        <p:nvSpPr>
          <p:cNvPr id="2" name="TextBox 1"/>
          <p:cNvSpPr txBox="1"/>
          <p:nvPr/>
        </p:nvSpPr>
        <p:spPr>
          <a:xfrm>
            <a:off x="4095227" y="4171510"/>
            <a:ext cx="498218" cy="230832"/>
          </a:xfrm>
          <a:prstGeom prst="rect">
            <a:avLst/>
          </a:prstGeom>
          <a:noFill/>
        </p:spPr>
        <p:txBody>
          <a:bodyPr wrap="square" rtlCol="0">
            <a:spAutoFit/>
          </a:bodyPr>
          <a:lstStyle/>
          <a:p>
            <a:r>
              <a:rPr lang="en-US" sz="900" dirty="0">
                <a:solidFill>
                  <a:schemeClr val="tx1">
                    <a:lumMod val="65000"/>
                    <a:lumOff val="35000"/>
                  </a:schemeClr>
                </a:solidFill>
              </a:rPr>
              <a:t>Years</a:t>
            </a:r>
          </a:p>
        </p:txBody>
      </p:sp>
      <p:sp>
        <p:nvSpPr>
          <p:cNvPr id="14" name="Shape 169"/>
          <p:cNvSpPr txBox="1"/>
          <p:nvPr/>
        </p:nvSpPr>
        <p:spPr>
          <a:xfrm>
            <a:off x="485965" y="1388652"/>
            <a:ext cx="4025151" cy="369332"/>
          </a:xfrm>
          <a:prstGeom prst="rect">
            <a:avLst/>
          </a:prstGeom>
          <a:noFill/>
          <a:ln>
            <a:noFill/>
          </a:ln>
        </p:spPr>
        <p:txBody>
          <a:bodyPr lIns="91425" tIns="45700" rIns="91425" bIns="45700" anchor="t" anchorCtr="0">
            <a:noAutofit/>
          </a:bodyPr>
          <a:lstStyle/>
          <a:p>
            <a:pPr algn="ctr">
              <a:buSzPct val="25000"/>
            </a:pPr>
            <a:r>
              <a:rPr lang="en-US" sz="1300" b="1" kern="0" dirty="0">
                <a:latin typeface="Trebuchet MS"/>
                <a:ea typeface="Trebuchet MS"/>
                <a:cs typeface="Trebuchet MS"/>
                <a:sym typeface="Trebuchet MS"/>
              </a:rPr>
              <a:t>Active Roster Salary vs Experience</a:t>
            </a:r>
          </a:p>
        </p:txBody>
      </p:sp>
      <p:sp>
        <p:nvSpPr>
          <p:cNvPr id="15" name="Shape 169"/>
          <p:cNvSpPr txBox="1"/>
          <p:nvPr/>
        </p:nvSpPr>
        <p:spPr>
          <a:xfrm>
            <a:off x="5406323" y="1386600"/>
            <a:ext cx="2967326" cy="369332"/>
          </a:xfrm>
          <a:prstGeom prst="rect">
            <a:avLst/>
          </a:prstGeom>
          <a:noFill/>
          <a:ln>
            <a:noFill/>
          </a:ln>
        </p:spPr>
        <p:txBody>
          <a:bodyPr lIns="91425" tIns="45700" rIns="91425" bIns="45700" anchor="t" anchorCtr="0">
            <a:noAutofit/>
          </a:bodyPr>
          <a:lstStyle/>
          <a:p>
            <a:pPr algn="ctr">
              <a:buSzPct val="25000"/>
            </a:pPr>
            <a:r>
              <a:rPr lang="en-US" sz="1300" b="1" kern="0" dirty="0">
                <a:latin typeface="Trebuchet MS"/>
                <a:ea typeface="Trebuchet MS"/>
                <a:cs typeface="Trebuchet MS"/>
                <a:sym typeface="Trebuchet MS"/>
              </a:rPr>
              <a:t>Active Player Payroll by Position</a:t>
            </a:r>
          </a:p>
        </p:txBody>
      </p:sp>
      <p:sp>
        <p:nvSpPr>
          <p:cNvPr id="16" name="TextBox 15"/>
          <p:cNvSpPr txBox="1"/>
          <p:nvPr/>
        </p:nvSpPr>
        <p:spPr>
          <a:xfrm>
            <a:off x="390874" y="6084478"/>
            <a:ext cx="8405142"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US" sz="1300" dirty="0">
                <a:solidFill>
                  <a:schemeClr val="tx1"/>
                </a:solidFill>
                <a:latin typeface="Trebuchet MS" panose="020B0603020202020204" pitchFamily="34" charset="0"/>
              </a:rPr>
              <a:t>World Series Champion Cubs spent the most on pitching collectively and on specialty positions individually. Veteran players can be acquired due to low cost of </a:t>
            </a:r>
            <a:r>
              <a:rPr lang="en-US" sz="1300" dirty="0" err="1">
                <a:solidFill>
                  <a:schemeClr val="tx1"/>
                </a:solidFill>
                <a:latin typeface="Trebuchet MS" panose="020B0603020202020204" pitchFamily="34" charset="0"/>
              </a:rPr>
              <a:t>rostering</a:t>
            </a:r>
            <a:r>
              <a:rPr lang="en-US" sz="1300" dirty="0">
                <a:solidFill>
                  <a:schemeClr val="tx1"/>
                </a:solidFill>
                <a:latin typeface="Trebuchet MS" panose="020B0603020202020204" pitchFamily="34" charset="0"/>
              </a:rPr>
              <a:t> players with 4 or fewer seasons of experience</a:t>
            </a:r>
            <a:r>
              <a:rPr lang="en-US" sz="1300" dirty="0" smtClean="0">
                <a:solidFill>
                  <a:schemeClr val="tx1"/>
                </a:solidFill>
                <a:latin typeface="Trebuchet MS" panose="020B0603020202020204" pitchFamily="34" charset="0"/>
              </a:rPr>
              <a:t>.</a:t>
            </a:r>
            <a:endParaRPr lang="en-US" sz="13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040043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16" name="Chart 15">
            <a:extLst/>
          </p:cNvPr>
          <p:cNvGraphicFramePr>
            <a:graphicFrameLocks/>
          </p:cNvGraphicFramePr>
          <p:nvPr>
            <p:extLst/>
          </p:nvPr>
        </p:nvGraphicFramePr>
        <p:xfrm>
          <a:off x="-43422" y="1617924"/>
          <a:ext cx="4684866" cy="3055676"/>
        </p:xfrm>
        <a:graphic>
          <a:graphicData uri="http://schemas.openxmlformats.org/drawingml/2006/chart">
            <c:chart xmlns:c="http://schemas.openxmlformats.org/drawingml/2006/chart" xmlns:r="http://schemas.openxmlformats.org/officeDocument/2006/relationships" r:id="rId3"/>
          </a:graphicData>
        </a:graphic>
      </p:graphicFrame>
      <p:sp>
        <p:nvSpPr>
          <p:cNvPr id="165" name="Shape 165"/>
          <p:cNvSpPr txBox="1">
            <a:spLocks noGrp="1"/>
          </p:cNvSpPr>
          <p:nvPr>
            <p:ph type="sldNum" idx="12"/>
          </p:nvPr>
        </p:nvSpPr>
        <p:spPr>
          <a:prstGeom prst="rect">
            <a:avLst/>
          </a:prstGeom>
          <a:noFill/>
          <a:ln>
            <a:noFill/>
          </a:ln>
        </p:spPr>
        <p:txBody>
          <a:bodyPr lIns="91425" tIns="45700" rIns="91425" bIns="45700" anchor="ctr" anchorCtr="0">
            <a:noAutofit/>
          </a:bodyPr>
          <a:lstStyle/>
          <a:p>
            <a:pPr algn="ctr">
              <a:buSzPct val="25000"/>
            </a:pPr>
            <a:fld id="{00000000-1234-1234-1234-123412341234}" type="slidenum">
              <a:rPr lang="en-US" sz="1000" kern="0">
                <a:solidFill>
                  <a:srgbClr val="000000"/>
                </a:solidFill>
                <a:latin typeface="Trebuchet MS"/>
                <a:ea typeface="Trebuchet MS"/>
                <a:cs typeface="Trebuchet MS"/>
                <a:sym typeface="Trebuchet MS"/>
              </a:rPr>
              <a:pPr algn="ctr">
                <a:buSzPct val="25000"/>
              </a:pPr>
              <a:t>32</a:t>
            </a:fld>
            <a:endParaRPr lang="en-US" sz="1000" kern="0">
              <a:solidFill>
                <a:srgbClr val="000000"/>
              </a:solidFill>
              <a:latin typeface="Trebuchet MS"/>
              <a:ea typeface="Trebuchet MS"/>
              <a:cs typeface="Trebuchet MS"/>
              <a:sym typeface="Trebuchet MS"/>
            </a:endParaRPr>
          </a:p>
        </p:txBody>
      </p:sp>
      <p:sp>
        <p:nvSpPr>
          <p:cNvPr id="166" name="Shape 166"/>
          <p:cNvSpPr txBox="1">
            <a:spLocks noGrp="1"/>
          </p:cNvSpPr>
          <p:nvPr>
            <p:ph type="body" idx="4294967295"/>
          </p:nvPr>
        </p:nvSpPr>
        <p:spPr>
          <a:xfrm>
            <a:off x="374651" y="6629400"/>
            <a:ext cx="7999413" cy="228600"/>
          </a:xfrm>
          <a:prstGeom prst="rect">
            <a:avLst/>
          </a:prstGeom>
          <a:noFill/>
          <a:ln>
            <a:noFill/>
          </a:ln>
        </p:spPr>
        <p:txBody>
          <a:bodyPr lIns="91425" tIns="45700" rIns="91425" bIns="45700" anchor="t" anchorCtr="0">
            <a:noAutofit/>
          </a:bodyPr>
          <a:lstStyle/>
          <a:p>
            <a:pPr marL="0" indent="0">
              <a:spcBef>
                <a:spcPts val="0"/>
              </a:spcBef>
              <a:buSzPct val="25000"/>
              <a:buNone/>
            </a:pPr>
            <a:r>
              <a:rPr lang="en-US" sz="900" dirty="0"/>
              <a:t>Source: </a:t>
            </a:r>
            <a:r>
              <a:rPr lang="en-US" sz="900" dirty="0">
                <a:hlinkClick r:id="rId4"/>
              </a:rPr>
              <a:t>www.spotrac.com/mlb</a:t>
            </a:r>
            <a:r>
              <a:rPr lang="en-US" sz="900" dirty="0"/>
              <a:t>, www.baseball-reference.com				</a:t>
            </a:r>
          </a:p>
        </p:txBody>
      </p:sp>
      <p:sp>
        <p:nvSpPr>
          <p:cNvPr id="167" name="Shape 167"/>
          <p:cNvSpPr txBox="1">
            <a:spLocks noGrp="1"/>
          </p:cNvSpPr>
          <p:nvPr>
            <p:ph type="title"/>
          </p:nvPr>
        </p:nvSpPr>
        <p:spPr>
          <a:xfrm>
            <a:off x="369427" y="141027"/>
            <a:ext cx="7315200" cy="640079"/>
          </a:xfrm>
          <a:prstGeom prst="rect">
            <a:avLst/>
          </a:prstGeom>
          <a:noFill/>
          <a:ln>
            <a:noFill/>
          </a:ln>
        </p:spPr>
        <p:txBody>
          <a:bodyPr lIns="91425" tIns="45700" rIns="91425" bIns="45700" anchor="ctr" anchorCtr="0">
            <a:noAutofit/>
          </a:bodyPr>
          <a:lstStyle/>
          <a:p>
            <a:pPr algn="ctr">
              <a:buSzPct val="25000"/>
            </a:pPr>
            <a:r>
              <a:rPr lang="en-US" sz="2400" dirty="0"/>
              <a:t>Case Study: 2015 World Series Champs KC Royals</a:t>
            </a:r>
          </a:p>
        </p:txBody>
      </p:sp>
      <p:sp>
        <p:nvSpPr>
          <p:cNvPr id="169" name="Shape 169"/>
          <p:cNvSpPr txBox="1"/>
          <p:nvPr/>
        </p:nvSpPr>
        <p:spPr>
          <a:xfrm>
            <a:off x="4682084" y="998945"/>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High Returns Worth Pitching Costs</a:t>
            </a:r>
          </a:p>
        </p:txBody>
      </p:sp>
      <p:sp>
        <p:nvSpPr>
          <p:cNvPr id="20" name="Shape 169"/>
          <p:cNvSpPr txBox="1"/>
          <p:nvPr/>
        </p:nvSpPr>
        <p:spPr>
          <a:xfrm>
            <a:off x="369427" y="998945"/>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Reduce Costs with Young Talent</a:t>
            </a:r>
          </a:p>
        </p:txBody>
      </p:sp>
      <p:sp>
        <p:nvSpPr>
          <p:cNvPr id="21" name="TextBox 20"/>
          <p:cNvSpPr txBox="1"/>
          <p:nvPr/>
        </p:nvSpPr>
        <p:spPr>
          <a:xfrm>
            <a:off x="4736514" y="5187107"/>
            <a:ext cx="3970721" cy="800219"/>
          </a:xfrm>
          <a:prstGeom prst="rect">
            <a:avLst/>
          </a:prstGeom>
          <a:noFill/>
        </p:spPr>
        <p:txBody>
          <a:bodyPr wrap="square" rtlCol="0">
            <a:spAutoFit/>
          </a:bodyPr>
          <a:lstStyle/>
          <a:p>
            <a:pPr marL="171450" indent="-171450">
              <a:buFont typeface="Arial" panose="020B0604020202020204" pitchFamily="34" charset="0"/>
              <a:buChar char="•"/>
            </a:pPr>
            <a:r>
              <a:rPr lang="en-US" sz="1300" dirty="0">
                <a:latin typeface="Trebuchet MS" panose="020B0603020202020204" pitchFamily="34" charset="0"/>
              </a:rPr>
              <a:t>Pitching is Majority of Payroll</a:t>
            </a:r>
          </a:p>
          <a:p>
            <a:pPr marL="628650" lvl="1" indent="-171450">
              <a:buFont typeface="Arial" panose="020B0604020202020204" pitchFamily="34" charset="0"/>
              <a:buChar char="•"/>
            </a:pPr>
            <a:r>
              <a:rPr lang="en-US" sz="1100" b="1" dirty="0">
                <a:latin typeface="Trebuchet MS" panose="020B0603020202020204" pitchFamily="34" charset="0"/>
              </a:rPr>
              <a:t>47% of active player payroll </a:t>
            </a:r>
            <a:r>
              <a:rPr lang="en-US" sz="1100" dirty="0">
                <a:latin typeface="Trebuchet MS" panose="020B0603020202020204" pitchFamily="34" charset="0"/>
              </a:rPr>
              <a:t>is pitchers</a:t>
            </a:r>
            <a:endParaRPr lang="en-US" sz="1100" b="1" dirty="0">
              <a:latin typeface="Trebuchet MS" panose="020B0603020202020204" pitchFamily="34" charset="0"/>
            </a:endParaRPr>
          </a:p>
          <a:p>
            <a:pPr marL="628650" lvl="1" indent="-171450">
              <a:buFont typeface="Arial" panose="020B0604020202020204" pitchFamily="34" charset="0"/>
              <a:buChar char="•"/>
            </a:pPr>
            <a:r>
              <a:rPr lang="en-US" sz="1100" b="1" dirty="0">
                <a:latin typeface="Trebuchet MS" panose="020B0603020202020204" pitchFamily="34" charset="0"/>
              </a:rPr>
              <a:t>Relief Pitchers </a:t>
            </a:r>
            <a:r>
              <a:rPr lang="en-US" sz="1100" dirty="0">
                <a:latin typeface="Trebuchet MS" panose="020B0603020202020204" pitchFamily="34" charset="0"/>
              </a:rPr>
              <a:t>are as much of active payroll as </a:t>
            </a:r>
            <a:r>
              <a:rPr lang="en-US" sz="1100" b="1" dirty="0">
                <a:latin typeface="Trebuchet MS" panose="020B0603020202020204" pitchFamily="34" charset="0"/>
              </a:rPr>
              <a:t>all outfield combined</a:t>
            </a:r>
          </a:p>
        </p:txBody>
      </p:sp>
      <p:sp>
        <p:nvSpPr>
          <p:cNvPr id="25" name="TextBox 24"/>
          <p:cNvSpPr txBox="1"/>
          <p:nvPr/>
        </p:nvSpPr>
        <p:spPr>
          <a:xfrm>
            <a:off x="496672" y="4557356"/>
            <a:ext cx="4139448" cy="1308050"/>
          </a:xfrm>
          <a:prstGeom prst="rect">
            <a:avLst/>
          </a:prstGeom>
          <a:noFill/>
        </p:spPr>
        <p:txBody>
          <a:bodyPr wrap="square" rtlCol="0">
            <a:spAutoFit/>
          </a:bodyPr>
          <a:lstStyle/>
          <a:p>
            <a:pPr marL="171450" indent="-171450">
              <a:buFont typeface="Arial" panose="020B0604020202020204" pitchFamily="34" charset="0"/>
              <a:buChar char="•"/>
            </a:pPr>
            <a:r>
              <a:rPr lang="en-US" sz="1300" dirty="0">
                <a:latin typeface="Trebuchet MS" panose="020B0603020202020204" pitchFamily="34" charset="0"/>
              </a:rPr>
              <a:t>Salary Increase is Delayed</a:t>
            </a:r>
          </a:p>
          <a:p>
            <a:pPr marL="628650" lvl="1" indent="-171450">
              <a:buFont typeface="Arial" panose="020B0604020202020204" pitchFamily="34" charset="0"/>
              <a:buChar char="•"/>
            </a:pPr>
            <a:r>
              <a:rPr lang="en-US" sz="1100" dirty="0">
                <a:latin typeface="Trebuchet MS" panose="020B0603020202020204" pitchFamily="34" charset="0"/>
              </a:rPr>
              <a:t>Almost </a:t>
            </a:r>
            <a:r>
              <a:rPr lang="en-US" sz="1100" b="1" dirty="0">
                <a:latin typeface="Trebuchet MS" panose="020B0603020202020204" pitchFamily="34" charset="0"/>
              </a:rPr>
              <a:t>one-third</a:t>
            </a:r>
            <a:r>
              <a:rPr lang="en-US" sz="1100" dirty="0">
                <a:latin typeface="Trebuchet MS" panose="020B0603020202020204" pitchFamily="34" charset="0"/>
              </a:rPr>
              <a:t> of active roster has </a:t>
            </a:r>
            <a:r>
              <a:rPr lang="en-US" sz="1100" b="1" dirty="0">
                <a:latin typeface="Trebuchet MS" panose="020B0603020202020204" pitchFamily="34" charset="0"/>
              </a:rPr>
              <a:t>4 or fewer years of experience</a:t>
            </a:r>
          </a:p>
          <a:p>
            <a:pPr marL="628650" lvl="1" indent="-171450">
              <a:buFont typeface="Arial" panose="020B0604020202020204" pitchFamily="34" charset="0"/>
              <a:buChar char="•"/>
            </a:pPr>
            <a:r>
              <a:rPr lang="en-US" sz="1100" dirty="0">
                <a:latin typeface="Trebuchet MS" panose="020B0603020202020204" pitchFamily="34" charset="0"/>
              </a:rPr>
              <a:t>Trend line points to </a:t>
            </a:r>
            <a:r>
              <a:rPr lang="en-US" sz="1100" b="1" dirty="0">
                <a:latin typeface="Trebuchet MS" panose="020B0603020202020204" pitchFamily="34" charset="0"/>
              </a:rPr>
              <a:t>increase by $0.5mil each season </a:t>
            </a:r>
            <a:r>
              <a:rPr lang="en-US" sz="1100" dirty="0">
                <a:latin typeface="Trebuchet MS" panose="020B0603020202020204" pitchFamily="34" charset="0"/>
              </a:rPr>
              <a:t>of play </a:t>
            </a:r>
            <a:r>
              <a:rPr lang="en-US" sz="1100" b="1" dirty="0">
                <a:latin typeface="Trebuchet MS" panose="020B0603020202020204" pitchFamily="34" charset="0"/>
              </a:rPr>
              <a:t>after first year, </a:t>
            </a:r>
            <a:r>
              <a:rPr lang="en-US" sz="1100" dirty="0">
                <a:latin typeface="Trebuchet MS" panose="020B0603020202020204" pitchFamily="34" charset="0"/>
              </a:rPr>
              <a:t>but </a:t>
            </a:r>
            <a:r>
              <a:rPr lang="en-US" sz="1100" b="1" dirty="0">
                <a:latin typeface="Trebuchet MS" panose="020B0603020202020204" pitchFamily="34" charset="0"/>
              </a:rPr>
              <a:t>jump occurs after year three</a:t>
            </a:r>
          </a:p>
          <a:p>
            <a:pPr marL="628650" lvl="1" indent="-171450">
              <a:buFont typeface="Arial" panose="020B0604020202020204" pitchFamily="34" charset="0"/>
              <a:buChar char="•"/>
            </a:pPr>
            <a:r>
              <a:rPr lang="en-US" sz="1100" b="1" dirty="0">
                <a:latin typeface="Trebuchet MS" panose="020B0603020202020204" pitchFamily="34" charset="0"/>
              </a:rPr>
              <a:t>43%</a:t>
            </a:r>
            <a:r>
              <a:rPr lang="en-US" sz="1100" dirty="0">
                <a:latin typeface="Trebuchet MS" panose="020B0603020202020204" pitchFamily="34" charset="0"/>
              </a:rPr>
              <a:t> of players have salaries at or below $1mil</a:t>
            </a:r>
          </a:p>
        </p:txBody>
      </p:sp>
      <p:sp>
        <p:nvSpPr>
          <p:cNvPr id="2" name="TextBox 1"/>
          <p:cNvSpPr txBox="1"/>
          <p:nvPr/>
        </p:nvSpPr>
        <p:spPr>
          <a:xfrm>
            <a:off x="4155440" y="4395917"/>
            <a:ext cx="579786" cy="246221"/>
          </a:xfrm>
          <a:prstGeom prst="rect">
            <a:avLst/>
          </a:prstGeom>
          <a:noFill/>
        </p:spPr>
        <p:txBody>
          <a:bodyPr wrap="square" rtlCol="0">
            <a:spAutoFit/>
          </a:bodyPr>
          <a:lstStyle/>
          <a:p>
            <a:r>
              <a:rPr lang="en-US" sz="1000" dirty="0">
                <a:solidFill>
                  <a:schemeClr val="tx1">
                    <a:lumMod val="65000"/>
                    <a:lumOff val="35000"/>
                  </a:schemeClr>
                </a:solidFill>
              </a:rPr>
              <a:t>Years</a:t>
            </a:r>
          </a:p>
        </p:txBody>
      </p:sp>
      <p:graphicFrame>
        <p:nvGraphicFramePr>
          <p:cNvPr id="15" name="Chart 14">
            <a:extLst>
              <a:ext uri="{FF2B5EF4-FFF2-40B4-BE49-F238E27FC236}">
                <a16:creationId xmlns="" xmlns:a16="http://schemas.microsoft.com/office/drawing/2014/main" id="{EB433DD5-CB06-49A7-8BD4-17D65BCD9B42}"/>
              </a:ext>
            </a:extLst>
          </p:cNvPr>
          <p:cNvGraphicFramePr>
            <a:graphicFrameLocks/>
          </p:cNvGraphicFramePr>
          <p:nvPr>
            <p:extLst>
              <p:ext uri="{D42A27DB-BD31-4B8C-83A1-F6EECF244321}">
                <p14:modId xmlns:p14="http://schemas.microsoft.com/office/powerpoint/2010/main" val="805274676"/>
              </p:ext>
            </p:extLst>
          </p:nvPr>
        </p:nvGraphicFramePr>
        <p:xfrm>
          <a:off x="4541596" y="1637302"/>
          <a:ext cx="4783864" cy="3620412"/>
        </p:xfrm>
        <a:graphic>
          <a:graphicData uri="http://schemas.openxmlformats.org/drawingml/2006/chart">
            <c:chart xmlns:c="http://schemas.openxmlformats.org/drawingml/2006/chart" xmlns:r="http://schemas.openxmlformats.org/officeDocument/2006/relationships" r:id="rId5"/>
          </a:graphicData>
        </a:graphic>
      </p:graphicFrame>
      <p:sp>
        <p:nvSpPr>
          <p:cNvPr id="17" name="Shape 169"/>
          <p:cNvSpPr txBox="1"/>
          <p:nvPr/>
        </p:nvSpPr>
        <p:spPr>
          <a:xfrm>
            <a:off x="5220848" y="1376744"/>
            <a:ext cx="3002052" cy="369332"/>
          </a:xfrm>
          <a:prstGeom prst="rect">
            <a:avLst/>
          </a:prstGeom>
          <a:noFill/>
          <a:ln>
            <a:noFill/>
          </a:ln>
        </p:spPr>
        <p:txBody>
          <a:bodyPr lIns="91425" tIns="45700" rIns="91425" bIns="45700" anchor="t" anchorCtr="0">
            <a:noAutofit/>
          </a:bodyPr>
          <a:lstStyle/>
          <a:p>
            <a:pPr algn="ctr">
              <a:buSzPct val="25000"/>
            </a:pPr>
            <a:r>
              <a:rPr lang="en-US" sz="1300" b="1" kern="0" dirty="0">
                <a:latin typeface="Trebuchet MS"/>
                <a:ea typeface="Trebuchet MS"/>
                <a:cs typeface="Trebuchet MS"/>
                <a:sym typeface="Trebuchet MS"/>
              </a:rPr>
              <a:t>Active Player Payroll by Position</a:t>
            </a:r>
          </a:p>
        </p:txBody>
      </p:sp>
      <p:sp>
        <p:nvSpPr>
          <p:cNvPr id="18" name="Shape 169"/>
          <p:cNvSpPr txBox="1"/>
          <p:nvPr/>
        </p:nvSpPr>
        <p:spPr>
          <a:xfrm>
            <a:off x="456015" y="1406920"/>
            <a:ext cx="4025151" cy="369332"/>
          </a:xfrm>
          <a:prstGeom prst="rect">
            <a:avLst/>
          </a:prstGeom>
          <a:noFill/>
          <a:ln>
            <a:noFill/>
          </a:ln>
        </p:spPr>
        <p:txBody>
          <a:bodyPr lIns="91425" tIns="45700" rIns="91425" bIns="45700" anchor="t" anchorCtr="0">
            <a:noAutofit/>
          </a:bodyPr>
          <a:lstStyle/>
          <a:p>
            <a:pPr algn="ctr">
              <a:buSzPct val="25000"/>
            </a:pPr>
            <a:r>
              <a:rPr lang="en-US" sz="1300" b="1" kern="0" dirty="0">
                <a:latin typeface="Trebuchet MS"/>
                <a:ea typeface="Trebuchet MS"/>
                <a:cs typeface="Trebuchet MS"/>
                <a:sym typeface="Trebuchet MS"/>
              </a:rPr>
              <a:t>Active Roster Salary vs Experience</a:t>
            </a:r>
          </a:p>
        </p:txBody>
      </p:sp>
      <p:sp>
        <p:nvSpPr>
          <p:cNvPr id="19" name="TextBox 18"/>
          <p:cNvSpPr txBox="1"/>
          <p:nvPr/>
        </p:nvSpPr>
        <p:spPr>
          <a:xfrm>
            <a:off x="369428" y="6033550"/>
            <a:ext cx="8405142"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lgn="ctr"/>
            <a:r>
              <a:rPr lang="en-US" sz="1300" dirty="0">
                <a:solidFill>
                  <a:schemeClr val="tx1"/>
                </a:solidFill>
                <a:latin typeface="Trebuchet MS" panose="020B0603020202020204" pitchFamily="34" charset="0"/>
              </a:rPr>
              <a:t>World Series Champion Royals spent half of total active payroll on pitching. Players with 4 or fewer years of experience make up almost one-third of the active roster. Salary increase is delayed for first 3 years</a:t>
            </a:r>
            <a:r>
              <a:rPr lang="en-US" sz="1300" dirty="0" smtClean="0">
                <a:solidFill>
                  <a:schemeClr val="tx1"/>
                </a:solidFill>
                <a:latin typeface="Trebuchet MS" panose="020B0603020202020204" pitchFamily="34" charset="0"/>
              </a:rPr>
              <a:t>.</a:t>
            </a:r>
            <a:endParaRPr lang="en-US" sz="13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68362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19" name="Chart 18">
            <a:extLst>
              <a:ext uri="{FF2B5EF4-FFF2-40B4-BE49-F238E27FC236}">
                <a16:creationId xmlns="" xmlns:a16="http://schemas.microsoft.com/office/drawing/2014/main" id="{D746EA4C-1333-4D20-9168-95D033487602}"/>
              </a:ext>
            </a:extLst>
          </p:cNvPr>
          <p:cNvGraphicFramePr>
            <a:graphicFrameLocks/>
          </p:cNvGraphicFramePr>
          <p:nvPr>
            <p:extLst>
              <p:ext uri="{D42A27DB-BD31-4B8C-83A1-F6EECF244321}">
                <p14:modId xmlns:p14="http://schemas.microsoft.com/office/powerpoint/2010/main" val="1205333466"/>
              </p:ext>
            </p:extLst>
          </p:nvPr>
        </p:nvGraphicFramePr>
        <p:xfrm>
          <a:off x="4614645" y="1718028"/>
          <a:ext cx="4535889" cy="37822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p:cNvPr>
          <p:cNvGraphicFramePr>
            <a:graphicFrameLocks/>
          </p:cNvGraphicFramePr>
          <p:nvPr>
            <p:extLst>
              <p:ext uri="{D42A27DB-BD31-4B8C-83A1-F6EECF244321}">
                <p14:modId xmlns:p14="http://schemas.microsoft.com/office/powerpoint/2010/main" val="2007848129"/>
              </p:ext>
            </p:extLst>
          </p:nvPr>
        </p:nvGraphicFramePr>
        <p:xfrm>
          <a:off x="-47276" y="1624629"/>
          <a:ext cx="4745078" cy="3168903"/>
        </p:xfrm>
        <a:graphic>
          <a:graphicData uri="http://schemas.openxmlformats.org/drawingml/2006/chart">
            <c:chart xmlns:c="http://schemas.openxmlformats.org/drawingml/2006/chart" xmlns:r="http://schemas.openxmlformats.org/officeDocument/2006/relationships" r:id="rId4"/>
          </a:graphicData>
        </a:graphic>
      </p:graphicFrame>
      <p:sp>
        <p:nvSpPr>
          <p:cNvPr id="165" name="Shape 165"/>
          <p:cNvSpPr txBox="1">
            <a:spLocks noGrp="1"/>
          </p:cNvSpPr>
          <p:nvPr>
            <p:ph type="sldNum" idx="12"/>
          </p:nvPr>
        </p:nvSpPr>
        <p:spPr>
          <a:prstGeom prst="rect">
            <a:avLst/>
          </a:prstGeom>
          <a:noFill/>
          <a:ln>
            <a:noFill/>
          </a:ln>
        </p:spPr>
        <p:txBody>
          <a:bodyPr lIns="91425" tIns="45700" rIns="91425" bIns="45700" anchor="ctr" anchorCtr="0">
            <a:noAutofit/>
          </a:bodyPr>
          <a:lstStyle/>
          <a:p>
            <a:pPr algn="ctr">
              <a:buSzPct val="25000"/>
            </a:pPr>
            <a:fld id="{00000000-1234-1234-1234-123412341234}" type="slidenum">
              <a:rPr lang="en-US" sz="1000" kern="0">
                <a:solidFill>
                  <a:srgbClr val="000000"/>
                </a:solidFill>
                <a:latin typeface="Trebuchet MS"/>
                <a:ea typeface="Trebuchet MS"/>
                <a:cs typeface="Trebuchet MS"/>
                <a:sym typeface="Trebuchet MS"/>
              </a:rPr>
              <a:pPr algn="ctr">
                <a:buSzPct val="25000"/>
              </a:pPr>
              <a:t>33</a:t>
            </a:fld>
            <a:endParaRPr lang="en-US" sz="1000" kern="0">
              <a:solidFill>
                <a:srgbClr val="000000"/>
              </a:solidFill>
              <a:latin typeface="Trebuchet MS"/>
              <a:ea typeface="Trebuchet MS"/>
              <a:cs typeface="Trebuchet MS"/>
              <a:sym typeface="Trebuchet MS"/>
            </a:endParaRPr>
          </a:p>
        </p:txBody>
      </p:sp>
      <p:sp>
        <p:nvSpPr>
          <p:cNvPr id="166" name="Shape 166"/>
          <p:cNvSpPr txBox="1">
            <a:spLocks noGrp="1"/>
          </p:cNvSpPr>
          <p:nvPr>
            <p:ph type="body" idx="4294967295"/>
          </p:nvPr>
        </p:nvSpPr>
        <p:spPr>
          <a:xfrm>
            <a:off x="374651" y="6629400"/>
            <a:ext cx="7999413" cy="228600"/>
          </a:xfrm>
          <a:prstGeom prst="rect">
            <a:avLst/>
          </a:prstGeom>
          <a:noFill/>
          <a:ln>
            <a:noFill/>
          </a:ln>
        </p:spPr>
        <p:txBody>
          <a:bodyPr lIns="91425" tIns="45700" rIns="91425" bIns="45700" anchor="t" anchorCtr="0">
            <a:noAutofit/>
          </a:bodyPr>
          <a:lstStyle/>
          <a:p>
            <a:pPr marL="0" indent="0">
              <a:spcBef>
                <a:spcPts val="0"/>
              </a:spcBef>
              <a:buSzPct val="25000"/>
              <a:buNone/>
            </a:pPr>
            <a:r>
              <a:rPr lang="en-US" sz="900" dirty="0"/>
              <a:t>Source: </a:t>
            </a:r>
            <a:r>
              <a:rPr lang="en-US" sz="900" dirty="0">
                <a:hlinkClick r:id="rId5"/>
              </a:rPr>
              <a:t>www.spotrac.com/mlb</a:t>
            </a:r>
            <a:r>
              <a:rPr lang="en-US" sz="900" dirty="0"/>
              <a:t>, www.baseball-reference.com				</a:t>
            </a:r>
            <a:r>
              <a:rPr lang="zh-CN" altLang="en-US" sz="900" dirty="0" smtClean="0"/>
              <a:t> </a:t>
            </a:r>
            <a:endParaRPr lang="en-US" sz="900" dirty="0"/>
          </a:p>
        </p:txBody>
      </p:sp>
      <p:sp>
        <p:nvSpPr>
          <p:cNvPr id="167" name="Shape 167"/>
          <p:cNvSpPr txBox="1">
            <a:spLocks noGrp="1"/>
          </p:cNvSpPr>
          <p:nvPr>
            <p:ph type="title"/>
          </p:nvPr>
        </p:nvSpPr>
        <p:spPr>
          <a:xfrm>
            <a:off x="369427" y="141027"/>
            <a:ext cx="7315200" cy="640079"/>
          </a:xfrm>
          <a:prstGeom prst="rect">
            <a:avLst/>
          </a:prstGeom>
          <a:noFill/>
          <a:ln>
            <a:noFill/>
          </a:ln>
        </p:spPr>
        <p:txBody>
          <a:bodyPr lIns="91425" tIns="45700" rIns="91425" bIns="45700" anchor="ctr" anchorCtr="0">
            <a:noAutofit/>
          </a:bodyPr>
          <a:lstStyle/>
          <a:p>
            <a:pPr algn="ctr">
              <a:buSzPct val="25000"/>
            </a:pPr>
            <a:r>
              <a:rPr lang="en-US" sz="2400" dirty="0"/>
              <a:t>Case Study: 2014 World Series Champs SF Giants</a:t>
            </a:r>
          </a:p>
        </p:txBody>
      </p:sp>
      <p:sp>
        <p:nvSpPr>
          <p:cNvPr id="169" name="Shape 169"/>
          <p:cNvSpPr txBox="1"/>
          <p:nvPr/>
        </p:nvSpPr>
        <p:spPr>
          <a:xfrm>
            <a:off x="4682084" y="998945"/>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High Cost High Return Pitching</a:t>
            </a:r>
          </a:p>
        </p:txBody>
      </p:sp>
      <p:sp>
        <p:nvSpPr>
          <p:cNvPr id="20" name="Shape 169"/>
          <p:cNvSpPr txBox="1"/>
          <p:nvPr/>
        </p:nvSpPr>
        <p:spPr>
          <a:xfrm>
            <a:off x="369427" y="998945"/>
            <a:ext cx="4025151" cy="369332"/>
          </a:xfrm>
          <a:prstGeom prst="rect">
            <a:avLst/>
          </a:prstGeom>
          <a:solidFill>
            <a:schemeClr val="accent1"/>
          </a:solidFill>
          <a:ln>
            <a:noFill/>
          </a:ln>
        </p:spPr>
        <p:txBody>
          <a:bodyPr lIns="91425" tIns="45700" rIns="91425" bIns="45700" anchor="t" anchorCtr="0">
            <a:noAutofit/>
          </a:bodyPr>
          <a:lstStyle/>
          <a:p>
            <a:pPr algn="ctr">
              <a:buSzPct val="25000"/>
            </a:pPr>
            <a:r>
              <a:rPr lang="en-US" kern="0" dirty="0">
                <a:solidFill>
                  <a:srgbClr val="FFFFFF"/>
                </a:solidFill>
                <a:latin typeface="Trebuchet MS"/>
                <a:ea typeface="Trebuchet MS"/>
                <a:cs typeface="Trebuchet MS"/>
                <a:sym typeface="Trebuchet MS"/>
              </a:rPr>
              <a:t>Reduce Costs with Young Talent</a:t>
            </a:r>
          </a:p>
        </p:txBody>
      </p:sp>
      <p:sp>
        <p:nvSpPr>
          <p:cNvPr id="21" name="TextBox 20"/>
          <p:cNvSpPr txBox="1"/>
          <p:nvPr/>
        </p:nvSpPr>
        <p:spPr>
          <a:xfrm>
            <a:off x="4736514" y="5292379"/>
            <a:ext cx="3970721" cy="600164"/>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Trebuchet MS" panose="020B0603020202020204" pitchFamily="34" charset="0"/>
              </a:rPr>
              <a:t>Pitching</a:t>
            </a:r>
          </a:p>
          <a:p>
            <a:pPr marL="628650" lvl="1" indent="-171450">
              <a:buFont typeface="Arial" panose="020B0604020202020204" pitchFamily="34" charset="0"/>
              <a:buChar char="•"/>
            </a:pPr>
            <a:r>
              <a:rPr lang="en-US" sz="1100" dirty="0">
                <a:latin typeface="Trebuchet MS" panose="020B0603020202020204" pitchFamily="34" charset="0"/>
              </a:rPr>
              <a:t>Accounts for </a:t>
            </a:r>
            <a:r>
              <a:rPr lang="en-US" sz="1100" b="1" dirty="0">
                <a:latin typeface="Trebuchet MS" panose="020B0603020202020204" pitchFamily="34" charset="0"/>
              </a:rPr>
              <a:t>52% of active player payroll</a:t>
            </a:r>
          </a:p>
          <a:p>
            <a:pPr marL="628650" lvl="1" indent="-171450">
              <a:buFont typeface="Arial" panose="020B0604020202020204" pitchFamily="34" charset="0"/>
              <a:buChar char="•"/>
            </a:pPr>
            <a:r>
              <a:rPr lang="en-US" sz="1100" b="1" dirty="0">
                <a:latin typeface="Trebuchet MS" panose="020B0603020202020204" pitchFamily="34" charset="0"/>
              </a:rPr>
              <a:t>43% of active roster </a:t>
            </a:r>
            <a:r>
              <a:rPr lang="en-US" sz="1100" dirty="0">
                <a:latin typeface="Trebuchet MS" panose="020B0603020202020204" pitchFamily="34" charset="0"/>
              </a:rPr>
              <a:t>are pitchers</a:t>
            </a:r>
            <a:endParaRPr lang="en-US" sz="1100" b="1" dirty="0">
              <a:latin typeface="Trebuchet MS" panose="020B0603020202020204" pitchFamily="34" charset="0"/>
            </a:endParaRPr>
          </a:p>
        </p:txBody>
      </p:sp>
      <p:sp>
        <p:nvSpPr>
          <p:cNvPr id="25" name="TextBox 24"/>
          <p:cNvSpPr txBox="1"/>
          <p:nvPr/>
        </p:nvSpPr>
        <p:spPr>
          <a:xfrm>
            <a:off x="564963" y="4756960"/>
            <a:ext cx="4000583"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Trebuchet MS" panose="020B0603020202020204" pitchFamily="34" charset="0"/>
              </a:rPr>
              <a:t>Young Talent</a:t>
            </a:r>
          </a:p>
          <a:p>
            <a:pPr marL="628650" lvl="1" indent="-171450">
              <a:buFont typeface="Arial" panose="020B0604020202020204" pitchFamily="34" charset="0"/>
              <a:buChar char="•"/>
            </a:pPr>
            <a:r>
              <a:rPr lang="en-US" sz="1100" b="1" dirty="0">
                <a:latin typeface="Trebuchet MS" panose="020B0603020202020204" pitchFamily="34" charset="0"/>
              </a:rPr>
              <a:t>58%</a:t>
            </a:r>
            <a:r>
              <a:rPr lang="en-US" sz="1100" dirty="0">
                <a:latin typeface="Trebuchet MS" panose="020B0603020202020204" pitchFamily="34" charset="0"/>
              </a:rPr>
              <a:t> of active roster at </a:t>
            </a:r>
            <a:r>
              <a:rPr lang="en-US" sz="1100" b="1" dirty="0">
                <a:latin typeface="Trebuchet MS" panose="020B0603020202020204" pitchFamily="34" charset="0"/>
              </a:rPr>
              <a:t>sub-$1mil salary</a:t>
            </a:r>
          </a:p>
          <a:p>
            <a:pPr marL="628650" lvl="1" indent="-171450">
              <a:buFont typeface="Arial" panose="020B0604020202020204" pitchFamily="34" charset="0"/>
              <a:buChar char="•"/>
            </a:pPr>
            <a:r>
              <a:rPr lang="en-US" sz="1100" dirty="0">
                <a:latin typeface="Trebuchet MS" panose="020B0603020202020204" pitchFamily="34" charset="0"/>
              </a:rPr>
              <a:t>Salary above </a:t>
            </a:r>
            <a:r>
              <a:rPr lang="en-US" sz="1100" b="1" dirty="0">
                <a:latin typeface="Trebuchet MS" panose="020B0603020202020204" pitchFamily="34" charset="0"/>
              </a:rPr>
              <a:t>$1mil comes after 4+ years of experience</a:t>
            </a:r>
          </a:p>
          <a:p>
            <a:pPr marL="628650" lvl="1" indent="-171450">
              <a:buFont typeface="Arial" panose="020B0604020202020204" pitchFamily="34" charset="0"/>
              <a:buChar char="•"/>
            </a:pPr>
            <a:r>
              <a:rPr lang="en-US" sz="1100" b="1" dirty="0">
                <a:latin typeface="Trebuchet MS" panose="020B0603020202020204" pitchFamily="34" charset="0"/>
              </a:rPr>
              <a:t>53% </a:t>
            </a:r>
            <a:r>
              <a:rPr lang="en-US" sz="1100" dirty="0">
                <a:latin typeface="Trebuchet MS" panose="020B0603020202020204" pitchFamily="34" charset="0"/>
              </a:rPr>
              <a:t>of Champion active roster has 4 or fewer years of experience</a:t>
            </a:r>
          </a:p>
        </p:txBody>
      </p:sp>
      <p:sp>
        <p:nvSpPr>
          <p:cNvPr id="2" name="TextBox 1"/>
          <p:cNvSpPr txBox="1"/>
          <p:nvPr/>
        </p:nvSpPr>
        <p:spPr>
          <a:xfrm>
            <a:off x="4216400" y="4643980"/>
            <a:ext cx="548441" cy="246221"/>
          </a:xfrm>
          <a:prstGeom prst="rect">
            <a:avLst/>
          </a:prstGeom>
          <a:noFill/>
        </p:spPr>
        <p:txBody>
          <a:bodyPr wrap="square" rtlCol="0">
            <a:spAutoFit/>
          </a:bodyPr>
          <a:lstStyle/>
          <a:p>
            <a:r>
              <a:rPr lang="en-US" sz="1000" dirty="0">
                <a:solidFill>
                  <a:schemeClr val="tx1">
                    <a:lumMod val="65000"/>
                    <a:lumOff val="35000"/>
                  </a:schemeClr>
                </a:solidFill>
              </a:rPr>
              <a:t>Years</a:t>
            </a:r>
          </a:p>
        </p:txBody>
      </p:sp>
      <p:sp>
        <p:nvSpPr>
          <p:cNvPr id="3" name="TextBox 2"/>
          <p:cNvSpPr txBox="1"/>
          <p:nvPr/>
        </p:nvSpPr>
        <p:spPr>
          <a:xfrm>
            <a:off x="853440" y="1368277"/>
            <a:ext cx="3230303" cy="369332"/>
          </a:xfrm>
          <a:prstGeom prst="rect">
            <a:avLst/>
          </a:prstGeom>
          <a:noFill/>
        </p:spPr>
        <p:txBody>
          <a:bodyPr wrap="square" rtlCol="0">
            <a:spAutoFit/>
          </a:bodyPr>
          <a:lstStyle/>
          <a:p>
            <a:endParaRPr lang="en-US" dirty="0"/>
          </a:p>
        </p:txBody>
      </p:sp>
      <p:sp>
        <p:nvSpPr>
          <p:cNvPr id="16" name="Shape 169"/>
          <p:cNvSpPr txBox="1"/>
          <p:nvPr/>
        </p:nvSpPr>
        <p:spPr>
          <a:xfrm>
            <a:off x="456015" y="1401448"/>
            <a:ext cx="4025151" cy="369332"/>
          </a:xfrm>
          <a:prstGeom prst="rect">
            <a:avLst/>
          </a:prstGeom>
          <a:noFill/>
          <a:ln>
            <a:noFill/>
          </a:ln>
        </p:spPr>
        <p:txBody>
          <a:bodyPr lIns="91425" tIns="45700" rIns="91425" bIns="45700" anchor="t" anchorCtr="0">
            <a:noAutofit/>
          </a:bodyPr>
          <a:lstStyle/>
          <a:p>
            <a:pPr algn="ctr">
              <a:buSzPct val="25000"/>
            </a:pPr>
            <a:r>
              <a:rPr lang="en-US" sz="1300" b="1" kern="0" dirty="0">
                <a:latin typeface="Trebuchet MS"/>
                <a:ea typeface="Trebuchet MS"/>
                <a:cs typeface="Trebuchet MS"/>
                <a:sym typeface="Trebuchet MS"/>
              </a:rPr>
              <a:t>Active Roster Salary vs Experience</a:t>
            </a:r>
          </a:p>
        </p:txBody>
      </p:sp>
      <p:sp>
        <p:nvSpPr>
          <p:cNvPr id="17" name="Shape 169"/>
          <p:cNvSpPr txBox="1"/>
          <p:nvPr/>
        </p:nvSpPr>
        <p:spPr>
          <a:xfrm>
            <a:off x="5238211" y="1403120"/>
            <a:ext cx="2967326" cy="369332"/>
          </a:xfrm>
          <a:prstGeom prst="rect">
            <a:avLst/>
          </a:prstGeom>
          <a:noFill/>
          <a:ln>
            <a:noFill/>
          </a:ln>
        </p:spPr>
        <p:txBody>
          <a:bodyPr lIns="91425" tIns="45700" rIns="91425" bIns="45700" anchor="t" anchorCtr="0">
            <a:noAutofit/>
          </a:bodyPr>
          <a:lstStyle/>
          <a:p>
            <a:pPr algn="ctr">
              <a:buSzPct val="25000"/>
            </a:pPr>
            <a:r>
              <a:rPr lang="en-US" sz="1300" b="1" kern="0" dirty="0">
                <a:latin typeface="Trebuchet MS"/>
                <a:ea typeface="Trebuchet MS"/>
                <a:cs typeface="Trebuchet MS"/>
                <a:sym typeface="Trebuchet MS"/>
              </a:rPr>
              <a:t>Active Player Payroll by Position</a:t>
            </a:r>
          </a:p>
        </p:txBody>
      </p:sp>
      <p:sp>
        <p:nvSpPr>
          <p:cNvPr id="22" name="TextBox 21"/>
          <p:cNvSpPr txBox="1"/>
          <p:nvPr/>
        </p:nvSpPr>
        <p:spPr>
          <a:xfrm>
            <a:off x="369428" y="6042491"/>
            <a:ext cx="8405142" cy="4924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lgn="ctr"/>
            <a:r>
              <a:rPr lang="en-US" sz="1300" dirty="0">
                <a:solidFill>
                  <a:schemeClr val="tx1"/>
                </a:solidFill>
                <a:latin typeface="Trebuchet MS" panose="020B0603020202020204" pitchFamily="34" charset="0"/>
              </a:rPr>
              <a:t>More than half of the Champion Giants team had 4 or fewer years of experience. Pitching accounts for majority of active payroll. Young players can be a solid foundation for a championship franchise. </a:t>
            </a:r>
          </a:p>
        </p:txBody>
      </p:sp>
    </p:spTree>
    <p:extLst>
      <p:ext uri="{BB962C8B-B14F-4D97-AF65-F5344CB8AC3E}">
        <p14:creationId xmlns:p14="http://schemas.microsoft.com/office/powerpoint/2010/main" val="2002830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34</a:t>
            </a:fld>
            <a:endParaRPr lang="en-US" dirty="0"/>
          </a:p>
        </p:txBody>
      </p:sp>
      <p:sp>
        <p:nvSpPr>
          <p:cNvPr id="3" name="Text Placeholder 2"/>
          <p:cNvSpPr>
            <a:spLocks noGrp="1"/>
          </p:cNvSpPr>
          <p:nvPr>
            <p:ph type="body" sz="quarter" idx="13"/>
          </p:nvPr>
        </p:nvSpPr>
        <p:spPr/>
        <p:txBody>
          <a:bodyPr/>
          <a:lstStyle/>
          <a:p>
            <a:r>
              <a:rPr lang="en-US" dirty="0"/>
              <a:t>Source: Baseball-Reference, ESPN The Magazine, MLB.com, Fox Sports, Value of MLB Managers (Journal Article)</a:t>
            </a:r>
          </a:p>
        </p:txBody>
      </p:sp>
      <p:sp>
        <p:nvSpPr>
          <p:cNvPr id="4" name="Title 3"/>
          <p:cNvSpPr>
            <a:spLocks noGrp="1"/>
          </p:cNvSpPr>
          <p:nvPr>
            <p:ph type="title"/>
          </p:nvPr>
        </p:nvSpPr>
        <p:spPr/>
        <p:txBody>
          <a:bodyPr/>
          <a:lstStyle/>
          <a:p>
            <a:r>
              <a:rPr lang="en-US" dirty="0"/>
              <a:t>Other Managerial Factors</a:t>
            </a:r>
          </a:p>
        </p:txBody>
      </p:sp>
      <p:sp>
        <p:nvSpPr>
          <p:cNvPr id="6" name="TextBox 5"/>
          <p:cNvSpPr txBox="1"/>
          <p:nvPr/>
        </p:nvSpPr>
        <p:spPr>
          <a:xfrm>
            <a:off x="211322" y="1061509"/>
            <a:ext cx="4177798" cy="307777"/>
          </a:xfrm>
          <a:prstGeom prst="rect">
            <a:avLst/>
          </a:prstGeom>
          <a:solidFill>
            <a:schemeClr val="tx2"/>
          </a:solidFill>
        </p:spPr>
        <p:txBody>
          <a:bodyPr wrap="square" rtlCol="0">
            <a:spAutoFit/>
          </a:bodyPr>
          <a:lstStyle/>
          <a:p>
            <a:pPr algn="ctr"/>
            <a:r>
              <a:rPr lang="en-US" sz="1400" dirty="0">
                <a:solidFill>
                  <a:schemeClr val="bg1"/>
                </a:solidFill>
              </a:rPr>
              <a:t>Notable Managerial Successes</a:t>
            </a:r>
          </a:p>
        </p:txBody>
      </p:sp>
      <p:sp>
        <p:nvSpPr>
          <p:cNvPr id="10" name="TextBox 9"/>
          <p:cNvSpPr txBox="1"/>
          <p:nvPr/>
        </p:nvSpPr>
        <p:spPr>
          <a:xfrm>
            <a:off x="211322" y="3410441"/>
            <a:ext cx="4177798" cy="307777"/>
          </a:xfrm>
          <a:prstGeom prst="rect">
            <a:avLst/>
          </a:prstGeom>
          <a:solidFill>
            <a:schemeClr val="tx2"/>
          </a:solidFill>
        </p:spPr>
        <p:txBody>
          <a:bodyPr wrap="square" rtlCol="0">
            <a:spAutoFit/>
          </a:bodyPr>
          <a:lstStyle/>
          <a:p>
            <a:pPr algn="ctr"/>
            <a:r>
              <a:rPr lang="en-US" sz="1400" dirty="0">
                <a:solidFill>
                  <a:schemeClr val="bg1"/>
                </a:solidFill>
              </a:rPr>
              <a:t>Recent Managerial Hires – 2016-17</a:t>
            </a:r>
          </a:p>
        </p:txBody>
      </p:sp>
      <p:graphicFrame>
        <p:nvGraphicFramePr>
          <p:cNvPr id="14" name="Table 13"/>
          <p:cNvGraphicFramePr>
            <a:graphicFrameLocks noGrp="1"/>
          </p:cNvGraphicFramePr>
          <p:nvPr>
            <p:extLst/>
          </p:nvPr>
        </p:nvGraphicFramePr>
        <p:xfrm>
          <a:off x="211322" y="3829721"/>
          <a:ext cx="4177798" cy="2495775"/>
        </p:xfrm>
        <a:graphic>
          <a:graphicData uri="http://schemas.openxmlformats.org/drawingml/2006/table">
            <a:tbl>
              <a:tblPr firstRow="1" bandRow="1">
                <a:tableStyleId>{5C22544A-7EE6-4342-B048-85BDC9FD1C3A}</a:tableStyleId>
              </a:tblPr>
              <a:tblGrid>
                <a:gridCol w="1031007">
                  <a:extLst>
                    <a:ext uri="{9D8B030D-6E8A-4147-A177-3AD203B41FA5}">
                      <a16:colId xmlns="" xmlns:a16="http://schemas.microsoft.com/office/drawing/2014/main" val="1669285571"/>
                    </a:ext>
                  </a:extLst>
                </a:gridCol>
                <a:gridCol w="565688">
                  <a:extLst>
                    <a:ext uri="{9D8B030D-6E8A-4147-A177-3AD203B41FA5}">
                      <a16:colId xmlns="" xmlns:a16="http://schemas.microsoft.com/office/drawing/2014/main" val="3518348695"/>
                    </a:ext>
                  </a:extLst>
                </a:gridCol>
                <a:gridCol w="2581103">
                  <a:extLst>
                    <a:ext uri="{9D8B030D-6E8A-4147-A177-3AD203B41FA5}">
                      <a16:colId xmlns="" xmlns:a16="http://schemas.microsoft.com/office/drawing/2014/main" val="2434073116"/>
                    </a:ext>
                  </a:extLst>
                </a:gridCol>
              </a:tblGrid>
              <a:tr h="299919">
                <a:tc>
                  <a:txBody>
                    <a:bodyPr/>
                    <a:lstStyle/>
                    <a:p>
                      <a:r>
                        <a:rPr lang="en-US" sz="1050" dirty="0"/>
                        <a:t>Manager</a:t>
                      </a:r>
                    </a:p>
                  </a:txBody>
                  <a:tcPr/>
                </a:tc>
                <a:tc>
                  <a:txBody>
                    <a:bodyPr/>
                    <a:lstStyle/>
                    <a:p>
                      <a:r>
                        <a:rPr lang="en-US" sz="1050" dirty="0"/>
                        <a:t>Team</a:t>
                      </a:r>
                    </a:p>
                  </a:txBody>
                  <a:tcPr/>
                </a:tc>
                <a:tc>
                  <a:txBody>
                    <a:bodyPr/>
                    <a:lstStyle/>
                    <a:p>
                      <a:r>
                        <a:rPr lang="en-US" sz="1050" dirty="0"/>
                        <a:t>Notes</a:t>
                      </a:r>
                    </a:p>
                  </a:txBody>
                  <a:tcPr/>
                </a:tc>
                <a:extLst>
                  <a:ext uri="{0D108BD9-81ED-4DB2-BD59-A6C34878D82A}">
                    <a16:rowId xmlns="" xmlns:a16="http://schemas.microsoft.com/office/drawing/2014/main" val="1744849078"/>
                  </a:ext>
                </a:extLst>
              </a:tr>
              <a:tr h="638330">
                <a:tc>
                  <a:txBody>
                    <a:bodyPr/>
                    <a:lstStyle/>
                    <a:p>
                      <a:r>
                        <a:rPr lang="en-US" sz="1050" dirty="0"/>
                        <a:t>Torey Lovullo</a:t>
                      </a:r>
                    </a:p>
                  </a:txBody>
                  <a:tcPr/>
                </a:tc>
                <a:tc>
                  <a:txBody>
                    <a:bodyPr/>
                    <a:lstStyle/>
                    <a:p>
                      <a:r>
                        <a:rPr lang="en-US" sz="1050" dirty="0"/>
                        <a:t>ARI</a:t>
                      </a:r>
                    </a:p>
                  </a:txBody>
                  <a:tcPr/>
                </a:tc>
                <a:tc>
                  <a:txBody>
                    <a:bodyPr/>
                    <a:lstStyle/>
                    <a:p>
                      <a:r>
                        <a:rPr lang="en-US" sz="1050" dirty="0"/>
                        <a:t>51 years</a:t>
                      </a:r>
                      <a:r>
                        <a:rPr lang="en-US" sz="1050" baseline="0" dirty="0"/>
                        <a:t> old, no experience as permanent manager, long playing career in MLB</a:t>
                      </a:r>
                      <a:endParaRPr lang="en-US" sz="1050" dirty="0"/>
                    </a:p>
                  </a:txBody>
                  <a:tcPr/>
                </a:tc>
                <a:extLst>
                  <a:ext uri="{0D108BD9-81ED-4DB2-BD59-A6C34878D82A}">
                    <a16:rowId xmlns="" xmlns:a16="http://schemas.microsoft.com/office/drawing/2014/main" val="3312144926"/>
                  </a:ext>
                </a:extLst>
              </a:tr>
              <a:tr h="638330">
                <a:tc>
                  <a:txBody>
                    <a:bodyPr/>
                    <a:lstStyle/>
                    <a:p>
                      <a:r>
                        <a:rPr lang="en-US" sz="1050" dirty="0"/>
                        <a:t>Brian Snitker</a:t>
                      </a:r>
                    </a:p>
                  </a:txBody>
                  <a:tcPr/>
                </a:tc>
                <a:tc>
                  <a:txBody>
                    <a:bodyPr/>
                    <a:lstStyle/>
                    <a:p>
                      <a:r>
                        <a:rPr lang="en-US" sz="1050" dirty="0"/>
                        <a:t>ATL</a:t>
                      </a:r>
                    </a:p>
                  </a:txBody>
                  <a:tcPr/>
                </a:tc>
                <a:tc>
                  <a:txBody>
                    <a:bodyPr/>
                    <a:lstStyle/>
                    <a:p>
                      <a:r>
                        <a:rPr lang="en-US" sz="1050" dirty="0"/>
                        <a:t>60 years old, no</a:t>
                      </a:r>
                      <a:r>
                        <a:rPr lang="en-US" sz="1050" baseline="0" dirty="0"/>
                        <a:t> playing or managing experience in MLB, long history in Braves organization</a:t>
                      </a:r>
                      <a:endParaRPr lang="en-US" sz="1050" dirty="0"/>
                    </a:p>
                  </a:txBody>
                  <a:tcPr/>
                </a:tc>
                <a:extLst>
                  <a:ext uri="{0D108BD9-81ED-4DB2-BD59-A6C34878D82A}">
                    <a16:rowId xmlns="" xmlns:a16="http://schemas.microsoft.com/office/drawing/2014/main" val="3865424883"/>
                  </a:ext>
                </a:extLst>
              </a:tr>
              <a:tr h="459598">
                <a:tc>
                  <a:txBody>
                    <a:bodyPr/>
                    <a:lstStyle/>
                    <a:p>
                      <a:r>
                        <a:rPr lang="en-US" sz="1050" dirty="0"/>
                        <a:t>Rick Renteria</a:t>
                      </a:r>
                    </a:p>
                  </a:txBody>
                  <a:tcPr/>
                </a:tc>
                <a:tc>
                  <a:txBody>
                    <a:bodyPr/>
                    <a:lstStyle/>
                    <a:p>
                      <a:r>
                        <a:rPr lang="en-US" sz="1050" dirty="0"/>
                        <a:t>CWS</a:t>
                      </a:r>
                    </a:p>
                  </a:txBody>
                  <a:tcPr/>
                </a:tc>
                <a:tc>
                  <a:txBody>
                    <a:bodyPr/>
                    <a:lstStyle/>
                    <a:p>
                      <a:r>
                        <a:rPr lang="en-US" sz="1050" dirty="0"/>
                        <a:t>54 years old, 1 year of managerial experience, played</a:t>
                      </a:r>
                      <a:r>
                        <a:rPr lang="en-US" sz="1050" baseline="0" dirty="0"/>
                        <a:t> in MLB</a:t>
                      </a:r>
                      <a:endParaRPr lang="en-US" sz="1050" dirty="0"/>
                    </a:p>
                  </a:txBody>
                  <a:tcPr/>
                </a:tc>
                <a:extLst>
                  <a:ext uri="{0D108BD9-81ED-4DB2-BD59-A6C34878D82A}">
                    <a16:rowId xmlns="" xmlns:a16="http://schemas.microsoft.com/office/drawing/2014/main" val="2342181729"/>
                  </a:ext>
                </a:extLst>
              </a:tr>
              <a:tr h="459598">
                <a:tc>
                  <a:txBody>
                    <a:bodyPr/>
                    <a:lstStyle/>
                    <a:p>
                      <a:r>
                        <a:rPr lang="en-US" sz="1050" dirty="0"/>
                        <a:t>Bud Black</a:t>
                      </a:r>
                    </a:p>
                  </a:txBody>
                  <a:tcPr/>
                </a:tc>
                <a:tc>
                  <a:txBody>
                    <a:bodyPr/>
                    <a:lstStyle/>
                    <a:p>
                      <a:r>
                        <a:rPr lang="en-US" sz="1050" dirty="0"/>
                        <a:t>COL</a:t>
                      </a:r>
                    </a:p>
                  </a:txBody>
                  <a:tcPr/>
                </a:tc>
                <a:tc>
                  <a:txBody>
                    <a:bodyPr/>
                    <a:lstStyle/>
                    <a:p>
                      <a:r>
                        <a:rPr lang="en-US" sz="1050" dirty="0"/>
                        <a:t>59</a:t>
                      </a:r>
                      <a:r>
                        <a:rPr lang="en-US" sz="1050" baseline="0" dirty="0"/>
                        <a:t> years old, 9 years prior as manager, long playing career in MLB</a:t>
                      </a:r>
                      <a:endParaRPr lang="en-US" sz="1050" dirty="0"/>
                    </a:p>
                  </a:txBody>
                  <a:tcPr/>
                </a:tc>
                <a:extLst>
                  <a:ext uri="{0D108BD9-81ED-4DB2-BD59-A6C34878D82A}">
                    <a16:rowId xmlns="" xmlns:a16="http://schemas.microsoft.com/office/drawing/2014/main" val="1814658773"/>
                  </a:ext>
                </a:extLst>
              </a:tr>
            </a:tbl>
          </a:graphicData>
        </a:graphic>
      </p:graphicFrame>
      <p:sp>
        <p:nvSpPr>
          <p:cNvPr id="11" name="TextBox 10"/>
          <p:cNvSpPr txBox="1"/>
          <p:nvPr/>
        </p:nvSpPr>
        <p:spPr>
          <a:xfrm>
            <a:off x="211322" y="1503215"/>
            <a:ext cx="4177798" cy="1708160"/>
          </a:xfrm>
          <a:prstGeom prst="rect">
            <a:avLst/>
          </a:prstGeom>
          <a:noFill/>
          <a:ln>
            <a:solidFill>
              <a:schemeClr val="bg1"/>
            </a:solidFill>
          </a:ln>
        </p:spPr>
        <p:txBody>
          <a:bodyPr wrap="square" rtlCol="0">
            <a:spAutoFit/>
          </a:bodyPr>
          <a:lstStyle/>
          <a:p>
            <a:pPr marL="171450" indent="-171450">
              <a:buFont typeface="Arial" panose="020B0604020202020204" pitchFamily="34" charset="0"/>
              <a:buChar char="•"/>
            </a:pPr>
            <a:r>
              <a:rPr lang="en-US" sz="1050" dirty="0"/>
              <a:t>Joe Maddon</a:t>
            </a:r>
          </a:p>
          <a:p>
            <a:pPr marL="628650" lvl="1" indent="-171450">
              <a:buFont typeface="Arial" panose="020B0604020202020204" pitchFamily="34" charset="0"/>
              <a:buChar char="•"/>
            </a:pPr>
            <a:r>
              <a:rPr lang="en-US" sz="1050" dirty="0"/>
              <a:t>World Series win, and back-to-back playoff appearances since taking over as Cubs manager in ’15</a:t>
            </a:r>
          </a:p>
          <a:p>
            <a:pPr marL="171450" indent="-171450">
              <a:buFont typeface="Arial" panose="020B0604020202020204" pitchFamily="34" charset="0"/>
              <a:buChar char="•"/>
            </a:pPr>
            <a:r>
              <a:rPr lang="en-US" sz="1050" dirty="0"/>
              <a:t>Jeff Banister</a:t>
            </a:r>
          </a:p>
          <a:p>
            <a:pPr marL="628650" lvl="1" indent="-171450">
              <a:buFont typeface="Arial" panose="020B0604020202020204" pitchFamily="34" charset="0"/>
              <a:buChar char="•"/>
            </a:pPr>
            <a:r>
              <a:rPr lang="en-US" sz="1050" dirty="0"/>
              <a:t>Back-to-back playoff appearances since becoming Rangers manager, 2015 Manager of the Year</a:t>
            </a:r>
          </a:p>
          <a:p>
            <a:pPr marL="171450" indent="-171450">
              <a:buFont typeface="Arial" panose="020B0604020202020204" pitchFamily="34" charset="0"/>
              <a:buChar char="•"/>
            </a:pPr>
            <a:r>
              <a:rPr lang="en-US" sz="1050" dirty="0"/>
              <a:t>Buck Showalter</a:t>
            </a:r>
          </a:p>
          <a:p>
            <a:pPr marL="628650" lvl="1" indent="-171450">
              <a:buFont typeface="Arial" panose="020B0604020202020204" pitchFamily="34" charset="0"/>
              <a:buChar char="•"/>
            </a:pPr>
            <a:r>
              <a:rPr lang="en-US" sz="1050" dirty="0"/>
              <a:t>Long-time manager prior to becoming Orioles’, 2014 Manager of the Year, made playoffs in third year at the helm</a:t>
            </a:r>
          </a:p>
        </p:txBody>
      </p:sp>
      <p:sp>
        <p:nvSpPr>
          <p:cNvPr id="15" name="Rectangle 14"/>
          <p:cNvSpPr/>
          <p:nvPr/>
        </p:nvSpPr>
        <p:spPr>
          <a:xfrm>
            <a:off x="4682284" y="1067655"/>
            <a:ext cx="4177798" cy="301631"/>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682283" y="1068291"/>
            <a:ext cx="4177797" cy="307777"/>
          </a:xfrm>
          <a:prstGeom prst="rect">
            <a:avLst/>
          </a:prstGeom>
          <a:noFill/>
        </p:spPr>
        <p:txBody>
          <a:bodyPr wrap="square" rtlCol="0">
            <a:spAutoFit/>
          </a:bodyPr>
          <a:lstStyle/>
          <a:p>
            <a:pPr algn="ctr"/>
            <a:r>
              <a:rPr lang="en-US" sz="1400" dirty="0">
                <a:solidFill>
                  <a:schemeClr val="bg1"/>
                </a:solidFill>
              </a:rPr>
              <a:t>Lack of Correlation Between Salary &amp; Playoffs</a:t>
            </a:r>
          </a:p>
        </p:txBody>
      </p:sp>
      <p:sp>
        <p:nvSpPr>
          <p:cNvPr id="18" name="TextBox 17"/>
          <p:cNvSpPr txBox="1"/>
          <p:nvPr/>
        </p:nvSpPr>
        <p:spPr>
          <a:xfrm>
            <a:off x="4767796" y="1605349"/>
            <a:ext cx="4006773" cy="1446550"/>
          </a:xfrm>
          <a:prstGeom prst="rect">
            <a:avLst/>
          </a:prstGeom>
          <a:noFill/>
        </p:spPr>
        <p:txBody>
          <a:bodyPr wrap="square" rtlCol="0">
            <a:spAutoFit/>
          </a:bodyPr>
          <a:lstStyle/>
          <a:p>
            <a:pPr marL="285750" indent="-285750">
              <a:buFont typeface="Arial" charset="0"/>
              <a:buChar char="•"/>
            </a:pPr>
            <a:r>
              <a:rPr lang="en-US" sz="1100" dirty="0"/>
              <a:t>Manager’s salary is not a predictor of a team’s performance</a:t>
            </a:r>
          </a:p>
          <a:p>
            <a:pPr marL="285750" indent="-285750">
              <a:buFont typeface="Arial" charset="0"/>
              <a:buChar char="•"/>
            </a:pPr>
            <a:endParaRPr lang="en-US" sz="1100" dirty="0"/>
          </a:p>
          <a:p>
            <a:pPr marL="285750" indent="-285750">
              <a:buFont typeface="Arial" charset="0"/>
              <a:buChar char="•"/>
            </a:pPr>
            <a:r>
              <a:rPr lang="en-US" sz="1100" dirty="0"/>
              <a:t>It does not have an affect on winning percentage, attendance, or playoff appearance</a:t>
            </a:r>
          </a:p>
          <a:p>
            <a:pPr marL="285750" indent="-285750">
              <a:buFont typeface="Arial" charset="0"/>
              <a:buChar char="•"/>
            </a:pPr>
            <a:endParaRPr lang="en-US" sz="1100" dirty="0"/>
          </a:p>
          <a:p>
            <a:pPr marL="285750" indent="-285750">
              <a:buFont typeface="Arial" charset="0"/>
              <a:buChar char="•"/>
            </a:pPr>
            <a:r>
              <a:rPr lang="en-US" sz="1100" dirty="0"/>
              <a:t>The lack of a relation between manager’s salary and a team’s performance could be market inefficiency.</a:t>
            </a:r>
          </a:p>
        </p:txBody>
      </p:sp>
      <p:graphicFrame>
        <p:nvGraphicFramePr>
          <p:cNvPr id="21" name="Chart 20"/>
          <p:cNvGraphicFramePr>
            <a:graphicFrameLocks/>
          </p:cNvGraphicFramePr>
          <p:nvPr>
            <p:extLst/>
          </p:nvPr>
        </p:nvGraphicFramePr>
        <p:xfrm>
          <a:off x="4682283" y="3972985"/>
          <a:ext cx="4177798" cy="2209246"/>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p:cNvSpPr txBox="1"/>
          <p:nvPr/>
        </p:nvSpPr>
        <p:spPr>
          <a:xfrm>
            <a:off x="4682283" y="3435291"/>
            <a:ext cx="4177798" cy="307777"/>
          </a:xfrm>
          <a:prstGeom prst="rect">
            <a:avLst/>
          </a:prstGeom>
          <a:solidFill>
            <a:schemeClr val="tx2"/>
          </a:solidFill>
        </p:spPr>
        <p:txBody>
          <a:bodyPr wrap="square" rtlCol="0">
            <a:spAutoFit/>
          </a:bodyPr>
          <a:lstStyle/>
          <a:p>
            <a:pPr algn="ctr"/>
            <a:r>
              <a:rPr lang="en-US" sz="1400" dirty="0">
                <a:solidFill>
                  <a:schemeClr val="bg1"/>
                </a:solidFill>
              </a:rPr>
              <a:t>Wins vs. Games Managed (Top 10 Managers) </a:t>
            </a:r>
          </a:p>
        </p:txBody>
      </p:sp>
    </p:spTree>
    <p:extLst>
      <p:ext uri="{BB962C8B-B14F-4D97-AF65-F5344CB8AC3E}">
        <p14:creationId xmlns:p14="http://schemas.microsoft.com/office/powerpoint/2010/main" val="2722632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71DE80-FEF2-1F43-9E9A-B112CF3775BA}" type="slidenum">
              <a:rPr lang="en-US" smtClean="0"/>
              <a:pPr/>
              <a:t>35</a:t>
            </a:fld>
            <a:endParaRPr lang="en-US"/>
          </a:p>
        </p:txBody>
      </p:sp>
      <p:sp>
        <p:nvSpPr>
          <p:cNvPr id="5" name="Title 4"/>
          <p:cNvSpPr>
            <a:spLocks noGrp="1"/>
          </p:cNvSpPr>
          <p:nvPr>
            <p:ph type="title"/>
          </p:nvPr>
        </p:nvSpPr>
        <p:spPr>
          <a:xfrm>
            <a:off x="183161" y="196816"/>
            <a:ext cx="7315200" cy="640080"/>
          </a:xfrm>
        </p:spPr>
        <p:txBody>
          <a:bodyPr>
            <a:normAutofit/>
          </a:bodyPr>
          <a:lstStyle/>
          <a:p>
            <a:r>
              <a:rPr lang="en-US" sz="2400" dirty="0"/>
              <a:t>Determining the Value of Managers</a:t>
            </a:r>
          </a:p>
        </p:txBody>
      </p:sp>
      <p:sp>
        <p:nvSpPr>
          <p:cNvPr id="6" name="Text Placeholder 5"/>
          <p:cNvSpPr>
            <a:spLocks noGrp="1"/>
          </p:cNvSpPr>
          <p:nvPr>
            <p:ph type="body" sz="quarter" idx="13"/>
          </p:nvPr>
        </p:nvSpPr>
        <p:spPr/>
        <p:txBody>
          <a:bodyPr/>
          <a:lstStyle/>
          <a:p>
            <a:r>
              <a:rPr lang="en-US" dirty="0"/>
              <a:t>Sources: Value of MLB Managers (Journal Article)</a:t>
            </a:r>
          </a:p>
        </p:txBody>
      </p:sp>
      <p:graphicFrame>
        <p:nvGraphicFramePr>
          <p:cNvPr id="2" name="Diagram 1"/>
          <p:cNvGraphicFramePr/>
          <p:nvPr>
            <p:extLst>
              <p:ext uri="{D42A27DB-BD31-4B8C-83A1-F6EECF244321}">
                <p14:modId xmlns:p14="http://schemas.microsoft.com/office/powerpoint/2010/main" val="1858801018"/>
              </p:ext>
            </p:extLst>
          </p:nvPr>
        </p:nvGraphicFramePr>
        <p:xfrm>
          <a:off x="374650" y="836896"/>
          <a:ext cx="8400335" cy="3176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p:cNvGraphicFramePr/>
          <p:nvPr>
            <p:extLst>
              <p:ext uri="{D42A27DB-BD31-4B8C-83A1-F6EECF244321}">
                <p14:modId xmlns:p14="http://schemas.microsoft.com/office/powerpoint/2010/main" val="2163815837"/>
              </p:ext>
            </p:extLst>
          </p:nvPr>
        </p:nvGraphicFramePr>
        <p:xfrm>
          <a:off x="374650" y="4146426"/>
          <a:ext cx="4248150" cy="224089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p:nvPr>
            <p:extLst>
              <p:ext uri="{D42A27DB-BD31-4B8C-83A1-F6EECF244321}">
                <p14:modId xmlns:p14="http://schemas.microsoft.com/office/powerpoint/2010/main" val="2436527414"/>
              </p:ext>
            </p:extLst>
          </p:nvPr>
        </p:nvGraphicFramePr>
        <p:xfrm>
          <a:off x="4622799" y="4177514"/>
          <a:ext cx="3877733" cy="228757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3376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Executive Summary</a:t>
            </a:r>
            <a:endParaRPr lang="en-US" sz="2800" dirty="0"/>
          </a:p>
        </p:txBody>
      </p:sp>
      <p:graphicFrame>
        <p:nvGraphicFramePr>
          <p:cNvPr id="7" name="Diagram 6"/>
          <p:cNvGraphicFramePr/>
          <p:nvPr>
            <p:extLst>
              <p:ext uri="{D42A27DB-BD31-4B8C-83A1-F6EECF244321}">
                <p14:modId xmlns:p14="http://schemas.microsoft.com/office/powerpoint/2010/main" val="1649693487"/>
              </p:ext>
            </p:extLst>
          </p:nvPr>
        </p:nvGraphicFramePr>
        <p:xfrm>
          <a:off x="781493" y="2085225"/>
          <a:ext cx="3860953" cy="4264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1270000" y="1053820"/>
            <a:ext cx="2878666" cy="81280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2400" dirty="0" smtClean="0"/>
              <a:t>Client </a:t>
            </a:r>
          </a:p>
          <a:p>
            <a:pPr lvl="0"/>
            <a:r>
              <a:rPr lang="en-US" sz="2400" dirty="0" smtClean="0"/>
              <a:t>Situation:</a:t>
            </a:r>
            <a:endParaRPr lang="en-US" sz="2400" dirty="0"/>
          </a:p>
        </p:txBody>
      </p:sp>
      <p:sp>
        <p:nvSpPr>
          <p:cNvPr id="6" name="Rectangle 5"/>
          <p:cNvSpPr/>
          <p:nvPr/>
        </p:nvSpPr>
        <p:spPr>
          <a:xfrm>
            <a:off x="5172588" y="1053820"/>
            <a:ext cx="3051915" cy="81280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en-US" sz="2400" dirty="0" smtClean="0"/>
              <a:t>Strategy Recommendation:</a:t>
            </a:r>
            <a:endParaRPr lang="en-US" sz="2400" dirty="0"/>
          </a:p>
        </p:txBody>
      </p:sp>
      <p:graphicFrame>
        <p:nvGraphicFramePr>
          <p:cNvPr id="11" name="Diagram 10"/>
          <p:cNvGraphicFramePr/>
          <p:nvPr>
            <p:extLst>
              <p:ext uri="{D42A27DB-BD31-4B8C-83A1-F6EECF244321}">
                <p14:modId xmlns:p14="http://schemas.microsoft.com/office/powerpoint/2010/main" val="873960166"/>
              </p:ext>
            </p:extLst>
          </p:nvPr>
        </p:nvGraphicFramePr>
        <p:xfrm>
          <a:off x="5070212" y="2085225"/>
          <a:ext cx="3257865" cy="41675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ight Arrow 12"/>
          <p:cNvSpPr/>
          <p:nvPr/>
        </p:nvSpPr>
        <p:spPr>
          <a:xfrm>
            <a:off x="4545316" y="2590800"/>
            <a:ext cx="365351" cy="423333"/>
          </a:xfrm>
          <a:prstGeom prst="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545315" y="4006033"/>
            <a:ext cx="365351" cy="423333"/>
          </a:xfrm>
          <a:prstGeom prst="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4545315" y="5425396"/>
            <a:ext cx="365351" cy="423333"/>
          </a:xfrm>
          <a:prstGeom prst="rightArrow">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988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507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571DE80-FEF2-1F43-9E9A-B112CF3775BA}" type="slidenum">
              <a:rPr lang="en-US" smtClean="0"/>
              <a:pPr/>
              <a:t>6</a:t>
            </a:fld>
            <a:endParaRPr lang="en-US" dirty="0"/>
          </a:p>
        </p:txBody>
      </p:sp>
      <p:sp>
        <p:nvSpPr>
          <p:cNvPr id="3" name="Text Placeholder 2"/>
          <p:cNvSpPr>
            <a:spLocks noGrp="1"/>
          </p:cNvSpPr>
          <p:nvPr>
            <p:ph type="body" sz="quarter" idx="13"/>
          </p:nvPr>
        </p:nvSpPr>
        <p:spPr/>
        <p:txBody>
          <a:bodyPr/>
          <a:lstStyle/>
          <a:p>
            <a:r>
              <a:rPr lang="en-US" dirty="0" smtClean="0"/>
              <a:t>Source: IBIS World (2016), Statista</a:t>
            </a:r>
          </a:p>
          <a:p>
            <a:endParaRPr lang="en-US" dirty="0"/>
          </a:p>
        </p:txBody>
      </p:sp>
      <p:sp>
        <p:nvSpPr>
          <p:cNvPr id="4" name="Title 3"/>
          <p:cNvSpPr>
            <a:spLocks noGrp="1"/>
          </p:cNvSpPr>
          <p:nvPr>
            <p:ph type="title"/>
          </p:nvPr>
        </p:nvSpPr>
        <p:spPr/>
        <p:txBody>
          <a:bodyPr>
            <a:normAutofit/>
          </a:bodyPr>
          <a:lstStyle/>
          <a:p>
            <a:r>
              <a:rPr lang="en-US" sz="2800" dirty="0" smtClean="0"/>
              <a:t>MLB Industry Overview</a:t>
            </a:r>
            <a:endParaRPr lang="en-US" sz="2800" dirty="0"/>
          </a:p>
        </p:txBody>
      </p:sp>
      <p:graphicFrame>
        <p:nvGraphicFramePr>
          <p:cNvPr id="39" name="Chart 38"/>
          <p:cNvGraphicFramePr>
            <a:graphicFrameLocks/>
          </p:cNvGraphicFramePr>
          <p:nvPr>
            <p:extLst>
              <p:ext uri="{D42A27DB-BD31-4B8C-83A1-F6EECF244321}">
                <p14:modId xmlns:p14="http://schemas.microsoft.com/office/powerpoint/2010/main" val="721333966"/>
              </p:ext>
            </p:extLst>
          </p:nvPr>
        </p:nvGraphicFramePr>
        <p:xfrm>
          <a:off x="257429" y="4325370"/>
          <a:ext cx="4116847" cy="2267752"/>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p:cNvSpPr/>
          <p:nvPr/>
        </p:nvSpPr>
        <p:spPr>
          <a:xfrm>
            <a:off x="4531659" y="3946200"/>
            <a:ext cx="4135572" cy="29177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r>
              <a:rPr lang="en-US" sz="1600" dirty="0" smtClean="0">
                <a:solidFill>
                  <a:prstClr val="white"/>
                </a:solidFill>
                <a:latin typeface="+mj-lt"/>
              </a:rPr>
              <a:t>Key Successful Factors</a:t>
            </a:r>
            <a:endParaRPr lang="en-US" sz="1600" dirty="0">
              <a:solidFill>
                <a:prstClr val="white"/>
              </a:solidFill>
              <a:latin typeface="+mj-lt"/>
            </a:endParaRPr>
          </a:p>
        </p:txBody>
      </p:sp>
      <p:sp>
        <p:nvSpPr>
          <p:cNvPr id="30" name="Rectangle 29"/>
          <p:cNvSpPr/>
          <p:nvPr/>
        </p:nvSpPr>
        <p:spPr>
          <a:xfrm>
            <a:off x="4531659" y="981555"/>
            <a:ext cx="4128948" cy="28883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r>
              <a:rPr lang="en-US" altLang="zh-CN" sz="1600" dirty="0" smtClean="0">
                <a:solidFill>
                  <a:prstClr val="white"/>
                </a:solidFill>
                <a:latin typeface="+mj-lt"/>
              </a:rPr>
              <a:t>Map</a:t>
            </a:r>
            <a:r>
              <a:rPr lang="zh-CN" altLang="en-US" sz="1600" dirty="0" smtClean="0">
                <a:solidFill>
                  <a:prstClr val="white"/>
                </a:solidFill>
                <a:latin typeface="+mj-lt"/>
              </a:rPr>
              <a:t> </a:t>
            </a:r>
            <a:r>
              <a:rPr lang="en-US" altLang="zh-CN" sz="1600" dirty="0" smtClean="0">
                <a:solidFill>
                  <a:prstClr val="white"/>
                </a:solidFill>
                <a:latin typeface="+mj-lt"/>
              </a:rPr>
              <a:t>of</a:t>
            </a:r>
            <a:r>
              <a:rPr lang="zh-CN" altLang="en-US" sz="1600" dirty="0" smtClean="0">
                <a:solidFill>
                  <a:prstClr val="white"/>
                </a:solidFill>
                <a:latin typeface="+mj-lt"/>
              </a:rPr>
              <a:t> </a:t>
            </a:r>
            <a:r>
              <a:rPr lang="en-US" altLang="zh-CN" sz="1600" dirty="0" smtClean="0">
                <a:solidFill>
                  <a:prstClr val="white"/>
                </a:solidFill>
                <a:latin typeface="+mj-lt"/>
              </a:rPr>
              <a:t>Major</a:t>
            </a:r>
            <a:r>
              <a:rPr lang="zh-CN" altLang="en-US" sz="1600" dirty="0" smtClean="0">
                <a:solidFill>
                  <a:prstClr val="white"/>
                </a:solidFill>
                <a:latin typeface="+mj-lt"/>
              </a:rPr>
              <a:t> </a:t>
            </a:r>
            <a:r>
              <a:rPr lang="en-US" altLang="zh-CN" sz="1600" dirty="0" smtClean="0">
                <a:solidFill>
                  <a:prstClr val="white"/>
                </a:solidFill>
                <a:latin typeface="+mj-lt"/>
              </a:rPr>
              <a:t>League </a:t>
            </a:r>
            <a:r>
              <a:rPr lang="en-US" altLang="zh-CN" sz="1600" dirty="0">
                <a:solidFill>
                  <a:prstClr val="white"/>
                </a:solidFill>
              </a:rPr>
              <a:t>Baseball</a:t>
            </a:r>
            <a:r>
              <a:rPr lang="zh-CN" altLang="en-US" sz="1600" dirty="0" smtClean="0">
                <a:solidFill>
                  <a:prstClr val="white"/>
                </a:solidFill>
                <a:latin typeface="+mj-lt"/>
              </a:rPr>
              <a:t>  </a:t>
            </a:r>
            <a:endParaRPr lang="en-US" sz="1600" dirty="0">
              <a:solidFill>
                <a:prstClr val="white"/>
              </a:solidFill>
              <a:latin typeface="+mj-lt"/>
            </a:endParaRPr>
          </a:p>
        </p:txBody>
      </p:sp>
      <p:grpSp>
        <p:nvGrpSpPr>
          <p:cNvPr id="8" name="Group 7"/>
          <p:cNvGrpSpPr/>
          <p:nvPr/>
        </p:nvGrpSpPr>
        <p:grpSpPr>
          <a:xfrm>
            <a:off x="4460001" y="1336988"/>
            <a:ext cx="4371041" cy="2521821"/>
            <a:chOff x="4374276" y="1312639"/>
            <a:chExt cx="4528424" cy="2612621"/>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4276" y="1312639"/>
              <a:ext cx="4286331" cy="2612621"/>
            </a:xfrm>
            <a:prstGeom prst="rect">
              <a:avLst/>
            </a:prstGeom>
          </p:spPr>
        </p:pic>
        <p:sp>
          <p:nvSpPr>
            <p:cNvPr id="6" name="Oval 5"/>
            <p:cNvSpPr/>
            <p:nvPr/>
          </p:nvSpPr>
          <p:spPr>
            <a:xfrm>
              <a:off x="7684628" y="2820806"/>
              <a:ext cx="134429" cy="134429"/>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076411" y="2779932"/>
              <a:ext cx="134429" cy="134429"/>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973785" y="2939473"/>
              <a:ext cx="134429" cy="134429"/>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ine Callout 1 6"/>
            <p:cNvSpPr/>
            <p:nvPr/>
          </p:nvSpPr>
          <p:spPr>
            <a:xfrm>
              <a:off x="8071927" y="2601723"/>
              <a:ext cx="830773" cy="219084"/>
            </a:xfrm>
            <a:prstGeom prst="borderCallout1">
              <a:avLst>
                <a:gd name="adj1" fmla="val 58232"/>
                <a:gd name="adj2" fmla="val -1103"/>
                <a:gd name="adj3" fmla="val 118298"/>
                <a:gd name="adj4" fmla="val -3183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dirty="0" smtClean="0"/>
                <a:t>Charlotte</a:t>
              </a:r>
              <a:endParaRPr lang="en-US" sz="1000" dirty="0"/>
            </a:p>
          </p:txBody>
        </p:sp>
        <p:sp>
          <p:nvSpPr>
            <p:cNvPr id="31" name="Line Callout 1 30"/>
            <p:cNvSpPr/>
            <p:nvPr/>
          </p:nvSpPr>
          <p:spPr>
            <a:xfrm>
              <a:off x="6853855" y="3639538"/>
              <a:ext cx="830773" cy="219084"/>
            </a:xfrm>
            <a:prstGeom prst="borderCallout1">
              <a:avLst>
                <a:gd name="adj1" fmla="val -5533"/>
                <a:gd name="adj2" fmla="val 49344"/>
                <a:gd name="adj3" fmla="val -270094"/>
                <a:gd name="adj4" fmla="val 2434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dirty="0" smtClean="0"/>
                <a:t>Memphis</a:t>
              </a:r>
              <a:endParaRPr lang="en-US" sz="1000" dirty="0"/>
            </a:p>
          </p:txBody>
        </p:sp>
        <p:sp>
          <p:nvSpPr>
            <p:cNvPr id="32" name="Line Callout 1 31"/>
            <p:cNvSpPr/>
            <p:nvPr/>
          </p:nvSpPr>
          <p:spPr>
            <a:xfrm>
              <a:off x="4725494" y="1845855"/>
              <a:ext cx="858033" cy="247400"/>
            </a:xfrm>
            <a:prstGeom prst="borderCallout1">
              <a:avLst>
                <a:gd name="adj1" fmla="val 106057"/>
                <a:gd name="adj2" fmla="val 47179"/>
                <a:gd name="adj3" fmla="val 386297"/>
                <a:gd name="adj4" fmla="val 4756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000" dirty="0" smtClean="0"/>
                <a:t>Las</a:t>
              </a:r>
              <a:r>
                <a:rPr lang="zh-CN" altLang="en-US" sz="1000" dirty="0" smtClean="0"/>
                <a:t> </a:t>
              </a:r>
              <a:r>
                <a:rPr lang="en-US" altLang="zh-CN" sz="1000" dirty="0" smtClean="0"/>
                <a:t>Vegas</a:t>
              </a:r>
              <a:endParaRPr lang="en-US" sz="1000" dirty="0"/>
            </a:p>
          </p:txBody>
        </p:sp>
      </p:grpSp>
      <p:sp>
        <p:nvSpPr>
          <p:cNvPr id="33" name="Rectangle 32"/>
          <p:cNvSpPr/>
          <p:nvPr/>
        </p:nvSpPr>
        <p:spPr>
          <a:xfrm>
            <a:off x="369428" y="3946200"/>
            <a:ext cx="3897772" cy="2819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r>
              <a:rPr lang="en-US" sz="1600" dirty="0" smtClean="0">
                <a:solidFill>
                  <a:prstClr val="white"/>
                </a:solidFill>
                <a:latin typeface="+mj-lt"/>
              </a:rPr>
              <a:t>Revenue Growth</a:t>
            </a:r>
            <a:endParaRPr lang="en-US" sz="1600" dirty="0">
              <a:solidFill>
                <a:prstClr val="white"/>
              </a:solidFill>
              <a:latin typeface="+mj-lt"/>
            </a:endParaRPr>
          </a:p>
        </p:txBody>
      </p:sp>
      <p:sp>
        <p:nvSpPr>
          <p:cNvPr id="34" name="Rectangle 33"/>
          <p:cNvSpPr/>
          <p:nvPr/>
        </p:nvSpPr>
        <p:spPr>
          <a:xfrm>
            <a:off x="346295" y="981555"/>
            <a:ext cx="3897772" cy="28883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914400"/>
            <a:r>
              <a:rPr lang="en-US" sz="1600" dirty="0" smtClean="0">
                <a:solidFill>
                  <a:prstClr val="white"/>
                </a:solidFill>
                <a:latin typeface="+mj-lt"/>
              </a:rPr>
              <a:t>Industry Landscape</a:t>
            </a:r>
            <a:endParaRPr lang="en-US" sz="1600" dirty="0">
              <a:solidFill>
                <a:prstClr val="white"/>
              </a:solidFill>
              <a:latin typeface="+mj-lt"/>
            </a:endParaRPr>
          </a:p>
        </p:txBody>
      </p:sp>
      <p:graphicFrame>
        <p:nvGraphicFramePr>
          <p:cNvPr id="35" name="Diagram 34"/>
          <p:cNvGraphicFramePr/>
          <p:nvPr>
            <p:extLst/>
          </p:nvPr>
        </p:nvGraphicFramePr>
        <p:xfrm>
          <a:off x="4531659" y="4325370"/>
          <a:ext cx="4135572" cy="22403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p:cNvSpPr txBox="1"/>
          <p:nvPr/>
        </p:nvSpPr>
        <p:spPr>
          <a:xfrm>
            <a:off x="246099" y="1257823"/>
            <a:ext cx="4213902" cy="2708434"/>
          </a:xfrm>
          <a:prstGeom prst="rect">
            <a:avLst/>
          </a:prstGeom>
          <a:noFill/>
        </p:spPr>
        <p:txBody>
          <a:bodyPr wrap="square" rtlCol="0">
            <a:spAutoFit/>
          </a:bodyPr>
          <a:lstStyle/>
          <a:p>
            <a:pPr marL="285750" indent="-285750">
              <a:buFont typeface="Arial" panose="020B0604020202020204" pitchFamily="34" charset="0"/>
              <a:buChar char="•"/>
            </a:pPr>
            <a:r>
              <a:rPr lang="en-US" sz="1700" dirty="0"/>
              <a:t>Founded in 1903</a:t>
            </a:r>
          </a:p>
          <a:p>
            <a:pPr marL="285750" indent="-285750">
              <a:buFont typeface="Arial" panose="020B0604020202020204" pitchFamily="34" charset="0"/>
              <a:buChar char="•"/>
            </a:pPr>
            <a:r>
              <a:rPr lang="en-US" sz="1700" dirty="0"/>
              <a:t>Composed of the American and National Leagues, both made up of 15 </a:t>
            </a:r>
            <a:r>
              <a:rPr lang="en-US" sz="1700" dirty="0" smtClean="0"/>
              <a:t>teams</a:t>
            </a:r>
          </a:p>
          <a:p>
            <a:pPr marL="285750" indent="-285750">
              <a:buFont typeface="Arial" panose="020B0604020202020204" pitchFamily="34" charset="0"/>
              <a:buChar char="•"/>
            </a:pPr>
            <a:r>
              <a:rPr lang="en-US" sz="1700" dirty="0" smtClean="0"/>
              <a:t>Expected to maintain recent growth</a:t>
            </a:r>
          </a:p>
          <a:p>
            <a:pPr marL="285750" indent="-285750">
              <a:buFont typeface="Arial" panose="020B0604020202020204" pitchFamily="34" charset="0"/>
              <a:buChar char="•"/>
            </a:pPr>
            <a:r>
              <a:rPr lang="en-US" sz="1700" dirty="0" smtClean="0"/>
              <a:t>High competition and increasing barriers to entry</a:t>
            </a:r>
          </a:p>
          <a:p>
            <a:pPr marL="285750" indent="-285750">
              <a:buFont typeface="Arial" panose="020B0604020202020204" pitchFamily="34" charset="0"/>
              <a:buChar char="•"/>
            </a:pPr>
            <a:r>
              <a:rPr lang="en-US" sz="1700" dirty="0" smtClean="0"/>
              <a:t>50% viewers are 55 or older, 70% are male, 83% are white</a:t>
            </a:r>
            <a:endParaRPr lang="en-US" sz="1700" dirty="0"/>
          </a:p>
          <a:p>
            <a:endParaRPr lang="en-US" sz="1700" dirty="0"/>
          </a:p>
        </p:txBody>
      </p:sp>
    </p:spTree>
    <p:extLst>
      <p:ext uri="{BB962C8B-B14F-4D97-AF65-F5344CB8AC3E}">
        <p14:creationId xmlns:p14="http://schemas.microsoft.com/office/powerpoint/2010/main" val="3457135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098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Source: Baseball Reference</a:t>
            </a:r>
            <a:endParaRPr lang="en-US" dirty="0"/>
          </a:p>
        </p:txBody>
      </p:sp>
      <p:sp>
        <p:nvSpPr>
          <p:cNvPr id="3" name="Title 2"/>
          <p:cNvSpPr>
            <a:spLocks noGrp="1"/>
          </p:cNvSpPr>
          <p:nvPr>
            <p:ph type="title"/>
          </p:nvPr>
        </p:nvSpPr>
        <p:spPr/>
        <p:txBody>
          <a:bodyPr>
            <a:noAutofit/>
          </a:bodyPr>
          <a:lstStyle/>
          <a:p>
            <a:r>
              <a:rPr lang="en-US" sz="2800" dirty="0" smtClean="0"/>
              <a:t>Focus on pitching, particularly pitchers with low walk and home run rates</a:t>
            </a:r>
            <a:endParaRPr lang="en-US" sz="2800" dirty="0"/>
          </a:p>
        </p:txBody>
      </p:sp>
      <p:sp>
        <p:nvSpPr>
          <p:cNvPr id="5" name="Rectangle 4"/>
          <p:cNvSpPr/>
          <p:nvPr/>
        </p:nvSpPr>
        <p:spPr>
          <a:xfrm>
            <a:off x="369428" y="1054204"/>
            <a:ext cx="3897772" cy="28883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sz="1600" dirty="0" smtClean="0">
                <a:solidFill>
                  <a:prstClr val="white"/>
                </a:solidFill>
                <a:latin typeface="+mj-lt"/>
              </a:rPr>
              <a:t>Pitching vs. Hitting</a:t>
            </a:r>
            <a:endParaRPr lang="en-US" sz="1600" dirty="0">
              <a:solidFill>
                <a:prstClr val="white"/>
              </a:solidFill>
              <a:latin typeface="+mj-lt"/>
            </a:endParaRPr>
          </a:p>
        </p:txBody>
      </p:sp>
      <p:sp>
        <p:nvSpPr>
          <p:cNvPr id="7" name="Rectangle 6"/>
          <p:cNvSpPr/>
          <p:nvPr/>
        </p:nvSpPr>
        <p:spPr>
          <a:xfrm>
            <a:off x="4636628" y="1054204"/>
            <a:ext cx="3897772" cy="28883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sz="1600" dirty="0" smtClean="0">
                <a:solidFill>
                  <a:prstClr val="white"/>
                </a:solidFill>
                <a:latin typeface="+mj-lt"/>
              </a:rPr>
              <a:t>Specific Stats to Look For in Pitchers</a:t>
            </a:r>
            <a:endParaRPr lang="en-US" sz="1600" dirty="0">
              <a:solidFill>
                <a:prstClr val="white"/>
              </a:solidFill>
              <a:latin typeface="+mj-lt"/>
            </a:endParaRPr>
          </a:p>
        </p:txBody>
      </p:sp>
      <p:sp>
        <p:nvSpPr>
          <p:cNvPr id="8" name="TextBox 7"/>
          <p:cNvSpPr txBox="1"/>
          <p:nvPr/>
        </p:nvSpPr>
        <p:spPr>
          <a:xfrm>
            <a:off x="369428" y="4431366"/>
            <a:ext cx="3897772" cy="2554545"/>
          </a:xfrm>
          <a:prstGeom prst="rect">
            <a:avLst/>
          </a:prstGeom>
          <a:noFill/>
        </p:spPr>
        <p:txBody>
          <a:bodyPr wrap="square" rtlCol="0">
            <a:spAutoFit/>
          </a:bodyPr>
          <a:lstStyle/>
          <a:p>
            <a:pPr marL="285750" indent="-285750">
              <a:buFont typeface="Arial" charset="0"/>
              <a:buChar char="•"/>
            </a:pPr>
            <a:r>
              <a:rPr lang="en-US" sz="1400" dirty="0" smtClean="0"/>
              <a:t>OPS</a:t>
            </a:r>
            <a:r>
              <a:rPr lang="en-US" sz="1400" dirty="0"/>
              <a:t>+: Standardized Hitting </a:t>
            </a:r>
            <a:r>
              <a:rPr lang="en-US" sz="1400" dirty="0" smtClean="0"/>
              <a:t>Statistic (OPS</a:t>
            </a:r>
            <a:r>
              <a:rPr lang="en-US" sz="1400" dirty="0"/>
              <a:t>: On-base Plus </a:t>
            </a:r>
            <a:r>
              <a:rPr lang="en-US" sz="1400" dirty="0" smtClean="0"/>
              <a:t>Slugging)</a:t>
            </a:r>
          </a:p>
          <a:p>
            <a:endParaRPr lang="en-US" sz="1400" dirty="0" smtClean="0"/>
          </a:p>
          <a:p>
            <a:pPr marL="285750" indent="-285750">
              <a:buFont typeface="Arial" charset="0"/>
              <a:buChar char="•"/>
            </a:pPr>
            <a:r>
              <a:rPr lang="en-US" sz="1400" dirty="0" smtClean="0"/>
              <a:t>ERA+: Standardized Pitching Statistic (ERA: Earned Run Average)</a:t>
            </a:r>
          </a:p>
          <a:p>
            <a:endParaRPr lang="en-US" dirty="0"/>
          </a:p>
          <a:p>
            <a:endParaRPr lang="en-US" dirty="0" smtClean="0"/>
          </a:p>
          <a:p>
            <a:endParaRPr lang="en-US" dirty="0"/>
          </a:p>
          <a:p>
            <a:endParaRPr lang="en-US" dirty="0" smtClean="0"/>
          </a:p>
          <a:p>
            <a:endParaRPr lang="en-US" dirty="0"/>
          </a:p>
        </p:txBody>
      </p:sp>
      <p:graphicFrame>
        <p:nvGraphicFramePr>
          <p:cNvPr id="9" name="Chart 8"/>
          <p:cNvGraphicFramePr>
            <a:graphicFrameLocks/>
          </p:cNvGraphicFramePr>
          <p:nvPr>
            <p:extLst>
              <p:ext uri="{D42A27DB-BD31-4B8C-83A1-F6EECF244321}">
                <p14:modId xmlns:p14="http://schemas.microsoft.com/office/powerpoint/2010/main" val="2120945259"/>
              </p:ext>
            </p:extLst>
          </p:nvPr>
        </p:nvGraphicFramePr>
        <p:xfrm>
          <a:off x="386360" y="1343036"/>
          <a:ext cx="3897773" cy="307656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4822896" y="4283238"/>
            <a:ext cx="3897772" cy="1661993"/>
          </a:xfrm>
          <a:prstGeom prst="rect">
            <a:avLst/>
          </a:prstGeom>
          <a:noFill/>
        </p:spPr>
        <p:txBody>
          <a:bodyPr wrap="square" rtlCol="0">
            <a:spAutoFit/>
          </a:bodyPr>
          <a:lstStyle/>
          <a:p>
            <a:pPr marL="285750" indent="-285750">
              <a:buFont typeface="Arial" charset="0"/>
              <a:buChar char="•"/>
            </a:pPr>
            <a:r>
              <a:rPr lang="en-US" sz="1400" dirty="0" smtClean="0"/>
              <a:t>There are three main pitching statistics that are almost entirely independent of team fielding</a:t>
            </a:r>
          </a:p>
          <a:p>
            <a:pPr marL="742950" lvl="1" indent="-285750">
              <a:buFont typeface="Arial" charset="0"/>
              <a:buChar char="•"/>
            </a:pPr>
            <a:r>
              <a:rPr lang="en-US" sz="1400" dirty="0" smtClean="0"/>
              <a:t>Home run rate (HR/9)</a:t>
            </a:r>
          </a:p>
          <a:p>
            <a:pPr marL="742950" lvl="1" indent="-285750">
              <a:buFont typeface="Arial" charset="0"/>
              <a:buChar char="•"/>
            </a:pPr>
            <a:r>
              <a:rPr lang="en-US" sz="1400" dirty="0"/>
              <a:t>W</a:t>
            </a:r>
            <a:r>
              <a:rPr lang="en-US" sz="1400" dirty="0" smtClean="0"/>
              <a:t>alk rate (BB/9), and </a:t>
            </a:r>
          </a:p>
          <a:p>
            <a:pPr marL="742950" lvl="1" indent="-285750">
              <a:buFont typeface="Arial" charset="0"/>
              <a:buChar char="•"/>
            </a:pPr>
            <a:r>
              <a:rPr lang="en-US" sz="1400" dirty="0"/>
              <a:t>S</a:t>
            </a:r>
            <a:r>
              <a:rPr lang="en-US" sz="1400" dirty="0" smtClean="0"/>
              <a:t>trikeout rate (K/9)</a:t>
            </a:r>
          </a:p>
          <a:p>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3596281567"/>
              </p:ext>
            </p:extLst>
          </p:nvPr>
        </p:nvGraphicFramePr>
        <p:xfrm>
          <a:off x="4636629" y="1343037"/>
          <a:ext cx="3897771" cy="280563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86360" y="5916714"/>
            <a:ext cx="8351240" cy="584775"/>
          </a:xfrm>
          <a:prstGeom prst="rect">
            <a:avLst/>
          </a:prstGeom>
          <a:ln w="28575">
            <a:solidFill>
              <a:schemeClr val="accent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smtClean="0"/>
              <a:t>The new franchise should focus on acquiring strong pitching in its first couple of years, defined as pitchers with low home run and walk rates.</a:t>
            </a:r>
            <a:endParaRPr lang="en-US" sz="1600" dirty="0"/>
          </a:p>
        </p:txBody>
      </p:sp>
    </p:spTree>
    <p:extLst>
      <p:ext uri="{BB962C8B-B14F-4D97-AF65-F5344CB8AC3E}">
        <p14:creationId xmlns:p14="http://schemas.microsoft.com/office/powerpoint/2010/main" val="2297942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Elbow Connector 119"/>
          <p:cNvCxnSpPr>
            <a:stCxn id="49" idx="2"/>
            <a:endCxn id="104" idx="0"/>
          </p:cNvCxnSpPr>
          <p:nvPr/>
        </p:nvCxnSpPr>
        <p:spPr>
          <a:xfrm rot="5400000">
            <a:off x="3646892" y="3229641"/>
            <a:ext cx="378608" cy="2071680"/>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49" idx="2"/>
            <a:endCxn id="105" idx="0"/>
          </p:cNvCxnSpPr>
          <p:nvPr/>
        </p:nvCxnSpPr>
        <p:spPr>
          <a:xfrm rot="16200000" flipH="1">
            <a:off x="5718570" y="3229642"/>
            <a:ext cx="378608" cy="2071677"/>
          </a:xfrm>
          <a:prstGeom prst="bentConnector3">
            <a:avLst>
              <a:gd name="adj1" fmla="val 50000"/>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671638" y="128588"/>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Introduction</a:t>
            </a:r>
            <a:endParaRPr lang="en-US" sz="1600" dirty="0"/>
          </a:p>
        </p:txBody>
      </p:sp>
      <p:sp>
        <p:nvSpPr>
          <p:cNvPr id="7" name="Rectangle 6"/>
          <p:cNvSpPr/>
          <p:nvPr/>
        </p:nvSpPr>
        <p:spPr>
          <a:xfrm>
            <a:off x="1885958" y="852488"/>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Executive Summary</a:t>
            </a:r>
            <a:endParaRPr lang="en-US" sz="1600" dirty="0"/>
          </a:p>
        </p:txBody>
      </p:sp>
      <p:sp>
        <p:nvSpPr>
          <p:cNvPr id="8" name="Rectangle 7"/>
          <p:cNvSpPr/>
          <p:nvPr/>
        </p:nvSpPr>
        <p:spPr>
          <a:xfrm>
            <a:off x="6029315" y="852487"/>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Industry Overview</a:t>
            </a:r>
            <a:endParaRPr lang="en-US" sz="1600" dirty="0"/>
          </a:p>
        </p:txBody>
      </p:sp>
      <p:sp>
        <p:nvSpPr>
          <p:cNvPr id="9" name="Rectangle 8"/>
          <p:cNvSpPr/>
          <p:nvPr/>
        </p:nvSpPr>
        <p:spPr>
          <a:xfrm>
            <a:off x="1671636" y="163353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Winning Strategy</a:t>
            </a:r>
            <a:endParaRPr lang="en-US" sz="1600" dirty="0"/>
          </a:p>
        </p:txBody>
      </p:sp>
      <p:cxnSp>
        <p:nvCxnSpPr>
          <p:cNvPr id="11" name="Elbow Connector 10"/>
          <p:cNvCxnSpPr>
            <a:stCxn id="6" idx="2"/>
            <a:endCxn id="7" idx="0"/>
          </p:cNvCxnSpPr>
          <p:nvPr/>
        </p:nvCxnSpPr>
        <p:spPr>
          <a:xfrm rot="5400000">
            <a:off x="3702848" y="-316702"/>
            <a:ext cx="266700" cy="2071680"/>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6" idx="2"/>
            <a:endCxn id="8" idx="0"/>
          </p:cNvCxnSpPr>
          <p:nvPr/>
        </p:nvCxnSpPr>
        <p:spPr>
          <a:xfrm rot="16200000" flipH="1">
            <a:off x="5774527" y="-316702"/>
            <a:ext cx="266699" cy="2071677"/>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7" idx="2"/>
            <a:endCxn id="9" idx="0"/>
          </p:cNvCxnSpPr>
          <p:nvPr/>
        </p:nvCxnSpPr>
        <p:spPr>
          <a:xfrm rot="16200000" flipH="1">
            <a:off x="3674276" y="435770"/>
            <a:ext cx="323843" cy="2071678"/>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8" idx="2"/>
            <a:endCxn id="9" idx="0"/>
          </p:cNvCxnSpPr>
          <p:nvPr/>
        </p:nvCxnSpPr>
        <p:spPr>
          <a:xfrm rot="5400000">
            <a:off x="5745954" y="435770"/>
            <a:ext cx="323844" cy="2071679"/>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9" idx="2"/>
            <a:endCxn id="30" idx="0"/>
          </p:cNvCxnSpPr>
          <p:nvPr/>
        </p:nvCxnSpPr>
        <p:spPr>
          <a:xfrm rot="5400000">
            <a:off x="3486963" y="1175526"/>
            <a:ext cx="469869" cy="2300279"/>
          </a:xfrm>
          <a:prstGeom prst="bentConnector3">
            <a:avLst>
              <a:gd name="adj1" fmla="val 53604"/>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9" idx="2"/>
            <a:endCxn id="31" idx="0"/>
          </p:cNvCxnSpPr>
          <p:nvPr/>
        </p:nvCxnSpPr>
        <p:spPr>
          <a:xfrm rot="16200000" flipH="1">
            <a:off x="5795575" y="1167191"/>
            <a:ext cx="453198" cy="2300277"/>
          </a:xfrm>
          <a:prstGeom prst="bentConnector3">
            <a:avLst>
              <a:gd name="adj1" fmla="val 57472"/>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885957" y="2560600"/>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Composition</a:t>
            </a:r>
            <a:endParaRPr lang="en-US" sz="1600" dirty="0"/>
          </a:p>
        </p:txBody>
      </p:sp>
      <p:sp>
        <p:nvSpPr>
          <p:cNvPr id="31" name="Rectangle 30"/>
          <p:cNvSpPr/>
          <p:nvPr/>
        </p:nvSpPr>
        <p:spPr>
          <a:xfrm>
            <a:off x="6486513" y="2543929"/>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Payroll</a:t>
            </a:r>
            <a:endParaRPr lang="en-US" sz="1600" dirty="0"/>
          </a:p>
        </p:txBody>
      </p:sp>
      <p:sp>
        <p:nvSpPr>
          <p:cNvPr id="32" name="Rectangle 31"/>
          <p:cNvSpPr/>
          <p:nvPr/>
        </p:nvSpPr>
        <p:spPr>
          <a:xfrm>
            <a:off x="3394885" y="2533220"/>
            <a:ext cx="1371600" cy="457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Management</a:t>
            </a:r>
            <a:endParaRPr lang="en-US" sz="1600" dirty="0"/>
          </a:p>
        </p:txBody>
      </p:sp>
      <p:sp>
        <p:nvSpPr>
          <p:cNvPr id="42" name="Rectangle 41"/>
          <p:cNvSpPr/>
          <p:nvPr/>
        </p:nvSpPr>
        <p:spPr>
          <a:xfrm>
            <a:off x="4977587" y="2539202"/>
            <a:ext cx="13716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Team Recruitment</a:t>
            </a:r>
            <a:endParaRPr lang="en-US" sz="1600" dirty="0"/>
          </a:p>
        </p:txBody>
      </p:sp>
      <p:sp>
        <p:nvSpPr>
          <p:cNvPr id="49" name="Rectangle 48"/>
          <p:cNvSpPr/>
          <p:nvPr/>
        </p:nvSpPr>
        <p:spPr>
          <a:xfrm>
            <a:off x="1671636" y="3618977"/>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 and Location</a:t>
            </a:r>
            <a:endParaRPr lang="en-US" sz="1600" dirty="0"/>
          </a:p>
        </p:txBody>
      </p:sp>
      <p:cxnSp>
        <p:nvCxnSpPr>
          <p:cNvPr id="50" name="Elbow Connector 49"/>
          <p:cNvCxnSpPr/>
          <p:nvPr/>
        </p:nvCxnSpPr>
        <p:spPr>
          <a:xfrm rot="16200000" flipH="1">
            <a:off x="4162082" y="2928900"/>
            <a:ext cx="628557"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42" idx="2"/>
            <a:endCxn id="49" idx="0"/>
          </p:cNvCxnSpPr>
          <p:nvPr/>
        </p:nvCxnSpPr>
        <p:spPr>
          <a:xfrm rot="5400000">
            <a:off x="4956425" y="2912014"/>
            <a:ext cx="622575" cy="791351"/>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671636" y="5319151"/>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Risks</a:t>
            </a:r>
            <a:endParaRPr lang="en-US" sz="1600" dirty="0"/>
          </a:p>
        </p:txBody>
      </p:sp>
      <p:cxnSp>
        <p:nvCxnSpPr>
          <p:cNvPr id="63" name="Elbow Connector 62"/>
          <p:cNvCxnSpPr>
            <a:stCxn id="104" idx="2"/>
            <a:endCxn id="62" idx="0"/>
          </p:cNvCxnSpPr>
          <p:nvPr/>
        </p:nvCxnSpPr>
        <p:spPr>
          <a:xfrm rot="16200000" flipH="1">
            <a:off x="3632613" y="4079728"/>
            <a:ext cx="407166" cy="2071680"/>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stCxn id="105" idx="2"/>
            <a:endCxn id="62" idx="0"/>
          </p:cNvCxnSpPr>
          <p:nvPr/>
        </p:nvCxnSpPr>
        <p:spPr>
          <a:xfrm rot="5400000">
            <a:off x="5704292" y="4079730"/>
            <a:ext cx="407166" cy="20716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Rectangle 98"/>
          <p:cNvSpPr/>
          <p:nvPr/>
        </p:nvSpPr>
        <p:spPr>
          <a:xfrm>
            <a:off x="1671636" y="6019294"/>
            <a:ext cx="6400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Conclusion</a:t>
            </a:r>
            <a:endParaRPr lang="en-US" sz="1600" dirty="0"/>
          </a:p>
        </p:txBody>
      </p:sp>
      <p:sp>
        <p:nvSpPr>
          <p:cNvPr id="104" name="Rectangle 103"/>
          <p:cNvSpPr/>
          <p:nvPr/>
        </p:nvSpPr>
        <p:spPr>
          <a:xfrm>
            <a:off x="1885956"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Location</a:t>
            </a:r>
            <a:endParaRPr lang="en-US" sz="1600" dirty="0"/>
          </a:p>
        </p:txBody>
      </p:sp>
      <p:sp>
        <p:nvSpPr>
          <p:cNvPr id="105" name="Rectangle 104"/>
          <p:cNvSpPr/>
          <p:nvPr/>
        </p:nvSpPr>
        <p:spPr>
          <a:xfrm>
            <a:off x="6029313" y="4454785"/>
            <a:ext cx="1828800"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League</a:t>
            </a:r>
            <a:endParaRPr lang="en-US" sz="1600" dirty="0"/>
          </a:p>
        </p:txBody>
      </p:sp>
      <p:cxnSp>
        <p:nvCxnSpPr>
          <p:cNvPr id="133" name="Straight Arrow Connector 132"/>
          <p:cNvCxnSpPr>
            <a:stCxn id="62" idx="2"/>
            <a:endCxn id="99" idx="0"/>
          </p:cNvCxnSpPr>
          <p:nvPr/>
        </p:nvCxnSpPr>
        <p:spPr>
          <a:xfrm>
            <a:off x="4872036" y="5776351"/>
            <a:ext cx="0" cy="2429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30" idx="2"/>
            <a:endCxn id="49" idx="0"/>
          </p:cNvCxnSpPr>
          <p:nvPr/>
        </p:nvCxnSpPr>
        <p:spPr>
          <a:xfrm rot="16200000" flipH="1">
            <a:off x="3421308" y="2168248"/>
            <a:ext cx="601177" cy="230027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1" idx="2"/>
            <a:endCxn id="49" idx="0"/>
          </p:cNvCxnSpPr>
          <p:nvPr/>
        </p:nvCxnSpPr>
        <p:spPr>
          <a:xfrm rot="5400000">
            <a:off x="5713251" y="2159915"/>
            <a:ext cx="617848" cy="2300277"/>
          </a:xfrm>
          <a:prstGeom prst="bentConnector3">
            <a:avLst>
              <a:gd name="adj1" fmla="val 50000"/>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9" idx="2"/>
            <a:endCxn id="32" idx="0"/>
          </p:cNvCxnSpPr>
          <p:nvPr/>
        </p:nvCxnSpPr>
        <p:spPr>
          <a:xfrm rot="5400000">
            <a:off x="4255117" y="1916300"/>
            <a:ext cx="442489" cy="791351"/>
          </a:xfrm>
          <a:prstGeom prst="bentConnector3">
            <a:avLst>
              <a:gd name="adj1" fmla="val 57654"/>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9" idx="2"/>
            <a:endCxn id="42" idx="0"/>
          </p:cNvCxnSpPr>
          <p:nvPr/>
        </p:nvCxnSpPr>
        <p:spPr>
          <a:xfrm rot="16200000" flipH="1">
            <a:off x="5043476" y="1919290"/>
            <a:ext cx="448471" cy="791351"/>
          </a:xfrm>
          <a:prstGeom prst="bentConnector3">
            <a:avLst>
              <a:gd name="adj1" fmla="val 57552"/>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171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BC Theme">
  <a:themeElements>
    <a:clrScheme name="SIBC">
      <a:dk1>
        <a:srgbClr val="000000"/>
      </a:dk1>
      <a:lt1>
        <a:sysClr val="window" lastClr="FFFFFF"/>
      </a:lt1>
      <a:dk2>
        <a:srgbClr val="0C233E"/>
      </a:dk2>
      <a:lt2>
        <a:srgbClr val="BFBFBF"/>
      </a:lt2>
      <a:accent1>
        <a:srgbClr val="0C233E"/>
      </a:accent1>
      <a:accent2>
        <a:srgbClr val="93C13E"/>
      </a:accent2>
      <a:accent3>
        <a:srgbClr val="1F5AA1"/>
      </a:accent3>
      <a:accent4>
        <a:srgbClr val="BAD884"/>
      </a:accent4>
      <a:accent5>
        <a:srgbClr val="88B3E8"/>
      </a:accent5>
      <a:accent6>
        <a:srgbClr val="BFBFBF"/>
      </a:accent6>
      <a:hlink>
        <a:srgbClr val="1F5AA1"/>
      </a:hlink>
      <a:folHlink>
        <a:srgbClr val="7F7F7F"/>
      </a:folHlink>
    </a:clrScheme>
    <a:fontScheme name="SIBC">
      <a:majorFont>
        <a:latin typeface="Trebuchet MS"/>
        <a:ea typeface=""/>
        <a:cs typeface=""/>
      </a:majorFont>
      <a:minorFont>
        <a:latin typeface="Trebuchet MS"/>
        <a:ea typeface=""/>
        <a:cs typeface=""/>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IBC Theme" id="{A9FBC0B9-6316-47F2-A9AB-3451AAD452D4}" vid="{3072BC8A-3A1F-4015-ABDD-5FF8784959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SIBC Theme</Template>
  <TotalTime>8258</TotalTime>
  <Words>3318</Words>
  <Application>Microsoft Macintosh PowerPoint</Application>
  <PresentationFormat>On-screen Show (4:3)</PresentationFormat>
  <Paragraphs>615</Paragraphs>
  <Slides>35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Calibri</vt:lpstr>
      <vt:lpstr>Lucida Grande</vt:lpstr>
      <vt:lpstr>Merriweather Sans</vt:lpstr>
      <vt:lpstr>Trebuchet MS</vt:lpstr>
      <vt:lpstr>Wingdings</vt:lpstr>
      <vt:lpstr>宋体</vt:lpstr>
      <vt:lpstr>Arial</vt:lpstr>
      <vt:lpstr>SIBC Theme</vt:lpstr>
      <vt:lpstr>PowerPoint Presentation</vt:lpstr>
      <vt:lpstr>SP17 SIBC Deloitte Project: Travel Team</vt:lpstr>
      <vt:lpstr>PowerPoint Presentation</vt:lpstr>
      <vt:lpstr>Executive Summary</vt:lpstr>
      <vt:lpstr>PowerPoint Presentation</vt:lpstr>
      <vt:lpstr>MLB Industry Overview</vt:lpstr>
      <vt:lpstr>PowerPoint Presentation</vt:lpstr>
      <vt:lpstr>Focus on pitching, particularly pitchers with low walk and home run rates</vt:lpstr>
      <vt:lpstr>PowerPoint Presentation</vt:lpstr>
      <vt:lpstr>Managers who bring their team to the playoffs are older and experienced</vt:lpstr>
      <vt:lpstr>PowerPoint Presentation</vt:lpstr>
      <vt:lpstr>Analysis of Top 35 High-Value Starting Pitchers</vt:lpstr>
      <vt:lpstr>Playoff teams focus on traded and drafted players</vt:lpstr>
      <vt:lpstr>PowerPoint Presentation</vt:lpstr>
      <vt:lpstr>High Payroll Leads to Making the Playoffs</vt:lpstr>
      <vt:lpstr>Pitching is biggest contributor to payroll</vt:lpstr>
      <vt:lpstr>Young Hitters Provide Higher Return on Value</vt:lpstr>
      <vt:lpstr>Proof of Concept: Case Study of 2014-2016 World Series Champs</vt:lpstr>
      <vt:lpstr>PowerPoint Presentation</vt:lpstr>
      <vt:lpstr>Charlotte and Las Vegas match MLB viewer demographics</vt:lpstr>
      <vt:lpstr>Charlotte’s demographics are best suited for a successful team </vt:lpstr>
      <vt:lpstr>Charlotte provides the best market opportunities</vt:lpstr>
      <vt:lpstr>PowerPoint Presentation</vt:lpstr>
      <vt:lpstr>National League provides higher chance of making the playoffs</vt:lpstr>
      <vt:lpstr>PowerPoint Presentation</vt:lpstr>
      <vt:lpstr> Major risks can be mitigated</vt:lpstr>
      <vt:lpstr>PowerPoint Presentation</vt:lpstr>
      <vt:lpstr>Conclusion</vt:lpstr>
      <vt:lpstr>Any Questions?</vt:lpstr>
      <vt:lpstr>Appendix</vt:lpstr>
      <vt:lpstr>Case Study: 2016 World Series Champs CHI Cubs</vt:lpstr>
      <vt:lpstr>Case Study: 2015 World Series Champs KC Royals</vt:lpstr>
      <vt:lpstr>Case Study: 2014 World Series Champs SF Giants</vt:lpstr>
      <vt:lpstr>Other Managerial Factors</vt:lpstr>
      <vt:lpstr>Determining the Value of Managers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Patrick Stepien</cp:lastModifiedBy>
  <cp:revision>202</cp:revision>
  <cp:lastPrinted>2017-04-10T21:21:13Z</cp:lastPrinted>
  <dcterms:created xsi:type="dcterms:W3CDTF">2017-01-30T02:39:05Z</dcterms:created>
  <dcterms:modified xsi:type="dcterms:W3CDTF">2017-04-27T23:24:38Z</dcterms:modified>
</cp:coreProperties>
</file>