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0" r:id="rId2"/>
    <p:sldId id="3256" r:id="rId3"/>
    <p:sldId id="3267" r:id="rId4"/>
    <p:sldId id="3263" r:id="rId5"/>
    <p:sldId id="3255" r:id="rId6"/>
    <p:sldId id="3257" r:id="rId7"/>
    <p:sldId id="3259" r:id="rId8"/>
    <p:sldId id="3258" r:id="rId9"/>
    <p:sldId id="3260" r:id="rId10"/>
    <p:sldId id="3261" r:id="rId11"/>
    <p:sldId id="3276" r:id="rId12"/>
    <p:sldId id="3262" r:id="rId13"/>
    <p:sldId id="3264" r:id="rId14"/>
    <p:sldId id="3268" r:id="rId15"/>
    <p:sldId id="3265" r:id="rId16"/>
    <p:sldId id="3266" r:id="rId17"/>
    <p:sldId id="3269" r:id="rId18"/>
    <p:sldId id="3270" r:id="rId19"/>
    <p:sldId id="3271" r:id="rId20"/>
    <p:sldId id="3272" r:id="rId21"/>
    <p:sldId id="3273" r:id="rId22"/>
    <p:sldId id="3274" r:id="rId23"/>
    <p:sldId id="3277" r:id="rId24"/>
    <p:sldId id="3275" r:id="rId25"/>
    <p:sldId id="2733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orient="horz" pos="4320" userDrawn="1">
          <p15:clr>
            <a:srgbClr val="A4A3A4"/>
          </p15:clr>
        </p15:guide>
        <p15:guide id="35" pos="14470" userDrawn="1">
          <p15:clr>
            <a:srgbClr val="A4A3A4"/>
          </p15:clr>
        </p15:guide>
        <p15:guide id="49" pos="886" userDrawn="1">
          <p15:clr>
            <a:srgbClr val="A4A3A4"/>
          </p15:clr>
        </p15:guide>
        <p15:guide id="5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625556"/>
    <a:srgbClr val="CAAF7F"/>
    <a:srgbClr val="000000"/>
    <a:srgbClr val="445469"/>
    <a:srgbClr val="5A5A66"/>
    <a:srgbClr val="626162"/>
    <a:srgbClr val="C4D4E2"/>
    <a:srgbClr val="CFCFC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1" autoAdjust="0"/>
    <p:restoredTop sz="96763" autoAdjust="0"/>
  </p:normalViewPr>
  <p:slideViewPr>
    <p:cSldViewPr snapToGrid="0" snapToObjects="1">
      <p:cViewPr varScale="1">
        <p:scale>
          <a:sx n="37" d="100"/>
          <a:sy n="37" d="100"/>
        </p:scale>
        <p:origin x="108" y="876"/>
      </p:cViewPr>
      <p:guideLst>
        <p:guide orient="horz" pos="4320"/>
        <p:guide pos="14470"/>
        <p:guide pos="886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6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3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0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4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3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7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EF76624-3BFD-9146-B405-A9671AF76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85321" y="5977053"/>
            <a:ext cx="25348292" cy="8261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485321" y="-522513"/>
            <a:ext cx="25348292" cy="14761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3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 userDrawn="1"/>
        </p:nvSpPr>
        <p:spPr>
          <a:xfrm>
            <a:off x="23177171" y="512236"/>
            <a:ext cx="626328" cy="6263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33634" y="556039"/>
            <a:ext cx="82290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0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3" r:id="rId3"/>
    <p:sldLayoutId id="2147483892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0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ogard/ContosoUniversityDotNetCore-Pag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bog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2690821"/>
            <a:ext cx="14302958" cy="3083624"/>
            <a:chOff x="8759692" y="4463206"/>
            <a:chExt cx="14302958" cy="30836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4463206"/>
              <a:ext cx="1430295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Exploring Clean Architecture &amp; Vertical Slice Architecture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.NET Core + </a:t>
              </a:r>
              <a:r>
                <a:rPr lang="en-US" sz="2800" spc="6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Prairie Dev Con 2019 - Regina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DB1FC4-845D-4E1F-8258-AE8E62F5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53" y="6441508"/>
            <a:ext cx="10918591" cy="67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2" y="3873021"/>
            <a:ext cx="7886111" cy="78861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3996847" y="5174856"/>
            <a:ext cx="7886111" cy="1017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3996847" y="6514243"/>
            <a:ext cx="7886111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1FC59F-7CD5-4CD6-8895-E3F86368FB8C}"/>
              </a:ext>
            </a:extLst>
          </p:cNvPr>
          <p:cNvSpPr/>
          <p:nvPr/>
        </p:nvSpPr>
        <p:spPr>
          <a:xfrm>
            <a:off x="13996847" y="7853630"/>
            <a:ext cx="7886111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3996846" y="9193016"/>
            <a:ext cx="7886111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331C9-C49E-40C3-ABE0-8D70D05B091D}"/>
              </a:ext>
            </a:extLst>
          </p:cNvPr>
          <p:cNvSpPr/>
          <p:nvPr/>
        </p:nvSpPr>
        <p:spPr>
          <a:xfrm rot="16200000">
            <a:off x="12045188" y="7176489"/>
            <a:ext cx="5814203" cy="1017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Slice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A989DF-6B22-4621-BFED-2A16831F71B5}"/>
              </a:ext>
            </a:extLst>
          </p:cNvPr>
          <p:cNvSpPr/>
          <p:nvPr/>
        </p:nvSpPr>
        <p:spPr>
          <a:xfrm>
            <a:off x="11005053" y="7176489"/>
            <a:ext cx="2363638" cy="10179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EBB55-F914-4BE7-A57B-47DCC02AB19F}"/>
              </a:ext>
            </a:extLst>
          </p:cNvPr>
          <p:cNvSpPr txBox="1"/>
          <p:nvPr/>
        </p:nvSpPr>
        <p:spPr>
          <a:xfrm>
            <a:off x="2897545" y="12255628"/>
            <a:ext cx="1898541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“Minimize coupling between slices and maximize coupling in a slice.” – Jimmy </a:t>
            </a:r>
            <a:r>
              <a:rPr lang="en-US" b="1" dirty="0" err="1">
                <a:solidFill>
                  <a:schemeClr val="bg1"/>
                </a:solidFill>
              </a:rPr>
              <a:t>Bogard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1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Clean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7041301" y="555216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7041301" y="685800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7041301" y="816383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0568825" y="554049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4096349" y="554049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9BCCAB2-D02D-4CF5-8B91-980158CE366B}"/>
              </a:ext>
            </a:extLst>
          </p:cNvPr>
          <p:cNvSpPr/>
          <p:nvPr/>
        </p:nvSpPr>
        <p:spPr>
          <a:xfrm>
            <a:off x="6263850" y="7366957"/>
            <a:ext cx="522515" cy="14374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9340C-54F9-48D4-B821-72A784940700}"/>
              </a:ext>
            </a:extLst>
          </p:cNvPr>
          <p:cNvSpPr txBox="1"/>
          <p:nvPr/>
        </p:nvSpPr>
        <p:spPr>
          <a:xfrm>
            <a:off x="4833257" y="7754431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Domain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3ABAC-CABE-4E7F-806B-176AB8090B93}"/>
              </a:ext>
            </a:extLst>
          </p:cNvPr>
          <p:cNvSpPr/>
          <p:nvPr/>
        </p:nvSpPr>
        <p:spPr>
          <a:xfrm>
            <a:off x="11395385" y="4162845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325CD-5FFE-4813-9E95-B8471E5943A3}"/>
              </a:ext>
            </a:extLst>
          </p:cNvPr>
          <p:cNvSpPr/>
          <p:nvPr/>
        </p:nvSpPr>
        <p:spPr>
          <a:xfrm>
            <a:off x="11395385" y="5468684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04EE02-BE6A-419B-A291-3C5BDFDBC089}"/>
              </a:ext>
            </a:extLst>
          </p:cNvPr>
          <p:cNvSpPr/>
          <p:nvPr/>
        </p:nvSpPr>
        <p:spPr>
          <a:xfrm>
            <a:off x="11395385" y="6774523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574461-0A12-4CCF-90A2-9374DA8E9827}"/>
              </a:ext>
            </a:extLst>
          </p:cNvPr>
          <p:cNvSpPr/>
          <p:nvPr/>
        </p:nvSpPr>
        <p:spPr>
          <a:xfrm rot="10800000">
            <a:off x="21896613" y="6896663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47860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Entities (POCO)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Enums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Value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C86D1-7EDC-42E2-BC50-3D58E255A41A}"/>
              </a:ext>
            </a:extLst>
          </p:cNvPr>
          <p:cNvSpPr/>
          <p:nvPr/>
        </p:nvSpPr>
        <p:spPr>
          <a:xfrm>
            <a:off x="14922909" y="4151181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E2B0-7E0F-491C-8E90-9CEE88B390DD}"/>
              </a:ext>
            </a:extLst>
          </p:cNvPr>
          <p:cNvSpPr/>
          <p:nvPr/>
        </p:nvSpPr>
        <p:spPr>
          <a:xfrm>
            <a:off x="18450433" y="4151180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9754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Avoid Data Annotations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Consider Convention over Configuration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Do use custom domain exception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94937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8735761" cy="2003305"/>
            <a:chOff x="8759696" y="4402584"/>
            <a:chExt cx="16537533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6537533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MediatR</a:t>
              </a:r>
              <a:endPara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Intermission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CA1D4-47E4-4AF8-8766-72C2C804CAC8}"/>
              </a:ext>
            </a:extLst>
          </p:cNvPr>
          <p:cNvSpPr/>
          <p:nvPr/>
        </p:nvSpPr>
        <p:spPr>
          <a:xfrm>
            <a:off x="2754467" y="4284920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40030-F720-480E-B3A6-54BE3F7245C6}"/>
              </a:ext>
            </a:extLst>
          </p:cNvPr>
          <p:cNvSpPr/>
          <p:nvPr/>
        </p:nvSpPr>
        <p:spPr>
          <a:xfrm>
            <a:off x="18220765" y="4284921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573604-1234-47C3-A858-F47FD3EF503E}"/>
              </a:ext>
            </a:extLst>
          </p:cNvPr>
          <p:cNvSpPr/>
          <p:nvPr/>
        </p:nvSpPr>
        <p:spPr>
          <a:xfrm>
            <a:off x="9629666" y="3519376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B0A31-FF2A-4413-8DC1-193A8338749F}"/>
              </a:ext>
            </a:extLst>
          </p:cNvPr>
          <p:cNvSpPr/>
          <p:nvPr/>
        </p:nvSpPr>
        <p:spPr>
          <a:xfrm>
            <a:off x="10051681" y="3912783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D116B-8535-4770-98D5-047EA1743F62}"/>
              </a:ext>
            </a:extLst>
          </p:cNvPr>
          <p:cNvSpPr/>
          <p:nvPr/>
        </p:nvSpPr>
        <p:spPr>
          <a:xfrm>
            <a:off x="10487616" y="4295554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1BEDB-CDF0-4912-BFCD-E3AF099D4444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156885" y="557146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3100F-B3B4-42D7-BA7A-09A3B43A7DE1}"/>
              </a:ext>
            </a:extLst>
          </p:cNvPr>
          <p:cNvCxnSpPr/>
          <p:nvPr/>
        </p:nvCxnSpPr>
        <p:spPr>
          <a:xfrm>
            <a:off x="13890034" y="5651203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355B79-4F0A-4097-B85F-C6A6CAF7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38" y="8823369"/>
            <a:ext cx="6992390" cy="984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C8552A-814C-4195-A6A6-0065A6B3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753" y="10603573"/>
            <a:ext cx="12012352" cy="11970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192BA4-8196-4349-B56F-6434AAD0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753" y="8807524"/>
            <a:ext cx="12012352" cy="8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Application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94692" y="3968151"/>
            <a:ext cx="849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CQRS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Validators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Exceptions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Business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36204D-7021-4BAC-8394-5CFE4E6CE8C9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0D7A4-5817-4BAD-AA86-4E690353DAA7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4F07B2-859C-4AD7-9DA3-0D9ACFF5041B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12EE6D-ABFE-43DF-96C0-DC1F135AD610}"/>
              </a:ext>
            </a:extLst>
          </p:cNvPr>
          <p:cNvSpPr/>
          <p:nvPr/>
        </p:nvSpPr>
        <p:spPr>
          <a:xfrm rot="10800000">
            <a:off x="21896613" y="5838561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FD220-36B8-4BEF-9689-7409743AC902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2122C-F474-4BCC-9747-902C0E26AB41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9952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Business Logic in Handlers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Pipeline filters for cross cutting concerns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DIP used to abstract away infrastructure and data access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MediatR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FluentValidation</a:t>
            </a: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, and </a:t>
            </a:r>
            <a:r>
              <a:rPr lang="en-US" sz="6600" dirty="0" err="1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AutoMapper</a:t>
            </a:r>
            <a:endParaRPr lang="en-US" sz="6600" dirty="0">
              <a:solidFill>
                <a:schemeClr val="tx2"/>
              </a:solidFill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4402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Persistence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 err="1">
                <a:solidFill>
                  <a:schemeClr val="bg1"/>
                </a:solidFill>
              </a:rPr>
              <a:t>DbContext</a:t>
            </a:r>
            <a:endParaRPr lang="en-CA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Migrations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Stores Procedures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Seeding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Configurations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B9E23-A036-46BA-9F8A-A6C1D89DC9F5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BC4FE-08F5-4E62-B2CB-1A7117E497D4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8E7AD9-4503-4AEE-BDE6-04C454DAC37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D64E18-AF24-45EF-B33D-59E17D7A4770}"/>
              </a:ext>
            </a:extLst>
          </p:cNvPr>
          <p:cNvSpPr/>
          <p:nvPr/>
        </p:nvSpPr>
        <p:spPr>
          <a:xfrm rot="5400000">
            <a:off x="15645344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A238D-5795-43EB-BE93-297A039F06B3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D43EDB-2746-4553-9FE1-FF7C384716B7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42878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Configurations separate from Domain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9824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Infrastructure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Implementations for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API Clients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File System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IoT Devices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D0094-658F-439D-88F8-50F5AE0DF833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FD962-E04A-4F32-BB56-B2B97327E4CD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041DC7-1C4F-4CEF-9CD6-FC9656D00251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E2A8FE-1F47-45B9-B489-4C2F11DF4783}"/>
              </a:ext>
            </a:extLst>
          </p:cNvPr>
          <p:cNvSpPr/>
          <p:nvPr/>
        </p:nvSpPr>
        <p:spPr>
          <a:xfrm rot="5400000">
            <a:off x="19289499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20977-895D-4AE0-AAD9-DC63E27581C4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4F127-D974-4A21-B091-EC00CA1B28E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375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746872" y="3611101"/>
            <a:ext cx="14302958" cy="2594231"/>
            <a:chOff x="8759692" y="5383486"/>
            <a:chExt cx="14302958" cy="25942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2" y="5383486"/>
              <a:ext cx="143029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Patrick Ullrich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Senior Software Developer Outpost Health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240269" y="3471798"/>
            <a:ext cx="4511808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834B-60B1-4A9B-810E-F3A6BDF5945C}"/>
              </a:ext>
            </a:extLst>
          </p:cNvPr>
          <p:cNvSpPr txBox="1"/>
          <p:nvPr/>
        </p:nvSpPr>
        <p:spPr>
          <a:xfrm>
            <a:off x="1433763" y="8765188"/>
            <a:ext cx="685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Slack: hackregina.slack.com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A5554-669E-44CD-9257-16F6353C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090" y="0"/>
            <a:ext cx="13821508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Implementations of Application Layer Interfaces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Nothing depends on this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2087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Presentation Layer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SPA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Angular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React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Vue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API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SOAP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REST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SSR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Razor Pages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MVC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Web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6BFCB0-6656-41D4-805F-A93170F2699B}"/>
              </a:ext>
            </a:extLst>
          </p:cNvPr>
          <p:cNvSpPr/>
          <p:nvPr/>
        </p:nvSpPr>
        <p:spPr>
          <a:xfrm>
            <a:off x="11395385" y="441058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7BBFC-D692-4FBB-901D-1AB0A49641DA}"/>
              </a:ext>
            </a:extLst>
          </p:cNvPr>
          <p:cNvSpPr/>
          <p:nvPr/>
        </p:nvSpPr>
        <p:spPr>
          <a:xfrm>
            <a:off x="11395385" y="5716421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BB368-4C6E-476F-9275-5C47F59776AC}"/>
              </a:ext>
            </a:extLst>
          </p:cNvPr>
          <p:cNvSpPr/>
          <p:nvPr/>
        </p:nvSpPr>
        <p:spPr>
          <a:xfrm>
            <a:off x="11395385" y="7022260"/>
            <a:ext cx="10295048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8E1FCC-95E8-4913-9DE3-7F30D4761E1E}"/>
              </a:ext>
            </a:extLst>
          </p:cNvPr>
          <p:cNvSpPr/>
          <p:nvPr/>
        </p:nvSpPr>
        <p:spPr>
          <a:xfrm rot="5400000">
            <a:off x="12246173" y="2922662"/>
            <a:ext cx="1561867" cy="7736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B8604-F732-4492-9B05-155FCD4A6658}"/>
              </a:ext>
            </a:extLst>
          </p:cNvPr>
          <p:cNvSpPr/>
          <p:nvPr/>
        </p:nvSpPr>
        <p:spPr>
          <a:xfrm>
            <a:off x="14922909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A241B-686E-4872-BD8C-53CE73866696}"/>
              </a:ext>
            </a:extLst>
          </p:cNvPr>
          <p:cNvSpPr/>
          <p:nvPr/>
        </p:nvSpPr>
        <p:spPr>
          <a:xfrm>
            <a:off x="18450433" y="4410582"/>
            <a:ext cx="3240000" cy="10179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2350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14E5B4F-6DEF-6947-ABBA-E6FA6111893C}"/>
              </a:ext>
            </a:extLst>
          </p:cNvPr>
          <p:cNvSpPr txBox="1"/>
          <p:nvPr/>
        </p:nvSpPr>
        <p:spPr>
          <a:xfrm>
            <a:off x="2688079" y="4965174"/>
            <a:ext cx="190014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Controllers become thin layers</a:t>
            </a:r>
          </a:p>
          <a:p>
            <a:pPr marL="1143000" indent="-11430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6600" dirty="0">
                <a:solidFill>
                  <a:schemeClr val="tx2"/>
                </a:solidFill>
                <a:ea typeface="Roboto Light" panose="02000000000000000000" pitchFamily="2" charset="0"/>
                <a:cs typeface="Roboto Light" panose="02000000000000000000" pitchFamily="2" charset="0"/>
              </a:rPr>
              <a:t>.NET Core + Open API =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164B5-8655-4648-BAB9-53031FFC6C1D}"/>
              </a:ext>
            </a:extLst>
          </p:cNvPr>
          <p:cNvSpPr/>
          <p:nvPr/>
        </p:nvSpPr>
        <p:spPr>
          <a:xfrm rot="10800000" flipV="1">
            <a:off x="11642548" y="3978250"/>
            <a:ext cx="1092550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B61E1-45D3-4962-95BF-10AFFFDD682E}"/>
              </a:ext>
            </a:extLst>
          </p:cNvPr>
          <p:cNvSpPr txBox="1"/>
          <p:nvPr/>
        </p:nvSpPr>
        <p:spPr>
          <a:xfrm>
            <a:off x="5693404" y="1056160"/>
            <a:ext cx="12990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 &amp; Takeaways</a:t>
            </a:r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3354960B-93E0-4ED8-A7C7-D92073B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0911" y="5969707"/>
            <a:ext cx="1119125" cy="1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Tests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FF5DD-7112-4F8F-B8C4-B0631A271557}"/>
              </a:ext>
            </a:extLst>
          </p:cNvPr>
          <p:cNvSpPr/>
          <p:nvPr/>
        </p:nvSpPr>
        <p:spPr>
          <a:xfrm>
            <a:off x="11278754" y="312562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98BB1-60AC-4804-BD86-9ACA645BFE9C}"/>
              </a:ext>
            </a:extLst>
          </p:cNvPr>
          <p:cNvSpPr/>
          <p:nvPr/>
        </p:nvSpPr>
        <p:spPr>
          <a:xfrm>
            <a:off x="11278754" y="4431460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2C699-8600-421C-84C7-5AEBDDF9DA61}"/>
              </a:ext>
            </a:extLst>
          </p:cNvPr>
          <p:cNvSpPr/>
          <p:nvPr/>
        </p:nvSpPr>
        <p:spPr>
          <a:xfrm>
            <a:off x="11278754" y="5737299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04E0F-6383-416D-B235-3F5FBC52F876}"/>
              </a:ext>
            </a:extLst>
          </p:cNvPr>
          <p:cNvSpPr/>
          <p:nvPr/>
        </p:nvSpPr>
        <p:spPr>
          <a:xfrm>
            <a:off x="14806278" y="3113957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DCE09-3907-4875-97AA-C80C8F1CA9F2}"/>
              </a:ext>
            </a:extLst>
          </p:cNvPr>
          <p:cNvSpPr/>
          <p:nvPr/>
        </p:nvSpPr>
        <p:spPr>
          <a:xfrm>
            <a:off x="18333802" y="311395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36EF3-2F9D-4B56-B63D-73409831B3EA}"/>
              </a:ext>
            </a:extLst>
          </p:cNvPr>
          <p:cNvSpPr txBox="1"/>
          <p:nvPr/>
        </p:nvSpPr>
        <p:spPr>
          <a:xfrm>
            <a:off x="1547699" y="4389120"/>
            <a:ext cx="77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Easily testable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Arrange, Act, Assert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9994A-EDD0-4602-AA3E-913506807696}"/>
              </a:ext>
            </a:extLst>
          </p:cNvPr>
          <p:cNvSpPr/>
          <p:nvPr/>
        </p:nvSpPr>
        <p:spPr>
          <a:xfrm>
            <a:off x="2754467" y="9399647"/>
            <a:ext cx="3402418" cy="2573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F87DF-D877-4EFF-AF48-54563BA77073}"/>
              </a:ext>
            </a:extLst>
          </p:cNvPr>
          <p:cNvSpPr/>
          <p:nvPr/>
        </p:nvSpPr>
        <p:spPr>
          <a:xfrm>
            <a:off x="18220765" y="9399648"/>
            <a:ext cx="3402418" cy="2573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930B54-56B3-40F5-B729-1D4E6240A53B}"/>
              </a:ext>
            </a:extLst>
          </p:cNvPr>
          <p:cNvSpPr/>
          <p:nvPr/>
        </p:nvSpPr>
        <p:spPr>
          <a:xfrm>
            <a:off x="9629666" y="8634103"/>
            <a:ext cx="5118319" cy="4284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3200" dirty="0"/>
              <a:t>Pipeline Behavior</a:t>
            </a:r>
            <a:endParaRPr lang="en-CA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0F2C2-645E-44D5-8F56-38B6D7CEC413}"/>
              </a:ext>
            </a:extLst>
          </p:cNvPr>
          <p:cNvSpPr/>
          <p:nvPr/>
        </p:nvSpPr>
        <p:spPr>
          <a:xfrm>
            <a:off x="10051681" y="9027510"/>
            <a:ext cx="4274288" cy="3317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F323D-E7D1-49ED-A732-829E098D099A}"/>
              </a:ext>
            </a:extLst>
          </p:cNvPr>
          <p:cNvSpPr/>
          <p:nvPr/>
        </p:nvSpPr>
        <p:spPr>
          <a:xfrm>
            <a:off x="10487616" y="9410281"/>
            <a:ext cx="3402418" cy="2573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D93604-C8C9-4D63-A3CE-70249EA3E38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6156885" y="10686187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D623B-2214-4AAB-A8DE-3A7FDD93C464}"/>
              </a:ext>
            </a:extLst>
          </p:cNvPr>
          <p:cNvCxnSpPr/>
          <p:nvPr/>
        </p:nvCxnSpPr>
        <p:spPr>
          <a:xfrm>
            <a:off x="13890034" y="10765930"/>
            <a:ext cx="4330731" cy="106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Vertical Slice Architecture?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spc="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353915" y="1877614"/>
            <a:ext cx="1323438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7CC9A-5DB0-4DD5-A5DF-BAFBAA83C111}"/>
              </a:ext>
            </a:extLst>
          </p:cNvPr>
          <p:cNvSpPr txBox="1"/>
          <p:nvPr/>
        </p:nvSpPr>
        <p:spPr>
          <a:xfrm>
            <a:off x="2481037" y="3968151"/>
            <a:ext cx="8499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Move Application Logic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4400" dirty="0">
                <a:solidFill>
                  <a:schemeClr val="bg1"/>
                </a:solidFill>
              </a:rPr>
              <a:t>Inject Infrastructure directly into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4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2E0D1-A664-4CB3-B977-1A41EBE05274}"/>
              </a:ext>
            </a:extLst>
          </p:cNvPr>
          <p:cNvSpPr/>
          <p:nvPr/>
        </p:nvSpPr>
        <p:spPr>
          <a:xfrm>
            <a:off x="12188825" y="3979816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37F964-3CB3-41D0-A918-0108ECCF81B1}"/>
              </a:ext>
            </a:extLst>
          </p:cNvPr>
          <p:cNvSpPr/>
          <p:nvPr/>
        </p:nvSpPr>
        <p:spPr>
          <a:xfrm>
            <a:off x="12188825" y="5285655"/>
            <a:ext cx="10295048" cy="10179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88B6A-C807-45CA-B052-2603D351928D}"/>
              </a:ext>
            </a:extLst>
          </p:cNvPr>
          <p:cNvSpPr/>
          <p:nvPr/>
        </p:nvSpPr>
        <p:spPr>
          <a:xfrm>
            <a:off x="12188825" y="6591494"/>
            <a:ext cx="10295048" cy="1017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4836CD-0E2A-4D47-9E4A-8A0042CB66AD}"/>
              </a:ext>
            </a:extLst>
          </p:cNvPr>
          <p:cNvSpPr/>
          <p:nvPr/>
        </p:nvSpPr>
        <p:spPr>
          <a:xfrm>
            <a:off x="15716349" y="3968152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02C3B-3A39-474B-95C5-C3C8F23DD9B9}"/>
              </a:ext>
            </a:extLst>
          </p:cNvPr>
          <p:cNvSpPr/>
          <p:nvPr/>
        </p:nvSpPr>
        <p:spPr>
          <a:xfrm>
            <a:off x="19243873" y="3968151"/>
            <a:ext cx="3240000" cy="101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43DE2-B6DD-40FB-862D-DF9657479578}"/>
              </a:ext>
            </a:extLst>
          </p:cNvPr>
          <p:cNvSpPr/>
          <p:nvPr/>
        </p:nvSpPr>
        <p:spPr>
          <a:xfrm>
            <a:off x="18650443" y="3573927"/>
            <a:ext cx="720742" cy="4441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Slice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08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9441683-97DA-6049-9599-C04A9ADFE6A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D3833-C0D0-9845-A0FB-1C2588636EAA}"/>
              </a:ext>
            </a:extLst>
          </p:cNvPr>
          <p:cNvSpPr txBox="1"/>
          <p:nvPr/>
        </p:nvSpPr>
        <p:spPr>
          <a:xfrm>
            <a:off x="8394183" y="729364"/>
            <a:ext cx="76263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4A39B-A25F-4E4D-9D28-03A6419F04BD}"/>
              </a:ext>
            </a:extLst>
          </p:cNvPr>
          <p:cNvSpPr txBox="1"/>
          <p:nvPr/>
        </p:nvSpPr>
        <p:spPr>
          <a:xfrm>
            <a:off x="2174630" y="7762607"/>
            <a:ext cx="7458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https://github.com/jbogard/ContosoUniversityDotNetCore-Pages</a:t>
            </a:r>
            <a:endParaRPr lang="en-US" sz="4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8136-2F27-447C-B7E6-F2112DBA8F36}"/>
              </a:ext>
            </a:extLst>
          </p:cNvPr>
          <p:cNvSpPr txBox="1"/>
          <p:nvPr/>
        </p:nvSpPr>
        <p:spPr>
          <a:xfrm>
            <a:off x="-364312" y="3882727"/>
            <a:ext cx="76263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FA0DE-613A-435C-A8E3-CD54D5F80B15}"/>
              </a:ext>
            </a:extLst>
          </p:cNvPr>
          <p:cNvSpPr txBox="1"/>
          <p:nvPr/>
        </p:nvSpPr>
        <p:spPr>
          <a:xfrm>
            <a:off x="14107905" y="5981472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Clean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A115F-915C-472E-9589-702F56E1A67D}"/>
              </a:ext>
            </a:extLst>
          </p:cNvPr>
          <p:cNvSpPr txBox="1"/>
          <p:nvPr/>
        </p:nvSpPr>
        <p:spPr>
          <a:xfrm>
            <a:off x="14107905" y="8501271"/>
            <a:ext cx="745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Vertical Slice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34A63-4739-45F7-B8CF-54B6FB9C17CC}"/>
              </a:ext>
            </a:extLst>
          </p:cNvPr>
          <p:cNvSpPr txBox="1"/>
          <p:nvPr/>
        </p:nvSpPr>
        <p:spPr>
          <a:xfrm>
            <a:off x="2174630" y="5612140"/>
            <a:ext cx="7458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https://bit.ly/northwind-traders</a:t>
            </a:r>
          </a:p>
        </p:txBody>
      </p:sp>
    </p:spTree>
    <p:extLst>
      <p:ext uri="{BB962C8B-B14F-4D97-AF65-F5344CB8AC3E}">
        <p14:creationId xmlns:p14="http://schemas.microsoft.com/office/powerpoint/2010/main" val="32079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28819-4465-3A49-8D25-CCC10105D14A}"/>
              </a:ext>
            </a:extLst>
          </p:cNvPr>
          <p:cNvSpPr txBox="1"/>
          <p:nvPr/>
        </p:nvSpPr>
        <p:spPr>
          <a:xfrm>
            <a:off x="1746872" y="1262636"/>
            <a:ext cx="143029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120078" y="2111451"/>
            <a:ext cx="1791114" cy="9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53B83-9F45-4750-AF6C-A01922D6794F}"/>
              </a:ext>
            </a:extLst>
          </p:cNvPr>
          <p:cNvSpPr/>
          <p:nvPr/>
        </p:nvSpPr>
        <p:spPr>
          <a:xfrm>
            <a:off x="12019515" y="2598223"/>
            <a:ext cx="7297947" cy="8798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Stepping through time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3C19F-16C1-44C2-B6AD-CB57F1BCA3E0}"/>
              </a:ext>
            </a:extLst>
          </p:cNvPr>
          <p:cNvSpPr/>
          <p:nvPr/>
        </p:nvSpPr>
        <p:spPr>
          <a:xfrm>
            <a:off x="12019515" y="3772694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Architecture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95CEC-6616-4055-AB03-B47B05C71FD5}"/>
              </a:ext>
            </a:extLst>
          </p:cNvPr>
          <p:cNvSpPr/>
          <p:nvPr/>
        </p:nvSpPr>
        <p:spPr>
          <a:xfrm>
            <a:off x="12063791" y="12013416"/>
            <a:ext cx="7297947" cy="879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Slice + Clean Architecture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14E1F-131D-4119-93C1-9EE4A7EEECBE}"/>
              </a:ext>
            </a:extLst>
          </p:cNvPr>
          <p:cNvSpPr/>
          <p:nvPr/>
        </p:nvSpPr>
        <p:spPr>
          <a:xfrm>
            <a:off x="14151234" y="4947166"/>
            <a:ext cx="5193103" cy="7148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Layer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A5A43-2E88-44FD-85CB-35538BD6C70C}"/>
              </a:ext>
            </a:extLst>
          </p:cNvPr>
          <p:cNvSpPr/>
          <p:nvPr/>
        </p:nvSpPr>
        <p:spPr>
          <a:xfrm>
            <a:off x="14151233" y="797556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 Layer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DBC44-B2EB-4589-BF3C-5DE247EBAF2C}"/>
              </a:ext>
            </a:extLst>
          </p:cNvPr>
          <p:cNvSpPr/>
          <p:nvPr/>
        </p:nvSpPr>
        <p:spPr>
          <a:xfrm>
            <a:off x="14151232" y="898502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 Layer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67A6E-8FCA-4AD2-92DC-76985B24E3C0}"/>
              </a:ext>
            </a:extLst>
          </p:cNvPr>
          <p:cNvSpPr/>
          <p:nvPr/>
        </p:nvSpPr>
        <p:spPr>
          <a:xfrm>
            <a:off x="14168635" y="595663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 + </a:t>
            </a:r>
            <a:r>
              <a:rPr lang="en-US" dirty="0" err="1"/>
              <a:t>MediatR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0170C-67AC-46E6-98DE-8E8C444E6228}"/>
              </a:ext>
            </a:extLst>
          </p:cNvPr>
          <p:cNvSpPr/>
          <p:nvPr/>
        </p:nvSpPr>
        <p:spPr>
          <a:xfrm>
            <a:off x="14168635" y="1100395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76E212-6D15-485A-AD1E-81566CB88079}"/>
              </a:ext>
            </a:extLst>
          </p:cNvPr>
          <p:cNvSpPr/>
          <p:nvPr/>
        </p:nvSpPr>
        <p:spPr>
          <a:xfrm>
            <a:off x="14151231" y="9994490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69690E-96CE-4A34-9BA2-D897A9DF24D2}"/>
              </a:ext>
            </a:extLst>
          </p:cNvPr>
          <p:cNvSpPr/>
          <p:nvPr/>
        </p:nvSpPr>
        <p:spPr>
          <a:xfrm>
            <a:off x="14168635" y="6966095"/>
            <a:ext cx="5193103" cy="7148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10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-485321" y="5977054"/>
            <a:ext cx="25348292" cy="8261459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857BB-959C-814C-85CB-C01CB578275B}"/>
              </a:ext>
            </a:extLst>
          </p:cNvPr>
          <p:cNvSpPr txBox="1"/>
          <p:nvPr/>
        </p:nvSpPr>
        <p:spPr>
          <a:xfrm>
            <a:off x="5693404" y="1056160"/>
            <a:ext cx="129908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Real Experts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F07B7A-38B3-1948-AC7C-A6B125839258}"/>
              </a:ext>
            </a:extLst>
          </p:cNvPr>
          <p:cNvSpPr/>
          <p:nvPr/>
        </p:nvSpPr>
        <p:spPr>
          <a:xfrm>
            <a:off x="0" y="5977054"/>
            <a:ext cx="24377650" cy="7738946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5F499E-B389-1745-A7D3-1A30BCEB395E}"/>
              </a:ext>
            </a:extLst>
          </p:cNvPr>
          <p:cNvSpPr/>
          <p:nvPr/>
        </p:nvSpPr>
        <p:spPr>
          <a:xfrm>
            <a:off x="5170371" y="4404050"/>
            <a:ext cx="3146008" cy="3146008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782615-97E3-214C-97E4-11385CA41002}"/>
              </a:ext>
            </a:extLst>
          </p:cNvPr>
          <p:cNvSpPr/>
          <p:nvPr/>
        </p:nvSpPr>
        <p:spPr>
          <a:xfrm>
            <a:off x="15706544" y="4404050"/>
            <a:ext cx="3146008" cy="3146008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241DB3-C3E1-644B-A1F0-9CF2A7D3F3E8}"/>
              </a:ext>
            </a:extLst>
          </p:cNvPr>
          <p:cNvGrpSpPr/>
          <p:nvPr/>
        </p:nvGrpSpPr>
        <p:grpSpPr>
          <a:xfrm>
            <a:off x="3723345" y="8371171"/>
            <a:ext cx="6038155" cy="1879161"/>
            <a:chOff x="1897635" y="8631000"/>
            <a:chExt cx="6038155" cy="18791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A839D5-73D7-7B4A-8481-BD0236537EA6}"/>
                </a:ext>
              </a:extLst>
            </p:cNvPr>
            <p:cNvSpPr txBox="1"/>
            <p:nvPr/>
          </p:nvSpPr>
          <p:spPr>
            <a:xfrm>
              <a:off x="1897635" y="9378313"/>
              <a:ext cx="6038155" cy="113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Clean Architecture with ASP.NET Core 2.2</a:t>
              </a:r>
            </a:p>
            <a:p>
              <a:pPr algn="ctr">
                <a:lnSpc>
                  <a:spcPct val="150000"/>
                </a:lnSpc>
              </a:pPr>
              <a:r>
                <a:rPr lang="en-US" sz="24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https://github.com/jasongt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13A347-39B1-A345-B18A-66C004473448}"/>
                </a:ext>
              </a:extLst>
            </p:cNvPr>
            <p:cNvSpPr txBox="1"/>
            <p:nvPr/>
          </p:nvSpPr>
          <p:spPr>
            <a:xfrm>
              <a:off x="2887696" y="8631000"/>
              <a:ext cx="40580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Jason Taylor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906213-C1F6-1B4D-87C7-9E54BA602146}"/>
              </a:ext>
            </a:extLst>
          </p:cNvPr>
          <p:cNvGrpSpPr/>
          <p:nvPr/>
        </p:nvGrpSpPr>
        <p:grpSpPr>
          <a:xfrm>
            <a:off x="14345583" y="8371171"/>
            <a:ext cx="5864122" cy="2437674"/>
            <a:chOff x="1985603" y="8631000"/>
            <a:chExt cx="5864122" cy="24376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C7ED53-C1C6-BA49-AC4B-F1E46A499F87}"/>
                </a:ext>
              </a:extLst>
            </p:cNvPr>
            <p:cNvSpPr txBox="1"/>
            <p:nvPr/>
          </p:nvSpPr>
          <p:spPr>
            <a:xfrm>
              <a:off x="1985603" y="9382891"/>
              <a:ext cx="5864122" cy="168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Author of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MediatR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and </a:t>
              </a:r>
              <a:r>
                <a:rPr lang="en-US" sz="2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AutoMapper</a:t>
              </a:r>
              <a:r>
                <a:rPr lang="en-US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talk on Vertical Slice Architecture</a:t>
              </a:r>
            </a:p>
            <a:p>
              <a:pPr algn="ctr">
                <a:lnSpc>
                  <a:spcPct val="150000"/>
                </a:lnSpc>
              </a:pPr>
              <a:r>
                <a:rPr lang="en-CA" sz="24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https://github.com/jbogard</a:t>
              </a:r>
              <a:endPara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196FAB-3C15-D14A-AC47-9B74D24CF241}"/>
                </a:ext>
              </a:extLst>
            </p:cNvPr>
            <p:cNvSpPr txBox="1"/>
            <p:nvPr/>
          </p:nvSpPr>
          <p:spPr>
            <a:xfrm>
              <a:off x="2612237" y="8631000"/>
              <a:ext cx="460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Jimmy </a:t>
              </a:r>
              <a:r>
                <a:rPr lang="en-US" sz="5400" dirty="0" err="1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Bogard</a:t>
              </a:r>
              <a:endParaRPr lang="en-US" sz="5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6CB3F-0A74-7E44-A691-ECD4729B69D2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28819-4465-3A49-8D25-CCC10105D14A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Repository – Service Pattern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113D40-989D-764C-B70D-4B5EE50C37BB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4396911" y="309906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Reality: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B4304-7FA6-7B43-B5BF-5AFDD8787BDB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F4DD7-74E9-4B3F-BC24-079090F5FCEC}"/>
              </a:ext>
            </a:extLst>
          </p:cNvPr>
          <p:cNvSpPr/>
          <p:nvPr/>
        </p:nvSpPr>
        <p:spPr>
          <a:xfrm>
            <a:off x="5432639" y="3997978"/>
            <a:ext cx="4987636" cy="1479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428CA-135D-481F-8758-0CDA0AA6561D}"/>
              </a:ext>
            </a:extLst>
          </p:cNvPr>
          <p:cNvSpPr/>
          <p:nvPr/>
        </p:nvSpPr>
        <p:spPr>
          <a:xfrm>
            <a:off x="5444470" y="5849590"/>
            <a:ext cx="4987636" cy="1479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B3338-0DB7-468F-8E20-7A794E998847}"/>
              </a:ext>
            </a:extLst>
          </p:cNvPr>
          <p:cNvSpPr/>
          <p:nvPr/>
        </p:nvSpPr>
        <p:spPr>
          <a:xfrm>
            <a:off x="5444470" y="7736231"/>
            <a:ext cx="4987636" cy="1479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  <a:endParaRPr lang="en-CA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6BB46D3-EA50-4251-99EC-23AEDC71509F}"/>
              </a:ext>
            </a:extLst>
          </p:cNvPr>
          <p:cNvSpPr/>
          <p:nvPr/>
        </p:nvSpPr>
        <p:spPr>
          <a:xfrm>
            <a:off x="7897133" y="9674532"/>
            <a:ext cx="2510443" cy="18288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Source</a:t>
            </a:r>
            <a:endParaRPr lang="en-CA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B3393D4-911F-495A-AC34-AA7D39E5895D}"/>
              </a:ext>
            </a:extLst>
          </p:cNvPr>
          <p:cNvCxnSpPr>
            <a:stCxn id="5" idx="3"/>
            <a:endCxn id="12" idx="3"/>
          </p:cNvCxnSpPr>
          <p:nvPr/>
        </p:nvCxnSpPr>
        <p:spPr>
          <a:xfrm>
            <a:off x="10420275" y="4737811"/>
            <a:ext cx="11831" cy="1851612"/>
          </a:xfrm>
          <a:prstGeom prst="curvedConnector3">
            <a:avLst>
              <a:gd name="adj1" fmla="val 666952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C47DD7A-DA5F-408A-969F-F601FD6DDB88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10432106" y="6589423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27E01E0-1790-4CF9-B6A2-33D2E3DDCDF5}"/>
              </a:ext>
            </a:extLst>
          </p:cNvPr>
          <p:cNvCxnSpPr/>
          <p:nvPr/>
        </p:nvCxnSpPr>
        <p:spPr>
          <a:xfrm>
            <a:off x="10413491" y="8441034"/>
            <a:ext cx="12700" cy="1886641"/>
          </a:xfrm>
          <a:prstGeom prst="curvedConnector3">
            <a:avLst>
              <a:gd name="adj1" fmla="val 76909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Placeholder 50" descr="A screenshot of a computer&#10;&#10;Description automatically generated">
            <a:extLst>
              <a:ext uri="{FF2B5EF4-FFF2-40B4-BE49-F238E27FC236}">
                <a16:creationId xmlns:a16="http://schemas.microsoft.com/office/drawing/2014/main" id="{12757C4E-50B9-4649-A6E0-0797E2F838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5" b="22115"/>
          <a:stretch>
            <a:fillRect/>
          </a:stretch>
        </p:blipFill>
        <p:spPr>
          <a:xfrm>
            <a:off x="14396911" y="4279960"/>
            <a:ext cx="8625060" cy="5022616"/>
          </a:xfrm>
        </p:spPr>
      </p:pic>
    </p:spTree>
    <p:extLst>
      <p:ext uri="{BB962C8B-B14F-4D97-AF65-F5344CB8AC3E}">
        <p14:creationId xmlns:p14="http://schemas.microsoft.com/office/powerpoint/2010/main" val="31181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Onion Architecture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6169ABCA-5F0E-4EAB-8239-4D3574F61D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12" y="3444723"/>
            <a:ext cx="9160625" cy="91606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FAA37-B243-4A10-8A17-79FF089100D5}"/>
              </a:ext>
            </a:extLst>
          </p:cNvPr>
          <p:cNvCxnSpPr>
            <a:cxnSpLocks/>
          </p:cNvCxnSpPr>
          <p:nvPr/>
        </p:nvCxnSpPr>
        <p:spPr>
          <a:xfrm>
            <a:off x="7608512" y="6987396"/>
            <a:ext cx="3281161" cy="84538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A464E1-F2F6-4C07-AAB3-9E27FD9B9355}"/>
              </a:ext>
            </a:extLst>
          </p:cNvPr>
          <p:cNvGrpSpPr/>
          <p:nvPr/>
        </p:nvGrpSpPr>
        <p:grpSpPr>
          <a:xfrm>
            <a:off x="1547699" y="1110652"/>
            <a:ext cx="14878579" cy="2003305"/>
            <a:chOff x="8759696" y="4402584"/>
            <a:chExt cx="13132906" cy="3547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8D4B48-B42D-43EE-AAE9-C32E0DB29490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CQRS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3976F7-2E67-4475-A1B8-667EFCFFD051}"/>
                </a:ext>
              </a:extLst>
            </p:cNvPr>
            <p:cNvSpPr txBox="1"/>
            <p:nvPr/>
          </p:nvSpPr>
          <p:spPr>
            <a:xfrm>
              <a:off x="8759696" y="7023609"/>
              <a:ext cx="6858256" cy="92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30DBEC-5281-4888-BFB4-43CEBD173421}"/>
              </a:ext>
            </a:extLst>
          </p:cNvPr>
          <p:cNvSpPr txBox="1">
            <a:spLocks/>
          </p:cNvSpPr>
          <p:nvPr/>
        </p:nvSpPr>
        <p:spPr>
          <a:xfrm rot="20043613">
            <a:off x="3374111" y="5187475"/>
            <a:ext cx="8473538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Event Sourcing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D556F6-E2D5-4CDC-B652-3166A7D6D12A}"/>
              </a:ext>
            </a:extLst>
          </p:cNvPr>
          <p:cNvSpPr txBox="1">
            <a:spLocks/>
          </p:cNvSpPr>
          <p:nvPr/>
        </p:nvSpPr>
        <p:spPr>
          <a:xfrm rot="21328292">
            <a:off x="6323281" y="2971029"/>
            <a:ext cx="11466879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Read Storage / Write Storage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8FB736A-F3F9-47F6-A4F9-1CA94D0497E9}"/>
              </a:ext>
            </a:extLst>
          </p:cNvPr>
          <p:cNvSpPr txBox="1">
            <a:spLocks/>
          </p:cNvSpPr>
          <p:nvPr/>
        </p:nvSpPr>
        <p:spPr>
          <a:xfrm rot="951746">
            <a:off x="11481223" y="6234103"/>
            <a:ext cx="11914442" cy="80831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6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Writes DON’T return anything</a:t>
            </a:r>
          </a:p>
        </p:txBody>
      </p:sp>
      <p:pic>
        <p:nvPicPr>
          <p:cNvPr id="24" name="Picture 23" descr="A brown and white dog lying on the ground&#10;&#10;Description automatically generated">
            <a:extLst>
              <a:ext uri="{FF2B5EF4-FFF2-40B4-BE49-F238E27FC236}">
                <a16:creationId xmlns:a16="http://schemas.microsoft.com/office/drawing/2014/main" id="{29DA22EC-331D-4026-A5FB-72443C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90" y="5873348"/>
            <a:ext cx="6123926" cy="65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Angular 1 Era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1B6CB1-4E8C-4C7C-9C08-0BDCFE43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884" y="3589067"/>
            <a:ext cx="5581767" cy="8060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Separation: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CSS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JavaScript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EBE8A8-23C2-7D41-9C66-67A56BE1AF7B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2C2E3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035A5B-EF00-FD47-B9A6-3DF7B5C057FC}"/>
              </a:ext>
            </a:extLst>
          </p:cNvPr>
          <p:cNvSpPr txBox="1">
            <a:spLocks/>
          </p:cNvSpPr>
          <p:nvPr/>
        </p:nvSpPr>
        <p:spPr>
          <a:xfrm>
            <a:off x="18220765" y="12439094"/>
            <a:ext cx="7351697" cy="71488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34BC6-AEF0-4517-87F8-7E10073D6055}"/>
              </a:ext>
            </a:extLst>
          </p:cNvPr>
          <p:cNvSpPr/>
          <p:nvPr/>
        </p:nvSpPr>
        <p:spPr>
          <a:xfrm rot="16200000" flipV="1">
            <a:off x="-131971" y="2363499"/>
            <a:ext cx="2295210" cy="93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4A7C2-A7E1-4612-ACCE-D65B2A1DBA2F}"/>
              </a:ext>
            </a:extLst>
          </p:cNvPr>
          <p:cNvGrpSpPr/>
          <p:nvPr/>
        </p:nvGrpSpPr>
        <p:grpSpPr>
          <a:xfrm>
            <a:off x="1547699" y="1110652"/>
            <a:ext cx="14878579" cy="1775546"/>
            <a:chOff x="8759696" y="4402584"/>
            <a:chExt cx="13132906" cy="31442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718A08-F8AF-4B95-A362-E86FF11EA26F}"/>
                </a:ext>
              </a:extLst>
            </p:cNvPr>
            <p:cNvSpPr txBox="1"/>
            <p:nvPr/>
          </p:nvSpPr>
          <p:spPr>
            <a:xfrm>
              <a:off x="8759696" y="4402584"/>
              <a:ext cx="13132906" cy="23436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Components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0A88E4-4FF9-4726-98ED-8B2D9975C98E}"/>
                </a:ext>
              </a:extLst>
            </p:cNvPr>
            <p:cNvSpPr txBox="1"/>
            <p:nvPr/>
          </p:nvSpPr>
          <p:spPr>
            <a:xfrm>
              <a:off x="8759696" y="7023610"/>
              <a:ext cx="685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Stepping through time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F8662-F5C5-4D74-9C41-10C60D879514}"/>
              </a:ext>
            </a:extLst>
          </p:cNvPr>
          <p:cNvSpPr txBox="1"/>
          <p:nvPr/>
        </p:nvSpPr>
        <p:spPr>
          <a:xfrm>
            <a:off x="-2242868" y="417518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0521-A5CC-4C79-BD47-B31022CA0BD4}"/>
              </a:ext>
            </a:extLst>
          </p:cNvPr>
          <p:cNvSpPr txBox="1"/>
          <p:nvPr/>
        </p:nvSpPr>
        <p:spPr>
          <a:xfrm>
            <a:off x="1915064" y="5193102"/>
            <a:ext cx="82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HTML, CSS, JavaScript in 1 file or 1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BC001-E965-48E3-8816-65BD0A03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28" y="2590737"/>
            <a:ext cx="8133412" cy="97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oronto Light">
      <a:dk1>
        <a:srgbClr val="737572"/>
      </a:dk1>
      <a:lt1>
        <a:srgbClr val="FEFEFE"/>
      </a:lt1>
      <a:dk2>
        <a:srgbClr val="2C2E3A"/>
      </a:dk2>
      <a:lt2>
        <a:srgbClr val="FEFEFE"/>
      </a:lt2>
      <a:accent1>
        <a:srgbClr val="EA6A57"/>
      </a:accent1>
      <a:accent2>
        <a:srgbClr val="5E80A0"/>
      </a:accent2>
      <a:accent3>
        <a:srgbClr val="293745"/>
      </a:accent3>
      <a:accent4>
        <a:srgbClr val="FFAA9E"/>
      </a:accent4>
      <a:accent5>
        <a:srgbClr val="7DACD7"/>
      </a:accent5>
      <a:accent6>
        <a:srgbClr val="F5F5F5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66109</TotalTime>
  <Words>436</Words>
  <Application>Microsoft Office PowerPoint</Application>
  <PresentationFormat>Custom</PresentationFormat>
  <Paragraphs>183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Lato Light</vt:lpstr>
      <vt:lpstr>Montserrat</vt:lpstr>
      <vt:lpstr>Montserrat Hairline</vt:lpstr>
      <vt:lpstr>Montserrat Light</vt:lpstr>
      <vt:lpstr>Roboto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Patrick Ullrich</dc:creator>
  <cp:keywords/>
  <dc:description/>
  <cp:lastModifiedBy>Patrick Ullrich</cp:lastModifiedBy>
  <cp:revision>9663</cp:revision>
  <dcterms:created xsi:type="dcterms:W3CDTF">2014-11-12T21:47:38Z</dcterms:created>
  <dcterms:modified xsi:type="dcterms:W3CDTF">2019-10-20T00:47:40Z</dcterms:modified>
  <cp:category/>
</cp:coreProperties>
</file>