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56" r:id="rId3"/>
    <p:sldId id="262" r:id="rId4"/>
    <p:sldId id="257" r:id="rId5"/>
    <p:sldId id="264" r:id="rId6"/>
    <p:sldId id="265" r:id="rId7"/>
    <p:sldId id="266" r:id="rId8"/>
    <p:sldId id="267" r:id="rId9"/>
    <p:sldId id="268" r:id="rId10"/>
    <p:sldId id="263" r:id="rId11"/>
    <p:sldId id="260" r:id="rId12"/>
    <p:sldId id="261" r:id="rId13"/>
    <p:sldId id="269" r:id="rId14"/>
    <p:sldId id="270"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0F93A-1D77-4F40-B92C-6A37806FB8D6}" type="datetimeFigureOut">
              <a:rPr lang="zh-CN" altLang="en-US" smtClean="0"/>
              <a:pPr/>
              <a:t>2014-6-10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0E586-29F5-4464-85CD-379013B31B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D0E586-29F5-4464-85CD-379013B31B0B}"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CC95F8-AC57-4178-B3A0-7EF9FB8DEA4A}"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BAA5CE-AE98-4C11-ABDD-CFABF917FAE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C95F8-AC57-4178-B3A0-7EF9FB8DEA4A}" type="datetimeFigureOut">
              <a:rPr lang="zh-CN" altLang="en-US" smtClean="0"/>
              <a:pPr/>
              <a:t>2014-6-10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AA5CE-AE98-4C11-ABDD-CFABF917FA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1785926"/>
            <a:ext cx="7715304" cy="923330"/>
          </a:xfrm>
          <a:prstGeom prst="rect">
            <a:avLst/>
          </a:prstGeom>
          <a:noFill/>
        </p:spPr>
        <p:txBody>
          <a:bodyPr wrap="square" rtlCol="0">
            <a:spAutoFit/>
          </a:bodyPr>
          <a:lstStyle/>
          <a:p>
            <a:r>
              <a:rPr lang="zh-CN" altLang="en-US" dirty="0" smtClean="0"/>
              <a:t>项目目标</a:t>
            </a:r>
            <a:r>
              <a:rPr lang="en-US" altLang="zh-CN" dirty="0" smtClean="0"/>
              <a:t>:</a:t>
            </a:r>
            <a:r>
              <a:rPr lang="zh-CN" altLang="en-US" dirty="0" smtClean="0"/>
              <a:t>实现任意路径的过程追溯</a:t>
            </a:r>
            <a:r>
              <a:rPr lang="en-US" altLang="zh-CN" dirty="0" smtClean="0"/>
              <a:t>,</a:t>
            </a:r>
            <a:r>
              <a:rPr lang="zh-CN" altLang="en-US" dirty="0" smtClean="0"/>
              <a:t>成本追溯</a:t>
            </a:r>
            <a:r>
              <a:rPr lang="en-US" altLang="zh-CN" dirty="0" smtClean="0"/>
              <a:t>,</a:t>
            </a:r>
            <a:r>
              <a:rPr lang="zh-CN" altLang="en-US" dirty="0" smtClean="0"/>
              <a:t>以单根电缆线和机台为基本单元进行材料、人工、能源实耗的收集；形成财务核算、工资管理、考核指标管理等方面收集基础数据。</a:t>
            </a:r>
            <a:endParaRPr lang="zh-CN" altLang="en-US" dirty="0"/>
          </a:p>
        </p:txBody>
      </p:sp>
      <p:sp>
        <p:nvSpPr>
          <p:cNvPr id="5" name="TextBox 4"/>
          <p:cNvSpPr txBox="1"/>
          <p:nvPr/>
        </p:nvSpPr>
        <p:spPr>
          <a:xfrm>
            <a:off x="857224" y="3000372"/>
            <a:ext cx="7786742" cy="923330"/>
          </a:xfrm>
          <a:prstGeom prst="rect">
            <a:avLst/>
          </a:prstGeom>
          <a:noFill/>
        </p:spPr>
        <p:txBody>
          <a:bodyPr wrap="square" rtlCol="0">
            <a:spAutoFit/>
          </a:bodyPr>
          <a:lstStyle/>
          <a:p>
            <a:r>
              <a:rPr lang="zh-CN" altLang="en-US" dirty="0" smtClean="0"/>
              <a:t>项目内容：从材料管理、设备管理、工装轮管理、模具管理、工时定额管理等</a:t>
            </a:r>
            <a:r>
              <a:rPr lang="en-US" altLang="zh-CN" dirty="0" smtClean="0"/>
              <a:t>5</a:t>
            </a:r>
            <a:r>
              <a:rPr lang="zh-CN" altLang="en-US" dirty="0" smtClean="0"/>
              <a:t>个方面结合公司的目标进行业务流程的梳理、岗位职责的认定、制度建设；作为软件开发的依据并开发实施</a:t>
            </a:r>
            <a:endParaRPr lang="zh-CN" altLang="en-US" dirty="0"/>
          </a:p>
        </p:txBody>
      </p:sp>
      <p:sp>
        <p:nvSpPr>
          <p:cNvPr id="6" name="TextBox 5"/>
          <p:cNvSpPr txBox="1"/>
          <p:nvPr/>
        </p:nvSpPr>
        <p:spPr>
          <a:xfrm>
            <a:off x="857224" y="5143512"/>
            <a:ext cx="7786742" cy="923330"/>
          </a:xfrm>
          <a:prstGeom prst="rect">
            <a:avLst/>
          </a:prstGeom>
          <a:noFill/>
        </p:spPr>
        <p:txBody>
          <a:bodyPr wrap="square" rtlCol="0">
            <a:spAutoFit/>
          </a:bodyPr>
          <a:lstStyle/>
          <a:p>
            <a:r>
              <a:rPr lang="zh-CN" altLang="en-US" dirty="0" smtClean="0"/>
              <a:t>项目关键点：在不能有效采集实耗的情况下的很多统计方法在新的条件下能否与时俱进，部分员工安于现状对缺乏对创新求变的思考和配合行动可能是项目的难点。</a:t>
            </a:r>
            <a:endParaRPr lang="zh-CN" altLang="en-US" dirty="0"/>
          </a:p>
        </p:txBody>
      </p:sp>
      <p:sp>
        <p:nvSpPr>
          <p:cNvPr id="7" name="TextBox 6"/>
          <p:cNvSpPr txBox="1"/>
          <p:nvPr/>
        </p:nvSpPr>
        <p:spPr>
          <a:xfrm>
            <a:off x="2643174" y="714356"/>
            <a:ext cx="3570208" cy="461665"/>
          </a:xfrm>
          <a:prstGeom prst="rect">
            <a:avLst/>
          </a:prstGeom>
          <a:noFill/>
        </p:spPr>
        <p:txBody>
          <a:bodyPr wrap="none" rtlCol="0">
            <a:spAutoFit/>
          </a:bodyPr>
          <a:lstStyle/>
          <a:p>
            <a:r>
              <a:rPr lang="zh-CN" altLang="en-US" sz="2400" dirty="0" smtClean="0"/>
              <a:t>鲁缆公司条码信息化方案</a:t>
            </a:r>
            <a:endParaRPr lang="zh-CN" altLang="en-US" sz="2400" dirty="0"/>
          </a:p>
        </p:txBody>
      </p:sp>
      <p:sp>
        <p:nvSpPr>
          <p:cNvPr id="8" name="TextBox 7"/>
          <p:cNvSpPr txBox="1"/>
          <p:nvPr/>
        </p:nvSpPr>
        <p:spPr>
          <a:xfrm>
            <a:off x="857224" y="4214818"/>
            <a:ext cx="7786742" cy="646331"/>
          </a:xfrm>
          <a:prstGeom prst="rect">
            <a:avLst/>
          </a:prstGeom>
          <a:noFill/>
        </p:spPr>
        <p:txBody>
          <a:bodyPr wrap="square" rtlCol="0">
            <a:spAutoFit/>
          </a:bodyPr>
          <a:lstStyle/>
          <a:p>
            <a:r>
              <a:rPr lang="zh-CN" altLang="en-US" dirty="0" smtClean="0"/>
              <a:t>管理提升：财务、人力资源、企管、生产制造等环节要思考自身的管理目标利用条码项目的成果提升管理。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1714480" y="1428736"/>
          <a:ext cx="4786347" cy="642942"/>
        </p:xfrm>
        <a:graphic>
          <a:graphicData uri="http://schemas.openxmlformats.org/drawingml/2006/table">
            <a:tbl>
              <a:tblPr firstRow="1" bandRow="1">
                <a:tableStyleId>{5C22544A-7EE6-4342-B048-85BDC9FD1C3A}</a:tableStyleId>
              </a:tblPr>
              <a:tblGrid>
                <a:gridCol w="865616"/>
                <a:gridCol w="865616"/>
                <a:gridCol w="712860"/>
                <a:gridCol w="611023"/>
                <a:gridCol w="865616"/>
                <a:gridCol w="865616"/>
              </a:tblGrid>
              <a:tr h="321471">
                <a:tc>
                  <a:txBody>
                    <a:bodyPr/>
                    <a:lstStyle/>
                    <a:p>
                      <a:r>
                        <a:rPr lang="zh-CN" altLang="en-US" sz="1200" dirty="0" smtClean="0"/>
                        <a:t>工作单号</a:t>
                      </a:r>
                      <a:endParaRPr lang="zh-CN" altLang="en-US" sz="1200" dirty="0"/>
                    </a:p>
                  </a:txBody>
                  <a:tcPr/>
                </a:tc>
                <a:tc>
                  <a:txBody>
                    <a:bodyPr/>
                    <a:lstStyle/>
                    <a:p>
                      <a:r>
                        <a:rPr lang="zh-CN" altLang="en-US" sz="1200" dirty="0" smtClean="0"/>
                        <a:t>设备编号</a:t>
                      </a:r>
                      <a:endParaRPr lang="zh-CN" altLang="en-US" sz="1200" dirty="0"/>
                    </a:p>
                  </a:txBody>
                  <a:tcPr/>
                </a:tc>
                <a:tc>
                  <a:txBody>
                    <a:bodyPr/>
                    <a:lstStyle/>
                    <a:p>
                      <a:r>
                        <a:rPr lang="zh-CN" altLang="en-US" sz="1200" dirty="0" smtClean="0"/>
                        <a:t>操作者</a:t>
                      </a:r>
                      <a:endParaRPr lang="zh-CN" altLang="en-US" sz="1200" dirty="0"/>
                    </a:p>
                  </a:txBody>
                  <a:tcPr/>
                </a:tc>
                <a:tc>
                  <a:txBody>
                    <a:bodyPr/>
                    <a:lstStyle/>
                    <a:p>
                      <a:r>
                        <a:rPr lang="zh-CN" altLang="en-US" sz="1200" dirty="0" smtClean="0"/>
                        <a:t>班次</a:t>
                      </a:r>
                      <a:endParaRPr lang="zh-CN" altLang="en-US" sz="1200" dirty="0"/>
                    </a:p>
                  </a:txBody>
                  <a:tcPr/>
                </a:tc>
                <a:tc>
                  <a:txBody>
                    <a:bodyPr/>
                    <a:lstStyle/>
                    <a:p>
                      <a:r>
                        <a:rPr lang="zh-CN" altLang="en-US" sz="1200" dirty="0" smtClean="0"/>
                        <a:t>任务编号</a:t>
                      </a:r>
                      <a:endParaRPr lang="zh-CN" altLang="en-US" sz="1200" dirty="0"/>
                    </a:p>
                  </a:txBody>
                  <a:tcPr/>
                </a:tc>
                <a:tc>
                  <a:txBody>
                    <a:bodyPr/>
                    <a:lstStyle/>
                    <a:p>
                      <a:r>
                        <a:rPr lang="zh-CN" altLang="en-US" sz="1200" dirty="0" smtClean="0"/>
                        <a:t>模具编号</a:t>
                      </a:r>
                      <a:endParaRPr lang="zh-CN" altLang="en-US" sz="1200" dirty="0"/>
                    </a:p>
                  </a:txBody>
                  <a:tcPr/>
                </a:tc>
              </a:tr>
              <a:tr h="321471">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sp>
        <p:nvSpPr>
          <p:cNvPr id="9" name="TextBox 8"/>
          <p:cNvSpPr txBox="1"/>
          <p:nvPr/>
        </p:nvSpPr>
        <p:spPr>
          <a:xfrm>
            <a:off x="1000100" y="714356"/>
            <a:ext cx="7167347" cy="646331"/>
          </a:xfrm>
          <a:prstGeom prst="rect">
            <a:avLst/>
          </a:prstGeom>
          <a:noFill/>
        </p:spPr>
        <p:txBody>
          <a:bodyPr wrap="none" rtlCol="0">
            <a:spAutoFit/>
          </a:bodyPr>
          <a:lstStyle/>
          <a:p>
            <a:r>
              <a:rPr lang="zh-CN" altLang="en-US" dirty="0" smtClean="0"/>
              <a:t>创建工作信息</a:t>
            </a:r>
            <a:r>
              <a:rPr lang="en-US" altLang="zh-CN" dirty="0" smtClean="0"/>
              <a:t>,</a:t>
            </a:r>
            <a:r>
              <a:rPr lang="zh-CN" altLang="en-US" dirty="0" smtClean="0"/>
              <a:t>在每个班次开始</a:t>
            </a:r>
            <a:r>
              <a:rPr lang="en-US" altLang="zh-CN" dirty="0" smtClean="0"/>
              <a:t>,</a:t>
            </a:r>
            <a:r>
              <a:rPr lang="zh-CN" altLang="en-US" dirty="0" smtClean="0"/>
              <a:t>或交接班</a:t>
            </a:r>
            <a:r>
              <a:rPr lang="en-US" altLang="zh-CN" dirty="0" smtClean="0"/>
              <a:t>,</a:t>
            </a:r>
            <a:r>
              <a:rPr lang="zh-CN" altLang="en-US" dirty="0" smtClean="0"/>
              <a:t>或其中内容发生变化时操作</a:t>
            </a:r>
            <a:endParaRPr lang="en-US" altLang="zh-CN" dirty="0" smtClean="0"/>
          </a:p>
          <a:p>
            <a:r>
              <a:rPr lang="zh-CN" altLang="en-US" dirty="0" smtClean="0"/>
              <a:t>目的是建立当前工作的信息</a:t>
            </a:r>
            <a:r>
              <a:rPr lang="en-US" altLang="zh-CN" dirty="0" smtClean="0"/>
              <a:t>,</a:t>
            </a:r>
            <a:r>
              <a:rPr lang="zh-CN" altLang="en-US" dirty="0" smtClean="0"/>
              <a:t>在成品输出时把这些信息复制到输出物上</a:t>
            </a:r>
            <a:endParaRPr lang="zh-CN" altLang="en-US" dirty="0"/>
          </a:p>
        </p:txBody>
      </p:sp>
      <p:graphicFrame>
        <p:nvGraphicFramePr>
          <p:cNvPr id="4" name="表格 3"/>
          <p:cNvGraphicFramePr>
            <a:graphicFrameLocks noGrp="1"/>
          </p:cNvGraphicFramePr>
          <p:nvPr/>
        </p:nvGraphicFramePr>
        <p:xfrm>
          <a:off x="1643042" y="3643314"/>
          <a:ext cx="4876800" cy="885995"/>
        </p:xfrm>
        <a:graphic>
          <a:graphicData uri="http://schemas.openxmlformats.org/drawingml/2006/table">
            <a:tbl>
              <a:tblPr firstRow="1" bandRow="1">
                <a:tableStyleId>{5C22544A-7EE6-4342-B048-85BDC9FD1C3A}</a:tableStyleId>
              </a:tblPr>
              <a:tblGrid>
                <a:gridCol w="1219200"/>
                <a:gridCol w="1219200"/>
                <a:gridCol w="1219200"/>
                <a:gridCol w="1219200"/>
              </a:tblGrid>
              <a:tr h="249551">
                <a:tc>
                  <a:txBody>
                    <a:bodyPr/>
                    <a:lstStyle/>
                    <a:p>
                      <a:r>
                        <a:rPr lang="zh-CN" altLang="en-US" sz="1200" dirty="0" smtClean="0"/>
                        <a:t>时间</a:t>
                      </a:r>
                      <a:endParaRPr lang="zh-CN" altLang="en-US" sz="1200" dirty="0"/>
                    </a:p>
                  </a:txBody>
                  <a:tcPr/>
                </a:tc>
                <a:tc>
                  <a:txBody>
                    <a:bodyPr/>
                    <a:lstStyle/>
                    <a:p>
                      <a:r>
                        <a:rPr lang="zh-CN" altLang="en-US" sz="1200" dirty="0" smtClean="0"/>
                        <a:t>长度计数</a:t>
                      </a:r>
                      <a:endParaRPr lang="zh-CN" altLang="en-US" sz="1200" dirty="0"/>
                    </a:p>
                  </a:txBody>
                  <a:tcPr/>
                </a:tc>
                <a:tc>
                  <a:txBody>
                    <a:bodyPr/>
                    <a:lstStyle/>
                    <a:p>
                      <a:r>
                        <a:rPr lang="zh-CN" altLang="en-US" sz="1200" dirty="0" smtClean="0"/>
                        <a:t>能源计数</a:t>
                      </a:r>
                      <a:endParaRPr lang="zh-CN" altLang="en-US" sz="1200" dirty="0"/>
                    </a:p>
                  </a:txBody>
                  <a:tcPr/>
                </a:tc>
                <a:tc>
                  <a:txBody>
                    <a:bodyPr/>
                    <a:lstStyle/>
                    <a:p>
                      <a:r>
                        <a:rPr lang="zh-CN" altLang="en-US" sz="1200" dirty="0" smtClean="0"/>
                        <a:t>机台编号</a:t>
                      </a:r>
                      <a:endParaRPr lang="zh-CN" altLang="en-US" sz="1200" dirty="0"/>
                    </a:p>
                  </a:txBody>
                  <a:tcPr/>
                </a:tc>
              </a:tr>
              <a:tr h="270350">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37355">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sp>
        <p:nvSpPr>
          <p:cNvPr id="5" name="TextBox 4"/>
          <p:cNvSpPr txBox="1"/>
          <p:nvPr/>
        </p:nvSpPr>
        <p:spPr>
          <a:xfrm>
            <a:off x="1071538" y="3143248"/>
            <a:ext cx="3185487" cy="369332"/>
          </a:xfrm>
          <a:prstGeom prst="rect">
            <a:avLst/>
          </a:prstGeom>
          <a:noFill/>
        </p:spPr>
        <p:txBody>
          <a:bodyPr wrap="none" rtlCol="0">
            <a:spAutoFit/>
          </a:bodyPr>
          <a:lstStyle/>
          <a:p>
            <a:r>
              <a:rPr lang="zh-CN" altLang="en-US" dirty="0" smtClean="0"/>
              <a:t>自动化设备能够输出如下清单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357290" y="2143116"/>
          <a:ext cx="3786216" cy="1940560"/>
        </p:xfrm>
        <a:graphic>
          <a:graphicData uri="http://schemas.openxmlformats.org/drawingml/2006/table">
            <a:tbl>
              <a:tblPr firstRow="1" bandRow="1">
                <a:tableStyleId>{5C22544A-7EE6-4342-B048-85BDC9FD1C3A}</a:tableStyleId>
              </a:tblPr>
              <a:tblGrid>
                <a:gridCol w="549612"/>
                <a:gridCol w="549612"/>
                <a:gridCol w="549612"/>
                <a:gridCol w="549612"/>
                <a:gridCol w="488544"/>
                <a:gridCol w="549612"/>
                <a:gridCol w="549612"/>
              </a:tblGrid>
              <a:tr h="370840">
                <a:tc>
                  <a:txBody>
                    <a:bodyPr/>
                    <a:lstStyle/>
                    <a:p>
                      <a:r>
                        <a:rPr lang="zh-CN" altLang="en-US" sz="1200" dirty="0" smtClean="0"/>
                        <a:t>工作单号</a:t>
                      </a:r>
                      <a:endParaRPr lang="zh-CN" altLang="en-US" sz="1200" dirty="0"/>
                    </a:p>
                  </a:txBody>
                  <a:tcPr/>
                </a:tc>
                <a:tc>
                  <a:txBody>
                    <a:bodyPr/>
                    <a:lstStyle/>
                    <a:p>
                      <a:r>
                        <a:rPr lang="zh-CN" altLang="en-US" sz="1200" dirty="0" smtClean="0"/>
                        <a:t>物料编码</a:t>
                      </a:r>
                      <a:endParaRPr lang="zh-CN" altLang="en-US" sz="1200" dirty="0"/>
                    </a:p>
                  </a:txBody>
                  <a:tcPr/>
                </a:tc>
                <a:tc>
                  <a:txBody>
                    <a:bodyPr/>
                    <a:lstStyle/>
                    <a:p>
                      <a:r>
                        <a:rPr lang="zh-CN" altLang="en-US" sz="1200" dirty="0" smtClean="0"/>
                        <a:t>输入数量</a:t>
                      </a:r>
                      <a:endParaRPr lang="zh-CN" altLang="en-US" sz="1200" dirty="0"/>
                    </a:p>
                  </a:txBody>
                  <a:tcPr/>
                </a:tc>
                <a:tc>
                  <a:txBody>
                    <a:bodyPr/>
                    <a:lstStyle/>
                    <a:p>
                      <a:r>
                        <a:rPr lang="zh-CN" altLang="en-US" sz="1200" dirty="0" smtClean="0"/>
                        <a:t>输出数量</a:t>
                      </a:r>
                      <a:endParaRPr lang="zh-CN" altLang="en-US" sz="1200" dirty="0"/>
                    </a:p>
                  </a:txBody>
                  <a:tcPr/>
                </a:tc>
                <a:tc>
                  <a:txBody>
                    <a:bodyPr/>
                    <a:lstStyle/>
                    <a:p>
                      <a:r>
                        <a:rPr lang="zh-CN" altLang="en-US" sz="1200" dirty="0" smtClean="0"/>
                        <a:t>余额</a:t>
                      </a:r>
                      <a:endParaRPr lang="zh-CN" altLang="en-US" sz="1200" dirty="0"/>
                    </a:p>
                  </a:txBody>
                  <a:tcPr/>
                </a:tc>
                <a:tc>
                  <a:txBody>
                    <a:bodyPr/>
                    <a:lstStyle/>
                    <a:p>
                      <a:r>
                        <a:rPr lang="zh-CN" altLang="en-US" sz="1200" dirty="0" smtClean="0"/>
                        <a:t>供应商</a:t>
                      </a:r>
                      <a:endParaRPr lang="zh-CN" altLang="en-US" sz="1200" dirty="0"/>
                    </a:p>
                  </a:txBody>
                  <a:tcPr/>
                </a:tc>
                <a:tc>
                  <a:txBody>
                    <a:bodyPr/>
                    <a:lstStyle/>
                    <a:p>
                      <a:r>
                        <a:rPr lang="zh-CN" altLang="en-US" sz="1200" dirty="0" smtClean="0"/>
                        <a:t>批次</a:t>
                      </a:r>
                      <a:endParaRPr lang="zh-CN" altLang="en-US" sz="1200" dirty="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graphicFrame>
        <p:nvGraphicFramePr>
          <p:cNvPr id="7" name="表格 6"/>
          <p:cNvGraphicFramePr>
            <a:graphicFrameLocks noGrp="1"/>
          </p:cNvGraphicFramePr>
          <p:nvPr/>
        </p:nvGraphicFramePr>
        <p:xfrm>
          <a:off x="1357290" y="4643446"/>
          <a:ext cx="2190766" cy="1483360"/>
        </p:xfrm>
        <a:graphic>
          <a:graphicData uri="http://schemas.openxmlformats.org/drawingml/2006/table">
            <a:tbl>
              <a:tblPr firstRow="1" bandRow="1">
                <a:tableStyleId>{5C22544A-7EE6-4342-B048-85BDC9FD1C3A}</a:tableStyleId>
              </a:tblPr>
              <a:tblGrid>
                <a:gridCol w="1095383"/>
                <a:gridCol w="1095383"/>
              </a:tblGrid>
              <a:tr h="370840">
                <a:tc>
                  <a:txBody>
                    <a:bodyPr/>
                    <a:lstStyle/>
                    <a:p>
                      <a:r>
                        <a:rPr lang="zh-CN" altLang="en-US" sz="1200" dirty="0" smtClean="0"/>
                        <a:t>供应商</a:t>
                      </a:r>
                      <a:endParaRPr lang="zh-CN" altLang="en-US" sz="1200" dirty="0"/>
                    </a:p>
                  </a:txBody>
                  <a:tcPr/>
                </a:tc>
                <a:tc>
                  <a:txBody>
                    <a:bodyPr/>
                    <a:lstStyle/>
                    <a:p>
                      <a:endParaRPr lang="zh-CN" altLang="en-US" sz="1200"/>
                    </a:p>
                  </a:txBody>
                  <a:tcPr/>
                </a:tc>
              </a:tr>
              <a:tr h="370840">
                <a:tc>
                  <a:txBody>
                    <a:bodyPr/>
                    <a:lstStyle/>
                    <a:p>
                      <a:r>
                        <a:rPr lang="zh-CN" altLang="en-US" sz="1200" dirty="0" smtClean="0"/>
                        <a:t>物料编码</a:t>
                      </a:r>
                      <a:endParaRPr lang="zh-CN" altLang="en-US" sz="1200" dirty="0"/>
                    </a:p>
                  </a:txBody>
                  <a:tcPr/>
                </a:tc>
                <a:tc>
                  <a:txBody>
                    <a:bodyPr/>
                    <a:lstStyle/>
                    <a:p>
                      <a:endParaRPr lang="zh-CN" altLang="en-US" sz="1200"/>
                    </a:p>
                  </a:txBody>
                  <a:tcPr/>
                </a:tc>
              </a:tr>
              <a:tr h="370840">
                <a:tc>
                  <a:txBody>
                    <a:bodyPr/>
                    <a:lstStyle/>
                    <a:p>
                      <a:r>
                        <a:rPr lang="zh-CN" altLang="en-US" sz="1200" dirty="0" smtClean="0"/>
                        <a:t>批次</a:t>
                      </a:r>
                      <a:endParaRPr lang="zh-CN" altLang="en-US" sz="1200" dirty="0"/>
                    </a:p>
                  </a:txBody>
                  <a:tcPr/>
                </a:tc>
                <a:tc>
                  <a:txBody>
                    <a:bodyPr/>
                    <a:lstStyle/>
                    <a:p>
                      <a:endParaRPr lang="zh-CN" altLang="en-US" sz="1200" dirty="0"/>
                    </a:p>
                  </a:txBody>
                  <a:tcPr/>
                </a:tc>
              </a:tr>
              <a:tr h="370840">
                <a:tc>
                  <a:txBody>
                    <a:bodyPr/>
                    <a:lstStyle/>
                    <a:p>
                      <a:r>
                        <a:rPr lang="zh-CN" altLang="en-US" sz="1200" dirty="0" smtClean="0"/>
                        <a:t>数量</a:t>
                      </a:r>
                      <a:endParaRPr lang="zh-CN" altLang="en-US" sz="1200" dirty="0"/>
                    </a:p>
                  </a:txBody>
                  <a:tcPr/>
                </a:tc>
                <a:tc>
                  <a:txBody>
                    <a:bodyPr/>
                    <a:lstStyle/>
                    <a:p>
                      <a:endParaRPr lang="zh-CN" altLang="en-US" sz="1200" dirty="0"/>
                    </a:p>
                  </a:txBody>
                  <a:tcPr/>
                </a:tc>
              </a:tr>
            </a:tbl>
          </a:graphicData>
        </a:graphic>
      </p:graphicFrame>
      <p:graphicFrame>
        <p:nvGraphicFramePr>
          <p:cNvPr id="9" name="表格 8"/>
          <p:cNvGraphicFramePr>
            <a:graphicFrameLocks noGrp="1"/>
          </p:cNvGraphicFramePr>
          <p:nvPr/>
        </p:nvGraphicFramePr>
        <p:xfrm>
          <a:off x="1285852" y="1000108"/>
          <a:ext cx="4786347" cy="642942"/>
        </p:xfrm>
        <a:graphic>
          <a:graphicData uri="http://schemas.openxmlformats.org/drawingml/2006/table">
            <a:tbl>
              <a:tblPr firstRow="1" bandRow="1">
                <a:tableStyleId>{5C22544A-7EE6-4342-B048-85BDC9FD1C3A}</a:tableStyleId>
              </a:tblPr>
              <a:tblGrid>
                <a:gridCol w="865616"/>
                <a:gridCol w="865616"/>
                <a:gridCol w="712860"/>
                <a:gridCol w="611023"/>
                <a:gridCol w="865616"/>
                <a:gridCol w="865616"/>
              </a:tblGrid>
              <a:tr h="321471">
                <a:tc>
                  <a:txBody>
                    <a:bodyPr/>
                    <a:lstStyle/>
                    <a:p>
                      <a:r>
                        <a:rPr lang="zh-CN" altLang="en-US" sz="1200" dirty="0" smtClean="0"/>
                        <a:t>工作单号</a:t>
                      </a:r>
                      <a:endParaRPr lang="zh-CN" altLang="en-US" sz="1200" dirty="0"/>
                    </a:p>
                  </a:txBody>
                  <a:tcPr/>
                </a:tc>
                <a:tc>
                  <a:txBody>
                    <a:bodyPr/>
                    <a:lstStyle/>
                    <a:p>
                      <a:r>
                        <a:rPr lang="zh-CN" altLang="en-US" sz="1200" dirty="0" smtClean="0"/>
                        <a:t>设备编号</a:t>
                      </a:r>
                      <a:endParaRPr lang="zh-CN" altLang="en-US" sz="1200" dirty="0"/>
                    </a:p>
                  </a:txBody>
                  <a:tcPr/>
                </a:tc>
                <a:tc>
                  <a:txBody>
                    <a:bodyPr/>
                    <a:lstStyle/>
                    <a:p>
                      <a:r>
                        <a:rPr lang="zh-CN" altLang="en-US" sz="1200" dirty="0" smtClean="0"/>
                        <a:t>操作者</a:t>
                      </a:r>
                      <a:endParaRPr lang="zh-CN" altLang="en-US" sz="1200" dirty="0"/>
                    </a:p>
                  </a:txBody>
                  <a:tcPr/>
                </a:tc>
                <a:tc>
                  <a:txBody>
                    <a:bodyPr/>
                    <a:lstStyle/>
                    <a:p>
                      <a:r>
                        <a:rPr lang="zh-CN" altLang="en-US" sz="1200" dirty="0" smtClean="0"/>
                        <a:t>班次</a:t>
                      </a:r>
                      <a:endParaRPr lang="zh-CN" altLang="en-US" sz="1200" dirty="0"/>
                    </a:p>
                  </a:txBody>
                  <a:tcPr/>
                </a:tc>
                <a:tc>
                  <a:txBody>
                    <a:bodyPr/>
                    <a:lstStyle/>
                    <a:p>
                      <a:r>
                        <a:rPr lang="zh-CN" altLang="en-US" sz="1200" dirty="0" smtClean="0"/>
                        <a:t>任务编号</a:t>
                      </a:r>
                      <a:endParaRPr lang="zh-CN" altLang="en-US" sz="1200" dirty="0"/>
                    </a:p>
                  </a:txBody>
                  <a:tcPr/>
                </a:tc>
                <a:tc>
                  <a:txBody>
                    <a:bodyPr/>
                    <a:lstStyle/>
                    <a:p>
                      <a:r>
                        <a:rPr lang="zh-CN" altLang="en-US" sz="1200" dirty="0" smtClean="0"/>
                        <a:t>模具编号</a:t>
                      </a:r>
                      <a:endParaRPr lang="zh-CN" altLang="en-US" sz="1200" dirty="0"/>
                    </a:p>
                  </a:txBody>
                  <a:tcPr/>
                </a:tc>
              </a:tr>
              <a:tr h="321471">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cxnSp>
        <p:nvCxnSpPr>
          <p:cNvPr id="11" name="直接箭头连接符 10"/>
          <p:cNvCxnSpPr/>
          <p:nvPr/>
        </p:nvCxnSpPr>
        <p:spPr>
          <a:xfrm rot="5400000">
            <a:off x="964381" y="2178835"/>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V="1">
            <a:off x="1178695" y="3679033"/>
            <a:ext cx="250033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V="1">
            <a:off x="1214414" y="4286256"/>
            <a:ext cx="321471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H="1" flipV="1">
            <a:off x="2643174" y="3357562"/>
            <a:ext cx="2857520"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2678893" y="3250405"/>
            <a:ext cx="214314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72132" y="1785926"/>
            <a:ext cx="1338828" cy="369332"/>
          </a:xfrm>
          <a:prstGeom prst="rect">
            <a:avLst/>
          </a:prstGeom>
          <a:noFill/>
        </p:spPr>
        <p:txBody>
          <a:bodyPr wrap="none" rtlCol="0">
            <a:spAutoFit/>
          </a:bodyPr>
          <a:lstStyle/>
          <a:p>
            <a:r>
              <a:rPr lang="zh-CN" altLang="en-US" dirty="0" smtClean="0"/>
              <a:t>扫描时计算</a:t>
            </a:r>
            <a:endParaRPr lang="zh-CN" altLang="en-US" dirty="0"/>
          </a:p>
        </p:txBody>
      </p:sp>
      <p:cxnSp>
        <p:nvCxnSpPr>
          <p:cNvPr id="23" name="直接箭头连接符 22"/>
          <p:cNvCxnSpPr>
            <a:stCxn id="21" idx="1"/>
          </p:cNvCxnSpPr>
          <p:nvPr/>
        </p:nvCxnSpPr>
        <p:spPr>
          <a:xfrm rot="10800000" flipV="1">
            <a:off x="3714744" y="1970592"/>
            <a:ext cx="1857388" cy="815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71802" y="214290"/>
            <a:ext cx="1107996" cy="369332"/>
          </a:xfrm>
          <a:prstGeom prst="rect">
            <a:avLst/>
          </a:prstGeom>
          <a:noFill/>
        </p:spPr>
        <p:txBody>
          <a:bodyPr wrap="none" rtlCol="0">
            <a:spAutoFit/>
          </a:bodyPr>
          <a:lstStyle/>
          <a:p>
            <a:r>
              <a:rPr lang="zh-CN" altLang="en-US" dirty="0" smtClean="0"/>
              <a:t>上料扫描</a:t>
            </a:r>
            <a:endParaRPr lang="zh-CN" altLang="en-US" dirty="0"/>
          </a:p>
        </p:txBody>
      </p:sp>
      <p:sp>
        <p:nvSpPr>
          <p:cNvPr id="16" name="TextBox 15"/>
          <p:cNvSpPr txBox="1"/>
          <p:nvPr/>
        </p:nvSpPr>
        <p:spPr>
          <a:xfrm>
            <a:off x="1428728" y="4357694"/>
            <a:ext cx="800219" cy="276999"/>
          </a:xfrm>
          <a:prstGeom prst="rect">
            <a:avLst/>
          </a:prstGeom>
          <a:noFill/>
        </p:spPr>
        <p:txBody>
          <a:bodyPr wrap="none" rtlCol="0">
            <a:spAutoFit/>
          </a:bodyPr>
          <a:lstStyle/>
          <a:p>
            <a:r>
              <a:rPr lang="zh-CN" altLang="en-US" sz="1200" dirty="0" smtClean="0"/>
              <a:t>物料条码</a:t>
            </a:r>
            <a:endParaRPr lang="zh-CN" altLang="en-US" sz="1200" dirty="0"/>
          </a:p>
        </p:txBody>
      </p:sp>
      <p:sp>
        <p:nvSpPr>
          <p:cNvPr id="17" name="TextBox 16"/>
          <p:cNvSpPr txBox="1"/>
          <p:nvPr/>
        </p:nvSpPr>
        <p:spPr>
          <a:xfrm>
            <a:off x="1357290" y="1857364"/>
            <a:ext cx="1415772" cy="276999"/>
          </a:xfrm>
          <a:prstGeom prst="rect">
            <a:avLst/>
          </a:prstGeom>
          <a:noFill/>
        </p:spPr>
        <p:txBody>
          <a:bodyPr wrap="none" rtlCol="0">
            <a:spAutoFit/>
          </a:bodyPr>
          <a:lstStyle/>
          <a:p>
            <a:r>
              <a:rPr lang="zh-CN" altLang="en-US" sz="1200" dirty="0" smtClean="0"/>
              <a:t>机台物料存量台帐</a:t>
            </a:r>
            <a:endParaRPr lang="zh-CN" altLang="en-US" sz="1200" dirty="0"/>
          </a:p>
        </p:txBody>
      </p:sp>
      <p:sp>
        <p:nvSpPr>
          <p:cNvPr id="19" name="TextBox 18"/>
          <p:cNvSpPr txBox="1"/>
          <p:nvPr/>
        </p:nvSpPr>
        <p:spPr>
          <a:xfrm>
            <a:off x="1357290" y="642918"/>
            <a:ext cx="954107" cy="276999"/>
          </a:xfrm>
          <a:prstGeom prst="rect">
            <a:avLst/>
          </a:prstGeom>
          <a:noFill/>
        </p:spPr>
        <p:txBody>
          <a:bodyPr wrap="none" rtlCol="0">
            <a:spAutoFit/>
          </a:bodyPr>
          <a:lstStyle/>
          <a:p>
            <a:r>
              <a:rPr lang="zh-CN" altLang="en-US" sz="1200" dirty="0" smtClean="0"/>
              <a:t>班次工作单</a:t>
            </a:r>
            <a:endParaRPr lang="zh-CN"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572000" y="642918"/>
          <a:ext cx="4117085" cy="778671"/>
        </p:xfrm>
        <a:graphic>
          <a:graphicData uri="http://schemas.openxmlformats.org/drawingml/2006/table">
            <a:tbl>
              <a:tblPr firstRow="1" bandRow="1">
                <a:tableStyleId>{5C22544A-7EE6-4342-B048-85BDC9FD1C3A}</a:tableStyleId>
              </a:tblPr>
              <a:tblGrid>
                <a:gridCol w="744579"/>
                <a:gridCol w="744579"/>
                <a:gridCol w="613183"/>
                <a:gridCol w="525586"/>
                <a:gridCol w="744579"/>
                <a:gridCol w="744579"/>
              </a:tblGrid>
              <a:tr h="321471">
                <a:tc>
                  <a:txBody>
                    <a:bodyPr/>
                    <a:lstStyle/>
                    <a:p>
                      <a:r>
                        <a:rPr lang="zh-CN" altLang="en-US" sz="1200" dirty="0" smtClean="0"/>
                        <a:t>工作单号</a:t>
                      </a:r>
                      <a:endParaRPr lang="zh-CN" altLang="en-US" sz="1200" dirty="0"/>
                    </a:p>
                  </a:txBody>
                  <a:tcPr/>
                </a:tc>
                <a:tc>
                  <a:txBody>
                    <a:bodyPr/>
                    <a:lstStyle/>
                    <a:p>
                      <a:r>
                        <a:rPr lang="zh-CN" altLang="en-US" sz="1200" dirty="0" smtClean="0"/>
                        <a:t>设备编号</a:t>
                      </a:r>
                      <a:endParaRPr lang="zh-CN" altLang="en-US" sz="1200" dirty="0"/>
                    </a:p>
                  </a:txBody>
                  <a:tcPr/>
                </a:tc>
                <a:tc>
                  <a:txBody>
                    <a:bodyPr/>
                    <a:lstStyle/>
                    <a:p>
                      <a:r>
                        <a:rPr lang="zh-CN" altLang="en-US" sz="1200" dirty="0" smtClean="0"/>
                        <a:t>操作者</a:t>
                      </a:r>
                      <a:endParaRPr lang="zh-CN" altLang="en-US" sz="1200" dirty="0"/>
                    </a:p>
                  </a:txBody>
                  <a:tcPr/>
                </a:tc>
                <a:tc>
                  <a:txBody>
                    <a:bodyPr/>
                    <a:lstStyle/>
                    <a:p>
                      <a:r>
                        <a:rPr lang="zh-CN" altLang="en-US" sz="1200" dirty="0" smtClean="0"/>
                        <a:t>班次</a:t>
                      </a:r>
                      <a:endParaRPr lang="zh-CN" altLang="en-US" sz="1200" dirty="0"/>
                    </a:p>
                  </a:txBody>
                  <a:tcPr/>
                </a:tc>
                <a:tc>
                  <a:txBody>
                    <a:bodyPr/>
                    <a:lstStyle/>
                    <a:p>
                      <a:r>
                        <a:rPr lang="zh-CN" altLang="en-US" sz="1200" dirty="0" smtClean="0"/>
                        <a:t>任务编号</a:t>
                      </a:r>
                      <a:endParaRPr lang="zh-CN" altLang="en-US" sz="1200" dirty="0"/>
                    </a:p>
                  </a:txBody>
                  <a:tcPr/>
                </a:tc>
                <a:tc>
                  <a:txBody>
                    <a:bodyPr/>
                    <a:lstStyle/>
                    <a:p>
                      <a:r>
                        <a:rPr lang="zh-CN" altLang="en-US" sz="1200" dirty="0" smtClean="0"/>
                        <a:t>模具编号</a:t>
                      </a:r>
                      <a:endParaRPr lang="zh-CN" altLang="en-US" sz="1200" dirty="0"/>
                    </a:p>
                  </a:txBody>
                  <a:tcPr/>
                </a:tc>
              </a:tr>
              <a:tr h="321471">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graphicFrame>
        <p:nvGraphicFramePr>
          <p:cNvPr id="6" name="表格 5"/>
          <p:cNvGraphicFramePr>
            <a:graphicFrameLocks noGrp="1"/>
          </p:cNvGraphicFramePr>
          <p:nvPr/>
        </p:nvGraphicFramePr>
        <p:xfrm>
          <a:off x="1857356" y="5429264"/>
          <a:ext cx="6096000" cy="885995"/>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202882">
                <a:tc>
                  <a:txBody>
                    <a:bodyPr/>
                    <a:lstStyle/>
                    <a:p>
                      <a:r>
                        <a:rPr lang="zh-CN" altLang="en-US" sz="1200" dirty="0" smtClean="0"/>
                        <a:t>时间</a:t>
                      </a:r>
                      <a:endParaRPr lang="zh-CN" altLang="en-US" sz="1200" dirty="0"/>
                    </a:p>
                  </a:txBody>
                  <a:tcPr/>
                </a:tc>
                <a:tc>
                  <a:txBody>
                    <a:bodyPr/>
                    <a:lstStyle/>
                    <a:p>
                      <a:r>
                        <a:rPr lang="zh-CN" altLang="en-US" sz="1200" dirty="0" smtClean="0"/>
                        <a:t>长度</a:t>
                      </a:r>
                      <a:endParaRPr lang="zh-CN" altLang="en-US" sz="1200" dirty="0"/>
                    </a:p>
                  </a:txBody>
                  <a:tcPr/>
                </a:tc>
                <a:tc>
                  <a:txBody>
                    <a:bodyPr/>
                    <a:lstStyle/>
                    <a:p>
                      <a:r>
                        <a:rPr lang="zh-CN" altLang="en-US" sz="1200" dirty="0" smtClean="0"/>
                        <a:t>能源</a:t>
                      </a:r>
                      <a:endParaRPr lang="zh-CN" altLang="en-US" sz="1200" dirty="0"/>
                    </a:p>
                  </a:txBody>
                  <a:tcPr/>
                </a:tc>
                <a:tc>
                  <a:txBody>
                    <a:bodyPr/>
                    <a:lstStyle/>
                    <a:p>
                      <a:r>
                        <a:rPr lang="zh-CN" altLang="en-US" sz="1200" dirty="0" smtClean="0"/>
                        <a:t>机台编号</a:t>
                      </a:r>
                      <a:endParaRPr lang="zh-CN" altLang="en-US" sz="1200" dirty="0"/>
                    </a:p>
                  </a:txBody>
                  <a:tcPr/>
                </a:tc>
                <a:tc>
                  <a:txBody>
                    <a:bodyPr/>
                    <a:lstStyle/>
                    <a:p>
                      <a:endParaRPr lang="zh-CN" altLang="en-US" sz="1200" dirty="0"/>
                    </a:p>
                  </a:txBody>
                  <a:tcPr/>
                </a:tc>
              </a:tr>
              <a:tr h="270350">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r>
              <a:tr h="337355">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graphicFrame>
        <p:nvGraphicFramePr>
          <p:cNvPr id="8" name="表格 7"/>
          <p:cNvGraphicFramePr>
            <a:graphicFrameLocks noGrp="1"/>
          </p:cNvGraphicFramePr>
          <p:nvPr/>
        </p:nvGraphicFramePr>
        <p:xfrm>
          <a:off x="4643438" y="2285992"/>
          <a:ext cx="3786216" cy="1940560"/>
        </p:xfrm>
        <a:graphic>
          <a:graphicData uri="http://schemas.openxmlformats.org/drawingml/2006/table">
            <a:tbl>
              <a:tblPr firstRow="1" bandRow="1">
                <a:tableStyleId>{5C22544A-7EE6-4342-B048-85BDC9FD1C3A}</a:tableStyleId>
              </a:tblPr>
              <a:tblGrid>
                <a:gridCol w="549612"/>
                <a:gridCol w="549612"/>
                <a:gridCol w="549612"/>
                <a:gridCol w="549612"/>
                <a:gridCol w="488544"/>
                <a:gridCol w="549612"/>
                <a:gridCol w="549612"/>
              </a:tblGrid>
              <a:tr h="370840">
                <a:tc>
                  <a:txBody>
                    <a:bodyPr/>
                    <a:lstStyle/>
                    <a:p>
                      <a:r>
                        <a:rPr lang="zh-CN" altLang="en-US" sz="1200" dirty="0" smtClean="0"/>
                        <a:t>工作单号</a:t>
                      </a:r>
                      <a:endParaRPr lang="zh-CN" altLang="en-US" sz="1200" dirty="0"/>
                    </a:p>
                  </a:txBody>
                  <a:tcPr/>
                </a:tc>
                <a:tc>
                  <a:txBody>
                    <a:bodyPr/>
                    <a:lstStyle/>
                    <a:p>
                      <a:r>
                        <a:rPr lang="zh-CN" altLang="en-US" sz="1200" dirty="0" smtClean="0"/>
                        <a:t>物料编码</a:t>
                      </a:r>
                      <a:endParaRPr lang="zh-CN" altLang="en-US" sz="1200" dirty="0"/>
                    </a:p>
                  </a:txBody>
                  <a:tcPr/>
                </a:tc>
                <a:tc>
                  <a:txBody>
                    <a:bodyPr/>
                    <a:lstStyle/>
                    <a:p>
                      <a:r>
                        <a:rPr lang="zh-CN" altLang="en-US" sz="1200" dirty="0" smtClean="0"/>
                        <a:t>输入数量</a:t>
                      </a:r>
                      <a:endParaRPr lang="zh-CN" altLang="en-US" sz="1200" dirty="0"/>
                    </a:p>
                  </a:txBody>
                  <a:tcPr/>
                </a:tc>
                <a:tc>
                  <a:txBody>
                    <a:bodyPr/>
                    <a:lstStyle/>
                    <a:p>
                      <a:r>
                        <a:rPr lang="zh-CN" altLang="en-US" sz="1200" dirty="0" smtClean="0"/>
                        <a:t>输出数量</a:t>
                      </a:r>
                      <a:endParaRPr lang="zh-CN" altLang="en-US" sz="1200" dirty="0"/>
                    </a:p>
                  </a:txBody>
                  <a:tcPr/>
                </a:tc>
                <a:tc>
                  <a:txBody>
                    <a:bodyPr/>
                    <a:lstStyle/>
                    <a:p>
                      <a:r>
                        <a:rPr lang="zh-CN" altLang="en-US" sz="1200" dirty="0" smtClean="0"/>
                        <a:t>余额</a:t>
                      </a:r>
                      <a:endParaRPr lang="zh-CN" altLang="en-US" sz="1200" dirty="0"/>
                    </a:p>
                  </a:txBody>
                  <a:tcPr/>
                </a:tc>
                <a:tc>
                  <a:txBody>
                    <a:bodyPr/>
                    <a:lstStyle/>
                    <a:p>
                      <a:r>
                        <a:rPr lang="zh-CN" altLang="en-US" sz="1200" dirty="0" smtClean="0"/>
                        <a:t>供应商</a:t>
                      </a:r>
                      <a:endParaRPr lang="zh-CN" altLang="en-US" sz="1200" dirty="0"/>
                    </a:p>
                  </a:txBody>
                  <a:tcPr/>
                </a:tc>
                <a:tc>
                  <a:txBody>
                    <a:bodyPr/>
                    <a:lstStyle/>
                    <a:p>
                      <a:r>
                        <a:rPr lang="zh-CN" altLang="en-US" sz="1200" dirty="0" smtClean="0"/>
                        <a:t>批次</a:t>
                      </a:r>
                      <a:endParaRPr lang="zh-CN" altLang="en-US" sz="1200" dirty="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graphicFrame>
        <p:nvGraphicFramePr>
          <p:cNvPr id="9" name="表格 8"/>
          <p:cNvGraphicFramePr>
            <a:graphicFrameLocks noGrp="1"/>
          </p:cNvGraphicFramePr>
          <p:nvPr/>
        </p:nvGraphicFramePr>
        <p:xfrm>
          <a:off x="714348" y="642918"/>
          <a:ext cx="3167042" cy="4389120"/>
        </p:xfrm>
        <a:graphic>
          <a:graphicData uri="http://schemas.openxmlformats.org/drawingml/2006/table">
            <a:tbl>
              <a:tblPr firstRow="1" bandRow="1">
                <a:tableStyleId>{5C22544A-7EE6-4342-B048-85BDC9FD1C3A}</a:tableStyleId>
              </a:tblPr>
              <a:tblGrid>
                <a:gridCol w="1583521"/>
                <a:gridCol w="1583521"/>
              </a:tblGrid>
              <a:tr h="238127">
                <a:tc>
                  <a:txBody>
                    <a:bodyPr/>
                    <a:lstStyle/>
                    <a:p>
                      <a:r>
                        <a:rPr lang="zh-CN" altLang="en-US" sz="1200" dirty="0" smtClean="0"/>
                        <a:t>工装轮编号</a:t>
                      </a:r>
                      <a:endParaRPr lang="zh-CN" altLang="en-US" sz="1200" dirty="0"/>
                    </a:p>
                  </a:txBody>
                  <a:tcPr/>
                </a:tc>
                <a:tc>
                  <a:txBody>
                    <a:bodyPr/>
                    <a:lstStyle/>
                    <a:p>
                      <a:endParaRPr lang="zh-CN" altLang="en-US" sz="1200"/>
                    </a:p>
                  </a:txBody>
                  <a:tcPr/>
                </a:tc>
              </a:tr>
              <a:tr h="238127">
                <a:tc>
                  <a:txBody>
                    <a:bodyPr/>
                    <a:lstStyle/>
                    <a:p>
                      <a:r>
                        <a:rPr lang="zh-CN" altLang="en-US" sz="1200" dirty="0" smtClean="0"/>
                        <a:t>上轮时间</a:t>
                      </a:r>
                      <a:endParaRPr lang="zh-CN" altLang="en-US" sz="1200" dirty="0"/>
                    </a:p>
                  </a:txBody>
                  <a:tcPr/>
                </a:tc>
                <a:tc>
                  <a:txBody>
                    <a:bodyPr/>
                    <a:lstStyle/>
                    <a:p>
                      <a:r>
                        <a:rPr lang="zh-CN" altLang="en-US" sz="1200" dirty="0" smtClean="0"/>
                        <a:t>上轮时扫描</a:t>
                      </a:r>
                      <a:endParaRPr lang="zh-CN" altLang="en-US" sz="1200" dirty="0"/>
                    </a:p>
                  </a:txBody>
                  <a:tcPr/>
                </a:tc>
              </a:tr>
              <a:tr h="238127">
                <a:tc>
                  <a:txBody>
                    <a:bodyPr/>
                    <a:lstStyle/>
                    <a:p>
                      <a:r>
                        <a:rPr lang="zh-CN" altLang="en-US" sz="1200" dirty="0" smtClean="0"/>
                        <a:t>下轮时间</a:t>
                      </a:r>
                      <a:endParaRPr lang="zh-CN" altLang="en-US" sz="1200" dirty="0"/>
                    </a:p>
                  </a:txBody>
                  <a:tcPr/>
                </a:tc>
                <a:tc>
                  <a:txBody>
                    <a:bodyPr/>
                    <a:lstStyle/>
                    <a:p>
                      <a:r>
                        <a:rPr lang="zh-CN" altLang="en-US" sz="1200" smtClean="0"/>
                        <a:t>下轮时扫描</a:t>
                      </a:r>
                      <a:endParaRPr lang="zh-CN" altLang="en-US" sz="1200"/>
                    </a:p>
                  </a:txBody>
                  <a:tcPr/>
                </a:tc>
              </a:tr>
              <a:tr h="238127">
                <a:tc>
                  <a:txBody>
                    <a:bodyPr/>
                    <a:lstStyle/>
                    <a:p>
                      <a:r>
                        <a:rPr lang="zh-CN" altLang="en-US" sz="1200" dirty="0" smtClean="0"/>
                        <a:t>设备编号</a:t>
                      </a:r>
                      <a:endParaRPr lang="zh-CN" altLang="en-US" sz="1200" dirty="0"/>
                    </a:p>
                  </a:txBody>
                  <a:tcPr/>
                </a:tc>
                <a:tc>
                  <a:txBody>
                    <a:bodyPr/>
                    <a:lstStyle/>
                    <a:p>
                      <a:endParaRPr lang="zh-CN" altLang="en-US" sz="1200" dirty="0"/>
                    </a:p>
                  </a:txBody>
                  <a:tcPr/>
                </a:tc>
              </a:tr>
              <a:tr h="238127">
                <a:tc>
                  <a:txBody>
                    <a:bodyPr/>
                    <a:lstStyle/>
                    <a:p>
                      <a:r>
                        <a:rPr lang="zh-CN" altLang="en-US" sz="1200" dirty="0" smtClean="0"/>
                        <a:t>操作者</a:t>
                      </a:r>
                      <a:endParaRPr lang="zh-CN" altLang="en-US" sz="1200" dirty="0"/>
                    </a:p>
                  </a:txBody>
                  <a:tcPr/>
                </a:tc>
                <a:tc>
                  <a:txBody>
                    <a:bodyPr/>
                    <a:lstStyle/>
                    <a:p>
                      <a:endParaRPr lang="zh-CN" altLang="en-US" sz="1200" dirty="0"/>
                    </a:p>
                  </a:txBody>
                  <a:tcPr/>
                </a:tc>
              </a:tr>
              <a:tr h="238127">
                <a:tc>
                  <a:txBody>
                    <a:bodyPr/>
                    <a:lstStyle/>
                    <a:p>
                      <a:r>
                        <a:rPr lang="zh-CN" altLang="en-US" sz="1200" dirty="0" smtClean="0"/>
                        <a:t>班次</a:t>
                      </a:r>
                      <a:endParaRPr lang="zh-CN" altLang="en-US" sz="1200" dirty="0"/>
                    </a:p>
                  </a:txBody>
                  <a:tcPr/>
                </a:tc>
                <a:tc>
                  <a:txBody>
                    <a:bodyPr/>
                    <a:lstStyle/>
                    <a:p>
                      <a:endParaRPr lang="zh-CN" altLang="en-US" sz="1200" dirty="0"/>
                    </a:p>
                  </a:txBody>
                  <a:tcPr/>
                </a:tc>
              </a:tr>
              <a:tr h="238127">
                <a:tc>
                  <a:txBody>
                    <a:bodyPr/>
                    <a:lstStyle/>
                    <a:p>
                      <a:r>
                        <a:rPr lang="zh-CN" altLang="en-US" sz="1200" dirty="0" smtClean="0"/>
                        <a:t>任务编号</a:t>
                      </a:r>
                      <a:endParaRPr lang="zh-CN" altLang="en-US" sz="1200" dirty="0"/>
                    </a:p>
                  </a:txBody>
                  <a:tcPr/>
                </a:tc>
                <a:tc>
                  <a:txBody>
                    <a:bodyPr/>
                    <a:lstStyle/>
                    <a:p>
                      <a:endParaRPr lang="zh-CN" altLang="en-US" sz="1200" dirty="0"/>
                    </a:p>
                  </a:txBody>
                  <a:tcPr/>
                </a:tc>
              </a:tr>
              <a:tr h="238127">
                <a:tc>
                  <a:txBody>
                    <a:bodyPr/>
                    <a:lstStyle/>
                    <a:p>
                      <a:r>
                        <a:rPr lang="zh-CN" altLang="en-US" sz="1200" dirty="0" smtClean="0"/>
                        <a:t>模具号</a:t>
                      </a:r>
                      <a:endParaRPr lang="zh-CN" altLang="en-US" sz="1200" dirty="0"/>
                    </a:p>
                  </a:txBody>
                  <a:tcPr/>
                </a:tc>
                <a:tc>
                  <a:txBody>
                    <a:bodyPr/>
                    <a:lstStyle/>
                    <a:p>
                      <a:endParaRPr lang="zh-CN" altLang="en-US" sz="1200" dirty="0"/>
                    </a:p>
                  </a:txBody>
                  <a:tcPr/>
                </a:tc>
              </a:tr>
              <a:tr h="238127">
                <a:tc>
                  <a:txBody>
                    <a:bodyPr/>
                    <a:lstStyle/>
                    <a:p>
                      <a:r>
                        <a:rPr lang="zh-CN" altLang="en-US" sz="1200" dirty="0" smtClean="0"/>
                        <a:t>工作单号</a:t>
                      </a:r>
                      <a:endParaRPr lang="zh-CN" altLang="en-US" sz="1200" dirty="0"/>
                    </a:p>
                  </a:txBody>
                  <a:tcPr/>
                </a:tc>
                <a:tc>
                  <a:txBody>
                    <a:bodyPr/>
                    <a:lstStyle/>
                    <a:p>
                      <a:endParaRPr lang="zh-CN" altLang="en-US" sz="1200" dirty="0"/>
                    </a:p>
                  </a:txBody>
                  <a:tcPr/>
                </a:tc>
              </a:tr>
              <a:tr h="238127">
                <a:tc>
                  <a:txBody>
                    <a:bodyPr/>
                    <a:lstStyle/>
                    <a:p>
                      <a:r>
                        <a:rPr lang="zh-CN" altLang="en-US" sz="1200" dirty="0" smtClean="0"/>
                        <a:t>材料编码</a:t>
                      </a:r>
                      <a:endParaRPr lang="zh-CN" altLang="en-US" sz="1200" dirty="0"/>
                    </a:p>
                  </a:txBody>
                  <a:tcPr/>
                </a:tc>
                <a:tc>
                  <a:txBody>
                    <a:bodyPr/>
                    <a:lstStyle/>
                    <a:p>
                      <a:endParaRPr lang="zh-CN" altLang="en-US" sz="1200" dirty="0"/>
                    </a:p>
                  </a:txBody>
                  <a:tcPr/>
                </a:tc>
              </a:tr>
              <a:tr h="238127">
                <a:tc>
                  <a:txBody>
                    <a:bodyPr/>
                    <a:lstStyle/>
                    <a:p>
                      <a:r>
                        <a:rPr lang="zh-CN" altLang="en-US" sz="1200" dirty="0" smtClean="0"/>
                        <a:t>数量</a:t>
                      </a:r>
                      <a:endParaRPr lang="zh-CN" altLang="en-US" sz="1200" dirty="0"/>
                    </a:p>
                  </a:txBody>
                  <a:tcPr/>
                </a:tc>
                <a:tc>
                  <a:txBody>
                    <a:bodyPr/>
                    <a:lstStyle/>
                    <a:p>
                      <a:endParaRPr lang="zh-CN" altLang="en-US" sz="1200" dirty="0"/>
                    </a:p>
                  </a:txBody>
                  <a:tcPr/>
                </a:tc>
              </a:tr>
              <a:tr h="238127">
                <a:tc>
                  <a:txBody>
                    <a:bodyPr/>
                    <a:lstStyle/>
                    <a:p>
                      <a:r>
                        <a:rPr lang="zh-CN" altLang="en-US" sz="1200" dirty="0" smtClean="0"/>
                        <a:t>供应商</a:t>
                      </a:r>
                      <a:endParaRPr lang="zh-CN" altLang="en-US" sz="1200" dirty="0"/>
                    </a:p>
                  </a:txBody>
                  <a:tcPr/>
                </a:tc>
                <a:tc>
                  <a:txBody>
                    <a:bodyPr/>
                    <a:lstStyle/>
                    <a:p>
                      <a:endParaRPr lang="zh-CN" altLang="en-US" sz="1200" dirty="0"/>
                    </a:p>
                  </a:txBody>
                  <a:tcPr/>
                </a:tc>
              </a:tr>
              <a:tr h="238127">
                <a:tc>
                  <a:txBody>
                    <a:bodyPr/>
                    <a:lstStyle/>
                    <a:p>
                      <a:r>
                        <a:rPr lang="zh-CN" altLang="en-US" sz="1200" dirty="0" smtClean="0"/>
                        <a:t>批次</a:t>
                      </a:r>
                      <a:endParaRPr lang="zh-CN" altLang="en-US" sz="1200" dirty="0"/>
                    </a:p>
                  </a:txBody>
                  <a:tcPr/>
                </a:tc>
                <a:tc>
                  <a:txBody>
                    <a:bodyPr/>
                    <a:lstStyle/>
                    <a:p>
                      <a:endParaRPr lang="zh-CN" altLang="en-US" sz="1200" dirty="0"/>
                    </a:p>
                  </a:txBody>
                  <a:tcPr/>
                </a:tc>
              </a:tr>
              <a:tr h="238127">
                <a:tc>
                  <a:txBody>
                    <a:bodyPr/>
                    <a:lstStyle/>
                    <a:p>
                      <a:r>
                        <a:rPr lang="zh-CN" altLang="en-US" sz="1200" dirty="0" smtClean="0"/>
                        <a:t>输入长度</a:t>
                      </a:r>
                      <a:endParaRPr lang="zh-CN" altLang="en-US" sz="1200" dirty="0"/>
                    </a:p>
                  </a:txBody>
                  <a:tcPr/>
                </a:tc>
                <a:tc>
                  <a:txBody>
                    <a:bodyPr/>
                    <a:lstStyle/>
                    <a:p>
                      <a:r>
                        <a:rPr lang="zh-CN" altLang="en-US" sz="1200" dirty="0" smtClean="0"/>
                        <a:t>手工输入</a:t>
                      </a:r>
                      <a:endParaRPr lang="zh-CN" altLang="en-US" sz="1200" dirty="0"/>
                    </a:p>
                  </a:txBody>
                  <a:tcPr/>
                </a:tc>
              </a:tr>
              <a:tr h="238127">
                <a:tc>
                  <a:txBody>
                    <a:bodyPr/>
                    <a:lstStyle/>
                    <a:p>
                      <a:r>
                        <a:rPr lang="zh-CN" altLang="en-US" sz="1200" dirty="0" smtClean="0"/>
                        <a:t>提取长度</a:t>
                      </a:r>
                      <a:endParaRPr lang="zh-CN" altLang="en-US" sz="1200" dirty="0"/>
                    </a:p>
                  </a:txBody>
                  <a:tcPr/>
                </a:tc>
                <a:tc>
                  <a:txBody>
                    <a:bodyPr/>
                    <a:lstStyle/>
                    <a:p>
                      <a:endParaRPr lang="zh-CN" altLang="en-US" sz="1200" dirty="0"/>
                    </a:p>
                  </a:txBody>
                  <a:tcPr/>
                </a:tc>
              </a:tr>
              <a:tr h="238127">
                <a:tc>
                  <a:txBody>
                    <a:bodyPr/>
                    <a:lstStyle/>
                    <a:p>
                      <a:r>
                        <a:rPr lang="zh-CN" altLang="en-US" sz="1200" dirty="0" smtClean="0"/>
                        <a:t>能源</a:t>
                      </a:r>
                      <a:endParaRPr lang="zh-CN" altLang="en-US" sz="1200" dirty="0"/>
                    </a:p>
                  </a:txBody>
                  <a:tcPr/>
                </a:tc>
                <a:tc>
                  <a:txBody>
                    <a:bodyPr/>
                    <a:lstStyle/>
                    <a:p>
                      <a:endParaRPr lang="zh-CN" altLang="en-US" sz="1200" dirty="0"/>
                    </a:p>
                  </a:txBody>
                  <a:tcPr/>
                </a:tc>
              </a:tr>
            </a:tbl>
          </a:graphicData>
        </a:graphic>
      </p:graphicFrame>
      <p:sp>
        <p:nvSpPr>
          <p:cNvPr id="10" name="TextBox 9"/>
          <p:cNvSpPr txBox="1"/>
          <p:nvPr/>
        </p:nvSpPr>
        <p:spPr>
          <a:xfrm>
            <a:off x="714348" y="5072074"/>
            <a:ext cx="954107" cy="276999"/>
          </a:xfrm>
          <a:prstGeom prst="rect">
            <a:avLst/>
          </a:prstGeom>
          <a:noFill/>
        </p:spPr>
        <p:txBody>
          <a:bodyPr wrap="none" rtlCol="0">
            <a:spAutoFit/>
          </a:bodyPr>
          <a:lstStyle/>
          <a:p>
            <a:r>
              <a:rPr lang="zh-CN" altLang="en-US" sz="1200" dirty="0" smtClean="0"/>
              <a:t>上下轮扫描</a:t>
            </a:r>
            <a:endParaRPr lang="zh-CN" altLang="en-US" sz="1200" dirty="0"/>
          </a:p>
        </p:txBody>
      </p:sp>
      <p:cxnSp>
        <p:nvCxnSpPr>
          <p:cNvPr id="12" name="直接箭头连接符 11"/>
          <p:cNvCxnSpPr/>
          <p:nvPr/>
        </p:nvCxnSpPr>
        <p:spPr>
          <a:xfrm rot="10800000" flipV="1">
            <a:off x="3000364" y="1214422"/>
            <a:ext cx="271464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flipV="1">
            <a:off x="3000364" y="1214422"/>
            <a:ext cx="328614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flipV="1">
            <a:off x="3000364" y="1214422"/>
            <a:ext cx="3929090"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flipV="1">
            <a:off x="3000364" y="1214422"/>
            <a:ext cx="4572032"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flipV="1">
            <a:off x="3000364" y="1214422"/>
            <a:ext cx="5286412" cy="15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3000364" y="1142984"/>
            <a:ext cx="1857388" cy="185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0800000" flipV="1">
            <a:off x="3000364" y="3000372"/>
            <a:ext cx="250033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0800000" flipV="1">
            <a:off x="3000364" y="3071810"/>
            <a:ext cx="357190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10800000" flipV="1">
            <a:off x="3000364" y="3000372"/>
            <a:ext cx="457203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3000364" y="3071810"/>
            <a:ext cx="5286412"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16200000" flipV="1">
            <a:off x="2500298" y="4786322"/>
            <a:ext cx="1285884"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0800000">
            <a:off x="3214678" y="4857760"/>
            <a:ext cx="164307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43438" y="4357694"/>
            <a:ext cx="3786214" cy="461665"/>
          </a:xfrm>
          <a:prstGeom prst="rect">
            <a:avLst/>
          </a:prstGeom>
          <a:noFill/>
        </p:spPr>
        <p:txBody>
          <a:bodyPr wrap="square" rtlCol="0">
            <a:spAutoFit/>
          </a:bodyPr>
          <a:lstStyle/>
          <a:p>
            <a:r>
              <a:rPr lang="zh-CN" altLang="en-US" sz="1200" dirty="0" smtClean="0"/>
              <a:t>上料时扫描</a:t>
            </a:r>
            <a:r>
              <a:rPr lang="en-US" altLang="zh-CN" sz="1200" dirty="0" smtClean="0"/>
              <a:t>,</a:t>
            </a:r>
            <a:r>
              <a:rPr lang="zh-CN" altLang="en-US" sz="1200" dirty="0" smtClean="0"/>
              <a:t>半成品作为物料输入时</a:t>
            </a:r>
            <a:r>
              <a:rPr lang="en-US" altLang="zh-CN" sz="1200" dirty="0" smtClean="0"/>
              <a:t>,</a:t>
            </a:r>
            <a:r>
              <a:rPr lang="zh-CN" altLang="en-US" sz="1200" dirty="0" smtClean="0"/>
              <a:t>编码是工装轮</a:t>
            </a:r>
            <a:r>
              <a:rPr lang="en-US" altLang="zh-CN" sz="1200" dirty="0" smtClean="0"/>
              <a:t>,</a:t>
            </a:r>
            <a:r>
              <a:rPr lang="zh-CN" altLang="en-US" sz="1200" dirty="0" smtClean="0"/>
              <a:t>供应商是上工序</a:t>
            </a:r>
            <a:r>
              <a:rPr lang="en-US" altLang="zh-CN" sz="1200" dirty="0" smtClean="0"/>
              <a:t>,</a:t>
            </a:r>
            <a:r>
              <a:rPr lang="zh-CN" altLang="en-US" sz="1200" dirty="0" smtClean="0"/>
              <a:t>批次是班次</a:t>
            </a:r>
            <a:r>
              <a:rPr lang="en-US" altLang="zh-CN" sz="1200" dirty="0" smtClean="0"/>
              <a:t>,</a:t>
            </a:r>
            <a:r>
              <a:rPr lang="zh-CN" altLang="en-US" sz="1200" dirty="0" smtClean="0"/>
              <a:t>数量从工装号对应</a:t>
            </a:r>
            <a:endParaRPr lang="zh-CN" altLang="en-US" sz="1200" dirty="0"/>
          </a:p>
        </p:txBody>
      </p:sp>
      <p:sp>
        <p:nvSpPr>
          <p:cNvPr id="38" name="TextBox 37"/>
          <p:cNvSpPr txBox="1"/>
          <p:nvPr/>
        </p:nvSpPr>
        <p:spPr>
          <a:xfrm>
            <a:off x="7143768" y="1571612"/>
            <a:ext cx="1569660" cy="276999"/>
          </a:xfrm>
          <a:prstGeom prst="rect">
            <a:avLst/>
          </a:prstGeom>
          <a:noFill/>
        </p:spPr>
        <p:txBody>
          <a:bodyPr wrap="none" rtlCol="0">
            <a:spAutoFit/>
          </a:bodyPr>
          <a:lstStyle/>
          <a:p>
            <a:r>
              <a:rPr lang="zh-CN" altLang="en-US" sz="1200" dirty="0" smtClean="0"/>
              <a:t>上述信息变化时扫描</a:t>
            </a:r>
            <a:endParaRPr lang="zh-CN" altLang="en-US" sz="1200" dirty="0"/>
          </a:p>
        </p:txBody>
      </p:sp>
      <p:sp>
        <p:nvSpPr>
          <p:cNvPr id="39" name="TextBox 38"/>
          <p:cNvSpPr txBox="1"/>
          <p:nvPr/>
        </p:nvSpPr>
        <p:spPr>
          <a:xfrm>
            <a:off x="1928794" y="6357958"/>
            <a:ext cx="1107996" cy="276999"/>
          </a:xfrm>
          <a:prstGeom prst="rect">
            <a:avLst/>
          </a:prstGeom>
          <a:noFill/>
        </p:spPr>
        <p:txBody>
          <a:bodyPr wrap="none" rtlCol="0">
            <a:spAutoFit/>
          </a:bodyPr>
          <a:lstStyle/>
          <a:p>
            <a:r>
              <a:rPr lang="zh-CN" altLang="en-US" sz="1200" dirty="0" smtClean="0"/>
              <a:t>设备自动记录</a:t>
            </a:r>
            <a:endParaRPr lang="zh-CN" altLang="en-US" sz="1200" dirty="0"/>
          </a:p>
        </p:txBody>
      </p:sp>
      <p:sp>
        <p:nvSpPr>
          <p:cNvPr id="40" name="TextBox 39"/>
          <p:cNvSpPr txBox="1"/>
          <p:nvPr/>
        </p:nvSpPr>
        <p:spPr>
          <a:xfrm>
            <a:off x="3643306" y="142852"/>
            <a:ext cx="2031325" cy="369332"/>
          </a:xfrm>
          <a:prstGeom prst="rect">
            <a:avLst/>
          </a:prstGeom>
          <a:noFill/>
        </p:spPr>
        <p:txBody>
          <a:bodyPr wrap="none" rtlCol="0">
            <a:spAutoFit/>
          </a:bodyPr>
          <a:lstStyle/>
          <a:p>
            <a:r>
              <a:rPr lang="zh-CN" altLang="en-US" dirty="0" smtClean="0"/>
              <a:t>条码扫描及信息流</a:t>
            </a:r>
            <a:endParaRPr lang="zh-CN" altLang="en-US" dirty="0"/>
          </a:p>
        </p:txBody>
      </p:sp>
      <p:sp>
        <p:nvSpPr>
          <p:cNvPr id="23" name="TextBox 22"/>
          <p:cNvSpPr txBox="1"/>
          <p:nvPr/>
        </p:nvSpPr>
        <p:spPr>
          <a:xfrm>
            <a:off x="714348" y="285728"/>
            <a:ext cx="1569660" cy="276999"/>
          </a:xfrm>
          <a:prstGeom prst="rect">
            <a:avLst/>
          </a:prstGeom>
          <a:noFill/>
        </p:spPr>
        <p:txBody>
          <a:bodyPr wrap="none" rtlCol="0">
            <a:spAutoFit/>
          </a:bodyPr>
          <a:lstStyle/>
          <a:p>
            <a:r>
              <a:rPr lang="zh-CN" altLang="en-US" sz="1200" dirty="0" smtClean="0"/>
              <a:t>工装轮上的产品信息</a:t>
            </a:r>
            <a:endParaRPr lang="zh-CN" altLang="en-US" sz="1200" dirty="0"/>
          </a:p>
        </p:txBody>
      </p:sp>
      <p:sp>
        <p:nvSpPr>
          <p:cNvPr id="25" name="TextBox 24"/>
          <p:cNvSpPr txBox="1"/>
          <p:nvPr/>
        </p:nvSpPr>
        <p:spPr>
          <a:xfrm>
            <a:off x="7643834" y="357166"/>
            <a:ext cx="954107" cy="276999"/>
          </a:xfrm>
          <a:prstGeom prst="rect">
            <a:avLst/>
          </a:prstGeom>
          <a:noFill/>
        </p:spPr>
        <p:txBody>
          <a:bodyPr wrap="none" rtlCol="0">
            <a:spAutoFit/>
          </a:bodyPr>
          <a:lstStyle/>
          <a:p>
            <a:r>
              <a:rPr lang="zh-CN" altLang="en-US" sz="1200" dirty="0" smtClean="0"/>
              <a:t>班次工作单</a:t>
            </a:r>
            <a:endParaRPr lang="zh-CN" altLang="en-US" sz="1200" dirty="0"/>
          </a:p>
        </p:txBody>
      </p:sp>
      <p:sp>
        <p:nvSpPr>
          <p:cNvPr id="27" name="TextBox 26"/>
          <p:cNvSpPr txBox="1"/>
          <p:nvPr/>
        </p:nvSpPr>
        <p:spPr>
          <a:xfrm>
            <a:off x="7000892" y="2000240"/>
            <a:ext cx="1415772" cy="276999"/>
          </a:xfrm>
          <a:prstGeom prst="rect">
            <a:avLst/>
          </a:prstGeom>
          <a:noFill/>
        </p:spPr>
        <p:txBody>
          <a:bodyPr wrap="none" rtlCol="0">
            <a:spAutoFit/>
          </a:bodyPr>
          <a:lstStyle/>
          <a:p>
            <a:r>
              <a:rPr lang="zh-CN" altLang="en-US" sz="1200" dirty="0" smtClean="0"/>
              <a:t>机台物料存量台帐</a:t>
            </a:r>
            <a:endParaRPr lang="zh-CN" altLang="en-US" sz="1200" dirty="0"/>
          </a:p>
        </p:txBody>
      </p:sp>
      <p:sp>
        <p:nvSpPr>
          <p:cNvPr id="28" name="TextBox 27"/>
          <p:cNvSpPr txBox="1"/>
          <p:nvPr/>
        </p:nvSpPr>
        <p:spPr>
          <a:xfrm>
            <a:off x="7143768" y="5143512"/>
            <a:ext cx="800219" cy="276999"/>
          </a:xfrm>
          <a:prstGeom prst="rect">
            <a:avLst/>
          </a:prstGeom>
          <a:noFill/>
        </p:spPr>
        <p:txBody>
          <a:bodyPr wrap="none" rtlCol="0">
            <a:spAutoFit/>
          </a:bodyPr>
          <a:lstStyle/>
          <a:p>
            <a:r>
              <a:rPr lang="zh-CN" altLang="en-US" sz="1200" dirty="0" smtClean="0"/>
              <a:t>数采台帐</a:t>
            </a:r>
            <a:endParaRPr lang="zh-CN"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430" y="357166"/>
            <a:ext cx="1569660" cy="369332"/>
          </a:xfrm>
          <a:prstGeom prst="rect">
            <a:avLst/>
          </a:prstGeom>
          <a:noFill/>
        </p:spPr>
        <p:txBody>
          <a:bodyPr wrap="none" rtlCol="0">
            <a:spAutoFit/>
          </a:bodyPr>
          <a:lstStyle/>
          <a:p>
            <a:r>
              <a:rPr lang="zh-CN" altLang="en-US" dirty="0" smtClean="0"/>
              <a:t>管理上的需求</a:t>
            </a:r>
            <a:endParaRPr lang="zh-CN" altLang="en-US" dirty="0"/>
          </a:p>
        </p:txBody>
      </p:sp>
      <p:sp>
        <p:nvSpPr>
          <p:cNvPr id="5" name="TextBox 4"/>
          <p:cNvSpPr txBox="1"/>
          <p:nvPr/>
        </p:nvSpPr>
        <p:spPr>
          <a:xfrm>
            <a:off x="714348" y="857232"/>
            <a:ext cx="8001056" cy="646331"/>
          </a:xfrm>
          <a:prstGeom prst="rect">
            <a:avLst/>
          </a:prstGeom>
          <a:noFill/>
        </p:spPr>
        <p:txBody>
          <a:bodyPr wrap="square" rtlCol="0">
            <a:spAutoFit/>
          </a:bodyPr>
          <a:lstStyle/>
          <a:p>
            <a:r>
              <a:rPr lang="zh-CN" altLang="en-US" dirty="0" smtClean="0"/>
              <a:t>条码扫描后各种追溯和计算的基础信息具备了，但如何使用这些信息相关部门必须进行梳理和规划，否则这些信息将成为垃圾数据，各部门工作内容如下</a:t>
            </a:r>
            <a:endParaRPr lang="zh-CN" altLang="en-US" dirty="0"/>
          </a:p>
        </p:txBody>
      </p:sp>
      <p:sp>
        <p:nvSpPr>
          <p:cNvPr id="6" name="TextBox 5"/>
          <p:cNvSpPr txBox="1"/>
          <p:nvPr/>
        </p:nvSpPr>
        <p:spPr>
          <a:xfrm>
            <a:off x="1071539" y="1500174"/>
            <a:ext cx="7715304" cy="646331"/>
          </a:xfrm>
          <a:prstGeom prst="rect">
            <a:avLst/>
          </a:prstGeom>
          <a:noFill/>
        </p:spPr>
        <p:txBody>
          <a:bodyPr wrap="square" rtlCol="0">
            <a:spAutoFit/>
          </a:bodyPr>
          <a:lstStyle/>
          <a:p>
            <a:r>
              <a:rPr lang="en-US" altLang="zh-CN" dirty="0" smtClean="0"/>
              <a:t>1</a:t>
            </a:r>
            <a:r>
              <a:rPr lang="zh-CN" altLang="en-US" dirty="0" smtClean="0"/>
              <a:t>财务部门，制定将材料记账成本如何关联实际记录的方法、流程、报表，存量盘点可以有新的方法</a:t>
            </a:r>
            <a:endParaRPr lang="zh-CN" altLang="en-US" dirty="0"/>
          </a:p>
        </p:txBody>
      </p:sp>
      <p:sp>
        <p:nvSpPr>
          <p:cNvPr id="7" name="TextBox 6"/>
          <p:cNvSpPr txBox="1"/>
          <p:nvPr/>
        </p:nvSpPr>
        <p:spPr>
          <a:xfrm>
            <a:off x="1071538" y="2285992"/>
            <a:ext cx="7457491" cy="369332"/>
          </a:xfrm>
          <a:prstGeom prst="rect">
            <a:avLst/>
          </a:prstGeom>
          <a:noFill/>
        </p:spPr>
        <p:txBody>
          <a:bodyPr wrap="none" rtlCol="0">
            <a:spAutoFit/>
          </a:bodyPr>
          <a:lstStyle/>
          <a:p>
            <a:r>
              <a:rPr lang="en-US" altLang="zh-CN" dirty="0" smtClean="0"/>
              <a:t>2</a:t>
            </a:r>
            <a:r>
              <a:rPr lang="zh-CN" altLang="en-US" dirty="0" smtClean="0"/>
              <a:t>人力资源部门，工时方面、以及与绩效相关的内容的方法、流程、报表</a:t>
            </a:r>
            <a:endParaRPr lang="zh-CN" altLang="en-US" dirty="0"/>
          </a:p>
        </p:txBody>
      </p:sp>
      <p:sp>
        <p:nvSpPr>
          <p:cNvPr id="8" name="TextBox 7"/>
          <p:cNvSpPr txBox="1"/>
          <p:nvPr/>
        </p:nvSpPr>
        <p:spPr>
          <a:xfrm>
            <a:off x="1071538" y="2857496"/>
            <a:ext cx="7858180" cy="646331"/>
          </a:xfrm>
          <a:prstGeom prst="rect">
            <a:avLst/>
          </a:prstGeom>
          <a:noFill/>
        </p:spPr>
        <p:txBody>
          <a:bodyPr wrap="square" rtlCol="0">
            <a:spAutoFit/>
          </a:bodyPr>
          <a:lstStyle/>
          <a:p>
            <a:r>
              <a:rPr lang="en-US" altLang="zh-CN" dirty="0" smtClean="0"/>
              <a:t>3</a:t>
            </a:r>
            <a:r>
              <a:rPr lang="zh-CN" altLang="en-US" dirty="0" smtClean="0"/>
              <a:t>企管部门，与条码项目实施相关的考核、制度、流程、岗位职责的梳理确定，在利用扫描结果进行管理方面的制度、流程、报表等内容</a:t>
            </a:r>
            <a:endParaRPr lang="zh-CN" altLang="en-US" dirty="0"/>
          </a:p>
        </p:txBody>
      </p:sp>
      <p:sp>
        <p:nvSpPr>
          <p:cNvPr id="9" name="TextBox 8"/>
          <p:cNvSpPr txBox="1"/>
          <p:nvPr/>
        </p:nvSpPr>
        <p:spPr>
          <a:xfrm>
            <a:off x="1071538" y="3714752"/>
            <a:ext cx="7858180" cy="646331"/>
          </a:xfrm>
          <a:prstGeom prst="rect">
            <a:avLst/>
          </a:prstGeom>
          <a:noFill/>
        </p:spPr>
        <p:txBody>
          <a:bodyPr wrap="square" rtlCol="0">
            <a:spAutoFit/>
          </a:bodyPr>
          <a:lstStyle/>
          <a:p>
            <a:r>
              <a:rPr lang="en-US" altLang="zh-CN" dirty="0" smtClean="0"/>
              <a:t>4</a:t>
            </a:r>
            <a:r>
              <a:rPr lang="zh-CN" altLang="en-US" dirty="0" smtClean="0"/>
              <a:t>模具、工装轮等基础管理，本身的业务如何得到提升，将独立的管理融入到生产的流程当中</a:t>
            </a:r>
            <a:endParaRPr lang="zh-CN" altLang="en-US" dirty="0"/>
          </a:p>
        </p:txBody>
      </p:sp>
      <p:sp>
        <p:nvSpPr>
          <p:cNvPr id="10" name="TextBox 9"/>
          <p:cNvSpPr txBox="1"/>
          <p:nvPr/>
        </p:nvSpPr>
        <p:spPr>
          <a:xfrm>
            <a:off x="1071538" y="4572008"/>
            <a:ext cx="7858180" cy="369332"/>
          </a:xfrm>
          <a:prstGeom prst="rect">
            <a:avLst/>
          </a:prstGeom>
          <a:noFill/>
        </p:spPr>
        <p:txBody>
          <a:bodyPr wrap="square" rtlCol="0">
            <a:spAutoFit/>
          </a:bodyPr>
          <a:lstStyle/>
          <a:p>
            <a:r>
              <a:rPr lang="en-US" altLang="zh-CN" dirty="0" smtClean="0"/>
              <a:t>5</a:t>
            </a:r>
            <a:r>
              <a:rPr lang="zh-CN" altLang="en-US" dirty="0" smtClean="0"/>
              <a:t>生产管理、可以采集计划执行的进度，策划相关的方法和需求</a:t>
            </a:r>
            <a:endParaRPr lang="zh-CN" altLang="en-US" dirty="0"/>
          </a:p>
        </p:txBody>
      </p:sp>
      <p:sp>
        <p:nvSpPr>
          <p:cNvPr id="11" name="TextBox 10"/>
          <p:cNvSpPr txBox="1"/>
          <p:nvPr/>
        </p:nvSpPr>
        <p:spPr>
          <a:xfrm>
            <a:off x="1071538" y="5143512"/>
            <a:ext cx="7858180" cy="369332"/>
          </a:xfrm>
          <a:prstGeom prst="rect">
            <a:avLst/>
          </a:prstGeom>
          <a:noFill/>
        </p:spPr>
        <p:txBody>
          <a:bodyPr wrap="square" rtlCol="0">
            <a:spAutoFit/>
          </a:bodyPr>
          <a:lstStyle/>
          <a:p>
            <a:r>
              <a:rPr lang="en-US" altLang="zh-CN" dirty="0" smtClean="0"/>
              <a:t>6</a:t>
            </a:r>
            <a:r>
              <a:rPr lang="zh-CN" altLang="en-US" dirty="0" smtClean="0"/>
              <a:t>质量管理、梳理质量管理的需求</a:t>
            </a:r>
            <a:endParaRPr lang="zh-CN" altLang="en-US" dirty="0"/>
          </a:p>
        </p:txBody>
      </p:sp>
      <p:sp>
        <p:nvSpPr>
          <p:cNvPr id="12" name="TextBox 11"/>
          <p:cNvSpPr txBox="1"/>
          <p:nvPr/>
        </p:nvSpPr>
        <p:spPr>
          <a:xfrm>
            <a:off x="1071538" y="5715016"/>
            <a:ext cx="7858180" cy="369332"/>
          </a:xfrm>
          <a:prstGeom prst="rect">
            <a:avLst/>
          </a:prstGeom>
          <a:noFill/>
        </p:spPr>
        <p:txBody>
          <a:bodyPr wrap="square" rtlCol="0">
            <a:spAutoFit/>
          </a:bodyPr>
          <a:lstStyle/>
          <a:p>
            <a:r>
              <a:rPr lang="en-US" altLang="zh-CN" dirty="0" smtClean="0"/>
              <a:t>7</a:t>
            </a:r>
            <a:r>
              <a:rPr lang="zh-CN" altLang="en-US" dirty="0" smtClean="0"/>
              <a:t>成品试验相关业务，工装轮增加或调整的流程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项目开发</a:t>
            </a:r>
            <a:endParaRPr lang="zh-CN" altLang="en-US" dirty="0"/>
          </a:p>
        </p:txBody>
      </p:sp>
      <p:sp>
        <p:nvSpPr>
          <p:cNvPr id="3" name="内容占位符 2"/>
          <p:cNvSpPr>
            <a:spLocks noGrp="1"/>
          </p:cNvSpPr>
          <p:nvPr>
            <p:ph idx="1"/>
          </p:nvPr>
        </p:nvSpPr>
        <p:spPr/>
        <p:txBody>
          <a:bodyPr/>
          <a:lstStyle/>
          <a:p>
            <a:r>
              <a:rPr lang="zh-CN" altLang="en-US" dirty="0" smtClean="0"/>
              <a:t>基础工作梳理预计</a:t>
            </a:r>
            <a:r>
              <a:rPr lang="en-US" altLang="zh-CN" dirty="0" smtClean="0"/>
              <a:t>1-2</a:t>
            </a:r>
            <a:r>
              <a:rPr lang="zh-CN" altLang="en-US" dirty="0" smtClean="0"/>
              <a:t>个月的工作量</a:t>
            </a:r>
            <a:endParaRPr lang="en-US" altLang="zh-CN" dirty="0" smtClean="0"/>
          </a:p>
          <a:p>
            <a:r>
              <a:rPr lang="zh-CN" altLang="en-US" dirty="0" smtClean="0"/>
              <a:t>开发方案的制定及评审</a:t>
            </a:r>
            <a:r>
              <a:rPr lang="en-US" altLang="zh-CN" dirty="0" smtClean="0"/>
              <a:t>1-2</a:t>
            </a:r>
            <a:r>
              <a:rPr lang="zh-CN" altLang="en-US" dirty="0" smtClean="0"/>
              <a:t>个月，累计进度</a:t>
            </a:r>
            <a:r>
              <a:rPr lang="en-US" altLang="zh-CN" dirty="0" smtClean="0"/>
              <a:t>2.5</a:t>
            </a:r>
            <a:r>
              <a:rPr lang="zh-CN" altLang="en-US" dirty="0" smtClean="0"/>
              <a:t>个月</a:t>
            </a:r>
            <a:endParaRPr lang="en-US" altLang="zh-CN" dirty="0" smtClean="0"/>
          </a:p>
          <a:p>
            <a:r>
              <a:rPr lang="zh-CN" altLang="en-US" dirty="0" smtClean="0"/>
              <a:t>软件的开发</a:t>
            </a:r>
            <a:r>
              <a:rPr lang="en-US" altLang="zh-CN" dirty="0" smtClean="0"/>
              <a:t>1.5</a:t>
            </a:r>
            <a:r>
              <a:rPr lang="zh-CN" altLang="en-US" dirty="0" smtClean="0"/>
              <a:t>个月累计进度</a:t>
            </a:r>
            <a:r>
              <a:rPr lang="en-US" altLang="zh-CN" dirty="0" smtClean="0"/>
              <a:t>3</a:t>
            </a:r>
            <a:r>
              <a:rPr lang="zh-CN" altLang="en-US" dirty="0" smtClean="0"/>
              <a:t>个月</a:t>
            </a:r>
            <a:endParaRPr lang="en-US" altLang="zh-CN" dirty="0" smtClean="0"/>
          </a:p>
          <a:p>
            <a:r>
              <a:rPr lang="zh-CN" altLang="en-US" dirty="0" smtClean="0"/>
              <a:t>项目实施运行第</a:t>
            </a:r>
            <a:r>
              <a:rPr lang="en-US" altLang="zh-CN" dirty="0" smtClean="0"/>
              <a:t>3</a:t>
            </a:r>
            <a:r>
              <a:rPr lang="zh-CN" altLang="en-US" dirty="0" smtClean="0"/>
              <a:t>个月后逐条生产线进行</a:t>
            </a:r>
            <a:endParaRPr lang="en-US" altLang="zh-CN" dirty="0" smtClean="0"/>
          </a:p>
          <a:p>
            <a:r>
              <a:rPr lang="zh-CN" altLang="en-US" dirty="0" smtClean="0"/>
              <a:t>管理提升，按需要长期改进提高</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项目投入</a:t>
            </a:r>
            <a:endParaRPr lang="zh-CN" altLang="en-US" dirty="0"/>
          </a:p>
        </p:txBody>
      </p:sp>
      <p:sp>
        <p:nvSpPr>
          <p:cNvPr id="3" name="内容占位符 2"/>
          <p:cNvSpPr>
            <a:spLocks noGrp="1"/>
          </p:cNvSpPr>
          <p:nvPr>
            <p:ph idx="1"/>
          </p:nvPr>
        </p:nvSpPr>
        <p:spPr>
          <a:xfrm>
            <a:off x="642910" y="1428736"/>
            <a:ext cx="7658096" cy="4525963"/>
          </a:xfrm>
        </p:spPr>
        <p:txBody>
          <a:bodyPr/>
          <a:lstStyle/>
          <a:p>
            <a:r>
              <a:rPr lang="zh-CN" altLang="en-US" dirty="0" smtClean="0"/>
              <a:t>服务器 </a:t>
            </a:r>
            <a:r>
              <a:rPr lang="en-US" altLang="zh-CN" dirty="0" smtClean="0"/>
              <a:t>10</a:t>
            </a:r>
            <a:r>
              <a:rPr lang="zh-CN" altLang="en-US" dirty="0" smtClean="0"/>
              <a:t>万左右</a:t>
            </a:r>
            <a:endParaRPr lang="en-US" altLang="zh-CN" dirty="0" smtClean="0"/>
          </a:p>
          <a:p>
            <a:r>
              <a:rPr lang="zh-CN" altLang="en-US" dirty="0" smtClean="0"/>
              <a:t>扫描设备 每个机台</a:t>
            </a:r>
            <a:r>
              <a:rPr lang="en-US" altLang="zh-CN" dirty="0" smtClean="0"/>
              <a:t>5000</a:t>
            </a:r>
            <a:r>
              <a:rPr lang="zh-CN" altLang="en-US" dirty="0" smtClean="0"/>
              <a:t>左右</a:t>
            </a:r>
            <a:r>
              <a:rPr lang="en-US" altLang="zh-CN" dirty="0" smtClean="0"/>
              <a:t>(</a:t>
            </a:r>
            <a:r>
              <a:rPr lang="zh-CN" altLang="en-US" dirty="0" smtClean="0"/>
              <a:t>按</a:t>
            </a:r>
            <a:r>
              <a:rPr lang="en-US" altLang="zh-CN" dirty="0" smtClean="0"/>
              <a:t>40</a:t>
            </a:r>
            <a:r>
              <a:rPr lang="zh-CN" altLang="en-US" dirty="0" smtClean="0"/>
              <a:t>台计算</a:t>
            </a:r>
            <a:r>
              <a:rPr lang="en-US" altLang="zh-CN" dirty="0" smtClean="0"/>
              <a:t>)</a:t>
            </a:r>
          </a:p>
          <a:p>
            <a:r>
              <a:rPr lang="zh-CN" altLang="en-US" dirty="0" smtClean="0"/>
              <a:t>条码安装费用</a:t>
            </a:r>
            <a:r>
              <a:rPr lang="en-US" altLang="zh-CN" dirty="0" smtClean="0"/>
              <a:t>3</a:t>
            </a:r>
            <a:r>
              <a:rPr lang="zh-CN" altLang="en-US" dirty="0" smtClean="0"/>
              <a:t>万</a:t>
            </a:r>
            <a:endParaRPr lang="en-US" altLang="zh-CN" dirty="0" smtClean="0"/>
          </a:p>
          <a:p>
            <a:r>
              <a:rPr lang="zh-CN" altLang="en-US" dirty="0" smtClean="0"/>
              <a:t>软件开发费用</a:t>
            </a:r>
            <a:r>
              <a:rPr lang="en-US" altLang="zh-CN" dirty="0" smtClean="0"/>
              <a:t>20</a:t>
            </a:r>
            <a:r>
              <a:rPr lang="zh-CN" altLang="en-US" dirty="0" smtClean="0"/>
              <a:t>万左右</a:t>
            </a:r>
            <a:endParaRPr lang="en-US" altLang="zh-CN" dirty="0" smtClean="0"/>
          </a:p>
          <a:p>
            <a:endParaRPr lang="en-US" altLang="zh-CN" dirty="0" smtClean="0"/>
          </a:p>
          <a:p>
            <a:r>
              <a:rPr lang="zh-CN" altLang="en-US" dirty="0" smtClean="0"/>
              <a:t>预计总费用 </a:t>
            </a:r>
            <a:r>
              <a:rPr lang="en-US" altLang="zh-CN" dirty="0" smtClean="0"/>
              <a:t>50</a:t>
            </a:r>
            <a:r>
              <a:rPr lang="zh-CN" altLang="en-US" dirty="0" smtClean="0"/>
              <a:t>万左右</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4678" y="1357298"/>
            <a:ext cx="1928826" cy="1571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本机台各种材料信息和各种材料的当前余量</a:t>
            </a:r>
            <a:endParaRPr lang="zh-CN" altLang="en-US" dirty="0"/>
          </a:p>
        </p:txBody>
      </p:sp>
      <p:sp>
        <p:nvSpPr>
          <p:cNvPr id="6" name="矩形 5"/>
          <p:cNvSpPr/>
          <p:nvPr/>
        </p:nvSpPr>
        <p:spPr>
          <a:xfrm>
            <a:off x="642910" y="1500174"/>
            <a:ext cx="1928826"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上料时扫描材料条码</a:t>
            </a:r>
            <a:r>
              <a:rPr lang="en-US" altLang="zh-CN" sz="1600" dirty="0" smtClean="0"/>
              <a:t>,</a:t>
            </a:r>
            <a:r>
              <a:rPr lang="zh-CN" altLang="en-US" sz="1600" dirty="0" smtClean="0"/>
              <a:t>自动调整机台物料余量 </a:t>
            </a:r>
            <a:r>
              <a:rPr lang="en-US" altLang="zh-CN" sz="1600" dirty="0" smtClean="0"/>
              <a:t>(</a:t>
            </a:r>
            <a:r>
              <a:rPr lang="zh-CN" altLang="en-US" sz="1600" dirty="0" smtClean="0"/>
              <a:t>扫描对象包括原材料和半成品工装轮条码</a:t>
            </a:r>
            <a:r>
              <a:rPr lang="en-US" altLang="zh-CN" sz="1600" dirty="0" smtClean="0"/>
              <a:t>)</a:t>
            </a:r>
            <a:endParaRPr lang="zh-CN" altLang="en-US" sz="1600" dirty="0"/>
          </a:p>
        </p:txBody>
      </p:sp>
      <p:sp>
        <p:nvSpPr>
          <p:cNvPr id="10" name="矩形 9"/>
          <p:cNvSpPr/>
          <p:nvPr/>
        </p:nvSpPr>
        <p:spPr>
          <a:xfrm>
            <a:off x="6000760" y="857232"/>
            <a:ext cx="242889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上工装轮时扫描工装轮条码</a:t>
            </a:r>
            <a:r>
              <a:rPr lang="en-US" altLang="zh-CN" sz="1600" dirty="0" smtClean="0"/>
              <a:t>,</a:t>
            </a:r>
            <a:r>
              <a:rPr lang="zh-CN" altLang="en-US" sz="1600" dirty="0" smtClean="0"/>
              <a:t>将时间与当前工作信息与工装轮关联</a:t>
            </a:r>
            <a:endParaRPr lang="zh-CN" altLang="en-US" sz="1600" dirty="0"/>
          </a:p>
        </p:txBody>
      </p:sp>
      <p:sp>
        <p:nvSpPr>
          <p:cNvPr id="11" name="矩形 10"/>
          <p:cNvSpPr/>
          <p:nvPr/>
        </p:nvSpPr>
        <p:spPr>
          <a:xfrm>
            <a:off x="6000760" y="2500306"/>
            <a:ext cx="2428892"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卸下工装轮时扫描</a:t>
            </a:r>
            <a:r>
              <a:rPr lang="en-US" altLang="zh-CN" sz="1400" dirty="0" smtClean="0"/>
              <a:t>,</a:t>
            </a:r>
            <a:r>
              <a:rPr lang="zh-CN" altLang="en-US" sz="1400" dirty="0" smtClean="0"/>
              <a:t>将本工装轮上的机台产出品的实际产量与以及可收集的相关成本等信息附加到本工装轮编号</a:t>
            </a:r>
            <a:r>
              <a:rPr lang="en-US" altLang="zh-CN" sz="1400" dirty="0" smtClean="0"/>
              <a:t>,</a:t>
            </a:r>
            <a:r>
              <a:rPr lang="zh-CN" altLang="en-US" sz="1400" dirty="0" smtClean="0"/>
              <a:t>自动修改机台当前机台余量</a:t>
            </a:r>
            <a:endParaRPr lang="zh-CN" altLang="en-US" sz="1400" dirty="0"/>
          </a:p>
        </p:txBody>
      </p:sp>
      <p:sp>
        <p:nvSpPr>
          <p:cNvPr id="12" name="右箭头 11"/>
          <p:cNvSpPr/>
          <p:nvPr/>
        </p:nvSpPr>
        <p:spPr>
          <a:xfrm>
            <a:off x="2714612" y="2000240"/>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57818" y="1571612"/>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7143768" y="2071678"/>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57818" y="2571744"/>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8596" y="4429132"/>
            <a:ext cx="8286808" cy="923330"/>
          </a:xfrm>
          <a:prstGeom prst="rect">
            <a:avLst/>
          </a:prstGeom>
          <a:noFill/>
        </p:spPr>
        <p:txBody>
          <a:bodyPr wrap="square" rtlCol="0">
            <a:spAutoFit/>
          </a:bodyPr>
          <a:lstStyle/>
          <a:p>
            <a:r>
              <a:rPr lang="zh-CN" altLang="en-US" dirty="0" smtClean="0"/>
              <a:t>结果：每个工装轮上的附加信息包含</a:t>
            </a:r>
            <a:r>
              <a:rPr lang="en-US" altLang="zh-CN" dirty="0" smtClean="0"/>
              <a:t>,</a:t>
            </a:r>
            <a:r>
              <a:rPr lang="zh-CN" altLang="en-US" dirty="0" smtClean="0"/>
              <a:t>本工装轮上的产品的成品数量、生产本工装轮上的产品的相关资源包括设备、人员和模具等，本工装轮上的产品直接消耗的物料、能源等，本工装轮上的产品消耗的上工序的工装轮的量和链接的对应关系。</a:t>
            </a:r>
            <a:endParaRPr lang="zh-CN" altLang="en-US" dirty="0"/>
          </a:p>
        </p:txBody>
      </p:sp>
      <p:sp>
        <p:nvSpPr>
          <p:cNvPr id="18" name="TextBox 17"/>
          <p:cNvSpPr txBox="1"/>
          <p:nvPr/>
        </p:nvSpPr>
        <p:spPr>
          <a:xfrm>
            <a:off x="428596" y="5357826"/>
            <a:ext cx="8286808" cy="1200329"/>
          </a:xfrm>
          <a:prstGeom prst="rect">
            <a:avLst/>
          </a:prstGeom>
          <a:noFill/>
        </p:spPr>
        <p:txBody>
          <a:bodyPr wrap="square" rtlCol="0">
            <a:spAutoFit/>
          </a:bodyPr>
          <a:lstStyle/>
          <a:p>
            <a:r>
              <a:rPr lang="zh-CN" altLang="en-US" dirty="0" smtClean="0"/>
              <a:t>效果：可以得到每个工装轮上的成品对应的所有之前环节所发生的材料总量，生产的路径，能源的消耗等。通过工装轮的管理从半成品工装轮的统计上可以随时取得在制品的相关信息，通过成品工装轮的统计可以分析各种成本的组成和任意路径的追溯。</a:t>
            </a:r>
            <a:endParaRPr lang="zh-CN" altLang="en-US" dirty="0"/>
          </a:p>
        </p:txBody>
      </p:sp>
      <p:sp>
        <p:nvSpPr>
          <p:cNvPr id="19" name="TextBox 18"/>
          <p:cNvSpPr txBox="1"/>
          <p:nvPr/>
        </p:nvSpPr>
        <p:spPr>
          <a:xfrm>
            <a:off x="2857488" y="285728"/>
            <a:ext cx="3185487" cy="369332"/>
          </a:xfrm>
          <a:prstGeom prst="rect">
            <a:avLst/>
          </a:prstGeom>
          <a:noFill/>
        </p:spPr>
        <p:txBody>
          <a:bodyPr wrap="none" rtlCol="0">
            <a:spAutoFit/>
          </a:bodyPr>
          <a:lstStyle/>
          <a:p>
            <a:r>
              <a:rPr lang="zh-CN" altLang="en-US" dirty="0" smtClean="0"/>
              <a:t>电缆生产过程条码扫描的方案</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73718"/>
            <a:ext cx="2954655" cy="369332"/>
          </a:xfrm>
          <a:prstGeom prst="rect">
            <a:avLst/>
          </a:prstGeom>
          <a:noFill/>
        </p:spPr>
        <p:txBody>
          <a:bodyPr wrap="none" rtlCol="0">
            <a:spAutoFit/>
          </a:bodyPr>
          <a:lstStyle/>
          <a:p>
            <a:r>
              <a:rPr lang="zh-CN" altLang="en-US" dirty="0" smtClean="0"/>
              <a:t>整个方案中包含五大类条码</a:t>
            </a:r>
            <a:endParaRPr lang="zh-CN" altLang="en-US" dirty="0"/>
          </a:p>
        </p:txBody>
      </p:sp>
      <p:sp>
        <p:nvSpPr>
          <p:cNvPr id="5" name="TextBox 4"/>
          <p:cNvSpPr txBox="1"/>
          <p:nvPr/>
        </p:nvSpPr>
        <p:spPr>
          <a:xfrm>
            <a:off x="714348" y="1916660"/>
            <a:ext cx="8143932" cy="646331"/>
          </a:xfrm>
          <a:prstGeom prst="rect">
            <a:avLst/>
          </a:prstGeom>
          <a:noFill/>
        </p:spPr>
        <p:txBody>
          <a:bodyPr wrap="square" rtlCol="0">
            <a:spAutoFit/>
          </a:bodyPr>
          <a:lstStyle/>
          <a:p>
            <a:r>
              <a:rPr lang="en-US" altLang="zh-CN" dirty="0" smtClean="0"/>
              <a:t>1.</a:t>
            </a:r>
            <a:r>
              <a:rPr lang="zh-CN" altLang="en-US" dirty="0" smtClean="0"/>
              <a:t>原材料类，建议使用</a:t>
            </a:r>
            <a:r>
              <a:rPr lang="en-US" altLang="zh-CN" dirty="0" smtClean="0"/>
              <a:t>2</a:t>
            </a:r>
            <a:r>
              <a:rPr lang="zh-CN" altLang="en-US" dirty="0" smtClean="0"/>
              <a:t>维条码。通过扫描关联供应商信息、材料的数量和批次、统计用的相关信息。</a:t>
            </a:r>
            <a:endParaRPr lang="zh-CN" altLang="en-US" dirty="0"/>
          </a:p>
        </p:txBody>
      </p:sp>
      <p:sp>
        <p:nvSpPr>
          <p:cNvPr id="6" name="TextBox 5"/>
          <p:cNvSpPr txBox="1"/>
          <p:nvPr/>
        </p:nvSpPr>
        <p:spPr>
          <a:xfrm>
            <a:off x="714348" y="2773916"/>
            <a:ext cx="8143932" cy="369332"/>
          </a:xfrm>
          <a:prstGeom prst="rect">
            <a:avLst/>
          </a:prstGeom>
          <a:noFill/>
        </p:spPr>
        <p:txBody>
          <a:bodyPr wrap="square" rtlCol="0">
            <a:spAutoFit/>
          </a:bodyPr>
          <a:lstStyle/>
          <a:p>
            <a:r>
              <a:rPr lang="en-US" altLang="zh-CN" dirty="0" smtClean="0"/>
              <a:t>2.</a:t>
            </a:r>
            <a:r>
              <a:rPr lang="zh-CN" altLang="en-US" dirty="0" smtClean="0"/>
              <a:t>生产设备，以机台为单位，关联设备，阿米巴组，设备能力，效率等基础信息</a:t>
            </a:r>
            <a:endParaRPr lang="zh-CN" altLang="en-US" dirty="0"/>
          </a:p>
        </p:txBody>
      </p:sp>
      <p:sp>
        <p:nvSpPr>
          <p:cNvPr id="7" name="TextBox 6"/>
          <p:cNvSpPr txBox="1"/>
          <p:nvPr/>
        </p:nvSpPr>
        <p:spPr>
          <a:xfrm>
            <a:off x="714348" y="3559734"/>
            <a:ext cx="8143932" cy="369332"/>
          </a:xfrm>
          <a:prstGeom prst="rect">
            <a:avLst/>
          </a:prstGeom>
          <a:noFill/>
        </p:spPr>
        <p:txBody>
          <a:bodyPr wrap="square" rtlCol="0">
            <a:spAutoFit/>
          </a:bodyPr>
          <a:lstStyle/>
          <a:p>
            <a:r>
              <a:rPr lang="en-US" altLang="zh-CN" dirty="0" smtClean="0"/>
              <a:t>3.</a:t>
            </a:r>
            <a:r>
              <a:rPr lang="zh-CN" altLang="en-US" dirty="0" smtClean="0"/>
              <a:t>工装轮条码，包含工装轮本身的信息、工装轮的管理信息</a:t>
            </a:r>
            <a:endParaRPr lang="zh-CN" altLang="en-US" dirty="0"/>
          </a:p>
        </p:txBody>
      </p:sp>
      <p:sp>
        <p:nvSpPr>
          <p:cNvPr id="10" name="TextBox 9"/>
          <p:cNvSpPr txBox="1"/>
          <p:nvPr/>
        </p:nvSpPr>
        <p:spPr>
          <a:xfrm>
            <a:off x="714348" y="4274114"/>
            <a:ext cx="8143932" cy="369332"/>
          </a:xfrm>
          <a:prstGeom prst="rect">
            <a:avLst/>
          </a:prstGeom>
          <a:noFill/>
        </p:spPr>
        <p:txBody>
          <a:bodyPr wrap="square" rtlCol="0">
            <a:spAutoFit/>
          </a:bodyPr>
          <a:lstStyle/>
          <a:p>
            <a:r>
              <a:rPr lang="en-US" altLang="zh-CN" dirty="0" smtClean="0"/>
              <a:t>4.</a:t>
            </a:r>
            <a:r>
              <a:rPr lang="zh-CN" altLang="en-US" dirty="0" smtClean="0"/>
              <a:t>模具类，只管理成品模具，基本信息包括模具的输出标准和维护标准</a:t>
            </a:r>
            <a:endParaRPr lang="zh-CN" altLang="en-US" dirty="0"/>
          </a:p>
        </p:txBody>
      </p:sp>
      <p:sp>
        <p:nvSpPr>
          <p:cNvPr id="11" name="TextBox 10"/>
          <p:cNvSpPr txBox="1"/>
          <p:nvPr/>
        </p:nvSpPr>
        <p:spPr>
          <a:xfrm>
            <a:off x="714348" y="4988494"/>
            <a:ext cx="8143932" cy="369332"/>
          </a:xfrm>
          <a:prstGeom prst="rect">
            <a:avLst/>
          </a:prstGeom>
          <a:noFill/>
        </p:spPr>
        <p:txBody>
          <a:bodyPr wrap="square" rtlCol="0">
            <a:spAutoFit/>
          </a:bodyPr>
          <a:lstStyle/>
          <a:p>
            <a:r>
              <a:rPr lang="en-US" altLang="zh-CN" dirty="0" smtClean="0"/>
              <a:t>5.</a:t>
            </a:r>
            <a:r>
              <a:rPr lang="zh-CN" altLang="en-US" dirty="0" smtClean="0"/>
              <a:t>人员条码</a:t>
            </a:r>
            <a:endParaRPr lang="zh-CN" altLang="en-US" dirty="0"/>
          </a:p>
        </p:txBody>
      </p:sp>
      <p:sp>
        <p:nvSpPr>
          <p:cNvPr id="12" name="TextBox 11"/>
          <p:cNvSpPr txBox="1"/>
          <p:nvPr/>
        </p:nvSpPr>
        <p:spPr>
          <a:xfrm>
            <a:off x="3643306" y="428604"/>
            <a:ext cx="1107996" cy="369332"/>
          </a:xfrm>
          <a:prstGeom prst="rect">
            <a:avLst/>
          </a:prstGeom>
          <a:noFill/>
        </p:spPr>
        <p:txBody>
          <a:bodyPr wrap="none" rtlCol="0">
            <a:spAutoFit/>
          </a:bodyPr>
          <a:lstStyle/>
          <a:p>
            <a:r>
              <a:rPr lang="zh-CN" altLang="en-US" dirty="0" smtClean="0"/>
              <a:t>条码规划</a:t>
            </a:r>
            <a:endParaRPr lang="zh-CN" altLang="en-US" dirty="0"/>
          </a:p>
        </p:txBody>
      </p:sp>
      <p:sp>
        <p:nvSpPr>
          <p:cNvPr id="13" name="TextBox 12"/>
          <p:cNvSpPr txBox="1"/>
          <p:nvPr/>
        </p:nvSpPr>
        <p:spPr>
          <a:xfrm>
            <a:off x="857224" y="5786454"/>
            <a:ext cx="6534161" cy="369332"/>
          </a:xfrm>
          <a:prstGeom prst="rect">
            <a:avLst/>
          </a:prstGeom>
          <a:noFill/>
        </p:spPr>
        <p:txBody>
          <a:bodyPr wrap="none" rtlCol="0">
            <a:spAutoFit/>
          </a:bodyPr>
          <a:lstStyle/>
          <a:p>
            <a:r>
              <a:rPr lang="zh-CN" altLang="en-US" dirty="0" smtClean="0"/>
              <a:t>需要制定上述</a:t>
            </a:r>
            <a:r>
              <a:rPr lang="en-US" altLang="zh-CN" dirty="0" smtClean="0"/>
              <a:t>5</a:t>
            </a:r>
            <a:r>
              <a:rPr lang="zh-CN" altLang="en-US" dirty="0" smtClean="0"/>
              <a:t>项内容的标准、维护规范、岗位职责和工作流程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000364" y="1857364"/>
          <a:ext cx="2190766" cy="1483360"/>
        </p:xfrm>
        <a:graphic>
          <a:graphicData uri="http://schemas.openxmlformats.org/drawingml/2006/table">
            <a:tbl>
              <a:tblPr firstRow="1" bandRow="1">
                <a:tableStyleId>{5C22544A-7EE6-4342-B048-85BDC9FD1C3A}</a:tableStyleId>
              </a:tblPr>
              <a:tblGrid>
                <a:gridCol w="1095383"/>
                <a:gridCol w="1095383"/>
              </a:tblGrid>
              <a:tr h="370840">
                <a:tc>
                  <a:txBody>
                    <a:bodyPr/>
                    <a:lstStyle/>
                    <a:p>
                      <a:r>
                        <a:rPr lang="zh-CN" altLang="en-US" sz="1200" dirty="0" smtClean="0"/>
                        <a:t>供应商</a:t>
                      </a:r>
                      <a:endParaRPr lang="zh-CN" altLang="en-US" sz="1200" dirty="0"/>
                    </a:p>
                  </a:txBody>
                  <a:tcPr/>
                </a:tc>
                <a:tc>
                  <a:txBody>
                    <a:bodyPr/>
                    <a:lstStyle/>
                    <a:p>
                      <a:endParaRPr lang="zh-CN" altLang="en-US" sz="1200" dirty="0"/>
                    </a:p>
                  </a:txBody>
                  <a:tcPr/>
                </a:tc>
              </a:tr>
              <a:tr h="370840">
                <a:tc>
                  <a:txBody>
                    <a:bodyPr/>
                    <a:lstStyle/>
                    <a:p>
                      <a:r>
                        <a:rPr lang="zh-CN" altLang="en-US" sz="1200" dirty="0" smtClean="0"/>
                        <a:t>物料编码</a:t>
                      </a:r>
                      <a:endParaRPr lang="zh-CN" altLang="en-US" sz="1200" dirty="0"/>
                    </a:p>
                  </a:txBody>
                  <a:tcPr/>
                </a:tc>
                <a:tc>
                  <a:txBody>
                    <a:bodyPr/>
                    <a:lstStyle/>
                    <a:p>
                      <a:endParaRPr lang="zh-CN" altLang="en-US" sz="1200"/>
                    </a:p>
                  </a:txBody>
                  <a:tcPr/>
                </a:tc>
              </a:tr>
              <a:tr h="370840">
                <a:tc>
                  <a:txBody>
                    <a:bodyPr/>
                    <a:lstStyle/>
                    <a:p>
                      <a:r>
                        <a:rPr lang="zh-CN" altLang="en-US" sz="1200" dirty="0" smtClean="0"/>
                        <a:t>批次</a:t>
                      </a:r>
                      <a:endParaRPr lang="zh-CN" altLang="en-US" sz="1200" dirty="0"/>
                    </a:p>
                  </a:txBody>
                  <a:tcPr/>
                </a:tc>
                <a:tc>
                  <a:txBody>
                    <a:bodyPr/>
                    <a:lstStyle/>
                    <a:p>
                      <a:endParaRPr lang="zh-CN" altLang="en-US" sz="1200" dirty="0"/>
                    </a:p>
                  </a:txBody>
                  <a:tcPr/>
                </a:tc>
              </a:tr>
              <a:tr h="370840">
                <a:tc>
                  <a:txBody>
                    <a:bodyPr/>
                    <a:lstStyle/>
                    <a:p>
                      <a:r>
                        <a:rPr lang="zh-CN" altLang="en-US" sz="1200" dirty="0" smtClean="0"/>
                        <a:t>数量</a:t>
                      </a:r>
                      <a:endParaRPr lang="zh-CN" altLang="en-US" sz="1200" dirty="0"/>
                    </a:p>
                  </a:txBody>
                  <a:tcPr/>
                </a:tc>
                <a:tc>
                  <a:txBody>
                    <a:bodyPr/>
                    <a:lstStyle/>
                    <a:p>
                      <a:endParaRPr lang="zh-CN" altLang="en-US" sz="1200" dirty="0"/>
                    </a:p>
                  </a:txBody>
                  <a:tcPr/>
                </a:tc>
              </a:tr>
            </a:tbl>
          </a:graphicData>
        </a:graphic>
      </p:graphicFrame>
      <p:sp>
        <p:nvSpPr>
          <p:cNvPr id="8" name="TextBox 7"/>
          <p:cNvSpPr txBox="1"/>
          <p:nvPr/>
        </p:nvSpPr>
        <p:spPr>
          <a:xfrm>
            <a:off x="1142976" y="1071546"/>
            <a:ext cx="7455887" cy="369332"/>
          </a:xfrm>
          <a:prstGeom prst="rect">
            <a:avLst/>
          </a:prstGeom>
          <a:noFill/>
        </p:spPr>
        <p:txBody>
          <a:bodyPr wrap="none" rtlCol="0">
            <a:spAutoFit/>
          </a:bodyPr>
          <a:lstStyle/>
          <a:p>
            <a:r>
              <a:rPr lang="zh-CN" altLang="en-US" dirty="0" smtClean="0"/>
              <a:t>原材料编码至少含有下面信息</a:t>
            </a:r>
            <a:r>
              <a:rPr lang="en-US" altLang="zh-CN" dirty="0" smtClean="0"/>
              <a:t>,</a:t>
            </a:r>
            <a:r>
              <a:rPr lang="zh-CN" altLang="en-US" dirty="0" smtClean="0"/>
              <a:t>由供应商张贴在包装物上</a:t>
            </a:r>
            <a:r>
              <a:rPr lang="en-US" altLang="zh-CN" dirty="0" smtClean="0"/>
              <a:t>,</a:t>
            </a:r>
            <a:r>
              <a:rPr lang="zh-CN" altLang="en-US" dirty="0" smtClean="0"/>
              <a:t>标准由鲁缆提供</a:t>
            </a:r>
            <a:endParaRPr lang="zh-CN" altLang="en-US" dirty="0"/>
          </a:p>
        </p:txBody>
      </p:sp>
      <p:sp>
        <p:nvSpPr>
          <p:cNvPr id="4" name="TextBox 3"/>
          <p:cNvSpPr txBox="1"/>
          <p:nvPr/>
        </p:nvSpPr>
        <p:spPr>
          <a:xfrm>
            <a:off x="3428992" y="357166"/>
            <a:ext cx="1338828" cy="369332"/>
          </a:xfrm>
          <a:prstGeom prst="rect">
            <a:avLst/>
          </a:prstGeom>
          <a:noFill/>
        </p:spPr>
        <p:txBody>
          <a:bodyPr wrap="none" rtlCol="0">
            <a:spAutoFit/>
          </a:bodyPr>
          <a:lstStyle/>
          <a:p>
            <a:r>
              <a:rPr lang="zh-CN" altLang="en-US" dirty="0" smtClean="0"/>
              <a:t>原材料条码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28926" y="2357430"/>
          <a:ext cx="2190766" cy="2113280"/>
        </p:xfrm>
        <a:graphic>
          <a:graphicData uri="http://schemas.openxmlformats.org/drawingml/2006/table">
            <a:tbl>
              <a:tblPr firstRow="1" bandRow="1">
                <a:tableStyleId>{5C22544A-7EE6-4342-B048-85BDC9FD1C3A}</a:tableStyleId>
              </a:tblPr>
              <a:tblGrid>
                <a:gridCol w="1095383"/>
                <a:gridCol w="1095383"/>
              </a:tblGrid>
              <a:tr h="370840">
                <a:tc>
                  <a:txBody>
                    <a:bodyPr/>
                    <a:lstStyle/>
                    <a:p>
                      <a:r>
                        <a:rPr lang="zh-CN" altLang="en-US" sz="1200" dirty="0" smtClean="0"/>
                        <a:t>设备编号</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设备归属</a:t>
                      </a:r>
                      <a:endParaRPr lang="zh-CN" altLang="en-US" sz="1200" dirty="0"/>
                    </a:p>
                  </a:txBody>
                  <a:tcPr/>
                </a:tc>
                <a:tc>
                  <a:txBody>
                    <a:bodyPr/>
                    <a:lstStyle/>
                    <a:p>
                      <a:endParaRPr lang="zh-CN" altLang="en-US" sz="1200"/>
                    </a:p>
                  </a:txBody>
                  <a:tcPr/>
                </a:tc>
              </a:tr>
              <a:tr h="370840">
                <a:tc>
                  <a:txBody>
                    <a:bodyPr/>
                    <a:lstStyle/>
                    <a:p>
                      <a:r>
                        <a:rPr lang="zh-CN" altLang="en-US" sz="1200" dirty="0" smtClean="0"/>
                        <a:t>设备输出能力</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设备能源接口描述</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设备产出量接口描述</a:t>
                      </a:r>
                      <a:endParaRPr lang="zh-CN" altLang="en-US" sz="1200" dirty="0"/>
                    </a:p>
                  </a:txBody>
                  <a:tcPr/>
                </a:tc>
                <a:tc>
                  <a:txBody>
                    <a:bodyPr/>
                    <a:lstStyle/>
                    <a:p>
                      <a:endParaRPr lang="zh-CN" altLang="en-US" sz="1200" dirty="0"/>
                    </a:p>
                  </a:txBody>
                  <a:tcPr/>
                </a:tc>
              </a:tr>
            </a:tbl>
          </a:graphicData>
        </a:graphic>
      </p:graphicFrame>
      <p:sp>
        <p:nvSpPr>
          <p:cNvPr id="8" name="TextBox 7"/>
          <p:cNvSpPr txBox="1"/>
          <p:nvPr/>
        </p:nvSpPr>
        <p:spPr>
          <a:xfrm>
            <a:off x="1142976" y="1071546"/>
            <a:ext cx="7358114" cy="646331"/>
          </a:xfrm>
          <a:prstGeom prst="rect">
            <a:avLst/>
          </a:prstGeom>
          <a:noFill/>
        </p:spPr>
        <p:txBody>
          <a:bodyPr wrap="square" rtlCol="0">
            <a:spAutoFit/>
          </a:bodyPr>
          <a:lstStyle/>
          <a:p>
            <a:r>
              <a:rPr lang="zh-CN" altLang="en-US" dirty="0" smtClean="0"/>
              <a:t>设备编码至少含有下面信息</a:t>
            </a:r>
            <a:r>
              <a:rPr lang="en-US" altLang="zh-CN" dirty="0" smtClean="0"/>
              <a:t>,</a:t>
            </a:r>
            <a:r>
              <a:rPr lang="zh-CN" altLang="en-US" dirty="0" smtClean="0"/>
              <a:t>统一管理并将条码粘到设备用于相应信息操作方便的位置</a:t>
            </a:r>
            <a:endParaRPr lang="zh-CN" altLang="en-US" dirty="0"/>
          </a:p>
        </p:txBody>
      </p:sp>
      <p:sp>
        <p:nvSpPr>
          <p:cNvPr id="4" name="TextBox 3"/>
          <p:cNvSpPr txBox="1"/>
          <p:nvPr/>
        </p:nvSpPr>
        <p:spPr>
          <a:xfrm>
            <a:off x="3428992" y="357166"/>
            <a:ext cx="1107996" cy="369332"/>
          </a:xfrm>
          <a:prstGeom prst="rect">
            <a:avLst/>
          </a:prstGeom>
          <a:noFill/>
        </p:spPr>
        <p:txBody>
          <a:bodyPr wrap="none" rtlCol="0">
            <a:spAutoFit/>
          </a:bodyPr>
          <a:lstStyle/>
          <a:p>
            <a:r>
              <a:rPr lang="zh-CN" altLang="en-US" dirty="0" smtClean="0"/>
              <a:t>设备条码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28926" y="2357430"/>
          <a:ext cx="2190766" cy="1854200"/>
        </p:xfrm>
        <a:graphic>
          <a:graphicData uri="http://schemas.openxmlformats.org/drawingml/2006/table">
            <a:tbl>
              <a:tblPr firstRow="1" bandRow="1">
                <a:tableStyleId>{5C22544A-7EE6-4342-B048-85BDC9FD1C3A}</a:tableStyleId>
              </a:tblPr>
              <a:tblGrid>
                <a:gridCol w="1095383"/>
                <a:gridCol w="1095383"/>
              </a:tblGrid>
              <a:tr h="370840">
                <a:tc>
                  <a:txBody>
                    <a:bodyPr/>
                    <a:lstStyle/>
                    <a:p>
                      <a:r>
                        <a:rPr lang="zh-CN" altLang="en-US" sz="1200" dirty="0" smtClean="0"/>
                        <a:t>工装轮编号</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运输尺寸</a:t>
                      </a:r>
                      <a:endParaRPr lang="zh-CN" altLang="en-US" sz="1200" dirty="0"/>
                    </a:p>
                  </a:txBody>
                  <a:tcPr/>
                </a:tc>
                <a:tc>
                  <a:txBody>
                    <a:bodyPr/>
                    <a:lstStyle/>
                    <a:p>
                      <a:endParaRPr lang="zh-CN" altLang="en-US" sz="1200"/>
                    </a:p>
                  </a:txBody>
                  <a:tcPr/>
                </a:tc>
              </a:tr>
              <a:tr h="370840">
                <a:tc>
                  <a:txBody>
                    <a:bodyPr/>
                    <a:lstStyle/>
                    <a:p>
                      <a:r>
                        <a:rPr lang="zh-CN" altLang="en-US" sz="1200" dirty="0" smtClean="0"/>
                        <a:t>额定承载量</a:t>
                      </a:r>
                      <a:endParaRPr lang="zh-CN" altLang="en-US" sz="1200" dirty="0"/>
                    </a:p>
                  </a:txBody>
                  <a:tcPr/>
                </a:tc>
                <a:tc>
                  <a:txBody>
                    <a:bodyPr/>
                    <a:lstStyle/>
                    <a:p>
                      <a:endParaRPr lang="zh-CN" altLang="en-US" sz="1200" dirty="0"/>
                    </a:p>
                  </a:txBody>
                  <a:tcPr/>
                </a:tc>
              </a:tr>
              <a:tr h="370840">
                <a:tc>
                  <a:txBody>
                    <a:bodyPr/>
                    <a:lstStyle/>
                    <a:p>
                      <a:r>
                        <a:rPr lang="zh-CN" altLang="en-US" sz="1200" dirty="0" smtClean="0"/>
                        <a:t>分类</a:t>
                      </a:r>
                      <a:endParaRPr lang="zh-CN" altLang="en-US" sz="1200" dirty="0"/>
                    </a:p>
                  </a:txBody>
                  <a:tcPr/>
                </a:tc>
                <a:tc>
                  <a:txBody>
                    <a:bodyPr/>
                    <a:lstStyle/>
                    <a:p>
                      <a:endParaRPr lang="zh-CN" altLang="en-US" sz="1200" dirty="0"/>
                    </a:p>
                  </a:txBody>
                  <a:tcPr/>
                </a:tc>
              </a:tr>
              <a:tr h="370840">
                <a:tc>
                  <a:txBody>
                    <a:bodyPr/>
                    <a:lstStyle/>
                    <a:p>
                      <a:r>
                        <a:rPr lang="zh-CN" altLang="en-US" sz="1200" dirty="0" smtClean="0"/>
                        <a:t>其他需要</a:t>
                      </a:r>
                      <a:endParaRPr lang="zh-CN" altLang="en-US" sz="1200" dirty="0"/>
                    </a:p>
                  </a:txBody>
                  <a:tcPr/>
                </a:tc>
                <a:tc>
                  <a:txBody>
                    <a:bodyPr/>
                    <a:lstStyle/>
                    <a:p>
                      <a:endParaRPr lang="zh-CN" altLang="en-US" sz="1200" dirty="0"/>
                    </a:p>
                  </a:txBody>
                  <a:tcPr/>
                </a:tc>
              </a:tr>
            </a:tbl>
          </a:graphicData>
        </a:graphic>
      </p:graphicFrame>
      <p:sp>
        <p:nvSpPr>
          <p:cNvPr id="8" name="TextBox 7"/>
          <p:cNvSpPr txBox="1"/>
          <p:nvPr/>
        </p:nvSpPr>
        <p:spPr>
          <a:xfrm>
            <a:off x="1142976" y="1071546"/>
            <a:ext cx="7358114" cy="646331"/>
          </a:xfrm>
          <a:prstGeom prst="rect">
            <a:avLst/>
          </a:prstGeom>
          <a:noFill/>
        </p:spPr>
        <p:txBody>
          <a:bodyPr wrap="square" rtlCol="0">
            <a:spAutoFit/>
          </a:bodyPr>
          <a:lstStyle/>
          <a:p>
            <a:r>
              <a:rPr lang="zh-CN" altLang="en-US" dirty="0" smtClean="0"/>
              <a:t>工装轮编码至少含有下面信息</a:t>
            </a:r>
            <a:r>
              <a:rPr lang="en-US" altLang="zh-CN" dirty="0" smtClean="0"/>
              <a:t>,</a:t>
            </a:r>
            <a:r>
              <a:rPr lang="zh-CN" altLang="en-US" dirty="0" smtClean="0"/>
              <a:t>按循环用，一次性成品，成品循环使用等三个系列</a:t>
            </a:r>
            <a:endParaRPr lang="zh-CN" altLang="en-US" dirty="0"/>
          </a:p>
        </p:txBody>
      </p:sp>
      <p:sp>
        <p:nvSpPr>
          <p:cNvPr id="4" name="TextBox 3"/>
          <p:cNvSpPr txBox="1"/>
          <p:nvPr/>
        </p:nvSpPr>
        <p:spPr>
          <a:xfrm>
            <a:off x="3428992" y="357166"/>
            <a:ext cx="1338828" cy="369332"/>
          </a:xfrm>
          <a:prstGeom prst="rect">
            <a:avLst/>
          </a:prstGeom>
          <a:noFill/>
        </p:spPr>
        <p:txBody>
          <a:bodyPr wrap="none" rtlCol="0">
            <a:spAutoFit/>
          </a:bodyPr>
          <a:lstStyle/>
          <a:p>
            <a:r>
              <a:rPr lang="zh-CN" altLang="en-US" dirty="0" smtClean="0"/>
              <a:t>工装轮条码</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28926" y="2357430"/>
          <a:ext cx="2190766" cy="1569720"/>
        </p:xfrm>
        <a:graphic>
          <a:graphicData uri="http://schemas.openxmlformats.org/drawingml/2006/table">
            <a:tbl>
              <a:tblPr firstRow="1" bandRow="1">
                <a:tableStyleId>{5C22544A-7EE6-4342-B048-85BDC9FD1C3A}</a:tableStyleId>
              </a:tblPr>
              <a:tblGrid>
                <a:gridCol w="1214446"/>
                <a:gridCol w="976320"/>
              </a:tblGrid>
              <a:tr h="370840">
                <a:tc>
                  <a:txBody>
                    <a:bodyPr/>
                    <a:lstStyle/>
                    <a:p>
                      <a:r>
                        <a:rPr lang="zh-CN" altLang="en-US" sz="1200" dirty="0" smtClean="0"/>
                        <a:t>模具编号</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输出成品直径</a:t>
                      </a:r>
                      <a:endParaRPr lang="zh-CN" altLang="en-US" sz="1200" dirty="0"/>
                    </a:p>
                  </a:txBody>
                  <a:tcPr/>
                </a:tc>
                <a:tc>
                  <a:txBody>
                    <a:bodyPr/>
                    <a:lstStyle/>
                    <a:p>
                      <a:endParaRPr lang="zh-CN" altLang="en-US" sz="1200"/>
                    </a:p>
                  </a:txBody>
                  <a:tcPr/>
                </a:tc>
              </a:tr>
              <a:tr h="370840">
                <a:tc>
                  <a:txBody>
                    <a:bodyPr/>
                    <a:lstStyle/>
                    <a:p>
                      <a:r>
                        <a:rPr lang="zh-CN" altLang="en-US" sz="1200" dirty="0" smtClean="0"/>
                        <a:t>直径随产量的变化率</a:t>
                      </a:r>
                      <a:endParaRPr lang="zh-CN" altLang="en-US" sz="1200" dirty="0"/>
                    </a:p>
                  </a:txBody>
                  <a:tcPr/>
                </a:tc>
                <a:tc>
                  <a:txBody>
                    <a:bodyPr/>
                    <a:lstStyle/>
                    <a:p>
                      <a:endParaRPr lang="zh-CN" altLang="en-US" sz="1200" dirty="0"/>
                    </a:p>
                  </a:txBody>
                  <a:tcPr/>
                </a:tc>
              </a:tr>
              <a:tr h="370840">
                <a:tc>
                  <a:txBody>
                    <a:bodyPr/>
                    <a:lstStyle/>
                    <a:p>
                      <a:r>
                        <a:rPr lang="zh-CN" altLang="en-US" sz="1200" dirty="0" smtClean="0"/>
                        <a:t>模具版本号</a:t>
                      </a:r>
                      <a:endParaRPr lang="zh-CN" altLang="en-US" sz="1200" dirty="0"/>
                    </a:p>
                  </a:txBody>
                  <a:tcPr/>
                </a:tc>
                <a:tc>
                  <a:txBody>
                    <a:bodyPr/>
                    <a:lstStyle/>
                    <a:p>
                      <a:endParaRPr lang="zh-CN" altLang="en-US" sz="1200" dirty="0"/>
                    </a:p>
                  </a:txBody>
                  <a:tcPr/>
                </a:tc>
              </a:tr>
            </a:tbl>
          </a:graphicData>
        </a:graphic>
      </p:graphicFrame>
      <p:sp>
        <p:nvSpPr>
          <p:cNvPr id="8" name="TextBox 7"/>
          <p:cNvSpPr txBox="1"/>
          <p:nvPr/>
        </p:nvSpPr>
        <p:spPr>
          <a:xfrm>
            <a:off x="1142976" y="1071546"/>
            <a:ext cx="7358114" cy="369332"/>
          </a:xfrm>
          <a:prstGeom prst="rect">
            <a:avLst/>
          </a:prstGeom>
          <a:noFill/>
        </p:spPr>
        <p:txBody>
          <a:bodyPr wrap="square" rtlCol="0">
            <a:spAutoFit/>
          </a:bodyPr>
          <a:lstStyle/>
          <a:p>
            <a:r>
              <a:rPr lang="zh-CN" altLang="en-US" dirty="0" smtClean="0"/>
              <a:t>模具编码至少含有下面信息</a:t>
            </a:r>
            <a:r>
              <a:rPr lang="en-US" altLang="zh-CN" dirty="0" smtClean="0"/>
              <a:t>,</a:t>
            </a:r>
            <a:r>
              <a:rPr lang="zh-CN" altLang="en-US" dirty="0" smtClean="0"/>
              <a:t>模具成品的指标，模具维护的指标</a:t>
            </a:r>
            <a:endParaRPr lang="zh-CN" altLang="en-US" dirty="0"/>
          </a:p>
        </p:txBody>
      </p:sp>
      <p:sp>
        <p:nvSpPr>
          <p:cNvPr id="4" name="TextBox 3"/>
          <p:cNvSpPr txBox="1"/>
          <p:nvPr/>
        </p:nvSpPr>
        <p:spPr>
          <a:xfrm>
            <a:off x="3428992" y="357166"/>
            <a:ext cx="1107996" cy="369332"/>
          </a:xfrm>
          <a:prstGeom prst="rect">
            <a:avLst/>
          </a:prstGeom>
          <a:noFill/>
        </p:spPr>
        <p:txBody>
          <a:bodyPr wrap="none" rtlCol="0">
            <a:spAutoFit/>
          </a:bodyPr>
          <a:lstStyle/>
          <a:p>
            <a:r>
              <a:rPr lang="zh-CN" altLang="en-US" dirty="0" smtClean="0"/>
              <a:t>模具条码</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28926" y="2357430"/>
          <a:ext cx="2190766" cy="1483360"/>
        </p:xfrm>
        <a:graphic>
          <a:graphicData uri="http://schemas.openxmlformats.org/drawingml/2006/table">
            <a:tbl>
              <a:tblPr firstRow="1" bandRow="1">
                <a:tableStyleId>{5C22544A-7EE6-4342-B048-85BDC9FD1C3A}</a:tableStyleId>
              </a:tblPr>
              <a:tblGrid>
                <a:gridCol w="1095383"/>
                <a:gridCol w="1095383"/>
              </a:tblGrid>
              <a:tr h="370840">
                <a:tc>
                  <a:txBody>
                    <a:bodyPr/>
                    <a:lstStyle/>
                    <a:p>
                      <a:r>
                        <a:rPr lang="zh-CN" altLang="en-US" sz="1200" dirty="0" smtClean="0"/>
                        <a:t>员工编号</a:t>
                      </a:r>
                      <a:endParaRPr lang="zh-CN" altLang="en-US" sz="1200" dirty="0"/>
                    </a:p>
                  </a:txBody>
                  <a:tcPr/>
                </a:tc>
                <a:tc>
                  <a:txBody>
                    <a:bodyPr/>
                    <a:lstStyle/>
                    <a:p>
                      <a:endParaRPr lang="zh-CN" altLang="en-US" sz="1200" dirty="0"/>
                    </a:p>
                  </a:txBody>
                  <a:tcPr/>
                </a:tc>
              </a:tr>
              <a:tr h="370840">
                <a:tc>
                  <a:txBody>
                    <a:bodyPr/>
                    <a:lstStyle/>
                    <a:p>
                      <a:r>
                        <a:rPr lang="zh-CN" altLang="en-US" sz="1200" dirty="0" smtClean="0"/>
                        <a:t>岗位级别</a:t>
                      </a:r>
                      <a:endParaRPr lang="zh-CN" altLang="en-US" sz="1200" dirty="0"/>
                    </a:p>
                  </a:txBody>
                  <a:tcPr/>
                </a:tc>
                <a:tc>
                  <a:txBody>
                    <a:bodyPr/>
                    <a:lstStyle/>
                    <a:p>
                      <a:endParaRPr lang="zh-CN" altLang="en-US" sz="1200"/>
                    </a:p>
                  </a:txBody>
                  <a:tcPr/>
                </a:tc>
              </a:tr>
              <a:tr h="370840">
                <a:tc>
                  <a:txBody>
                    <a:bodyPr/>
                    <a:lstStyle/>
                    <a:p>
                      <a:r>
                        <a:rPr lang="zh-CN" altLang="en-US" sz="1200" dirty="0" smtClean="0"/>
                        <a:t>操作范围</a:t>
                      </a:r>
                      <a:endParaRPr lang="zh-CN" altLang="en-US" sz="1200" dirty="0"/>
                    </a:p>
                  </a:txBody>
                  <a:tcPr/>
                </a:tc>
                <a:tc>
                  <a:txBody>
                    <a:bodyPr/>
                    <a:lstStyle/>
                    <a:p>
                      <a:endParaRPr lang="zh-CN" altLang="en-US" sz="1200" dirty="0"/>
                    </a:p>
                  </a:txBody>
                  <a:tcPr/>
                </a:tc>
              </a:tr>
              <a:tr h="370840">
                <a:tc>
                  <a:txBody>
                    <a:bodyPr/>
                    <a:lstStyle/>
                    <a:p>
                      <a:r>
                        <a:rPr lang="zh-CN" altLang="en-US" sz="1200" dirty="0" smtClean="0"/>
                        <a:t>能力</a:t>
                      </a:r>
                      <a:endParaRPr lang="zh-CN" altLang="en-US" sz="1200" dirty="0"/>
                    </a:p>
                  </a:txBody>
                  <a:tcPr/>
                </a:tc>
                <a:tc>
                  <a:txBody>
                    <a:bodyPr/>
                    <a:lstStyle/>
                    <a:p>
                      <a:endParaRPr lang="zh-CN" altLang="en-US" sz="1200" dirty="0"/>
                    </a:p>
                  </a:txBody>
                  <a:tcPr/>
                </a:tc>
              </a:tr>
            </a:tbl>
          </a:graphicData>
        </a:graphic>
      </p:graphicFrame>
      <p:sp>
        <p:nvSpPr>
          <p:cNvPr id="8" name="TextBox 7"/>
          <p:cNvSpPr txBox="1"/>
          <p:nvPr/>
        </p:nvSpPr>
        <p:spPr>
          <a:xfrm>
            <a:off x="1142976" y="1071546"/>
            <a:ext cx="7358114" cy="369332"/>
          </a:xfrm>
          <a:prstGeom prst="rect">
            <a:avLst/>
          </a:prstGeom>
          <a:noFill/>
        </p:spPr>
        <p:txBody>
          <a:bodyPr wrap="square" rtlCol="0">
            <a:spAutoFit/>
          </a:bodyPr>
          <a:lstStyle/>
          <a:p>
            <a:r>
              <a:rPr lang="zh-CN" altLang="en-US" dirty="0" smtClean="0"/>
              <a:t>人员编码至少含有下面信息</a:t>
            </a:r>
            <a:endParaRPr lang="zh-CN" altLang="en-US" dirty="0"/>
          </a:p>
        </p:txBody>
      </p:sp>
      <p:sp>
        <p:nvSpPr>
          <p:cNvPr id="4" name="TextBox 3"/>
          <p:cNvSpPr txBox="1"/>
          <p:nvPr/>
        </p:nvSpPr>
        <p:spPr>
          <a:xfrm>
            <a:off x="3428992" y="357166"/>
            <a:ext cx="1107996" cy="369332"/>
          </a:xfrm>
          <a:prstGeom prst="rect">
            <a:avLst/>
          </a:prstGeom>
          <a:noFill/>
        </p:spPr>
        <p:txBody>
          <a:bodyPr wrap="none" rtlCol="0">
            <a:spAutoFit/>
          </a:bodyPr>
          <a:lstStyle/>
          <a:p>
            <a:r>
              <a:rPr lang="zh-CN" altLang="en-US" dirty="0" smtClean="0"/>
              <a:t>人员条码</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8992" y="357166"/>
            <a:ext cx="1107996" cy="369332"/>
          </a:xfrm>
          <a:prstGeom prst="rect">
            <a:avLst/>
          </a:prstGeom>
          <a:noFill/>
        </p:spPr>
        <p:txBody>
          <a:bodyPr wrap="none" rtlCol="0">
            <a:spAutoFit/>
          </a:bodyPr>
          <a:lstStyle/>
          <a:p>
            <a:r>
              <a:rPr lang="zh-CN" altLang="en-US" dirty="0" smtClean="0"/>
              <a:t>扫描过程</a:t>
            </a:r>
            <a:endParaRPr lang="zh-CN" altLang="en-US" dirty="0"/>
          </a:p>
        </p:txBody>
      </p:sp>
      <p:sp>
        <p:nvSpPr>
          <p:cNvPr id="5" name="TextBox 4"/>
          <p:cNvSpPr txBox="1"/>
          <p:nvPr/>
        </p:nvSpPr>
        <p:spPr>
          <a:xfrm>
            <a:off x="928662" y="1000108"/>
            <a:ext cx="3995004" cy="369332"/>
          </a:xfrm>
          <a:prstGeom prst="rect">
            <a:avLst/>
          </a:prstGeom>
          <a:noFill/>
        </p:spPr>
        <p:txBody>
          <a:bodyPr wrap="none" rtlCol="0">
            <a:spAutoFit/>
          </a:bodyPr>
          <a:lstStyle/>
          <a:p>
            <a:r>
              <a:rPr lang="zh-CN" altLang="en-US" dirty="0" smtClean="0"/>
              <a:t>扫描共有</a:t>
            </a:r>
            <a:r>
              <a:rPr lang="en-US" altLang="zh-CN" dirty="0" smtClean="0"/>
              <a:t>5</a:t>
            </a:r>
            <a:r>
              <a:rPr lang="zh-CN" altLang="en-US" dirty="0" smtClean="0"/>
              <a:t>个场景需要按指定规则工作</a:t>
            </a:r>
            <a:endParaRPr lang="zh-CN" altLang="en-US" dirty="0"/>
          </a:p>
        </p:txBody>
      </p:sp>
      <p:sp>
        <p:nvSpPr>
          <p:cNvPr id="6" name="TextBox 5"/>
          <p:cNvSpPr txBox="1"/>
          <p:nvPr/>
        </p:nvSpPr>
        <p:spPr>
          <a:xfrm>
            <a:off x="1071538" y="1571612"/>
            <a:ext cx="7515199" cy="369332"/>
          </a:xfrm>
          <a:prstGeom prst="rect">
            <a:avLst/>
          </a:prstGeom>
          <a:noFill/>
        </p:spPr>
        <p:txBody>
          <a:bodyPr wrap="none" rtlCol="0">
            <a:spAutoFit/>
          </a:bodyPr>
          <a:lstStyle/>
          <a:p>
            <a:r>
              <a:rPr lang="en-US" altLang="zh-CN" dirty="0" smtClean="0"/>
              <a:t>1.</a:t>
            </a:r>
            <a:r>
              <a:rPr lang="zh-CN" altLang="en-US" dirty="0" smtClean="0"/>
              <a:t>创建班次工作单，一个班次操作一次，或中途相关信息发生改变时操作</a:t>
            </a:r>
            <a:endParaRPr lang="zh-CN" altLang="en-US" dirty="0"/>
          </a:p>
        </p:txBody>
      </p:sp>
      <p:sp>
        <p:nvSpPr>
          <p:cNvPr id="9" name="TextBox 8"/>
          <p:cNvSpPr txBox="1"/>
          <p:nvPr/>
        </p:nvSpPr>
        <p:spPr>
          <a:xfrm>
            <a:off x="1071538" y="2285992"/>
            <a:ext cx="7858180" cy="646331"/>
          </a:xfrm>
          <a:prstGeom prst="rect">
            <a:avLst/>
          </a:prstGeom>
          <a:noFill/>
        </p:spPr>
        <p:txBody>
          <a:bodyPr wrap="square" rtlCol="0">
            <a:spAutoFit/>
          </a:bodyPr>
          <a:lstStyle/>
          <a:p>
            <a:r>
              <a:rPr lang="en-US" altLang="zh-CN" dirty="0" smtClean="0"/>
              <a:t>2.</a:t>
            </a:r>
            <a:r>
              <a:rPr lang="zh-CN" altLang="en-US" dirty="0" smtClean="0"/>
              <a:t>输入原材料时，每输入一个标准包装物的物料，或上工序半成品工装轮时扫描</a:t>
            </a:r>
            <a:endParaRPr lang="zh-CN" altLang="en-US" dirty="0"/>
          </a:p>
        </p:txBody>
      </p:sp>
      <p:sp>
        <p:nvSpPr>
          <p:cNvPr id="10" name="TextBox 9"/>
          <p:cNvSpPr txBox="1"/>
          <p:nvPr/>
        </p:nvSpPr>
        <p:spPr>
          <a:xfrm>
            <a:off x="1071539" y="3000372"/>
            <a:ext cx="7715304" cy="646331"/>
          </a:xfrm>
          <a:prstGeom prst="rect">
            <a:avLst/>
          </a:prstGeom>
          <a:noFill/>
        </p:spPr>
        <p:txBody>
          <a:bodyPr wrap="square" rtlCol="0">
            <a:spAutoFit/>
          </a:bodyPr>
          <a:lstStyle/>
          <a:p>
            <a:r>
              <a:rPr lang="en-US" altLang="zh-CN" dirty="0" smtClean="0"/>
              <a:t>3.</a:t>
            </a:r>
            <a:r>
              <a:rPr lang="zh-CN" altLang="en-US" dirty="0" smtClean="0"/>
              <a:t>安装空工装轮时扫描工装轮，主要是复制基础信息、上轮的时间以及记录当前时间的各种量值以备卸轮时计算</a:t>
            </a:r>
            <a:endParaRPr lang="zh-CN" altLang="en-US" dirty="0"/>
          </a:p>
        </p:txBody>
      </p:sp>
      <p:sp>
        <p:nvSpPr>
          <p:cNvPr id="11" name="TextBox 10"/>
          <p:cNvSpPr txBox="1"/>
          <p:nvPr/>
        </p:nvSpPr>
        <p:spPr>
          <a:xfrm>
            <a:off x="1071538" y="3714752"/>
            <a:ext cx="7715304" cy="646331"/>
          </a:xfrm>
          <a:prstGeom prst="rect">
            <a:avLst/>
          </a:prstGeom>
          <a:noFill/>
        </p:spPr>
        <p:txBody>
          <a:bodyPr wrap="square" rtlCol="0">
            <a:spAutoFit/>
          </a:bodyPr>
          <a:lstStyle/>
          <a:p>
            <a:r>
              <a:rPr lang="en-US" altLang="zh-CN" dirty="0" smtClean="0"/>
              <a:t>4.</a:t>
            </a:r>
            <a:r>
              <a:rPr lang="zh-CN" altLang="en-US" dirty="0" smtClean="0"/>
              <a:t>卸下工装轮时扫描工装轮，复制所有相关信息，下轮时间，结算本工装轮信息</a:t>
            </a:r>
            <a:endParaRPr lang="zh-CN" altLang="en-US" dirty="0"/>
          </a:p>
        </p:txBody>
      </p:sp>
      <p:sp>
        <p:nvSpPr>
          <p:cNvPr id="12" name="TextBox 11"/>
          <p:cNvSpPr txBox="1"/>
          <p:nvPr/>
        </p:nvSpPr>
        <p:spPr>
          <a:xfrm>
            <a:off x="1071538" y="4572008"/>
            <a:ext cx="2206053" cy="369332"/>
          </a:xfrm>
          <a:prstGeom prst="rect">
            <a:avLst/>
          </a:prstGeom>
          <a:noFill/>
        </p:spPr>
        <p:txBody>
          <a:bodyPr wrap="none" rtlCol="0">
            <a:spAutoFit/>
          </a:bodyPr>
          <a:lstStyle/>
          <a:p>
            <a:r>
              <a:rPr lang="en-US" altLang="zh-CN" dirty="0" smtClean="0"/>
              <a:t>5.</a:t>
            </a:r>
            <a:r>
              <a:rPr lang="zh-CN" altLang="en-US" dirty="0" smtClean="0"/>
              <a:t>交接班，调整余量</a:t>
            </a:r>
            <a:endParaRPr lang="zh-CN" altLang="en-US" dirty="0"/>
          </a:p>
        </p:txBody>
      </p:sp>
      <p:sp>
        <p:nvSpPr>
          <p:cNvPr id="13" name="TextBox 12"/>
          <p:cNvSpPr txBox="1"/>
          <p:nvPr/>
        </p:nvSpPr>
        <p:spPr>
          <a:xfrm>
            <a:off x="1071538" y="5429264"/>
            <a:ext cx="4456669" cy="369332"/>
          </a:xfrm>
          <a:prstGeom prst="rect">
            <a:avLst/>
          </a:prstGeom>
          <a:noFill/>
        </p:spPr>
        <p:txBody>
          <a:bodyPr wrap="none" rtlCol="0">
            <a:spAutoFit/>
          </a:bodyPr>
          <a:lstStyle/>
          <a:p>
            <a:r>
              <a:rPr lang="zh-CN" altLang="en-US" dirty="0" smtClean="0"/>
              <a:t>需要调研和设计</a:t>
            </a:r>
            <a:r>
              <a:rPr lang="en-US" altLang="zh-CN" dirty="0" smtClean="0"/>
              <a:t>5</a:t>
            </a:r>
            <a:r>
              <a:rPr lang="zh-CN" altLang="en-US" dirty="0" smtClean="0"/>
              <a:t>个过程的细节和操作标准</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1338</Words>
  <Application>Microsoft Office PowerPoint</Application>
  <PresentationFormat>全屏显示(4:3)</PresentationFormat>
  <Paragraphs>163</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项目开发</vt:lpstr>
      <vt:lpstr>项目投入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User</cp:lastModifiedBy>
  <cp:revision>55</cp:revision>
  <dcterms:created xsi:type="dcterms:W3CDTF">2014-05-24T22:12:34Z</dcterms:created>
  <dcterms:modified xsi:type="dcterms:W3CDTF">2014-06-11T00:51:13Z</dcterms:modified>
</cp:coreProperties>
</file>