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5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9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75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7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25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9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5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3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0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DB84-3389-4414-AAA8-3D5F9AF9B0D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106D69-7A3E-4B0D-BD45-7AD269EC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bea.com.cn:8000/BusinessManagement" TargetMode="External"/><Relationship Id="rId2" Type="http://schemas.openxmlformats.org/officeDocument/2006/relationships/hyperlink" Target="http://192.168.7.22/BusinessManag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经营数据管理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一期</a:t>
            </a:r>
            <a:r>
              <a:rPr lang="en-US" altLang="zh-CN" dirty="0" smtClean="0"/>
              <a:t>)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2015/04/07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1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数据录入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实际指标录入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6504639" cy="4368800"/>
          </a:xfrm>
        </p:spPr>
        <p:txBody>
          <a:bodyPr/>
          <a:lstStyle/>
          <a:p>
            <a:r>
              <a:rPr lang="zh-CN" altLang="en-US" dirty="0"/>
              <a:t>右侧实例</a:t>
            </a:r>
            <a:r>
              <a:rPr lang="zh-CN" altLang="en-US" dirty="0" smtClean="0"/>
              <a:t>为沈变公司 </a:t>
            </a:r>
            <a:r>
              <a:rPr lang="en-US" altLang="zh-CN" dirty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月份指标实际值的</a:t>
            </a:r>
            <a:r>
              <a:rPr lang="zh-CN" altLang="en-US" dirty="0"/>
              <a:t>录入界面；</a:t>
            </a:r>
            <a:endParaRPr lang="en-US" altLang="zh-CN" dirty="0"/>
          </a:p>
          <a:p>
            <a:r>
              <a:rPr lang="zh-CN" altLang="en-US" dirty="0"/>
              <a:t>选择年份及月份；</a:t>
            </a:r>
            <a:endParaRPr lang="en-US" altLang="zh-CN" dirty="0"/>
          </a:p>
          <a:p>
            <a:r>
              <a:rPr lang="zh-CN" altLang="en-US" dirty="0"/>
              <a:t>选择公司；</a:t>
            </a:r>
            <a:endParaRPr lang="en-US" altLang="zh-CN" dirty="0"/>
          </a:p>
          <a:p>
            <a:r>
              <a:rPr lang="zh-CN" altLang="en-US" dirty="0"/>
              <a:t>点击选择，下方表格会列出所选择公司当月应录入的所有指标；</a:t>
            </a:r>
            <a:endParaRPr lang="en-US" altLang="zh-CN" dirty="0"/>
          </a:p>
          <a:p>
            <a:r>
              <a:rPr lang="zh-CN" altLang="en-US" dirty="0"/>
              <a:t>图例</a:t>
            </a:r>
            <a:r>
              <a:rPr lang="en-US" altLang="zh-CN" dirty="0"/>
              <a:t>1</a:t>
            </a:r>
            <a:r>
              <a:rPr lang="zh-CN" altLang="en-US" dirty="0"/>
              <a:t>，表格中会根据经营管理部的规定，依据所选月份，列出</a:t>
            </a:r>
            <a:r>
              <a:rPr lang="zh-CN" altLang="en-US" dirty="0" smtClean="0"/>
              <a:t>本月需要</a:t>
            </a:r>
            <a:r>
              <a:rPr lang="zh-CN" altLang="en-US" dirty="0"/>
              <a:t>录入的</a:t>
            </a:r>
            <a:r>
              <a:rPr lang="zh-CN" altLang="en-US" dirty="0" smtClean="0"/>
              <a:t>指标；</a:t>
            </a:r>
            <a:endParaRPr lang="en-US" altLang="zh-CN" dirty="0"/>
          </a:p>
          <a:p>
            <a:r>
              <a:rPr lang="zh-CN" altLang="en-US" dirty="0" smtClean="0"/>
              <a:t>录入；</a:t>
            </a:r>
            <a:endParaRPr lang="en-US" altLang="zh-CN" dirty="0"/>
          </a:p>
          <a:p>
            <a:r>
              <a:rPr lang="zh-CN" altLang="en-US" dirty="0" smtClean="0"/>
              <a:t>提交。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093851" y="1358003"/>
            <a:ext cx="3098149" cy="5328816"/>
            <a:chOff x="9093851" y="1358003"/>
            <a:chExt cx="3098149" cy="53288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3851" y="1358003"/>
              <a:ext cx="3098149" cy="5328816"/>
            </a:xfrm>
            <a:prstGeom prst="rect">
              <a:avLst/>
            </a:prstGeom>
          </p:spPr>
        </p:pic>
        <p:sp>
          <p:nvSpPr>
            <p:cNvPr id="5" name="七边形 4"/>
            <p:cNvSpPr/>
            <p:nvPr/>
          </p:nvSpPr>
          <p:spPr>
            <a:xfrm>
              <a:off x="11845610" y="1938391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27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数据审核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通过主页的 指标审核 入口进行审核界面</a:t>
            </a:r>
            <a:endParaRPr lang="en-US" altLang="zh-CN" dirty="0" smtClean="0"/>
          </a:p>
          <a:p>
            <a:r>
              <a:rPr lang="zh-CN" altLang="en-US" dirty="0" smtClean="0"/>
              <a:t>如无法点击或无法进入，请确认登陆账号是否具有审核权限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7457"/>
          <a:stretch/>
        </p:blipFill>
        <p:spPr>
          <a:xfrm>
            <a:off x="2728686" y="3121377"/>
            <a:ext cx="6887986" cy="3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数据审核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按照经营管理部的统一规范要求，各事业部、经营单位相关人员需要审核各自下级单位录入的指标数据</a:t>
            </a:r>
            <a:endParaRPr lang="en-US" altLang="zh-CN" dirty="0" smtClean="0"/>
          </a:p>
          <a:p>
            <a:r>
              <a:rPr lang="zh-CN" altLang="en-US" dirty="0" smtClean="0"/>
              <a:t>审核的内容分为计划值的审核和预计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实际值的审核</a:t>
            </a:r>
            <a:endParaRPr lang="en-US" altLang="zh-CN" dirty="0" smtClean="0"/>
          </a:p>
          <a:p>
            <a:r>
              <a:rPr lang="zh-CN" altLang="en-US" dirty="0" smtClean="0"/>
              <a:t>计划值分为：</a:t>
            </a:r>
            <a:r>
              <a:rPr lang="zh-CN" altLang="en-US" b="1" dirty="0" smtClean="0"/>
              <a:t>全年</a:t>
            </a:r>
            <a:r>
              <a:rPr lang="zh-CN" altLang="en-US" b="1" dirty="0"/>
              <a:t>计划指标审核；</a:t>
            </a:r>
            <a:r>
              <a:rPr lang="zh-CN" altLang="en-US" b="1" dirty="0" smtClean="0"/>
              <a:t>季度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月度末计划值审核</a:t>
            </a:r>
            <a:endParaRPr lang="en-US" altLang="zh-CN" dirty="0" smtClean="0"/>
          </a:p>
          <a:p>
            <a:r>
              <a:rPr lang="zh-CN" altLang="en-US" dirty="0" smtClean="0"/>
              <a:t>预计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实际值分为：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号预计指标</a:t>
            </a:r>
            <a:r>
              <a:rPr lang="zh-CN" altLang="en-US" b="1" dirty="0"/>
              <a:t>审核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号预计指标</a:t>
            </a:r>
            <a:r>
              <a:rPr lang="zh-CN" altLang="en-US" b="1" dirty="0"/>
              <a:t>审核</a:t>
            </a:r>
            <a:r>
              <a:rPr lang="zh-CN" altLang="en-US" b="1" dirty="0" smtClean="0"/>
              <a:t>；实际指标审核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注意：请按照经营管理部要求的审核时间节点完成相应数据的审核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审核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全年计划指标审核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602789" cy="3777622"/>
          </a:xfrm>
        </p:spPr>
        <p:txBody>
          <a:bodyPr/>
          <a:lstStyle/>
          <a:p>
            <a:r>
              <a:rPr lang="zh-CN" altLang="en-US" dirty="0" smtClean="0"/>
              <a:t>图例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：选择年份及公司，公司可多选，可选范围根据所登陆账号所具有的审核权限展示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：列出所有选中公司该年份的指标录入值，多行显示，每行代表一个公司的数据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：在表格中选择待审核的公司，点击审核，完成对应数据的审核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：列出所有选中公司该年份的已审核指标值，每行代表一个公司的已审核数据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：在表格中选择待反审核的公司，点击反审核，完成对应数据的反审核</a:t>
            </a:r>
            <a:endParaRPr lang="en-US" altLang="zh-CN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589211" y="4325672"/>
            <a:ext cx="7299799" cy="2532328"/>
            <a:chOff x="2573224" y="3818587"/>
            <a:chExt cx="8761546" cy="30394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9211" y="3818587"/>
              <a:ext cx="8745559" cy="3039413"/>
            </a:xfrm>
            <a:prstGeom prst="rect">
              <a:avLst/>
            </a:prstGeom>
          </p:spPr>
        </p:pic>
        <p:sp>
          <p:nvSpPr>
            <p:cNvPr id="10" name="七边形 9"/>
            <p:cNvSpPr/>
            <p:nvPr/>
          </p:nvSpPr>
          <p:spPr>
            <a:xfrm>
              <a:off x="3476167" y="4161628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七边形 10"/>
            <p:cNvSpPr/>
            <p:nvPr/>
          </p:nvSpPr>
          <p:spPr>
            <a:xfrm>
              <a:off x="2573224" y="5186627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" name="七边形 11"/>
            <p:cNvSpPr/>
            <p:nvPr/>
          </p:nvSpPr>
          <p:spPr>
            <a:xfrm>
              <a:off x="10254338" y="5391992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" name="七边形 12"/>
            <p:cNvSpPr/>
            <p:nvPr/>
          </p:nvSpPr>
          <p:spPr>
            <a:xfrm>
              <a:off x="2589211" y="6257108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七边形 13"/>
            <p:cNvSpPr/>
            <p:nvPr/>
          </p:nvSpPr>
          <p:spPr>
            <a:xfrm>
              <a:off x="10254338" y="6504411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0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数据审核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季度</a:t>
            </a:r>
            <a:r>
              <a:rPr lang="en-US" altLang="zh-CN" dirty="0"/>
              <a:t>-</a:t>
            </a:r>
            <a:r>
              <a:rPr lang="zh-CN" altLang="en-US" dirty="0"/>
              <a:t>月度末计划</a:t>
            </a:r>
            <a:r>
              <a:rPr lang="zh-CN" altLang="en-US" dirty="0" smtClean="0"/>
              <a:t>值审核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602789" cy="3777622"/>
          </a:xfrm>
        </p:spPr>
        <p:txBody>
          <a:bodyPr/>
          <a:lstStyle/>
          <a:p>
            <a:r>
              <a:rPr lang="zh-CN" altLang="en-US" dirty="0" smtClean="0"/>
              <a:t>图例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：选择年份</a:t>
            </a:r>
            <a:r>
              <a:rPr lang="en-US" altLang="zh-CN" dirty="0" smtClean="0"/>
              <a:t>-</a:t>
            </a:r>
            <a:r>
              <a:rPr lang="zh-CN" altLang="en-US" dirty="0" smtClean="0"/>
              <a:t>季度，同时选择待审核的公司，可多选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：列出所有选中公司该季度各月的指标录入值，多行显示，每行代表一个公司的数据</a:t>
            </a:r>
            <a:endParaRPr lang="en-US" altLang="zh-CN" dirty="0" smtClean="0"/>
          </a:p>
          <a:p>
            <a:r>
              <a:rPr lang="zh-CN" altLang="en-US" dirty="0" smtClean="0"/>
              <a:t>点击审核，完成对应数据的审核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：列出所有选中公司该季度各月已审核的指标值，每行代表一个公司的已审核数据</a:t>
            </a:r>
            <a:endParaRPr lang="en-US" altLang="zh-CN" dirty="0" smtClean="0"/>
          </a:p>
          <a:p>
            <a:r>
              <a:rPr lang="zh-CN" altLang="en-US" dirty="0" smtClean="0"/>
              <a:t>点击反审核，完成对应数据的反审核</a:t>
            </a:r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2705324" y="4211429"/>
            <a:ext cx="6032274" cy="2646571"/>
            <a:chOff x="2705324" y="4211429"/>
            <a:chExt cx="6032274" cy="264657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324" y="4211429"/>
              <a:ext cx="6032274" cy="2646571"/>
            </a:xfrm>
            <a:prstGeom prst="rect">
              <a:avLst/>
            </a:prstGeom>
          </p:spPr>
        </p:pic>
        <p:sp>
          <p:nvSpPr>
            <p:cNvPr id="11" name="七边形 10"/>
            <p:cNvSpPr/>
            <p:nvPr/>
          </p:nvSpPr>
          <p:spPr>
            <a:xfrm>
              <a:off x="3196367" y="4379252"/>
              <a:ext cx="252725" cy="252725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" name="七边形 11"/>
            <p:cNvSpPr/>
            <p:nvPr/>
          </p:nvSpPr>
          <p:spPr>
            <a:xfrm>
              <a:off x="4226881" y="4719061"/>
              <a:ext cx="252725" cy="252725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七边形 12"/>
            <p:cNvSpPr/>
            <p:nvPr/>
          </p:nvSpPr>
          <p:spPr>
            <a:xfrm>
              <a:off x="4226881" y="5829041"/>
              <a:ext cx="252725" cy="252725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1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数据审核 </a:t>
            </a:r>
            <a:r>
              <a:rPr lang="en-US" altLang="zh-CN" dirty="0" smtClean="0"/>
              <a:t>– 20</a:t>
            </a:r>
            <a:r>
              <a:rPr lang="zh-CN" altLang="en-US" dirty="0" smtClean="0"/>
              <a:t>号预计指标审核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29" y="4190955"/>
            <a:ext cx="7557860" cy="266704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602789" cy="3777622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月份</a:t>
            </a:r>
            <a:r>
              <a:rPr lang="zh-CN" altLang="en-US" dirty="0" smtClean="0"/>
              <a:t>，同时选择待审核的公司，可多选</a:t>
            </a:r>
            <a:endParaRPr lang="en-US" altLang="zh-CN" dirty="0" smtClean="0"/>
          </a:p>
          <a:p>
            <a:r>
              <a:rPr lang="zh-CN" altLang="en-US" dirty="0" smtClean="0"/>
              <a:t>列出所有选中公司该月的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号指标录入值，多行显示，每行代表一个公司的数据</a:t>
            </a:r>
            <a:endParaRPr lang="en-US" altLang="zh-CN" dirty="0" smtClean="0"/>
          </a:p>
          <a:p>
            <a:r>
              <a:rPr lang="zh-CN" altLang="en-US" dirty="0" smtClean="0"/>
              <a:t>点击审核，完成对应数据的审核</a:t>
            </a:r>
            <a:endParaRPr lang="en-US" altLang="zh-CN" dirty="0" smtClean="0"/>
          </a:p>
          <a:p>
            <a:r>
              <a:rPr lang="zh-CN" altLang="en-US" dirty="0" smtClean="0"/>
              <a:t>列出所有选中公司该月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r>
              <a:rPr lang="zh-CN" altLang="en-US" dirty="0" smtClean="0"/>
              <a:t>已审核的指标值，每行代表一个公司的已审核数据</a:t>
            </a:r>
            <a:endParaRPr lang="en-US" altLang="zh-CN" dirty="0" smtClean="0"/>
          </a:p>
          <a:p>
            <a:r>
              <a:rPr lang="zh-CN" altLang="en-US" dirty="0" smtClean="0"/>
              <a:t>点击反审核，完成对应数据的反审核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81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数据审核 </a:t>
            </a:r>
            <a:r>
              <a:rPr lang="en-US" altLang="zh-CN" dirty="0" smtClean="0"/>
              <a:t>– 28</a:t>
            </a:r>
            <a:r>
              <a:rPr lang="zh-CN" altLang="en-US" dirty="0" smtClean="0"/>
              <a:t>号预计指标审核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602789" cy="3777622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月份</a:t>
            </a:r>
            <a:r>
              <a:rPr lang="zh-CN" altLang="en-US" dirty="0" smtClean="0"/>
              <a:t>，同时选择待审核的公司，可多选</a:t>
            </a:r>
            <a:endParaRPr lang="en-US" altLang="zh-CN" dirty="0" smtClean="0"/>
          </a:p>
          <a:p>
            <a:r>
              <a:rPr lang="zh-CN" altLang="en-US" dirty="0" smtClean="0"/>
              <a:t>列出所有选中公司该月的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号指标录入值，多行显示，每行代表一个公司的数据</a:t>
            </a:r>
            <a:endParaRPr lang="en-US" altLang="zh-CN" dirty="0" smtClean="0"/>
          </a:p>
          <a:p>
            <a:r>
              <a:rPr lang="zh-CN" altLang="en-US" dirty="0" smtClean="0"/>
              <a:t>点击审核，完成对应数据的审核</a:t>
            </a:r>
            <a:endParaRPr lang="en-US" altLang="zh-CN" dirty="0" smtClean="0"/>
          </a:p>
          <a:p>
            <a:r>
              <a:rPr lang="zh-CN" altLang="en-US" dirty="0" smtClean="0"/>
              <a:t>列出所有选中公司该月已审核的</a:t>
            </a:r>
            <a:r>
              <a:rPr lang="en-US" altLang="zh-CN" dirty="0"/>
              <a:t>28</a:t>
            </a:r>
            <a:r>
              <a:rPr lang="zh-CN" altLang="en-US" dirty="0"/>
              <a:t>号</a:t>
            </a:r>
            <a:r>
              <a:rPr lang="zh-CN" altLang="en-US" dirty="0" smtClean="0"/>
              <a:t>指标值，每行代表一个公司的已审核数据</a:t>
            </a:r>
            <a:endParaRPr lang="en-US" altLang="zh-CN" dirty="0" smtClean="0"/>
          </a:p>
          <a:p>
            <a:r>
              <a:rPr lang="zh-CN" altLang="en-US" dirty="0" smtClean="0"/>
              <a:t>点击反审核，完成对应数据的反审核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53" y="4252263"/>
            <a:ext cx="7340595" cy="25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数据审核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实际指标审核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602789" cy="3777622"/>
          </a:xfrm>
        </p:spPr>
        <p:txBody>
          <a:bodyPr/>
          <a:lstStyle/>
          <a:p>
            <a:r>
              <a:rPr lang="zh-CN" altLang="en-US" dirty="0"/>
              <a:t>选择月份，同时选择待审核的公司，可多</a:t>
            </a:r>
            <a:r>
              <a:rPr lang="zh-CN" altLang="en-US" dirty="0" smtClean="0"/>
              <a:t>选</a:t>
            </a:r>
            <a:endParaRPr lang="en-US" altLang="zh-CN" dirty="0"/>
          </a:p>
          <a:p>
            <a:r>
              <a:rPr lang="zh-CN" altLang="en-US" dirty="0"/>
              <a:t>列出所有选中公司该月</a:t>
            </a:r>
            <a:r>
              <a:rPr lang="zh-CN" altLang="en-US" dirty="0" smtClean="0"/>
              <a:t>的</a:t>
            </a:r>
            <a:r>
              <a:rPr lang="zh-CN" altLang="en-US" dirty="0"/>
              <a:t>实际</a:t>
            </a:r>
            <a:r>
              <a:rPr lang="zh-CN" altLang="en-US" dirty="0" smtClean="0"/>
              <a:t>指标录入</a:t>
            </a:r>
            <a:r>
              <a:rPr lang="zh-CN" altLang="en-US" dirty="0"/>
              <a:t>值，多行显示，每行代表一个公司的数据</a:t>
            </a:r>
            <a:endParaRPr lang="en-US" altLang="zh-CN" dirty="0"/>
          </a:p>
          <a:p>
            <a:r>
              <a:rPr lang="zh-CN" altLang="en-US" dirty="0"/>
              <a:t>点击审核，完成对应数据的审核</a:t>
            </a:r>
            <a:endParaRPr lang="en-US" altLang="zh-CN" dirty="0"/>
          </a:p>
          <a:p>
            <a:r>
              <a:rPr lang="zh-CN" altLang="en-US" dirty="0"/>
              <a:t>列出所有选中公司该月已审核</a:t>
            </a:r>
            <a:r>
              <a:rPr lang="zh-CN" altLang="en-US" dirty="0" smtClean="0"/>
              <a:t>的</a:t>
            </a:r>
            <a:r>
              <a:rPr lang="zh-CN" altLang="en-US" dirty="0"/>
              <a:t>实际</a:t>
            </a:r>
            <a:r>
              <a:rPr lang="zh-CN" altLang="en-US" dirty="0" smtClean="0"/>
              <a:t>指标</a:t>
            </a:r>
            <a:r>
              <a:rPr lang="zh-CN" altLang="en-US" dirty="0"/>
              <a:t>值，每行代表一个公司的已审核数据</a:t>
            </a:r>
            <a:endParaRPr lang="en-US" altLang="zh-CN" dirty="0"/>
          </a:p>
          <a:p>
            <a:r>
              <a:rPr lang="zh-CN" altLang="en-US" dirty="0"/>
              <a:t>点击反审核，完成对应数据的反审核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4" y="4205343"/>
            <a:ext cx="7396620" cy="26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通过主页的 指标汇总明细 入口进行报表展示界面</a:t>
            </a:r>
            <a:endParaRPr lang="en-US" altLang="zh-CN" dirty="0" smtClean="0"/>
          </a:p>
          <a:p>
            <a:r>
              <a:rPr lang="zh-CN" altLang="en-US" dirty="0" smtClean="0"/>
              <a:t>如无法点击或无法进入，请确认登陆账号是否具有</a:t>
            </a:r>
            <a:r>
              <a:rPr lang="zh-CN" altLang="en-US" dirty="0"/>
              <a:t>查看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56399"/>
            <a:ext cx="6365471" cy="38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报表</a:t>
            </a:r>
            <a:r>
              <a:rPr lang="zh-CN" altLang="en-US" dirty="0" smtClean="0"/>
              <a:t>展示分为：经营指标完成情况 和 经营指标预测情况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经营</a:t>
            </a:r>
            <a:r>
              <a:rPr lang="zh-CN" altLang="en-US" dirty="0" smtClean="0">
                <a:solidFill>
                  <a:schemeClr val="tx1"/>
                </a:solidFill>
              </a:rPr>
              <a:t>指标完成情况包含：</a:t>
            </a:r>
            <a:r>
              <a:rPr lang="zh-CN" altLang="en-US" b="1" dirty="0" smtClean="0">
                <a:solidFill>
                  <a:schemeClr val="tx1"/>
                </a:solidFill>
              </a:rPr>
              <a:t>公司整体指标情况、经营单位及项目公司指标完成情况、各产业五大经营指标完成情况、各单位五大经营指标完成情况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经营</a:t>
            </a:r>
            <a:r>
              <a:rPr lang="zh-CN" altLang="en-US" dirty="0" smtClean="0">
                <a:solidFill>
                  <a:schemeClr val="tx1"/>
                </a:solidFill>
              </a:rPr>
              <a:t>指标预测情况包含：</a:t>
            </a:r>
            <a:r>
              <a:rPr lang="zh-CN" altLang="en-US" b="1" dirty="0" smtClean="0">
                <a:solidFill>
                  <a:schemeClr val="tx1"/>
                </a:solidFill>
              </a:rPr>
              <a:t>整体指标预测完成情况、各产业五大经营指标预测完成情况、各单位五大经营指标预测完成情况、</a:t>
            </a:r>
            <a:r>
              <a:rPr lang="en-US" altLang="zh-CN" b="1" dirty="0" smtClean="0">
                <a:solidFill>
                  <a:schemeClr val="tx1"/>
                </a:solidFill>
              </a:rPr>
              <a:t>20</a:t>
            </a:r>
            <a:r>
              <a:rPr lang="zh-CN" altLang="en-US" b="1" dirty="0" smtClean="0">
                <a:solidFill>
                  <a:schemeClr val="tx1"/>
                </a:solidFill>
              </a:rPr>
              <a:t>号</a:t>
            </a:r>
            <a:r>
              <a:rPr lang="en-US" altLang="zh-CN" b="1" dirty="0" smtClean="0">
                <a:solidFill>
                  <a:schemeClr val="tx1"/>
                </a:solidFill>
              </a:rPr>
              <a:t>/28</a:t>
            </a:r>
            <a:r>
              <a:rPr lang="zh-CN" altLang="en-US" b="1" dirty="0" smtClean="0">
                <a:solidFill>
                  <a:schemeClr val="tx1"/>
                </a:solidFill>
              </a:rPr>
              <a:t>号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实际指标预测值填报情况；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用户可通过主页入口分别进行不同的指标报表展示页面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注意：该入口根据不同登陆用户配置了不同权限，如无法查看，请于经营管理部联系申请查看权限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办公电脑</a:t>
            </a:r>
            <a:endParaRPr lang="en-US" altLang="zh-CN" dirty="0" smtClean="0"/>
          </a:p>
          <a:p>
            <a:r>
              <a:rPr lang="zh-CN" altLang="en-US" dirty="0" smtClean="0"/>
              <a:t>可连接公司内部网络</a:t>
            </a:r>
            <a:endParaRPr lang="en-US" altLang="zh-CN" dirty="0" smtClean="0"/>
          </a:p>
          <a:p>
            <a:r>
              <a:rPr lang="zh-CN" altLang="en-US" dirty="0" smtClean="0"/>
              <a:t>浏览器建议使用</a:t>
            </a:r>
            <a:r>
              <a:rPr lang="en-US" altLang="zh-CN" dirty="0" smtClean="0"/>
              <a:t>IE8.0</a:t>
            </a:r>
            <a:r>
              <a:rPr lang="zh-CN" altLang="en-US" dirty="0" smtClean="0"/>
              <a:t>以上版本 或 </a:t>
            </a:r>
            <a:r>
              <a:rPr lang="en-US" altLang="zh-CN" dirty="0" smtClean="0"/>
              <a:t>Chrome </a:t>
            </a:r>
            <a:r>
              <a:rPr lang="zh-CN" altLang="en-US" dirty="0" smtClean="0"/>
              <a:t>以达到最佳展示效果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zh-CN" altLang="en-US" dirty="0"/>
              <a:t>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骆驼链接：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内网直接访问：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192.168.7.22/BusinessManagement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外网访问：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www.tbea.com.cn:8000/BusinessManagement</a:t>
            </a:r>
            <a:endParaRPr lang="en-US" altLang="zh-CN" dirty="0" smtClean="0"/>
          </a:p>
          <a:p>
            <a:r>
              <a:rPr lang="zh-CN" altLang="en-US" dirty="0" smtClean="0"/>
              <a:t>如需帮助，请与经营管理部 付疆华 联系</a:t>
            </a:r>
            <a:endParaRPr lang="en-US" altLang="zh-CN" dirty="0" smtClean="0"/>
          </a:p>
          <a:p>
            <a:r>
              <a:rPr lang="zh-CN" altLang="en-US" dirty="0" smtClean="0"/>
              <a:t>技术支持：信息资源管理中心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677" y="3360965"/>
            <a:ext cx="752475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42" y="2133600"/>
            <a:ext cx="1770482" cy="39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图为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月能源事业部下属天池能源整体的指标完成情况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2235"/>
          <a:stretch/>
        </p:blipFill>
        <p:spPr>
          <a:xfrm>
            <a:off x="2719838" y="2743201"/>
            <a:ext cx="7642728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图为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月能源事业部下属能动公司总体的指标完成情况，点击报表下方的导出按钮就可以讲报表以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形式导出。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2893774"/>
            <a:ext cx="5820229" cy="27522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48" y="3771866"/>
            <a:ext cx="5457338" cy="2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599"/>
            <a:ext cx="9350239" cy="4489269"/>
          </a:xfrm>
        </p:spPr>
        <p:txBody>
          <a:bodyPr/>
          <a:lstStyle/>
          <a:p>
            <a:pPr marL="0" defTabSz="914400"/>
            <a:r>
              <a:rPr lang="zh-CN" altLang="en-US" dirty="0" smtClean="0"/>
              <a:t>对于不同权限的用户有不同的导出权限，同时对应不同的导出格式。导出分为按照全部经营单位、全部项目公司、签约分结构、单个经营单位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项目公司、各产业五大指标、各单位五大指标。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89211" y="3123250"/>
            <a:ext cx="4366760" cy="301657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80940" y="3105831"/>
            <a:ext cx="4266774" cy="301657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87486" y="5603966"/>
            <a:ext cx="3178627" cy="3788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导出全部经营单位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项目公司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59483" y="5586547"/>
            <a:ext cx="3558041" cy="378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导出全部经营单位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项目公司</a:t>
            </a:r>
            <a:r>
              <a:rPr lang="zh-CN" altLang="en-US" dirty="0">
                <a:solidFill>
                  <a:schemeClr val="tx1"/>
                </a:solidFill>
              </a:rPr>
              <a:t>预测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05" y="3472543"/>
            <a:ext cx="3950399" cy="1705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3519">
            <a:off x="3468343" y="5234276"/>
            <a:ext cx="602961" cy="215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43" y="3472543"/>
            <a:ext cx="3862090" cy="16135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3519">
            <a:off x="8260072" y="5189784"/>
            <a:ext cx="602961" cy="2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599"/>
            <a:ext cx="9350239" cy="4489269"/>
          </a:xfrm>
        </p:spPr>
        <p:txBody>
          <a:bodyPr/>
          <a:lstStyle/>
          <a:p>
            <a:pPr marL="0" defTabSz="914400"/>
            <a:r>
              <a:rPr lang="zh-CN" altLang="en-US" dirty="0" smtClean="0"/>
              <a:t>对于不同权限的用户有不同的导出权限，同时对应不同的导出格式。导出分为按照全部经营单位、全部项目公司、签约分结构、单个经营单位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项目公司、各产业五大指标、各单位五大指标。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89211" y="3123250"/>
            <a:ext cx="4366760" cy="301657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80940" y="3105831"/>
            <a:ext cx="4266774" cy="301657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87486" y="5603966"/>
            <a:ext cx="3178627" cy="3788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导出经营单位收入签约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59483" y="5586547"/>
            <a:ext cx="3558041" cy="378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按照权限导出相应单位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3519">
            <a:off x="3207085" y="5266934"/>
            <a:ext cx="602961" cy="2156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3519">
            <a:off x="8009695" y="5255097"/>
            <a:ext cx="602961" cy="2156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82" y="3297753"/>
            <a:ext cx="3904762" cy="19593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29" y="3265095"/>
            <a:ext cx="3917964" cy="19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599"/>
            <a:ext cx="9350239" cy="4489269"/>
          </a:xfrm>
        </p:spPr>
        <p:txBody>
          <a:bodyPr/>
          <a:lstStyle/>
          <a:p>
            <a:pPr marL="0" defTabSz="914400"/>
            <a:r>
              <a:rPr lang="zh-CN" altLang="en-US" dirty="0" smtClean="0"/>
              <a:t>对于不同权限的用户有不同的导出权限，同时对应不同的导出格式。导出分为按照全部经营单位、全部项目公司、签约分结构、单个经营单位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项目公司、各产业五大指标、各单位五大指标。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89211" y="3123250"/>
            <a:ext cx="4366760" cy="301657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80940" y="3105831"/>
            <a:ext cx="4266774" cy="301657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87486" y="5603966"/>
            <a:ext cx="3178627" cy="3788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导出</a:t>
            </a:r>
            <a:r>
              <a:rPr lang="zh-CN" altLang="en-US" dirty="0" smtClean="0">
                <a:solidFill>
                  <a:schemeClr val="tx1"/>
                </a:solidFill>
              </a:rPr>
              <a:t>各产业五大经营指标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59483" y="5586547"/>
            <a:ext cx="3558041" cy="378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导出各产业五大经营</a:t>
            </a:r>
            <a:r>
              <a:rPr lang="zh-CN" altLang="en-US" dirty="0" smtClean="0">
                <a:solidFill>
                  <a:schemeClr val="tx1"/>
                </a:solidFill>
              </a:rPr>
              <a:t>指标预测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3519">
            <a:off x="3056441" y="5380831"/>
            <a:ext cx="399466" cy="142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3265095"/>
            <a:ext cx="4025590" cy="20802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442" y="3242793"/>
            <a:ext cx="3800082" cy="21245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3519">
            <a:off x="7962677" y="5371407"/>
            <a:ext cx="399466" cy="1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mtClean="0"/>
              <a:t>2015/04/07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4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各事业部、经营单位及项目公司相关负责人员使用固定分配的账号登陆系统，进行数据的录入、审核和报表查询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需增加登陆的用户或配置不同的权限，请于经营管理部联系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71" y="3445127"/>
            <a:ext cx="5471886" cy="32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通过主页的 指标录入 入口进行录入界面</a:t>
            </a:r>
            <a:endParaRPr lang="en-US" altLang="zh-CN" dirty="0" smtClean="0"/>
          </a:p>
          <a:p>
            <a:r>
              <a:rPr lang="zh-CN" altLang="en-US" dirty="0" smtClean="0"/>
              <a:t>如无法点击或无法进入，请确认登陆账号是否具有录入权限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2714171" y="3105787"/>
            <a:ext cx="6379986" cy="34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按照经营管理部的统一规范要求，各经营单位、项目公司需要录入各自的指标数据</a:t>
            </a:r>
            <a:endParaRPr lang="en-US" altLang="zh-CN" dirty="0" smtClean="0"/>
          </a:p>
          <a:p>
            <a:r>
              <a:rPr lang="zh-CN" altLang="en-US" dirty="0" smtClean="0"/>
              <a:t>录入的内容分为计划值的录入和预计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实际值的录入</a:t>
            </a:r>
            <a:endParaRPr lang="en-US" altLang="zh-CN" dirty="0" smtClean="0"/>
          </a:p>
          <a:p>
            <a:r>
              <a:rPr lang="zh-CN" altLang="en-US" dirty="0"/>
              <a:t>计划</a:t>
            </a:r>
            <a:r>
              <a:rPr lang="zh-CN" altLang="en-US" dirty="0" smtClean="0"/>
              <a:t>值分为：</a:t>
            </a:r>
            <a:r>
              <a:rPr lang="zh-CN" altLang="en-US" b="1" dirty="0" smtClean="0"/>
              <a:t>全年计划指标录入；季度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月度末计划值录入</a:t>
            </a:r>
            <a:endParaRPr lang="en-US" altLang="zh-CN" dirty="0" smtClean="0"/>
          </a:p>
          <a:p>
            <a:r>
              <a:rPr lang="zh-CN" altLang="en-US" dirty="0" smtClean="0"/>
              <a:t>预计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实际值分为：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号预计指标录入；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号预计指标录入；实际指标录入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注意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：请按照经营管理部要求的录入时间节点完成相应数据的</a:t>
            </a:r>
            <a:r>
              <a:rPr lang="zh-CN" altLang="en-US" dirty="0" smtClean="0">
                <a:solidFill>
                  <a:srgbClr val="FF0000"/>
                </a:solidFill>
              </a:rPr>
              <a:t>录入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部分数据录入提交了，在没有审核的情况下还可以继续补充其他数据的</a:t>
            </a:r>
            <a:r>
              <a:rPr lang="zh-CN" altLang="en-US" dirty="0" smtClean="0">
                <a:solidFill>
                  <a:srgbClr val="FF0000"/>
                </a:solidFill>
              </a:rPr>
              <a:t>录入，如果数据审核完毕就不能进行填写了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257157" y="1264555"/>
            <a:ext cx="4138039" cy="6000562"/>
            <a:chOff x="8053961" y="1264555"/>
            <a:chExt cx="4138039" cy="60005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3961" y="1264555"/>
              <a:ext cx="4138039" cy="6000562"/>
            </a:xfrm>
            <a:prstGeom prst="rect">
              <a:avLst/>
            </a:prstGeom>
          </p:spPr>
        </p:pic>
        <p:sp>
          <p:nvSpPr>
            <p:cNvPr id="6" name="七边形 5"/>
            <p:cNvSpPr/>
            <p:nvPr/>
          </p:nvSpPr>
          <p:spPr>
            <a:xfrm>
              <a:off x="8229600" y="1570828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七边形 6"/>
            <p:cNvSpPr/>
            <p:nvPr/>
          </p:nvSpPr>
          <p:spPr>
            <a:xfrm>
              <a:off x="9971314" y="1574457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七边形 7"/>
            <p:cNvSpPr/>
            <p:nvPr/>
          </p:nvSpPr>
          <p:spPr>
            <a:xfrm>
              <a:off x="10842171" y="6248335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数据录入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全年计划指标录入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5843584" cy="3777622"/>
          </a:xfrm>
        </p:spPr>
        <p:txBody>
          <a:bodyPr/>
          <a:lstStyle/>
          <a:p>
            <a:r>
              <a:rPr lang="zh-CN" altLang="en-US" dirty="0" smtClean="0"/>
              <a:t>右侧实例为沈变公司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 年度计划数的录入界面；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：选择年份，可选当前年份及之前的任意年份；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：选择公司，可选择当前登陆用户所具有的所有具备录入权限的公司（经营单位和项目公司）；</a:t>
            </a:r>
            <a:endParaRPr lang="en-US" altLang="zh-CN" dirty="0" smtClean="0"/>
          </a:p>
          <a:p>
            <a:r>
              <a:rPr lang="zh-CN" altLang="en-US" dirty="0" smtClean="0"/>
              <a:t>完成上述选择后，点击选择，下方表格会列出所选择公司对应年份应录入的所有指标；</a:t>
            </a:r>
            <a:endParaRPr lang="en-US" altLang="zh-CN" dirty="0" smtClean="0"/>
          </a:p>
          <a:p>
            <a:r>
              <a:rPr lang="zh-CN" altLang="en-US" dirty="0" smtClean="0"/>
              <a:t>录入时，直接在表格上点击相应的单元格进行编辑；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：录入完成后，点击提交按钮，结束录入。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数据录入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季度</a:t>
            </a:r>
            <a:r>
              <a:rPr lang="en-US" altLang="zh-CN" dirty="0"/>
              <a:t>-</a:t>
            </a:r>
            <a:r>
              <a:rPr lang="zh-CN" altLang="en-US" dirty="0"/>
              <a:t>月度末计划值录入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4037780" cy="5660571"/>
          </a:xfrm>
        </p:spPr>
        <p:txBody>
          <a:bodyPr>
            <a:normAutofit/>
          </a:bodyPr>
          <a:lstStyle/>
          <a:p>
            <a:r>
              <a:rPr lang="zh-CN" altLang="en-US" dirty="0"/>
              <a:t>右侧实例为沈变公司 </a:t>
            </a:r>
            <a:r>
              <a:rPr lang="en-US" altLang="zh-CN" dirty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季度计划</a:t>
            </a:r>
            <a:r>
              <a:rPr lang="zh-CN" altLang="en-US" dirty="0"/>
              <a:t>数的录入界面；</a:t>
            </a:r>
            <a:endParaRPr lang="en-US" altLang="zh-CN" dirty="0"/>
          </a:p>
          <a:p>
            <a:r>
              <a:rPr lang="zh-CN" altLang="en-US" dirty="0"/>
              <a:t>图例</a:t>
            </a:r>
            <a:r>
              <a:rPr lang="en-US" altLang="zh-CN" dirty="0"/>
              <a:t>1</a:t>
            </a:r>
            <a:r>
              <a:rPr lang="zh-CN" altLang="en-US" dirty="0"/>
              <a:t>：选择</a:t>
            </a:r>
            <a:r>
              <a:rPr lang="zh-CN" altLang="en-US" dirty="0" smtClean="0"/>
              <a:t>年份及季度，</a:t>
            </a:r>
            <a:r>
              <a:rPr lang="zh-CN" altLang="en-US" dirty="0"/>
              <a:t>可选当前年份及之前的任意</a:t>
            </a:r>
            <a:r>
              <a:rPr lang="zh-CN" altLang="en-US" dirty="0" smtClean="0"/>
              <a:t>年份及所选年份对应的季度；</a:t>
            </a:r>
            <a:endParaRPr lang="en-US" altLang="zh-CN" dirty="0"/>
          </a:p>
          <a:p>
            <a:r>
              <a:rPr lang="zh-CN" altLang="en-US" dirty="0" smtClean="0"/>
              <a:t>选择公司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zh-CN" altLang="en-US" dirty="0"/>
              <a:t>选择，下方表格会列出所选择公司</a:t>
            </a:r>
            <a:r>
              <a:rPr lang="zh-CN" altLang="en-US" dirty="0" smtClean="0"/>
              <a:t>对应季度应</a:t>
            </a:r>
            <a:r>
              <a:rPr lang="zh-CN" altLang="en-US" dirty="0"/>
              <a:t>录入的所有指标；</a:t>
            </a:r>
            <a:endParaRPr lang="en-US" altLang="zh-CN" dirty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，表格中会列出所选季度对应的全部月份</a:t>
            </a:r>
            <a:endParaRPr lang="en-US" altLang="zh-CN" dirty="0" smtClean="0"/>
          </a:p>
          <a:p>
            <a:r>
              <a:rPr lang="zh-CN" altLang="en-US" dirty="0" smtClean="0"/>
              <a:t>录入</a:t>
            </a:r>
            <a:endParaRPr lang="en-US" altLang="zh-CN" dirty="0"/>
          </a:p>
          <a:p>
            <a:r>
              <a:rPr lang="zh-CN" altLang="en-US" dirty="0" smtClean="0"/>
              <a:t>提交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489840" y="1741713"/>
            <a:ext cx="5716674" cy="4567694"/>
            <a:chOff x="6475326" y="1509485"/>
            <a:chExt cx="5716674" cy="45676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992" y="1509485"/>
              <a:ext cx="5565008" cy="4567694"/>
            </a:xfrm>
            <a:prstGeom prst="rect">
              <a:avLst/>
            </a:prstGeom>
          </p:spPr>
        </p:pic>
        <p:sp>
          <p:nvSpPr>
            <p:cNvPr id="5" name="七边形 4"/>
            <p:cNvSpPr/>
            <p:nvPr/>
          </p:nvSpPr>
          <p:spPr>
            <a:xfrm>
              <a:off x="6475326" y="1715968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七边形 5"/>
            <p:cNvSpPr/>
            <p:nvPr/>
          </p:nvSpPr>
          <p:spPr>
            <a:xfrm>
              <a:off x="11795546" y="1981934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0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数据录入 </a:t>
            </a:r>
            <a:r>
              <a:rPr lang="en-US" altLang="zh-CN" dirty="0" smtClean="0"/>
              <a:t>– 20</a:t>
            </a:r>
            <a:r>
              <a:rPr lang="zh-CN" altLang="en-US" dirty="0" smtClean="0"/>
              <a:t>号预计指标录入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5329350" cy="4724401"/>
          </a:xfrm>
        </p:spPr>
        <p:txBody>
          <a:bodyPr/>
          <a:lstStyle/>
          <a:p>
            <a:r>
              <a:rPr lang="zh-CN" altLang="en-US" dirty="0"/>
              <a:t>右侧实例</a:t>
            </a:r>
            <a:r>
              <a:rPr lang="zh-CN" altLang="en-US" dirty="0" smtClean="0"/>
              <a:t>为衡变公司 </a:t>
            </a:r>
            <a:r>
              <a:rPr lang="en-US" altLang="zh-CN" dirty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月份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日预计值的</a:t>
            </a:r>
            <a:r>
              <a:rPr lang="zh-CN" altLang="en-US" dirty="0"/>
              <a:t>录入界面；</a:t>
            </a:r>
            <a:endParaRPr lang="en-US" altLang="zh-CN" dirty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年份</a:t>
            </a:r>
            <a:r>
              <a:rPr lang="zh-CN" altLang="en-US" dirty="0" smtClean="0"/>
              <a:t>及月份；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zh-CN" altLang="en-US" dirty="0" smtClean="0"/>
              <a:t>公司；</a:t>
            </a:r>
            <a:endParaRPr lang="en-US" altLang="zh-CN" dirty="0"/>
          </a:p>
          <a:p>
            <a:r>
              <a:rPr lang="zh-CN" altLang="en-US" dirty="0"/>
              <a:t>点击选择，下方表格会列出所选择</a:t>
            </a:r>
            <a:r>
              <a:rPr lang="zh-CN" altLang="en-US" dirty="0" smtClean="0"/>
              <a:t>公司当月应</a:t>
            </a:r>
            <a:r>
              <a:rPr lang="zh-CN" altLang="en-US" dirty="0"/>
              <a:t>录入的所有指标；</a:t>
            </a:r>
            <a:endParaRPr lang="en-US" altLang="zh-CN" dirty="0"/>
          </a:p>
          <a:p>
            <a:r>
              <a:rPr lang="zh-CN" altLang="en-US" dirty="0" smtClean="0"/>
              <a:t>图例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表格中</a:t>
            </a:r>
            <a:r>
              <a:rPr lang="zh-CN" altLang="en-US" dirty="0" smtClean="0"/>
              <a:t>会根据经营管理部的规定，依据所选月份，列出本月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日预计需要录入的指标及所在季度的剩余月份所需录入指标；</a:t>
            </a:r>
            <a:endParaRPr lang="en-US" altLang="zh-CN" dirty="0"/>
          </a:p>
          <a:p>
            <a:r>
              <a:rPr lang="zh-CN" altLang="en-US" dirty="0" smtClean="0"/>
              <a:t>录入；</a:t>
            </a:r>
            <a:endParaRPr lang="en-US" altLang="zh-CN" dirty="0"/>
          </a:p>
          <a:p>
            <a:r>
              <a:rPr lang="zh-CN" altLang="en-US" dirty="0" smtClean="0"/>
              <a:t>提交。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62" y="1529000"/>
            <a:ext cx="4273438" cy="4986821"/>
          </a:xfrm>
          <a:prstGeom prst="rect">
            <a:avLst/>
          </a:prstGeom>
        </p:spPr>
      </p:pic>
      <p:sp>
        <p:nvSpPr>
          <p:cNvPr id="5" name="七边形 4"/>
          <p:cNvSpPr/>
          <p:nvPr/>
        </p:nvSpPr>
        <p:spPr>
          <a:xfrm>
            <a:off x="11773040" y="1981933"/>
            <a:ext cx="303332" cy="30333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9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数据录入 </a:t>
            </a:r>
            <a:r>
              <a:rPr lang="en-US" altLang="zh-CN" dirty="0" smtClean="0"/>
              <a:t>– 28</a:t>
            </a:r>
            <a:r>
              <a:rPr lang="zh-CN" altLang="en-US" dirty="0" smtClean="0"/>
              <a:t>号预计指标录入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5335586" cy="4724400"/>
          </a:xfrm>
        </p:spPr>
        <p:txBody>
          <a:bodyPr>
            <a:normAutofit/>
          </a:bodyPr>
          <a:lstStyle/>
          <a:p>
            <a:r>
              <a:rPr lang="zh-CN" altLang="en-US" dirty="0"/>
              <a:t>右侧实例为衡变公司 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月份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r>
              <a:rPr lang="zh-CN" altLang="en-US" dirty="0"/>
              <a:t>预计值的录入界面；</a:t>
            </a:r>
            <a:endParaRPr lang="en-US" altLang="zh-CN" dirty="0"/>
          </a:p>
          <a:p>
            <a:r>
              <a:rPr lang="zh-CN" altLang="en-US" dirty="0"/>
              <a:t>选择年份及月份；</a:t>
            </a:r>
            <a:endParaRPr lang="en-US" altLang="zh-CN" dirty="0"/>
          </a:p>
          <a:p>
            <a:r>
              <a:rPr lang="zh-CN" altLang="en-US" dirty="0"/>
              <a:t>选择公司；</a:t>
            </a:r>
            <a:endParaRPr lang="en-US" altLang="zh-CN" dirty="0"/>
          </a:p>
          <a:p>
            <a:r>
              <a:rPr lang="zh-CN" altLang="en-US" dirty="0"/>
              <a:t>点击选择，下方表格会列出所选择公司当月应录入的所有指标；</a:t>
            </a:r>
            <a:endParaRPr lang="en-US" altLang="zh-CN" dirty="0"/>
          </a:p>
          <a:p>
            <a:r>
              <a:rPr lang="zh-CN" altLang="en-US" dirty="0"/>
              <a:t>图例</a:t>
            </a:r>
            <a:r>
              <a:rPr lang="en-US" altLang="zh-CN" dirty="0"/>
              <a:t>1</a:t>
            </a:r>
            <a:r>
              <a:rPr lang="zh-CN" altLang="en-US" dirty="0"/>
              <a:t>，表格中会根据经营管理部的规定，依据所选月份，列出本月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r>
              <a:rPr lang="zh-CN" altLang="en-US" dirty="0"/>
              <a:t>预计需要录入的指标及所在季度的剩余月份所需录入指标；</a:t>
            </a:r>
            <a:endParaRPr lang="en-US" altLang="zh-CN" dirty="0"/>
          </a:p>
          <a:p>
            <a:r>
              <a:rPr lang="zh-CN" altLang="en-US" dirty="0" smtClean="0"/>
              <a:t>录入；</a:t>
            </a:r>
            <a:endParaRPr lang="en-US" altLang="zh-CN" dirty="0"/>
          </a:p>
          <a:p>
            <a:r>
              <a:rPr lang="zh-CN" altLang="en-US" dirty="0" smtClean="0"/>
              <a:t>提交。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924798" y="1501060"/>
            <a:ext cx="4273200" cy="4899849"/>
            <a:chOff x="7924798" y="1501060"/>
            <a:chExt cx="4273200" cy="48998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4798" y="1501060"/>
              <a:ext cx="4273200" cy="4899849"/>
            </a:xfrm>
            <a:prstGeom prst="rect">
              <a:avLst/>
            </a:prstGeom>
          </p:spPr>
        </p:pic>
        <p:sp>
          <p:nvSpPr>
            <p:cNvPr id="5" name="七边形 4"/>
            <p:cNvSpPr/>
            <p:nvPr/>
          </p:nvSpPr>
          <p:spPr>
            <a:xfrm>
              <a:off x="11773040" y="1981933"/>
              <a:ext cx="303332" cy="303332"/>
            </a:xfrm>
            <a:prstGeom prst="hep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9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1096</TotalTime>
  <Words>1770</Words>
  <Application>Microsoft Office PowerPoint</Application>
  <PresentationFormat>宽屏</PresentationFormat>
  <Paragraphs>149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幼圆</vt:lpstr>
      <vt:lpstr>Arial</vt:lpstr>
      <vt:lpstr>Century Gothic</vt:lpstr>
      <vt:lpstr>Wingdings 3</vt:lpstr>
      <vt:lpstr>丝状</vt:lpstr>
      <vt:lpstr>经营数据管理系统(一期)使用说明</vt:lpstr>
      <vt:lpstr>环境准备</vt:lpstr>
      <vt:lpstr>登陆</vt:lpstr>
      <vt:lpstr>数据录入</vt:lpstr>
      <vt:lpstr>数据录入</vt:lpstr>
      <vt:lpstr>数据录入 – 全年计划指标录入</vt:lpstr>
      <vt:lpstr>数据录入 – 季度-月度末计划值录入</vt:lpstr>
      <vt:lpstr>数据录入 – 20号预计指标录入</vt:lpstr>
      <vt:lpstr>数据录入 – 28号预计指标录入</vt:lpstr>
      <vt:lpstr>数据录入 – 实际指标录入</vt:lpstr>
      <vt:lpstr>数据审核</vt:lpstr>
      <vt:lpstr>数据审核</vt:lpstr>
      <vt:lpstr>数据审核 – 全年计划指标审核</vt:lpstr>
      <vt:lpstr>数据审核 – 季度-月度末计划值审核</vt:lpstr>
      <vt:lpstr>数据审核 – 20号预计指标审核</vt:lpstr>
      <vt:lpstr>数据审核 – 28号预计指标审核</vt:lpstr>
      <vt:lpstr>数据审核 – 实际指标审核</vt:lpstr>
      <vt:lpstr>报表展示</vt:lpstr>
      <vt:lpstr>报表展示</vt:lpstr>
      <vt:lpstr>报表展示 – 实例</vt:lpstr>
      <vt:lpstr>报表展示 – 导出</vt:lpstr>
      <vt:lpstr>报表展示 – 导出</vt:lpstr>
      <vt:lpstr>报表展示 – 导出</vt:lpstr>
      <vt:lpstr>报表展示 – 导出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经营管控平台使用说明</dc:title>
  <dc:creator>Patrick</dc:creator>
  <cp:lastModifiedBy>Edward</cp:lastModifiedBy>
  <cp:revision>99</cp:revision>
  <dcterms:created xsi:type="dcterms:W3CDTF">2015-03-25T01:17:50Z</dcterms:created>
  <dcterms:modified xsi:type="dcterms:W3CDTF">2015-05-29T06:28:58Z</dcterms:modified>
</cp:coreProperties>
</file>