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60" r:id="rId1"/>
  </p:sldMasterIdLst>
  <p:sldIdLst>
    <p:sldId id="256" r:id="rId2"/>
    <p:sldId id="264" r:id="rId3"/>
    <p:sldId id="266" r:id="rId4"/>
    <p:sldId id="269" r:id="rId5"/>
    <p:sldId id="267" r:id="rId6"/>
    <p:sldId id="268" r:id="rId7"/>
    <p:sldId id="270" r:id="rId8"/>
    <p:sldId id="260" r:id="rId9"/>
    <p:sldId id="261" r:id="rId10"/>
    <p:sldId id="263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5899841-3222-4BAD-91DC-92A5B2AEF3D3}">
          <p14:sldIdLst>
            <p14:sldId id="256"/>
            <p14:sldId id="264"/>
            <p14:sldId id="266"/>
            <p14:sldId id="269"/>
            <p14:sldId id="267"/>
            <p14:sldId id="268"/>
            <p14:sldId id="270"/>
            <p14:sldId id="260"/>
            <p14:sldId id="261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0000"/>
          </a:xfrm>
        </p:spPr>
        <p:txBody>
          <a:bodyPr anchor="t"/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251520" y="3140968"/>
            <a:ext cx="3521075" cy="1999543"/>
            <a:chOff x="251520" y="3356992"/>
            <a:chExt cx="3521075" cy="1999543"/>
          </a:xfrm>
        </p:grpSpPr>
        <p:sp>
          <p:nvSpPr>
            <p:cNvPr id="14" name="Rounded Rectangle 53"/>
            <p:cNvSpPr/>
            <p:nvPr/>
          </p:nvSpPr>
          <p:spPr>
            <a:xfrm rot="5400000">
              <a:off x="161606" y="4446722"/>
              <a:ext cx="789429" cy="3048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沈变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15" name="Rounded Rectangle 53"/>
            <p:cNvSpPr/>
            <p:nvPr/>
          </p:nvSpPr>
          <p:spPr>
            <a:xfrm rot="5400000">
              <a:off x="542605" y="4446722"/>
              <a:ext cx="789429" cy="3048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衡变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16" name="Flowchart: Alternate Process 172"/>
            <p:cNvSpPr/>
            <p:nvPr/>
          </p:nvSpPr>
          <p:spPr>
            <a:xfrm>
              <a:off x="330365" y="3742824"/>
              <a:ext cx="1597556" cy="1475375"/>
            </a:xfrm>
            <a:prstGeom prst="flowChartAlternateProcess">
              <a:avLst/>
            </a:prstGeom>
            <a:noFill/>
            <a:ln w="25400" cap="flat" cmpd="sng" algn="ctr">
              <a:solidFill>
                <a:srgbClr val="C0504D">
                  <a:lumMod val="75000"/>
                  <a:alpha val="75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400" b="1" kern="0" dirty="0">
                <a:solidFill>
                  <a:sysClr val="windowText" lastClr="000000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7721" y="3765859"/>
              <a:ext cx="983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变压器产业</a:t>
              </a:r>
              <a:endParaRPr lang="en-US" altLang="zh-CN" sz="1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18" name="Rounded Rectangle 53"/>
            <p:cNvSpPr/>
            <p:nvPr/>
          </p:nvSpPr>
          <p:spPr>
            <a:xfrm rot="5400000">
              <a:off x="923606" y="4446722"/>
              <a:ext cx="789429" cy="3048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新变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19" name="Rounded Rectangle 53"/>
            <p:cNvSpPr/>
            <p:nvPr/>
          </p:nvSpPr>
          <p:spPr>
            <a:xfrm rot="5400000">
              <a:off x="1304605" y="4446722"/>
              <a:ext cx="789429" cy="3048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天变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20" name="Rounded Rectangle 53"/>
            <p:cNvSpPr/>
            <p:nvPr/>
          </p:nvSpPr>
          <p:spPr>
            <a:xfrm rot="5400000">
              <a:off x="2046157" y="4445775"/>
              <a:ext cx="789429" cy="3048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鲁缆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21" name="Rounded Rectangle 53"/>
            <p:cNvSpPr/>
            <p:nvPr/>
          </p:nvSpPr>
          <p:spPr>
            <a:xfrm rot="5400000">
              <a:off x="2427156" y="4445775"/>
              <a:ext cx="789429" cy="3048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德缆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22" name="Flowchart: Alternate Process 172"/>
            <p:cNvSpPr/>
            <p:nvPr/>
          </p:nvSpPr>
          <p:spPr>
            <a:xfrm>
              <a:off x="2146649" y="3742824"/>
              <a:ext cx="1541610" cy="1475376"/>
            </a:xfrm>
            <a:prstGeom prst="flowChartAlternateProcess">
              <a:avLst/>
            </a:prstGeom>
            <a:noFill/>
            <a:ln w="25400" cap="flat" cmpd="sng" algn="ctr">
              <a:solidFill>
                <a:srgbClr val="C0504D">
                  <a:lumMod val="75000"/>
                  <a:alpha val="75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400" b="1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46649" y="3765859"/>
              <a:ext cx="983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线缆产业</a:t>
              </a:r>
              <a:endParaRPr lang="en-US" altLang="zh-CN" sz="1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24" name="Rounded Rectangle 53"/>
            <p:cNvSpPr/>
            <p:nvPr/>
          </p:nvSpPr>
          <p:spPr>
            <a:xfrm rot="5400000">
              <a:off x="2808157" y="4445775"/>
              <a:ext cx="789429" cy="3048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新缆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51520" y="3356992"/>
              <a:ext cx="3521075" cy="1999543"/>
              <a:chOff x="156590" y="4734656"/>
              <a:chExt cx="3521075" cy="1999543"/>
            </a:xfrm>
          </p:grpSpPr>
          <p:sp>
            <p:nvSpPr>
              <p:cNvPr id="26" name="Flowchart: Alternate Process 172"/>
              <p:cNvSpPr/>
              <p:nvPr/>
            </p:nvSpPr>
            <p:spPr>
              <a:xfrm>
                <a:off x="156590" y="4734656"/>
                <a:ext cx="3521075" cy="1999543"/>
              </a:xfrm>
              <a:prstGeom prst="flowChartAlternateProcess">
                <a:avLst/>
              </a:prstGeom>
              <a:noFill/>
              <a:ln w="25400" cap="flat" cmpd="sng" algn="ctr">
                <a:solidFill>
                  <a:schemeClr val="accent6">
                    <a:lumMod val="60000"/>
                    <a:lumOff val="40000"/>
                  </a:schemeClr>
                </a:solidFill>
                <a:prstDash val="sysDash"/>
              </a:ln>
              <a:effectLst/>
            </p:spPr>
            <p:txBody>
              <a:bodyPr anchor="t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1" u="sng" strike="noStrike" kern="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uLnTx/>
                  <a:uFillTx/>
                  <a:latin typeface="华文楷体" pitchFamily="2" charset="-122"/>
                  <a:ea typeface="华文楷体" pitchFamily="2" charset="-122"/>
                  <a:cs typeface="Calibri" pitchFamily="34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51519" y="477023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400" b="1" dirty="0">
                    <a:solidFill>
                      <a:srgbClr val="333333"/>
                    </a:solidFill>
                    <a:latin typeface="华文楷体" pitchFamily="2" charset="-122"/>
                    <a:ea typeface="华文楷体" pitchFamily="2" charset="-122"/>
                    <a:cs typeface="Calibri" pitchFamily="34" charset="0"/>
                  </a:rPr>
                  <a:t>输变</a:t>
                </a:r>
                <a:r>
                  <a:rPr lang="zh-CN" altLang="en-US" sz="1400" b="1" dirty="0" smtClean="0">
                    <a:solidFill>
                      <a:srgbClr val="333333"/>
                    </a:solidFill>
                    <a:latin typeface="华文楷体" pitchFamily="2" charset="-122"/>
                    <a:ea typeface="华文楷体" pitchFamily="2" charset="-122"/>
                    <a:cs typeface="Calibri" pitchFamily="34" charset="0"/>
                  </a:rPr>
                  <a:t>电事业部</a:t>
                </a:r>
                <a:endParaRPr lang="zh-CN" altLang="en-US" sz="1400" b="1" dirty="0">
                  <a:solidFill>
                    <a:srgbClr val="333333"/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endParaRPr>
              </a:p>
            </p:txBody>
          </p:sp>
        </p:grpSp>
      </p:grpSp>
      <p:grpSp>
        <p:nvGrpSpPr>
          <p:cNvPr id="28" name="组合 27"/>
          <p:cNvGrpSpPr/>
          <p:nvPr userDrawn="1"/>
        </p:nvGrpSpPr>
        <p:grpSpPr>
          <a:xfrm>
            <a:off x="4009888" y="3140968"/>
            <a:ext cx="1360299" cy="1999543"/>
            <a:chOff x="3923928" y="4132716"/>
            <a:chExt cx="1360299" cy="1999543"/>
          </a:xfrm>
        </p:grpSpPr>
        <p:sp>
          <p:nvSpPr>
            <p:cNvPr id="29" name="Rounded Rectangle 53"/>
            <p:cNvSpPr/>
            <p:nvPr/>
          </p:nvSpPr>
          <p:spPr>
            <a:xfrm rot="5400000">
              <a:off x="3677355" y="5039246"/>
              <a:ext cx="1155831" cy="3048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天池能源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30" name="Rounded Rectangle 53"/>
            <p:cNvSpPr/>
            <p:nvPr/>
          </p:nvSpPr>
          <p:spPr>
            <a:xfrm rot="5400000">
              <a:off x="4058355" y="5039247"/>
              <a:ext cx="1155830" cy="3048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能动公司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3923928" y="4132716"/>
              <a:ext cx="1360299" cy="1999543"/>
              <a:chOff x="85332" y="4734656"/>
              <a:chExt cx="3652031" cy="1999543"/>
            </a:xfrm>
          </p:grpSpPr>
          <p:sp>
            <p:nvSpPr>
              <p:cNvPr id="32" name="Flowchart: Alternate Process 172"/>
              <p:cNvSpPr/>
              <p:nvPr/>
            </p:nvSpPr>
            <p:spPr>
              <a:xfrm>
                <a:off x="156590" y="4734656"/>
                <a:ext cx="3521075" cy="1999543"/>
              </a:xfrm>
              <a:prstGeom prst="flowChartAlternateProcess">
                <a:avLst/>
              </a:prstGeom>
              <a:noFill/>
              <a:ln w="25400" cap="flat" cmpd="sng" algn="ctr">
                <a:solidFill>
                  <a:schemeClr val="accent6">
                    <a:lumMod val="60000"/>
                    <a:lumOff val="40000"/>
                  </a:schemeClr>
                </a:solidFill>
                <a:prstDash val="sysDash"/>
              </a:ln>
              <a:effectLst/>
            </p:spPr>
            <p:txBody>
              <a:bodyPr anchor="t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1" u="sng" strike="noStrike" kern="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uLnTx/>
                  <a:uFillTx/>
                  <a:latin typeface="华文楷体" pitchFamily="2" charset="-122"/>
                  <a:ea typeface="华文楷体" pitchFamily="2" charset="-122"/>
                  <a:cs typeface="Calibri" pitchFamily="34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5332" y="4770238"/>
                <a:ext cx="36520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400" b="1" dirty="0" smtClean="0">
                    <a:solidFill>
                      <a:srgbClr val="333333"/>
                    </a:solidFill>
                    <a:latin typeface="华文楷体" pitchFamily="2" charset="-122"/>
                    <a:ea typeface="华文楷体" pitchFamily="2" charset="-122"/>
                    <a:cs typeface="Calibri" pitchFamily="34" charset="0"/>
                  </a:rPr>
                  <a:t>能源事业部</a:t>
                </a:r>
                <a:endParaRPr lang="zh-CN" altLang="en-US" sz="1400" b="1" dirty="0">
                  <a:solidFill>
                    <a:srgbClr val="333333"/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endParaRPr>
              </a:p>
            </p:txBody>
          </p:sp>
        </p:grpSp>
      </p:grpSp>
      <p:grpSp>
        <p:nvGrpSpPr>
          <p:cNvPr id="34" name="组合 33"/>
          <p:cNvGrpSpPr/>
          <p:nvPr userDrawn="1"/>
        </p:nvGrpSpPr>
        <p:grpSpPr>
          <a:xfrm>
            <a:off x="5607480" y="3140968"/>
            <a:ext cx="1397674" cy="1999543"/>
            <a:chOff x="5550590" y="4132716"/>
            <a:chExt cx="1397674" cy="1999543"/>
          </a:xfrm>
        </p:grpSpPr>
        <p:sp>
          <p:nvSpPr>
            <p:cNvPr id="35" name="Rounded Rectangle 53"/>
            <p:cNvSpPr/>
            <p:nvPr/>
          </p:nvSpPr>
          <p:spPr>
            <a:xfrm rot="5400000">
              <a:off x="5299359" y="5039247"/>
              <a:ext cx="1155830" cy="3048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新能源公司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36" name="Rounded Rectangle 53"/>
            <p:cNvSpPr/>
            <p:nvPr/>
          </p:nvSpPr>
          <p:spPr>
            <a:xfrm rot="5400000">
              <a:off x="5680357" y="5039246"/>
              <a:ext cx="1155831" cy="3048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新特能源公司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37" name="Flowchart: Alternate Process 172"/>
            <p:cNvSpPr/>
            <p:nvPr/>
          </p:nvSpPr>
          <p:spPr>
            <a:xfrm>
              <a:off x="5572473" y="4132716"/>
              <a:ext cx="1346868" cy="1999543"/>
            </a:xfrm>
            <a:prstGeom prst="flowChartAlternateProcess">
              <a:avLst/>
            </a:prstGeom>
            <a:noFill/>
            <a:ln w="254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  <a:effectLst/>
          </p:spPr>
          <p:txBody>
            <a:bodyPr anchor="t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1" u="sng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uLnTx/>
                <a:uFillTx/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50590" y="4168298"/>
              <a:ext cx="1397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b="1" dirty="0" smtClean="0">
                  <a:solidFill>
                    <a:srgbClr val="333333"/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新能源事业部</a:t>
              </a:r>
              <a:endParaRPr lang="zh-CN" altLang="en-US" sz="1400" b="1" dirty="0">
                <a:solidFill>
                  <a:srgbClr val="333333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</p:grpSp>
      <p:grpSp>
        <p:nvGrpSpPr>
          <p:cNvPr id="39" name="组合 38"/>
          <p:cNvGrpSpPr/>
          <p:nvPr userDrawn="1"/>
        </p:nvGrpSpPr>
        <p:grpSpPr>
          <a:xfrm>
            <a:off x="7242448" y="3621036"/>
            <a:ext cx="1240905" cy="1155830"/>
            <a:chOff x="7147518" y="3964712"/>
            <a:chExt cx="1240905" cy="1155830"/>
          </a:xfrm>
        </p:grpSpPr>
        <p:sp>
          <p:nvSpPr>
            <p:cNvPr id="40" name="Rounded Rectangle 53"/>
            <p:cNvSpPr/>
            <p:nvPr/>
          </p:nvSpPr>
          <p:spPr>
            <a:xfrm rot="5400000">
              <a:off x="6722003" y="4390227"/>
              <a:ext cx="1155830" cy="3048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众和公司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1" name="Rounded Rectangle 53"/>
            <p:cNvSpPr/>
            <p:nvPr/>
          </p:nvSpPr>
          <p:spPr>
            <a:xfrm rot="5400000">
              <a:off x="7196376" y="4390227"/>
              <a:ext cx="1155830" cy="3048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国际工程公司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2" name="Rounded Rectangle 53"/>
            <p:cNvSpPr/>
            <p:nvPr/>
          </p:nvSpPr>
          <p:spPr>
            <a:xfrm rot="5400000">
              <a:off x="7658108" y="4390227"/>
              <a:ext cx="1155830" cy="3048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进出口公司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2260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0000"/>
          </a:xfrm>
        </p:spPr>
        <p:txBody>
          <a:bodyPr anchor="t"/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  <p:grpSp>
        <p:nvGrpSpPr>
          <p:cNvPr id="43" name="组合 42"/>
          <p:cNvGrpSpPr/>
          <p:nvPr userDrawn="1"/>
        </p:nvGrpSpPr>
        <p:grpSpPr>
          <a:xfrm>
            <a:off x="251520" y="5328592"/>
            <a:ext cx="8424000" cy="1412776"/>
            <a:chOff x="251521" y="5328592"/>
            <a:chExt cx="8424000" cy="1412776"/>
          </a:xfrm>
        </p:grpSpPr>
        <p:sp>
          <p:nvSpPr>
            <p:cNvPr id="44" name="Rounded Rectangle 53"/>
            <p:cNvSpPr/>
            <p:nvPr/>
          </p:nvSpPr>
          <p:spPr>
            <a:xfrm rot="5400000">
              <a:off x="-28722" y="6012309"/>
              <a:ext cx="1009301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变压器厂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5" name="Rounded Rectangle 53"/>
            <p:cNvSpPr/>
            <p:nvPr/>
          </p:nvSpPr>
          <p:spPr>
            <a:xfrm rot="5400000">
              <a:off x="35105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国际成套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6" name="Rounded Rectangle 53"/>
            <p:cNvSpPr/>
            <p:nvPr/>
          </p:nvSpPr>
          <p:spPr>
            <a:xfrm rot="5400000">
              <a:off x="73083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中特分公司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7" name="Rounded Rectangle 53"/>
            <p:cNvSpPr/>
            <p:nvPr/>
          </p:nvSpPr>
          <p:spPr>
            <a:xfrm rot="5400000">
              <a:off x="111061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现代</a:t>
              </a:r>
              <a:r>
                <a:rPr lang="zh-CN" altLang="en-US" sz="1200" kern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物流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8" name="Rounded Rectangle 53"/>
            <p:cNvSpPr/>
            <p:nvPr/>
          </p:nvSpPr>
          <p:spPr>
            <a:xfrm rot="5400000">
              <a:off x="149039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上开公司 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9" name="Rounded Rectangle 53"/>
            <p:cNvSpPr/>
            <p:nvPr/>
          </p:nvSpPr>
          <p:spPr>
            <a:xfrm rot="5400000">
              <a:off x="187017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印度能源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50" name="Rounded Rectangle 53"/>
            <p:cNvSpPr/>
            <p:nvPr/>
          </p:nvSpPr>
          <p:spPr>
            <a:xfrm rot="5400000">
              <a:off x="224995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物业公司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51" name="Rounded Rectangle 53"/>
            <p:cNvSpPr/>
            <p:nvPr/>
          </p:nvSpPr>
          <p:spPr>
            <a:xfrm rot="5400000">
              <a:off x="262973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电气分公司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52" name="Rounded Rectangle 53"/>
            <p:cNvSpPr/>
            <p:nvPr/>
          </p:nvSpPr>
          <p:spPr>
            <a:xfrm rot="5400000">
              <a:off x="338929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多晶硅公司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53" name="Rounded Rectangle 53"/>
            <p:cNvSpPr/>
            <p:nvPr/>
          </p:nvSpPr>
          <p:spPr>
            <a:xfrm rot="5400000">
              <a:off x="376907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自备热电厂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 rot="5400000">
              <a:off x="4148859" y="6012308"/>
              <a:ext cx="1009300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风电工程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55" name="Rounded Rectangle 53"/>
            <p:cNvSpPr/>
            <p:nvPr/>
          </p:nvSpPr>
          <p:spPr>
            <a:xfrm rot="5400000">
              <a:off x="452863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西科公司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56" name="Rounded Rectangle 53"/>
            <p:cNvSpPr/>
            <p:nvPr/>
          </p:nvSpPr>
          <p:spPr>
            <a:xfrm rot="5400000">
              <a:off x="490841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佳阳公司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57" name="Rounded Rectangle 53"/>
            <p:cNvSpPr/>
            <p:nvPr/>
          </p:nvSpPr>
          <p:spPr>
            <a:xfrm rot="5400000">
              <a:off x="528819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西安电力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58" name="Rounded Rectangle 53"/>
            <p:cNvSpPr/>
            <p:nvPr/>
          </p:nvSpPr>
          <p:spPr>
            <a:xfrm rot="5400000">
              <a:off x="566797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将二矿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59" name="Rounded Rectangle 53"/>
            <p:cNvSpPr/>
            <p:nvPr/>
          </p:nvSpPr>
          <p:spPr>
            <a:xfrm rot="5400000">
              <a:off x="604775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南露天矿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0" name="Rounded Rectangle 53"/>
            <p:cNvSpPr/>
            <p:nvPr/>
          </p:nvSpPr>
          <p:spPr>
            <a:xfrm rot="5400000">
              <a:off x="680731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铝箔公司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1" name="Rounded Rectangle 53"/>
            <p:cNvSpPr/>
            <p:nvPr/>
          </p:nvSpPr>
          <p:spPr>
            <a:xfrm rot="5400000">
              <a:off x="718709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电极箔公司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2" name="Rounded Rectangle 53"/>
            <p:cNvSpPr/>
            <p:nvPr/>
          </p:nvSpPr>
          <p:spPr>
            <a:xfrm rot="5400000">
              <a:off x="756687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经纬众和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3" name="Rounded Rectangle 53"/>
            <p:cNvSpPr/>
            <p:nvPr/>
          </p:nvSpPr>
          <p:spPr>
            <a:xfrm rot="5400000">
              <a:off x="7946654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冶金建设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251521" y="5328592"/>
              <a:ext cx="8424000" cy="1412776"/>
            </a:xfrm>
            <a:prstGeom prst="round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Rounded Rectangle 53"/>
            <p:cNvSpPr/>
            <p:nvPr/>
          </p:nvSpPr>
          <p:spPr>
            <a:xfrm rot="5400000">
              <a:off x="300951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200" kern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…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6" name="Rounded Rectangle 53"/>
            <p:cNvSpPr/>
            <p:nvPr/>
          </p:nvSpPr>
          <p:spPr>
            <a:xfrm rot="5400000">
              <a:off x="642753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200" kern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…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23528" y="5328592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b="1" dirty="0" smtClean="0">
                  <a:solidFill>
                    <a:srgbClr val="333333"/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项目公司</a:t>
              </a:r>
              <a:endParaRPr lang="zh-CN" altLang="en-US" sz="1400" b="1" dirty="0">
                <a:solidFill>
                  <a:srgbClr val="333333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4490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0000"/>
          </a:xfrm>
        </p:spPr>
        <p:txBody>
          <a:bodyPr anchor="t"/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0000"/>
          </a:xfrm>
        </p:spPr>
        <p:txBody>
          <a:bodyPr anchor="t"/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1" name="Flowchart: Alternate Process 172"/>
          <p:cNvSpPr/>
          <p:nvPr userDrawn="1"/>
        </p:nvSpPr>
        <p:spPr>
          <a:xfrm>
            <a:off x="251520" y="1106141"/>
            <a:ext cx="8441061" cy="1703387"/>
          </a:xfrm>
          <a:prstGeom prst="flowChartAlternateProcess">
            <a:avLst/>
          </a:prstGeom>
          <a:noFill/>
          <a:ln w="25400" cap="flat" cmpd="sng" algn="ctr">
            <a:solidFill>
              <a:srgbClr val="FFC000"/>
            </a:solidFill>
            <a:prstDash val="sysDash"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dirty="0">
                <a:solidFill>
                  <a:srgbClr val="333333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公司层</a:t>
            </a:r>
            <a:endParaRPr lang="en-US" sz="1400" b="1" dirty="0">
              <a:solidFill>
                <a:srgbClr val="333333"/>
              </a:solidFill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12" name="Rounded Rectangle 49"/>
          <p:cNvSpPr/>
          <p:nvPr userDrawn="1"/>
        </p:nvSpPr>
        <p:spPr>
          <a:xfrm>
            <a:off x="7464368" y="2387869"/>
            <a:ext cx="1068071" cy="2880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Calibri" pitchFamily="34" charset="0"/>
                <a:ea typeface="华文楷体" pitchFamily="2" charset="-122"/>
                <a:cs typeface="Calibri" pitchFamily="34" charset="0"/>
              </a:rPr>
              <a:t>NC</a:t>
            </a: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Calibri" pitchFamily="34" charset="0"/>
                <a:ea typeface="华文楷体" pitchFamily="2" charset="-122"/>
                <a:cs typeface="Calibri" pitchFamily="34" charset="0"/>
              </a:rPr>
              <a:t>系统</a:t>
            </a:r>
            <a:endParaRPr kumimoji="0" lang="en-US" altLang="zh-CN" sz="120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uLnTx/>
              <a:uFillTx/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251520" y="3140968"/>
            <a:ext cx="3521075" cy="1999543"/>
            <a:chOff x="251520" y="3356992"/>
            <a:chExt cx="3521075" cy="1999543"/>
          </a:xfrm>
        </p:grpSpPr>
        <p:sp>
          <p:nvSpPr>
            <p:cNvPr id="14" name="Rounded Rectangle 53"/>
            <p:cNvSpPr/>
            <p:nvPr/>
          </p:nvSpPr>
          <p:spPr>
            <a:xfrm rot="5400000">
              <a:off x="161606" y="4446722"/>
              <a:ext cx="789429" cy="3048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沈变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15" name="Rounded Rectangle 53"/>
            <p:cNvSpPr/>
            <p:nvPr/>
          </p:nvSpPr>
          <p:spPr>
            <a:xfrm rot="5400000">
              <a:off x="542605" y="4446722"/>
              <a:ext cx="789429" cy="3048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衡变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16" name="Flowchart: Alternate Process 172"/>
            <p:cNvSpPr/>
            <p:nvPr/>
          </p:nvSpPr>
          <p:spPr>
            <a:xfrm>
              <a:off x="330365" y="3742824"/>
              <a:ext cx="1597556" cy="1475375"/>
            </a:xfrm>
            <a:prstGeom prst="flowChartAlternateProcess">
              <a:avLst/>
            </a:prstGeom>
            <a:noFill/>
            <a:ln w="25400" cap="flat" cmpd="sng" algn="ctr">
              <a:solidFill>
                <a:srgbClr val="C0504D">
                  <a:lumMod val="75000"/>
                  <a:alpha val="75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400" b="1" kern="0" dirty="0">
                <a:solidFill>
                  <a:sysClr val="windowText" lastClr="000000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7721" y="3765859"/>
              <a:ext cx="983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变压器产业</a:t>
              </a:r>
              <a:endParaRPr lang="en-US" altLang="zh-CN" sz="1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18" name="Rounded Rectangle 53"/>
            <p:cNvSpPr/>
            <p:nvPr/>
          </p:nvSpPr>
          <p:spPr>
            <a:xfrm rot="5400000">
              <a:off x="923606" y="4446722"/>
              <a:ext cx="789429" cy="3048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新变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19" name="Rounded Rectangle 53"/>
            <p:cNvSpPr/>
            <p:nvPr/>
          </p:nvSpPr>
          <p:spPr>
            <a:xfrm rot="5400000">
              <a:off x="1304605" y="4446722"/>
              <a:ext cx="789429" cy="3048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天变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20" name="Rounded Rectangle 53"/>
            <p:cNvSpPr/>
            <p:nvPr/>
          </p:nvSpPr>
          <p:spPr>
            <a:xfrm rot="5400000">
              <a:off x="2046157" y="4445775"/>
              <a:ext cx="789429" cy="3048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鲁缆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21" name="Rounded Rectangle 53"/>
            <p:cNvSpPr/>
            <p:nvPr/>
          </p:nvSpPr>
          <p:spPr>
            <a:xfrm rot="5400000">
              <a:off x="2427156" y="4445775"/>
              <a:ext cx="789429" cy="3048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德缆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22" name="Flowchart: Alternate Process 172"/>
            <p:cNvSpPr/>
            <p:nvPr/>
          </p:nvSpPr>
          <p:spPr>
            <a:xfrm>
              <a:off x="2146649" y="3742824"/>
              <a:ext cx="1541610" cy="1475376"/>
            </a:xfrm>
            <a:prstGeom prst="flowChartAlternateProcess">
              <a:avLst/>
            </a:prstGeom>
            <a:noFill/>
            <a:ln w="25400" cap="flat" cmpd="sng" algn="ctr">
              <a:solidFill>
                <a:srgbClr val="C0504D">
                  <a:lumMod val="75000"/>
                  <a:alpha val="75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400" b="1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46649" y="3765859"/>
              <a:ext cx="983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线缆产业</a:t>
              </a:r>
              <a:endParaRPr lang="en-US" altLang="zh-CN" sz="1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24" name="Rounded Rectangle 53"/>
            <p:cNvSpPr/>
            <p:nvPr/>
          </p:nvSpPr>
          <p:spPr>
            <a:xfrm rot="5400000">
              <a:off x="2808157" y="4445775"/>
              <a:ext cx="789429" cy="3048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新缆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51520" y="3356992"/>
              <a:ext cx="3521075" cy="1999543"/>
              <a:chOff x="156590" y="4734656"/>
              <a:chExt cx="3521075" cy="1999543"/>
            </a:xfrm>
          </p:grpSpPr>
          <p:sp>
            <p:nvSpPr>
              <p:cNvPr id="26" name="Flowchart: Alternate Process 172"/>
              <p:cNvSpPr/>
              <p:nvPr/>
            </p:nvSpPr>
            <p:spPr>
              <a:xfrm>
                <a:off x="156590" y="4734656"/>
                <a:ext cx="3521075" cy="1999543"/>
              </a:xfrm>
              <a:prstGeom prst="flowChartAlternateProcess">
                <a:avLst/>
              </a:prstGeom>
              <a:noFill/>
              <a:ln w="25400" cap="flat" cmpd="sng" algn="ctr">
                <a:solidFill>
                  <a:schemeClr val="accent6">
                    <a:lumMod val="60000"/>
                    <a:lumOff val="40000"/>
                  </a:schemeClr>
                </a:solidFill>
                <a:prstDash val="sysDash"/>
              </a:ln>
              <a:effectLst/>
            </p:spPr>
            <p:txBody>
              <a:bodyPr anchor="t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1" u="sng" strike="noStrike" kern="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uLnTx/>
                  <a:uFillTx/>
                  <a:latin typeface="华文楷体" pitchFamily="2" charset="-122"/>
                  <a:ea typeface="华文楷体" pitchFamily="2" charset="-122"/>
                  <a:cs typeface="Calibri" pitchFamily="34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51519" y="477023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400" b="1" dirty="0">
                    <a:solidFill>
                      <a:srgbClr val="333333"/>
                    </a:solidFill>
                    <a:latin typeface="华文楷体" pitchFamily="2" charset="-122"/>
                    <a:ea typeface="华文楷体" pitchFamily="2" charset="-122"/>
                    <a:cs typeface="Calibri" pitchFamily="34" charset="0"/>
                  </a:rPr>
                  <a:t>输变</a:t>
                </a:r>
                <a:r>
                  <a:rPr lang="zh-CN" altLang="en-US" sz="1400" b="1" dirty="0" smtClean="0">
                    <a:solidFill>
                      <a:srgbClr val="333333"/>
                    </a:solidFill>
                    <a:latin typeface="华文楷体" pitchFamily="2" charset="-122"/>
                    <a:ea typeface="华文楷体" pitchFamily="2" charset="-122"/>
                    <a:cs typeface="Calibri" pitchFamily="34" charset="0"/>
                  </a:rPr>
                  <a:t>电事业部</a:t>
                </a:r>
                <a:endParaRPr lang="zh-CN" altLang="en-US" sz="1400" b="1" dirty="0">
                  <a:solidFill>
                    <a:srgbClr val="333333"/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endParaRPr>
              </a:p>
            </p:txBody>
          </p:sp>
        </p:grpSp>
      </p:grpSp>
      <p:grpSp>
        <p:nvGrpSpPr>
          <p:cNvPr id="28" name="组合 27"/>
          <p:cNvGrpSpPr/>
          <p:nvPr userDrawn="1"/>
        </p:nvGrpSpPr>
        <p:grpSpPr>
          <a:xfrm>
            <a:off x="4009888" y="3140968"/>
            <a:ext cx="1360299" cy="1999543"/>
            <a:chOff x="3923928" y="4132716"/>
            <a:chExt cx="1360299" cy="1999543"/>
          </a:xfrm>
        </p:grpSpPr>
        <p:sp>
          <p:nvSpPr>
            <p:cNvPr id="29" name="Rounded Rectangle 53"/>
            <p:cNvSpPr/>
            <p:nvPr/>
          </p:nvSpPr>
          <p:spPr>
            <a:xfrm rot="5400000">
              <a:off x="3677355" y="5039246"/>
              <a:ext cx="1155831" cy="3048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天池能源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30" name="Rounded Rectangle 53"/>
            <p:cNvSpPr/>
            <p:nvPr/>
          </p:nvSpPr>
          <p:spPr>
            <a:xfrm rot="5400000">
              <a:off x="4058355" y="5039247"/>
              <a:ext cx="1155830" cy="3048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能动公司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3923928" y="4132716"/>
              <a:ext cx="1360299" cy="1999543"/>
              <a:chOff x="85332" y="4734656"/>
              <a:chExt cx="3652031" cy="1999543"/>
            </a:xfrm>
          </p:grpSpPr>
          <p:sp>
            <p:nvSpPr>
              <p:cNvPr id="32" name="Flowchart: Alternate Process 172"/>
              <p:cNvSpPr/>
              <p:nvPr/>
            </p:nvSpPr>
            <p:spPr>
              <a:xfrm>
                <a:off x="156590" y="4734656"/>
                <a:ext cx="3521075" cy="1999543"/>
              </a:xfrm>
              <a:prstGeom prst="flowChartAlternateProcess">
                <a:avLst/>
              </a:prstGeom>
              <a:noFill/>
              <a:ln w="25400" cap="flat" cmpd="sng" algn="ctr">
                <a:solidFill>
                  <a:schemeClr val="accent6">
                    <a:lumMod val="60000"/>
                    <a:lumOff val="40000"/>
                  </a:schemeClr>
                </a:solidFill>
                <a:prstDash val="sysDash"/>
              </a:ln>
              <a:effectLst/>
            </p:spPr>
            <p:txBody>
              <a:bodyPr anchor="t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1" u="sng" strike="noStrike" kern="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uLnTx/>
                  <a:uFillTx/>
                  <a:latin typeface="华文楷体" pitchFamily="2" charset="-122"/>
                  <a:ea typeface="华文楷体" pitchFamily="2" charset="-122"/>
                  <a:cs typeface="Calibri" pitchFamily="34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5332" y="4770238"/>
                <a:ext cx="36520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400" b="1" dirty="0" smtClean="0">
                    <a:solidFill>
                      <a:srgbClr val="333333"/>
                    </a:solidFill>
                    <a:latin typeface="华文楷体" pitchFamily="2" charset="-122"/>
                    <a:ea typeface="华文楷体" pitchFamily="2" charset="-122"/>
                    <a:cs typeface="Calibri" pitchFamily="34" charset="0"/>
                  </a:rPr>
                  <a:t>能源事业部</a:t>
                </a:r>
                <a:endParaRPr lang="zh-CN" altLang="en-US" sz="1400" b="1" dirty="0">
                  <a:solidFill>
                    <a:srgbClr val="333333"/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endParaRPr>
              </a:p>
            </p:txBody>
          </p:sp>
        </p:grpSp>
      </p:grpSp>
      <p:grpSp>
        <p:nvGrpSpPr>
          <p:cNvPr id="34" name="组合 33"/>
          <p:cNvGrpSpPr/>
          <p:nvPr userDrawn="1"/>
        </p:nvGrpSpPr>
        <p:grpSpPr>
          <a:xfrm>
            <a:off x="5607480" y="3140968"/>
            <a:ext cx="1397674" cy="1999543"/>
            <a:chOff x="5550590" y="4132716"/>
            <a:chExt cx="1397674" cy="1999543"/>
          </a:xfrm>
        </p:grpSpPr>
        <p:sp>
          <p:nvSpPr>
            <p:cNvPr id="35" name="Rounded Rectangle 53"/>
            <p:cNvSpPr/>
            <p:nvPr/>
          </p:nvSpPr>
          <p:spPr>
            <a:xfrm rot="5400000">
              <a:off x="5299359" y="5039247"/>
              <a:ext cx="1155830" cy="3048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新能源公司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36" name="Rounded Rectangle 53"/>
            <p:cNvSpPr/>
            <p:nvPr/>
          </p:nvSpPr>
          <p:spPr>
            <a:xfrm rot="5400000">
              <a:off x="5680357" y="5039246"/>
              <a:ext cx="1155831" cy="3048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新特能源公司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37" name="Flowchart: Alternate Process 172"/>
            <p:cNvSpPr/>
            <p:nvPr/>
          </p:nvSpPr>
          <p:spPr>
            <a:xfrm>
              <a:off x="5572473" y="4132716"/>
              <a:ext cx="1346868" cy="1999543"/>
            </a:xfrm>
            <a:prstGeom prst="flowChartAlternateProcess">
              <a:avLst/>
            </a:prstGeom>
            <a:noFill/>
            <a:ln w="254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  <a:effectLst/>
          </p:spPr>
          <p:txBody>
            <a:bodyPr anchor="t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1" u="sng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uLnTx/>
                <a:uFillTx/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50590" y="4168298"/>
              <a:ext cx="1397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b="1" dirty="0" smtClean="0">
                  <a:solidFill>
                    <a:srgbClr val="333333"/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新能源事业部</a:t>
              </a:r>
              <a:endParaRPr lang="zh-CN" altLang="en-US" sz="1400" b="1" dirty="0">
                <a:solidFill>
                  <a:srgbClr val="333333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</p:grpSp>
      <p:grpSp>
        <p:nvGrpSpPr>
          <p:cNvPr id="39" name="组合 38"/>
          <p:cNvGrpSpPr/>
          <p:nvPr userDrawn="1"/>
        </p:nvGrpSpPr>
        <p:grpSpPr>
          <a:xfrm>
            <a:off x="7242448" y="3621036"/>
            <a:ext cx="1240905" cy="1155830"/>
            <a:chOff x="7147518" y="3964712"/>
            <a:chExt cx="1240905" cy="1155830"/>
          </a:xfrm>
        </p:grpSpPr>
        <p:sp>
          <p:nvSpPr>
            <p:cNvPr id="40" name="Rounded Rectangle 53"/>
            <p:cNvSpPr/>
            <p:nvPr/>
          </p:nvSpPr>
          <p:spPr>
            <a:xfrm rot="5400000">
              <a:off x="6722003" y="4390227"/>
              <a:ext cx="1155830" cy="3048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众和公司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1" name="Rounded Rectangle 53"/>
            <p:cNvSpPr/>
            <p:nvPr/>
          </p:nvSpPr>
          <p:spPr>
            <a:xfrm rot="5400000">
              <a:off x="7196376" y="4390227"/>
              <a:ext cx="1155830" cy="3048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国际工程公司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2" name="Rounded Rectangle 53"/>
            <p:cNvSpPr/>
            <p:nvPr/>
          </p:nvSpPr>
          <p:spPr>
            <a:xfrm rot="5400000">
              <a:off x="7658108" y="4390227"/>
              <a:ext cx="1155830" cy="3048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进出口公司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</p:grpSp>
      <p:grpSp>
        <p:nvGrpSpPr>
          <p:cNvPr id="43" name="组合 42"/>
          <p:cNvGrpSpPr/>
          <p:nvPr userDrawn="1"/>
        </p:nvGrpSpPr>
        <p:grpSpPr>
          <a:xfrm>
            <a:off x="251520" y="5328592"/>
            <a:ext cx="8424000" cy="1412776"/>
            <a:chOff x="251521" y="5328592"/>
            <a:chExt cx="8424000" cy="1412776"/>
          </a:xfrm>
        </p:grpSpPr>
        <p:sp>
          <p:nvSpPr>
            <p:cNvPr id="44" name="Rounded Rectangle 53"/>
            <p:cNvSpPr/>
            <p:nvPr/>
          </p:nvSpPr>
          <p:spPr>
            <a:xfrm rot="5400000">
              <a:off x="-28722" y="6012309"/>
              <a:ext cx="1009301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变压器厂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5" name="Rounded Rectangle 53"/>
            <p:cNvSpPr/>
            <p:nvPr/>
          </p:nvSpPr>
          <p:spPr>
            <a:xfrm rot="5400000">
              <a:off x="35105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国际成套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6" name="Rounded Rectangle 53"/>
            <p:cNvSpPr/>
            <p:nvPr/>
          </p:nvSpPr>
          <p:spPr>
            <a:xfrm rot="5400000">
              <a:off x="73083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中特分公司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7" name="Rounded Rectangle 53"/>
            <p:cNvSpPr/>
            <p:nvPr/>
          </p:nvSpPr>
          <p:spPr>
            <a:xfrm rot="5400000">
              <a:off x="111061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现代</a:t>
              </a:r>
              <a:r>
                <a:rPr lang="zh-CN" altLang="en-US" sz="1200" kern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物流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8" name="Rounded Rectangle 53"/>
            <p:cNvSpPr/>
            <p:nvPr/>
          </p:nvSpPr>
          <p:spPr>
            <a:xfrm rot="5400000">
              <a:off x="149039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上开公司 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9" name="Rounded Rectangle 53"/>
            <p:cNvSpPr/>
            <p:nvPr/>
          </p:nvSpPr>
          <p:spPr>
            <a:xfrm rot="5400000">
              <a:off x="187017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印度能源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50" name="Rounded Rectangle 53"/>
            <p:cNvSpPr/>
            <p:nvPr/>
          </p:nvSpPr>
          <p:spPr>
            <a:xfrm rot="5400000">
              <a:off x="224995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物业公司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51" name="Rounded Rectangle 53"/>
            <p:cNvSpPr/>
            <p:nvPr/>
          </p:nvSpPr>
          <p:spPr>
            <a:xfrm rot="5400000">
              <a:off x="262973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电气分公司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52" name="Rounded Rectangle 53"/>
            <p:cNvSpPr/>
            <p:nvPr/>
          </p:nvSpPr>
          <p:spPr>
            <a:xfrm rot="5400000">
              <a:off x="338929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多晶硅公司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53" name="Rounded Rectangle 53"/>
            <p:cNvSpPr/>
            <p:nvPr/>
          </p:nvSpPr>
          <p:spPr>
            <a:xfrm rot="5400000">
              <a:off x="376907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自备热电厂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 rot="5400000">
              <a:off x="4148859" y="6012308"/>
              <a:ext cx="1009300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风电工程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55" name="Rounded Rectangle 53"/>
            <p:cNvSpPr/>
            <p:nvPr/>
          </p:nvSpPr>
          <p:spPr>
            <a:xfrm rot="5400000">
              <a:off x="452863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西科公司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56" name="Rounded Rectangle 53"/>
            <p:cNvSpPr/>
            <p:nvPr/>
          </p:nvSpPr>
          <p:spPr>
            <a:xfrm rot="5400000">
              <a:off x="490841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佳阳公司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57" name="Rounded Rectangle 53"/>
            <p:cNvSpPr/>
            <p:nvPr/>
          </p:nvSpPr>
          <p:spPr>
            <a:xfrm rot="5400000">
              <a:off x="528819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西安电力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58" name="Rounded Rectangle 53"/>
            <p:cNvSpPr/>
            <p:nvPr/>
          </p:nvSpPr>
          <p:spPr>
            <a:xfrm rot="5400000">
              <a:off x="566797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将二矿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59" name="Rounded Rectangle 53"/>
            <p:cNvSpPr/>
            <p:nvPr/>
          </p:nvSpPr>
          <p:spPr>
            <a:xfrm rot="5400000">
              <a:off x="604775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南露天矿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0" name="Rounded Rectangle 53"/>
            <p:cNvSpPr/>
            <p:nvPr/>
          </p:nvSpPr>
          <p:spPr>
            <a:xfrm rot="5400000">
              <a:off x="680731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铝箔公司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1" name="Rounded Rectangle 53"/>
            <p:cNvSpPr/>
            <p:nvPr/>
          </p:nvSpPr>
          <p:spPr>
            <a:xfrm rot="5400000">
              <a:off x="718709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电极箔公司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2" name="Rounded Rectangle 53"/>
            <p:cNvSpPr/>
            <p:nvPr/>
          </p:nvSpPr>
          <p:spPr>
            <a:xfrm rot="5400000">
              <a:off x="756687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经纬众和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3" name="Rounded Rectangle 53"/>
            <p:cNvSpPr/>
            <p:nvPr/>
          </p:nvSpPr>
          <p:spPr>
            <a:xfrm rot="5400000">
              <a:off x="7946654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冶金建设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251521" y="5328592"/>
              <a:ext cx="8424000" cy="1412776"/>
            </a:xfrm>
            <a:prstGeom prst="round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Rounded Rectangle 53"/>
            <p:cNvSpPr/>
            <p:nvPr/>
          </p:nvSpPr>
          <p:spPr>
            <a:xfrm rot="5400000">
              <a:off x="300951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200" kern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…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6" name="Rounded Rectangle 53"/>
            <p:cNvSpPr/>
            <p:nvPr/>
          </p:nvSpPr>
          <p:spPr>
            <a:xfrm rot="5400000">
              <a:off x="642753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200" kern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…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23528" y="5328592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b="1" dirty="0" smtClean="0">
                  <a:solidFill>
                    <a:srgbClr val="333333"/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项目公司</a:t>
              </a:r>
              <a:endParaRPr lang="zh-CN" altLang="en-US" sz="1400" b="1" dirty="0">
                <a:solidFill>
                  <a:srgbClr val="333333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1786928" y="1772816"/>
            <a:ext cx="5236728" cy="886231"/>
            <a:chOff x="1626835" y="1772816"/>
            <a:chExt cx="5236728" cy="886231"/>
          </a:xfrm>
        </p:grpSpPr>
        <p:sp>
          <p:nvSpPr>
            <p:cNvPr id="69" name="TextBox 68"/>
            <p:cNvSpPr txBox="1"/>
            <p:nvPr/>
          </p:nvSpPr>
          <p:spPr>
            <a:xfrm>
              <a:off x="1679202" y="1786517"/>
              <a:ext cx="51658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经营管控总控平台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70" name="Rounded Rectangle 49"/>
            <p:cNvSpPr/>
            <p:nvPr/>
          </p:nvSpPr>
          <p:spPr>
            <a:xfrm>
              <a:off x="1738999" y="2097789"/>
              <a:ext cx="1513539" cy="441325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33"/>
                  </a:solidFill>
                  <a:uLnTx/>
                  <a:uFillTx/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输变电事业部</a:t>
              </a:r>
              <a:endPara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33"/>
                  </a:solidFill>
                  <a:uLnTx/>
                  <a:uFillTx/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经营精细化管理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uLnTx/>
                <a:uFillTx/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71" name="Rounded Rectangle 49"/>
            <p:cNvSpPr/>
            <p:nvPr/>
          </p:nvSpPr>
          <p:spPr>
            <a:xfrm>
              <a:off x="3491187" y="2097789"/>
              <a:ext cx="1513539" cy="441325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33"/>
                  </a:solidFill>
                  <a:uLnTx/>
                  <a:uFillTx/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整体经营指标</a:t>
              </a:r>
              <a:endPara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33"/>
                  </a:solidFill>
                  <a:uLnTx/>
                  <a:uFillTx/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管理平台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uLnTx/>
                <a:uFillTx/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72" name="Rounded Rectangle 156"/>
            <p:cNvSpPr/>
            <p:nvPr/>
          </p:nvSpPr>
          <p:spPr>
            <a:xfrm>
              <a:off x="1626835" y="1772816"/>
              <a:ext cx="5236728" cy="886231"/>
            </a:xfrm>
            <a:prstGeom prst="roundRect">
              <a:avLst/>
            </a:prstGeom>
            <a:noFill/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73" name="Rounded Rectangle 49"/>
            <p:cNvSpPr/>
            <p:nvPr/>
          </p:nvSpPr>
          <p:spPr>
            <a:xfrm>
              <a:off x="5243375" y="2097789"/>
              <a:ext cx="1513539" cy="441325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33"/>
                  </a:solidFill>
                  <a:uLnTx/>
                  <a:uFillTx/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整体财务指标</a:t>
              </a:r>
              <a:endPara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33"/>
                  </a:solidFill>
                  <a:uLnTx/>
                  <a:uFillTx/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管理平台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uLnTx/>
                <a:uFillTx/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</p:grpSp>
      <p:sp>
        <p:nvSpPr>
          <p:cNvPr id="74" name="Rounded Rectangle 49"/>
          <p:cNvSpPr/>
          <p:nvPr userDrawn="1"/>
        </p:nvSpPr>
        <p:spPr>
          <a:xfrm>
            <a:off x="455066" y="2023859"/>
            <a:ext cx="1092598" cy="2520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华文楷体" pitchFamily="2" charset="-122"/>
                <a:ea typeface="华文楷体" pitchFamily="2" charset="-122"/>
                <a:cs typeface="Calibri" pitchFamily="34" charset="0"/>
              </a:rPr>
              <a:t>企管部</a:t>
            </a:r>
            <a:endParaRPr kumimoji="0" lang="en-US" altLang="zh-CN" sz="120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uLnTx/>
              <a:uFillTx/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75" name="Rounded Rectangle 49"/>
          <p:cNvSpPr/>
          <p:nvPr userDrawn="1"/>
        </p:nvSpPr>
        <p:spPr>
          <a:xfrm>
            <a:off x="7464367" y="1972347"/>
            <a:ext cx="1068071" cy="2880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>
                <a:solidFill>
                  <a:srgbClr val="333333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财务</a:t>
            </a: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华文楷体" pitchFamily="2" charset="-122"/>
                <a:ea typeface="华文楷体" pitchFamily="2" charset="-122"/>
                <a:cs typeface="Calibri" pitchFamily="34" charset="0"/>
              </a:rPr>
              <a:t>部</a:t>
            </a:r>
            <a:endParaRPr kumimoji="0" lang="en-US" altLang="zh-CN" sz="120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uLnTx/>
              <a:uFillTx/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76" name="Rounded Rectangle 49"/>
          <p:cNvSpPr/>
          <p:nvPr userDrawn="1"/>
        </p:nvSpPr>
        <p:spPr>
          <a:xfrm>
            <a:off x="3480174" y="1260712"/>
            <a:ext cx="1900359" cy="32597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华文楷体" pitchFamily="2" charset="-122"/>
                <a:ea typeface="华文楷体" pitchFamily="2" charset="-122"/>
                <a:cs typeface="Calibri" pitchFamily="34" charset="0"/>
              </a:rPr>
              <a:t>公司领导</a:t>
            </a:r>
            <a:endParaRPr kumimoji="0" lang="en-US" altLang="zh-CN" sz="120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uLnTx/>
              <a:uFillTx/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77" name="Rounded Rectangle 49"/>
          <p:cNvSpPr/>
          <p:nvPr userDrawn="1"/>
        </p:nvSpPr>
        <p:spPr>
          <a:xfrm>
            <a:off x="455066" y="2418917"/>
            <a:ext cx="1092598" cy="2520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华文楷体" pitchFamily="2" charset="-122"/>
                <a:ea typeface="华文楷体" pitchFamily="2" charset="-122"/>
                <a:cs typeface="Calibri" pitchFamily="34" charset="0"/>
              </a:rPr>
              <a:t>市场部</a:t>
            </a:r>
            <a:endParaRPr kumimoji="0" lang="en-US" altLang="zh-CN" sz="120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uLnTx/>
              <a:uFillTx/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</p:txBody>
      </p:sp>
      <p:cxnSp>
        <p:nvCxnSpPr>
          <p:cNvPr id="78" name="Elbow Connector 20"/>
          <p:cNvCxnSpPr>
            <a:stCxn id="73" idx="3"/>
            <a:endCxn id="12" idx="1"/>
          </p:cNvCxnSpPr>
          <p:nvPr userDrawn="1"/>
        </p:nvCxnSpPr>
        <p:spPr>
          <a:xfrm>
            <a:off x="6917007" y="2318452"/>
            <a:ext cx="547361" cy="213417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FFC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79" name="组合 78"/>
          <p:cNvGrpSpPr/>
          <p:nvPr userDrawn="1"/>
        </p:nvGrpSpPr>
        <p:grpSpPr>
          <a:xfrm>
            <a:off x="1628048" y="4959691"/>
            <a:ext cx="5824272" cy="634194"/>
            <a:chOff x="1735361" y="4959691"/>
            <a:chExt cx="5824272" cy="634194"/>
          </a:xfrm>
        </p:grpSpPr>
        <p:sp>
          <p:nvSpPr>
            <p:cNvPr id="80" name="上箭头 79"/>
            <p:cNvSpPr/>
            <p:nvPr/>
          </p:nvSpPr>
          <p:spPr>
            <a:xfrm rot="2400000">
              <a:off x="1735361" y="4959691"/>
              <a:ext cx="590150" cy="634194"/>
            </a:xfrm>
            <a:prstGeom prst="upArrow">
              <a:avLst/>
            </a:prstGeom>
            <a:ln>
              <a:solidFill>
                <a:schemeClr val="accent1">
                  <a:shade val="50000"/>
                  <a:alpha val="23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上箭头 80"/>
            <p:cNvSpPr/>
            <p:nvPr/>
          </p:nvSpPr>
          <p:spPr>
            <a:xfrm rot="19200000">
              <a:off x="6969483" y="4959691"/>
              <a:ext cx="590150" cy="634194"/>
            </a:xfrm>
            <a:prstGeom prst="upArrow">
              <a:avLst/>
            </a:prstGeom>
            <a:ln>
              <a:solidFill>
                <a:schemeClr val="accent1">
                  <a:shade val="50000"/>
                  <a:alpha val="23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" name="组合 81"/>
          <p:cNvGrpSpPr/>
          <p:nvPr userDrawn="1"/>
        </p:nvGrpSpPr>
        <p:grpSpPr>
          <a:xfrm>
            <a:off x="3344904" y="2534748"/>
            <a:ext cx="2390561" cy="634284"/>
            <a:chOff x="3266421" y="2534748"/>
            <a:chExt cx="2390561" cy="634284"/>
          </a:xfrm>
        </p:grpSpPr>
        <p:sp>
          <p:nvSpPr>
            <p:cNvPr id="83" name="上箭头 82"/>
            <p:cNvSpPr/>
            <p:nvPr/>
          </p:nvSpPr>
          <p:spPr>
            <a:xfrm rot="2386569">
              <a:off x="3266421" y="2534748"/>
              <a:ext cx="590150" cy="634194"/>
            </a:xfrm>
            <a:prstGeom prst="upArrow">
              <a:avLst/>
            </a:prstGeom>
            <a:gradFill>
              <a:gsLst>
                <a:gs pos="0">
                  <a:schemeClr val="accent3">
                    <a:tint val="35000"/>
                    <a:satMod val="260000"/>
                    <a:alpha val="65000"/>
                  </a:schemeClr>
                </a:gs>
                <a:gs pos="30000">
                  <a:schemeClr val="accent3">
                    <a:tint val="38000"/>
                    <a:satMod val="260000"/>
                  </a:schemeClr>
                </a:gs>
                <a:gs pos="75000">
                  <a:schemeClr val="accent3">
                    <a:tint val="55000"/>
                    <a:satMod val="255000"/>
                  </a:schemeClr>
                </a:gs>
                <a:gs pos="100000">
                  <a:schemeClr val="accent3">
                    <a:tint val="70000"/>
                    <a:satMod val="255000"/>
                  </a:schemeClr>
                </a:gs>
              </a:gsLst>
            </a:gradFill>
            <a:ln>
              <a:solidFill>
                <a:schemeClr val="accent1">
                  <a:shade val="50000"/>
                  <a:alpha val="6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上箭头 83"/>
            <p:cNvSpPr/>
            <p:nvPr/>
          </p:nvSpPr>
          <p:spPr>
            <a:xfrm rot="19200000">
              <a:off x="5066832" y="2534838"/>
              <a:ext cx="590150" cy="634194"/>
            </a:xfrm>
            <a:prstGeom prst="upArrow">
              <a:avLst/>
            </a:prstGeom>
            <a:ln>
              <a:solidFill>
                <a:schemeClr val="accent1">
                  <a:shade val="50000"/>
                  <a:alpha val="23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Rounded Rectangle 49"/>
          <p:cNvSpPr/>
          <p:nvPr userDrawn="1"/>
        </p:nvSpPr>
        <p:spPr>
          <a:xfrm>
            <a:off x="7464368" y="1556824"/>
            <a:ext cx="1068071" cy="2880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noProof="0" dirty="0" smtClean="0">
                <a:solidFill>
                  <a:srgbClr val="333333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经营管理部</a:t>
            </a:r>
            <a:endParaRPr lang="en-US" altLang="zh-CN" sz="1200" kern="0" noProof="0" dirty="0">
              <a:solidFill>
                <a:srgbClr val="333333"/>
              </a:solidFill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86" name="Rounded Rectangle 49"/>
          <p:cNvSpPr/>
          <p:nvPr userDrawn="1"/>
        </p:nvSpPr>
        <p:spPr>
          <a:xfrm>
            <a:off x="455066" y="1628800"/>
            <a:ext cx="1092598" cy="2520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华文楷体" pitchFamily="2" charset="-122"/>
                <a:ea typeface="华文楷体" pitchFamily="2" charset="-122"/>
                <a:cs typeface="Calibri" pitchFamily="34" charset="0"/>
              </a:rPr>
              <a:t>采购部</a:t>
            </a:r>
            <a:endParaRPr kumimoji="0" lang="en-US" altLang="zh-CN" sz="120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uLnTx/>
              <a:uFillTx/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88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0000"/>
          </a:xfrm>
        </p:spPr>
        <p:txBody>
          <a:bodyPr anchor="t"/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251520" y="3140968"/>
            <a:ext cx="3521075" cy="1999543"/>
            <a:chOff x="251520" y="3356992"/>
            <a:chExt cx="3521075" cy="1999543"/>
          </a:xfrm>
        </p:grpSpPr>
        <p:sp>
          <p:nvSpPr>
            <p:cNvPr id="14" name="Rounded Rectangle 53"/>
            <p:cNvSpPr/>
            <p:nvPr/>
          </p:nvSpPr>
          <p:spPr>
            <a:xfrm rot="5400000">
              <a:off x="161606" y="4446722"/>
              <a:ext cx="789429" cy="3048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沈变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15" name="Rounded Rectangle 53"/>
            <p:cNvSpPr/>
            <p:nvPr/>
          </p:nvSpPr>
          <p:spPr>
            <a:xfrm rot="5400000">
              <a:off x="542605" y="4446722"/>
              <a:ext cx="789429" cy="3048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衡变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16" name="Flowchart: Alternate Process 172"/>
            <p:cNvSpPr/>
            <p:nvPr/>
          </p:nvSpPr>
          <p:spPr>
            <a:xfrm>
              <a:off x="330365" y="3742824"/>
              <a:ext cx="1597556" cy="1475375"/>
            </a:xfrm>
            <a:prstGeom prst="flowChartAlternateProcess">
              <a:avLst/>
            </a:prstGeom>
            <a:noFill/>
            <a:ln w="25400" cap="flat" cmpd="sng" algn="ctr">
              <a:solidFill>
                <a:srgbClr val="C0504D">
                  <a:lumMod val="75000"/>
                  <a:alpha val="75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400" b="1" kern="0" dirty="0">
                <a:solidFill>
                  <a:sysClr val="windowText" lastClr="000000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7721" y="3765859"/>
              <a:ext cx="983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变压器产业</a:t>
              </a:r>
              <a:endParaRPr lang="en-US" altLang="zh-CN" sz="1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18" name="Rounded Rectangle 53"/>
            <p:cNvSpPr/>
            <p:nvPr/>
          </p:nvSpPr>
          <p:spPr>
            <a:xfrm rot="5400000">
              <a:off x="923606" y="4446722"/>
              <a:ext cx="789429" cy="3048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新变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19" name="Rounded Rectangle 53"/>
            <p:cNvSpPr/>
            <p:nvPr/>
          </p:nvSpPr>
          <p:spPr>
            <a:xfrm rot="5400000">
              <a:off x="1304605" y="4446722"/>
              <a:ext cx="789429" cy="3048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天变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20" name="Rounded Rectangle 53"/>
            <p:cNvSpPr/>
            <p:nvPr/>
          </p:nvSpPr>
          <p:spPr>
            <a:xfrm rot="5400000">
              <a:off x="2046157" y="4445775"/>
              <a:ext cx="789429" cy="3048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鲁缆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21" name="Rounded Rectangle 53"/>
            <p:cNvSpPr/>
            <p:nvPr/>
          </p:nvSpPr>
          <p:spPr>
            <a:xfrm rot="5400000">
              <a:off x="2427156" y="4445775"/>
              <a:ext cx="789429" cy="3048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德缆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22" name="Flowchart: Alternate Process 172"/>
            <p:cNvSpPr/>
            <p:nvPr/>
          </p:nvSpPr>
          <p:spPr>
            <a:xfrm>
              <a:off x="2146649" y="3742824"/>
              <a:ext cx="1541610" cy="1475376"/>
            </a:xfrm>
            <a:prstGeom prst="flowChartAlternateProcess">
              <a:avLst/>
            </a:prstGeom>
            <a:noFill/>
            <a:ln w="25400" cap="flat" cmpd="sng" algn="ctr">
              <a:solidFill>
                <a:srgbClr val="C0504D">
                  <a:lumMod val="75000"/>
                  <a:alpha val="75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400" b="1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46649" y="3765859"/>
              <a:ext cx="983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线缆产业</a:t>
              </a:r>
              <a:endParaRPr lang="en-US" altLang="zh-CN" sz="1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24" name="Rounded Rectangle 53"/>
            <p:cNvSpPr/>
            <p:nvPr/>
          </p:nvSpPr>
          <p:spPr>
            <a:xfrm rot="5400000">
              <a:off x="2808157" y="4445775"/>
              <a:ext cx="789429" cy="3048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新缆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51520" y="3356992"/>
              <a:ext cx="3521075" cy="1999543"/>
              <a:chOff x="156590" y="4734656"/>
              <a:chExt cx="3521075" cy="1999543"/>
            </a:xfrm>
          </p:grpSpPr>
          <p:sp>
            <p:nvSpPr>
              <p:cNvPr id="26" name="Flowchart: Alternate Process 172"/>
              <p:cNvSpPr/>
              <p:nvPr/>
            </p:nvSpPr>
            <p:spPr>
              <a:xfrm>
                <a:off x="156590" y="4734656"/>
                <a:ext cx="3521075" cy="1999543"/>
              </a:xfrm>
              <a:prstGeom prst="flowChartAlternateProcess">
                <a:avLst/>
              </a:prstGeom>
              <a:noFill/>
              <a:ln w="25400" cap="flat" cmpd="sng" algn="ctr">
                <a:solidFill>
                  <a:schemeClr val="accent6">
                    <a:lumMod val="60000"/>
                    <a:lumOff val="40000"/>
                  </a:schemeClr>
                </a:solidFill>
                <a:prstDash val="sysDash"/>
              </a:ln>
              <a:effectLst/>
            </p:spPr>
            <p:txBody>
              <a:bodyPr anchor="t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1" u="sng" strike="noStrike" kern="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uLnTx/>
                  <a:uFillTx/>
                  <a:latin typeface="华文楷体" pitchFamily="2" charset="-122"/>
                  <a:ea typeface="华文楷体" pitchFamily="2" charset="-122"/>
                  <a:cs typeface="Calibri" pitchFamily="34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51519" y="477023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400" b="1" dirty="0">
                    <a:solidFill>
                      <a:srgbClr val="333333"/>
                    </a:solidFill>
                    <a:latin typeface="华文楷体" pitchFamily="2" charset="-122"/>
                    <a:ea typeface="华文楷体" pitchFamily="2" charset="-122"/>
                    <a:cs typeface="Calibri" pitchFamily="34" charset="0"/>
                  </a:rPr>
                  <a:t>输变</a:t>
                </a:r>
                <a:r>
                  <a:rPr lang="zh-CN" altLang="en-US" sz="1400" b="1" dirty="0" smtClean="0">
                    <a:solidFill>
                      <a:srgbClr val="333333"/>
                    </a:solidFill>
                    <a:latin typeface="华文楷体" pitchFamily="2" charset="-122"/>
                    <a:ea typeface="华文楷体" pitchFamily="2" charset="-122"/>
                    <a:cs typeface="Calibri" pitchFamily="34" charset="0"/>
                  </a:rPr>
                  <a:t>电事业部</a:t>
                </a:r>
                <a:endParaRPr lang="zh-CN" altLang="en-US" sz="1400" b="1" dirty="0">
                  <a:solidFill>
                    <a:srgbClr val="333333"/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endParaRPr>
              </a:p>
            </p:txBody>
          </p:sp>
        </p:grpSp>
      </p:grpSp>
      <p:grpSp>
        <p:nvGrpSpPr>
          <p:cNvPr id="28" name="组合 27"/>
          <p:cNvGrpSpPr/>
          <p:nvPr userDrawn="1"/>
        </p:nvGrpSpPr>
        <p:grpSpPr>
          <a:xfrm>
            <a:off x="4009888" y="3140968"/>
            <a:ext cx="1360299" cy="1999543"/>
            <a:chOff x="3923928" y="4132716"/>
            <a:chExt cx="1360299" cy="1999543"/>
          </a:xfrm>
        </p:grpSpPr>
        <p:sp>
          <p:nvSpPr>
            <p:cNvPr id="29" name="Rounded Rectangle 53"/>
            <p:cNvSpPr/>
            <p:nvPr/>
          </p:nvSpPr>
          <p:spPr>
            <a:xfrm rot="5400000">
              <a:off x="3677355" y="5039246"/>
              <a:ext cx="1155831" cy="3048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天池能源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30" name="Rounded Rectangle 53"/>
            <p:cNvSpPr/>
            <p:nvPr/>
          </p:nvSpPr>
          <p:spPr>
            <a:xfrm rot="5400000">
              <a:off x="4058355" y="5039247"/>
              <a:ext cx="1155830" cy="3048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能动公司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3923928" y="4132716"/>
              <a:ext cx="1360299" cy="1999543"/>
              <a:chOff x="85332" y="4734656"/>
              <a:chExt cx="3652031" cy="1999543"/>
            </a:xfrm>
          </p:grpSpPr>
          <p:sp>
            <p:nvSpPr>
              <p:cNvPr id="32" name="Flowchart: Alternate Process 172"/>
              <p:cNvSpPr/>
              <p:nvPr/>
            </p:nvSpPr>
            <p:spPr>
              <a:xfrm>
                <a:off x="156590" y="4734656"/>
                <a:ext cx="3521075" cy="1999543"/>
              </a:xfrm>
              <a:prstGeom prst="flowChartAlternateProcess">
                <a:avLst/>
              </a:prstGeom>
              <a:noFill/>
              <a:ln w="25400" cap="flat" cmpd="sng" algn="ctr">
                <a:solidFill>
                  <a:schemeClr val="accent6">
                    <a:lumMod val="60000"/>
                    <a:lumOff val="40000"/>
                  </a:schemeClr>
                </a:solidFill>
                <a:prstDash val="sysDash"/>
              </a:ln>
              <a:effectLst/>
            </p:spPr>
            <p:txBody>
              <a:bodyPr anchor="t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1" u="sng" strike="noStrike" kern="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uLnTx/>
                  <a:uFillTx/>
                  <a:latin typeface="华文楷体" pitchFamily="2" charset="-122"/>
                  <a:ea typeface="华文楷体" pitchFamily="2" charset="-122"/>
                  <a:cs typeface="Calibri" pitchFamily="34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5332" y="4770238"/>
                <a:ext cx="36520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400" b="1" dirty="0" smtClean="0">
                    <a:solidFill>
                      <a:srgbClr val="333333"/>
                    </a:solidFill>
                    <a:latin typeface="华文楷体" pitchFamily="2" charset="-122"/>
                    <a:ea typeface="华文楷体" pitchFamily="2" charset="-122"/>
                    <a:cs typeface="Calibri" pitchFamily="34" charset="0"/>
                  </a:rPr>
                  <a:t>能源事业部</a:t>
                </a:r>
                <a:endParaRPr lang="zh-CN" altLang="en-US" sz="1400" b="1" dirty="0">
                  <a:solidFill>
                    <a:srgbClr val="333333"/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endParaRPr>
              </a:p>
            </p:txBody>
          </p:sp>
        </p:grpSp>
      </p:grpSp>
      <p:grpSp>
        <p:nvGrpSpPr>
          <p:cNvPr id="34" name="组合 33"/>
          <p:cNvGrpSpPr/>
          <p:nvPr userDrawn="1"/>
        </p:nvGrpSpPr>
        <p:grpSpPr>
          <a:xfrm>
            <a:off x="5607480" y="3140968"/>
            <a:ext cx="1397674" cy="1999543"/>
            <a:chOff x="5550590" y="4132716"/>
            <a:chExt cx="1397674" cy="1999543"/>
          </a:xfrm>
        </p:grpSpPr>
        <p:sp>
          <p:nvSpPr>
            <p:cNvPr id="35" name="Rounded Rectangle 53"/>
            <p:cNvSpPr/>
            <p:nvPr/>
          </p:nvSpPr>
          <p:spPr>
            <a:xfrm rot="5400000">
              <a:off x="5299359" y="5039247"/>
              <a:ext cx="1155830" cy="3048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新能源公司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36" name="Rounded Rectangle 53"/>
            <p:cNvSpPr/>
            <p:nvPr/>
          </p:nvSpPr>
          <p:spPr>
            <a:xfrm rot="5400000">
              <a:off x="5680357" y="5039246"/>
              <a:ext cx="1155831" cy="3048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新特能源公司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37" name="Flowchart: Alternate Process 172"/>
            <p:cNvSpPr/>
            <p:nvPr/>
          </p:nvSpPr>
          <p:spPr>
            <a:xfrm>
              <a:off x="5572473" y="4132716"/>
              <a:ext cx="1346868" cy="1999543"/>
            </a:xfrm>
            <a:prstGeom prst="flowChartAlternateProcess">
              <a:avLst/>
            </a:prstGeom>
            <a:noFill/>
            <a:ln w="254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  <a:effectLst/>
          </p:spPr>
          <p:txBody>
            <a:bodyPr anchor="t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1" u="sng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uLnTx/>
                <a:uFillTx/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50590" y="4168298"/>
              <a:ext cx="1397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b="1" dirty="0" smtClean="0">
                  <a:solidFill>
                    <a:srgbClr val="333333"/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新能源事业部</a:t>
              </a:r>
              <a:endParaRPr lang="zh-CN" altLang="en-US" sz="1400" b="1" dirty="0">
                <a:solidFill>
                  <a:srgbClr val="333333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</p:grpSp>
      <p:grpSp>
        <p:nvGrpSpPr>
          <p:cNvPr id="39" name="组合 38"/>
          <p:cNvGrpSpPr/>
          <p:nvPr userDrawn="1"/>
        </p:nvGrpSpPr>
        <p:grpSpPr>
          <a:xfrm>
            <a:off x="7242448" y="3621036"/>
            <a:ext cx="1240905" cy="1155830"/>
            <a:chOff x="7147518" y="3964712"/>
            <a:chExt cx="1240905" cy="1155830"/>
          </a:xfrm>
        </p:grpSpPr>
        <p:sp>
          <p:nvSpPr>
            <p:cNvPr id="40" name="Rounded Rectangle 53"/>
            <p:cNvSpPr/>
            <p:nvPr/>
          </p:nvSpPr>
          <p:spPr>
            <a:xfrm rot="5400000">
              <a:off x="6722003" y="4390227"/>
              <a:ext cx="1155830" cy="3048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众和公司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1" name="Rounded Rectangle 53"/>
            <p:cNvSpPr/>
            <p:nvPr/>
          </p:nvSpPr>
          <p:spPr>
            <a:xfrm rot="5400000">
              <a:off x="7196376" y="4390227"/>
              <a:ext cx="1155830" cy="3048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国际工程公司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2" name="Rounded Rectangle 53"/>
            <p:cNvSpPr/>
            <p:nvPr/>
          </p:nvSpPr>
          <p:spPr>
            <a:xfrm rot="5400000">
              <a:off x="7658108" y="4390227"/>
              <a:ext cx="1155830" cy="3048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进出口公司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</p:grpSp>
      <p:grpSp>
        <p:nvGrpSpPr>
          <p:cNvPr id="43" name="组合 42"/>
          <p:cNvGrpSpPr/>
          <p:nvPr userDrawn="1"/>
        </p:nvGrpSpPr>
        <p:grpSpPr>
          <a:xfrm>
            <a:off x="251520" y="5328592"/>
            <a:ext cx="8424000" cy="1412776"/>
            <a:chOff x="251521" y="5328592"/>
            <a:chExt cx="8424000" cy="1412776"/>
          </a:xfrm>
        </p:grpSpPr>
        <p:sp>
          <p:nvSpPr>
            <p:cNvPr id="44" name="Rounded Rectangle 53"/>
            <p:cNvSpPr/>
            <p:nvPr/>
          </p:nvSpPr>
          <p:spPr>
            <a:xfrm rot="5400000">
              <a:off x="-28722" y="6012309"/>
              <a:ext cx="1009301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变压器厂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5" name="Rounded Rectangle 53"/>
            <p:cNvSpPr/>
            <p:nvPr/>
          </p:nvSpPr>
          <p:spPr>
            <a:xfrm rot="5400000">
              <a:off x="35105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国际成套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6" name="Rounded Rectangle 53"/>
            <p:cNvSpPr/>
            <p:nvPr/>
          </p:nvSpPr>
          <p:spPr>
            <a:xfrm rot="5400000">
              <a:off x="73083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中特分公司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7" name="Rounded Rectangle 53"/>
            <p:cNvSpPr/>
            <p:nvPr/>
          </p:nvSpPr>
          <p:spPr>
            <a:xfrm rot="5400000">
              <a:off x="111061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现代</a:t>
              </a:r>
              <a:r>
                <a:rPr lang="zh-CN" altLang="en-US" sz="1200" kern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物流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8" name="Rounded Rectangle 53"/>
            <p:cNvSpPr/>
            <p:nvPr/>
          </p:nvSpPr>
          <p:spPr>
            <a:xfrm rot="5400000">
              <a:off x="149039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上开公司 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9" name="Rounded Rectangle 53"/>
            <p:cNvSpPr/>
            <p:nvPr/>
          </p:nvSpPr>
          <p:spPr>
            <a:xfrm rot="5400000">
              <a:off x="187017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印度能源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50" name="Rounded Rectangle 53"/>
            <p:cNvSpPr/>
            <p:nvPr/>
          </p:nvSpPr>
          <p:spPr>
            <a:xfrm rot="5400000">
              <a:off x="224995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物业公司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51" name="Rounded Rectangle 53"/>
            <p:cNvSpPr/>
            <p:nvPr/>
          </p:nvSpPr>
          <p:spPr>
            <a:xfrm rot="5400000">
              <a:off x="262973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电气分公司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52" name="Rounded Rectangle 53"/>
            <p:cNvSpPr/>
            <p:nvPr/>
          </p:nvSpPr>
          <p:spPr>
            <a:xfrm rot="5400000">
              <a:off x="338929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多晶硅公司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53" name="Rounded Rectangle 53"/>
            <p:cNvSpPr/>
            <p:nvPr/>
          </p:nvSpPr>
          <p:spPr>
            <a:xfrm rot="5400000">
              <a:off x="376907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自备热电厂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 rot="5400000">
              <a:off x="4148859" y="6012308"/>
              <a:ext cx="1009300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风电工程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55" name="Rounded Rectangle 53"/>
            <p:cNvSpPr/>
            <p:nvPr/>
          </p:nvSpPr>
          <p:spPr>
            <a:xfrm rot="5400000">
              <a:off x="452863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西科公司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56" name="Rounded Rectangle 53"/>
            <p:cNvSpPr/>
            <p:nvPr/>
          </p:nvSpPr>
          <p:spPr>
            <a:xfrm rot="5400000">
              <a:off x="490841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佳阳公司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57" name="Rounded Rectangle 53"/>
            <p:cNvSpPr/>
            <p:nvPr/>
          </p:nvSpPr>
          <p:spPr>
            <a:xfrm rot="5400000">
              <a:off x="528819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西安电力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58" name="Rounded Rectangle 53"/>
            <p:cNvSpPr/>
            <p:nvPr/>
          </p:nvSpPr>
          <p:spPr>
            <a:xfrm rot="5400000">
              <a:off x="566797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将二矿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59" name="Rounded Rectangle 53"/>
            <p:cNvSpPr/>
            <p:nvPr/>
          </p:nvSpPr>
          <p:spPr>
            <a:xfrm rot="5400000">
              <a:off x="604775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南露天矿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0" name="Rounded Rectangle 53"/>
            <p:cNvSpPr/>
            <p:nvPr/>
          </p:nvSpPr>
          <p:spPr>
            <a:xfrm rot="5400000">
              <a:off x="680731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铝箔公司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1" name="Rounded Rectangle 53"/>
            <p:cNvSpPr/>
            <p:nvPr/>
          </p:nvSpPr>
          <p:spPr>
            <a:xfrm rot="5400000">
              <a:off x="718709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电极箔公司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2" name="Rounded Rectangle 53"/>
            <p:cNvSpPr/>
            <p:nvPr/>
          </p:nvSpPr>
          <p:spPr>
            <a:xfrm rot="5400000">
              <a:off x="756687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经纬众和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3" name="Rounded Rectangle 53"/>
            <p:cNvSpPr/>
            <p:nvPr/>
          </p:nvSpPr>
          <p:spPr>
            <a:xfrm rot="5400000">
              <a:off x="7946654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冶金建设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251521" y="5328592"/>
              <a:ext cx="8424000" cy="1412776"/>
            </a:xfrm>
            <a:prstGeom prst="round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Rounded Rectangle 53"/>
            <p:cNvSpPr/>
            <p:nvPr/>
          </p:nvSpPr>
          <p:spPr>
            <a:xfrm rot="5400000">
              <a:off x="300951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200" kern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…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6" name="Rounded Rectangle 53"/>
            <p:cNvSpPr/>
            <p:nvPr/>
          </p:nvSpPr>
          <p:spPr>
            <a:xfrm rot="5400000">
              <a:off x="642753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200" kern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…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23528" y="5328592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b="1" dirty="0" smtClean="0">
                  <a:solidFill>
                    <a:srgbClr val="333333"/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项目公司</a:t>
              </a:r>
              <a:endParaRPr lang="zh-CN" altLang="en-US" sz="1400" b="1" dirty="0">
                <a:solidFill>
                  <a:srgbClr val="333333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</p:grpSp>
      <p:sp>
        <p:nvSpPr>
          <p:cNvPr id="79" name="Flowchart: Alternate Process 172"/>
          <p:cNvSpPr/>
          <p:nvPr userDrawn="1"/>
        </p:nvSpPr>
        <p:spPr>
          <a:xfrm>
            <a:off x="251520" y="1106141"/>
            <a:ext cx="8441061" cy="1703387"/>
          </a:xfrm>
          <a:prstGeom prst="flowChartAlternateProcess">
            <a:avLst/>
          </a:prstGeom>
          <a:noFill/>
          <a:ln w="25400" cap="flat" cmpd="sng" algn="ctr">
            <a:solidFill>
              <a:srgbClr val="FFC000"/>
            </a:solidFill>
            <a:prstDash val="sysDash"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dirty="0">
                <a:solidFill>
                  <a:srgbClr val="333333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公司层</a:t>
            </a:r>
            <a:endParaRPr lang="en-US" sz="1400" b="1" dirty="0">
              <a:solidFill>
                <a:srgbClr val="333333"/>
              </a:solidFill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80" name="Rounded Rectangle 49"/>
          <p:cNvSpPr/>
          <p:nvPr userDrawn="1"/>
        </p:nvSpPr>
        <p:spPr>
          <a:xfrm>
            <a:off x="7464368" y="2387869"/>
            <a:ext cx="1068071" cy="2880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Calibri" pitchFamily="34" charset="0"/>
                <a:ea typeface="华文楷体" pitchFamily="2" charset="-122"/>
                <a:cs typeface="Calibri" pitchFamily="34" charset="0"/>
              </a:rPr>
              <a:t>NC</a:t>
            </a: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Calibri" pitchFamily="34" charset="0"/>
                <a:ea typeface="华文楷体" pitchFamily="2" charset="-122"/>
                <a:cs typeface="Calibri" pitchFamily="34" charset="0"/>
              </a:rPr>
              <a:t>系统</a:t>
            </a:r>
            <a:endParaRPr kumimoji="0" lang="en-US" altLang="zh-CN" sz="120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uLnTx/>
              <a:uFillTx/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grpSp>
        <p:nvGrpSpPr>
          <p:cNvPr id="81" name="组合 80"/>
          <p:cNvGrpSpPr/>
          <p:nvPr userDrawn="1"/>
        </p:nvGrpSpPr>
        <p:grpSpPr>
          <a:xfrm>
            <a:off x="1786928" y="1772816"/>
            <a:ext cx="5236728" cy="886231"/>
            <a:chOff x="1626835" y="1772816"/>
            <a:chExt cx="5236728" cy="886231"/>
          </a:xfrm>
        </p:grpSpPr>
        <p:sp>
          <p:nvSpPr>
            <p:cNvPr id="82" name="TextBox 81"/>
            <p:cNvSpPr txBox="1"/>
            <p:nvPr/>
          </p:nvSpPr>
          <p:spPr>
            <a:xfrm>
              <a:off x="1679202" y="1786517"/>
              <a:ext cx="51658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经营管控总控平台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83" name="Rounded Rectangle 49"/>
            <p:cNvSpPr/>
            <p:nvPr/>
          </p:nvSpPr>
          <p:spPr>
            <a:xfrm>
              <a:off x="1738999" y="2097789"/>
              <a:ext cx="1513539" cy="441325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33"/>
                  </a:solidFill>
                  <a:uLnTx/>
                  <a:uFillTx/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输变电事业部</a:t>
              </a:r>
              <a:endPara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33"/>
                  </a:solidFill>
                  <a:uLnTx/>
                  <a:uFillTx/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经营精细化管理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uLnTx/>
                <a:uFillTx/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84" name="Rounded Rectangle 49"/>
            <p:cNvSpPr/>
            <p:nvPr/>
          </p:nvSpPr>
          <p:spPr>
            <a:xfrm>
              <a:off x="3491187" y="2097789"/>
              <a:ext cx="1513539" cy="441325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33"/>
                  </a:solidFill>
                  <a:uLnTx/>
                  <a:uFillTx/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整体经营指标</a:t>
              </a:r>
              <a:endPara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33"/>
                  </a:solidFill>
                  <a:uLnTx/>
                  <a:uFillTx/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管理平台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uLnTx/>
                <a:uFillTx/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85" name="Rounded Rectangle 156"/>
            <p:cNvSpPr/>
            <p:nvPr/>
          </p:nvSpPr>
          <p:spPr>
            <a:xfrm>
              <a:off x="1626835" y="1772816"/>
              <a:ext cx="5236728" cy="886231"/>
            </a:xfrm>
            <a:prstGeom prst="roundRect">
              <a:avLst/>
            </a:prstGeom>
            <a:noFill/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86" name="Rounded Rectangle 49"/>
            <p:cNvSpPr/>
            <p:nvPr/>
          </p:nvSpPr>
          <p:spPr>
            <a:xfrm>
              <a:off x="5243375" y="2097789"/>
              <a:ext cx="1513539" cy="441325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33"/>
                  </a:solidFill>
                  <a:uLnTx/>
                  <a:uFillTx/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整体财务指标</a:t>
              </a:r>
              <a:endPara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33"/>
                  </a:solidFill>
                  <a:uLnTx/>
                  <a:uFillTx/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管理平台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uLnTx/>
                <a:uFillTx/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</p:grpSp>
      <p:sp>
        <p:nvSpPr>
          <p:cNvPr id="87" name="Rounded Rectangle 49"/>
          <p:cNvSpPr/>
          <p:nvPr userDrawn="1"/>
        </p:nvSpPr>
        <p:spPr>
          <a:xfrm>
            <a:off x="455066" y="2023859"/>
            <a:ext cx="1092598" cy="2520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华文楷体" pitchFamily="2" charset="-122"/>
                <a:ea typeface="华文楷体" pitchFamily="2" charset="-122"/>
                <a:cs typeface="Calibri" pitchFamily="34" charset="0"/>
              </a:rPr>
              <a:t>企管部</a:t>
            </a:r>
            <a:endParaRPr kumimoji="0" lang="en-US" altLang="zh-CN" sz="120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uLnTx/>
              <a:uFillTx/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88" name="Rounded Rectangle 49"/>
          <p:cNvSpPr/>
          <p:nvPr userDrawn="1"/>
        </p:nvSpPr>
        <p:spPr>
          <a:xfrm>
            <a:off x="7464367" y="1972347"/>
            <a:ext cx="1068071" cy="2880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>
                <a:solidFill>
                  <a:srgbClr val="333333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财务</a:t>
            </a: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华文楷体" pitchFamily="2" charset="-122"/>
                <a:ea typeface="华文楷体" pitchFamily="2" charset="-122"/>
                <a:cs typeface="Calibri" pitchFamily="34" charset="0"/>
              </a:rPr>
              <a:t>部</a:t>
            </a:r>
            <a:endParaRPr kumimoji="0" lang="en-US" altLang="zh-CN" sz="120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uLnTx/>
              <a:uFillTx/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89" name="Rounded Rectangle 49"/>
          <p:cNvSpPr/>
          <p:nvPr userDrawn="1"/>
        </p:nvSpPr>
        <p:spPr>
          <a:xfrm>
            <a:off x="3480174" y="1260712"/>
            <a:ext cx="1900359" cy="32597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华文楷体" pitchFamily="2" charset="-122"/>
                <a:ea typeface="华文楷体" pitchFamily="2" charset="-122"/>
                <a:cs typeface="Calibri" pitchFamily="34" charset="0"/>
              </a:rPr>
              <a:t>公司领导</a:t>
            </a:r>
            <a:endParaRPr kumimoji="0" lang="en-US" altLang="zh-CN" sz="120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uLnTx/>
              <a:uFillTx/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90" name="Rounded Rectangle 49"/>
          <p:cNvSpPr/>
          <p:nvPr userDrawn="1"/>
        </p:nvSpPr>
        <p:spPr>
          <a:xfrm>
            <a:off x="455066" y="2418917"/>
            <a:ext cx="1092598" cy="2520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华文楷体" pitchFamily="2" charset="-122"/>
                <a:ea typeface="华文楷体" pitchFamily="2" charset="-122"/>
                <a:cs typeface="Calibri" pitchFamily="34" charset="0"/>
              </a:rPr>
              <a:t>市场部</a:t>
            </a:r>
            <a:endParaRPr kumimoji="0" lang="en-US" altLang="zh-CN" sz="120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uLnTx/>
              <a:uFillTx/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</p:txBody>
      </p:sp>
      <p:cxnSp>
        <p:nvCxnSpPr>
          <p:cNvPr id="91" name="Elbow Connector 20"/>
          <p:cNvCxnSpPr>
            <a:stCxn id="86" idx="3"/>
            <a:endCxn id="80" idx="1"/>
          </p:cNvCxnSpPr>
          <p:nvPr userDrawn="1"/>
        </p:nvCxnSpPr>
        <p:spPr>
          <a:xfrm>
            <a:off x="6917007" y="2318452"/>
            <a:ext cx="547361" cy="213417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FFC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2" name="Rounded Rectangle 49"/>
          <p:cNvSpPr/>
          <p:nvPr userDrawn="1"/>
        </p:nvSpPr>
        <p:spPr>
          <a:xfrm>
            <a:off x="7464368" y="1556824"/>
            <a:ext cx="1068071" cy="2880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noProof="0" dirty="0" smtClean="0">
                <a:solidFill>
                  <a:srgbClr val="333333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经营管理部</a:t>
            </a:r>
            <a:endParaRPr lang="en-US" altLang="zh-CN" sz="1200" kern="0" noProof="0" dirty="0">
              <a:solidFill>
                <a:srgbClr val="333333"/>
              </a:solidFill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93" name="Rounded Rectangle 49"/>
          <p:cNvSpPr/>
          <p:nvPr userDrawn="1"/>
        </p:nvSpPr>
        <p:spPr>
          <a:xfrm>
            <a:off x="455066" y="1628800"/>
            <a:ext cx="1092598" cy="2520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华文楷体" pitchFamily="2" charset="-122"/>
                <a:ea typeface="华文楷体" pitchFamily="2" charset="-122"/>
                <a:cs typeface="Calibri" pitchFamily="34" charset="0"/>
              </a:rPr>
              <a:t>采购部</a:t>
            </a:r>
            <a:endParaRPr kumimoji="0" lang="en-US" altLang="zh-CN" sz="120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uLnTx/>
              <a:uFillTx/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57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0000"/>
          </a:xfrm>
        </p:spPr>
        <p:txBody>
          <a:bodyPr anchor="t"/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251520" y="3140968"/>
            <a:ext cx="3521075" cy="1999543"/>
            <a:chOff x="251520" y="3356992"/>
            <a:chExt cx="3521075" cy="1999543"/>
          </a:xfrm>
        </p:grpSpPr>
        <p:sp>
          <p:nvSpPr>
            <p:cNvPr id="14" name="Rounded Rectangle 53"/>
            <p:cNvSpPr/>
            <p:nvPr/>
          </p:nvSpPr>
          <p:spPr>
            <a:xfrm rot="5400000">
              <a:off x="161606" y="4446722"/>
              <a:ext cx="789429" cy="3048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沈变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15" name="Rounded Rectangle 53"/>
            <p:cNvSpPr/>
            <p:nvPr/>
          </p:nvSpPr>
          <p:spPr>
            <a:xfrm rot="5400000">
              <a:off x="542605" y="4446722"/>
              <a:ext cx="789429" cy="3048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衡变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16" name="Flowchart: Alternate Process 172"/>
            <p:cNvSpPr/>
            <p:nvPr/>
          </p:nvSpPr>
          <p:spPr>
            <a:xfrm>
              <a:off x="330365" y="3742824"/>
              <a:ext cx="1597556" cy="1475375"/>
            </a:xfrm>
            <a:prstGeom prst="flowChartAlternateProcess">
              <a:avLst/>
            </a:prstGeom>
            <a:noFill/>
            <a:ln w="25400" cap="flat" cmpd="sng" algn="ctr">
              <a:solidFill>
                <a:srgbClr val="C0504D">
                  <a:lumMod val="75000"/>
                  <a:alpha val="75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400" b="1" kern="0" dirty="0">
                <a:solidFill>
                  <a:sysClr val="windowText" lastClr="000000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7721" y="3765859"/>
              <a:ext cx="983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变压器产业</a:t>
              </a:r>
              <a:endParaRPr lang="en-US" altLang="zh-CN" sz="1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18" name="Rounded Rectangle 53"/>
            <p:cNvSpPr/>
            <p:nvPr/>
          </p:nvSpPr>
          <p:spPr>
            <a:xfrm rot="5400000">
              <a:off x="923606" y="4446722"/>
              <a:ext cx="789429" cy="3048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新变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19" name="Rounded Rectangle 53"/>
            <p:cNvSpPr/>
            <p:nvPr/>
          </p:nvSpPr>
          <p:spPr>
            <a:xfrm rot="5400000">
              <a:off x="1304605" y="4446722"/>
              <a:ext cx="789429" cy="3048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天变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20" name="Rounded Rectangle 53"/>
            <p:cNvSpPr/>
            <p:nvPr/>
          </p:nvSpPr>
          <p:spPr>
            <a:xfrm rot="5400000">
              <a:off x="2046157" y="4445775"/>
              <a:ext cx="789429" cy="3048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鲁缆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21" name="Rounded Rectangle 53"/>
            <p:cNvSpPr/>
            <p:nvPr/>
          </p:nvSpPr>
          <p:spPr>
            <a:xfrm rot="5400000">
              <a:off x="2427156" y="4445775"/>
              <a:ext cx="789429" cy="3048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德缆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22" name="Flowchart: Alternate Process 172"/>
            <p:cNvSpPr/>
            <p:nvPr/>
          </p:nvSpPr>
          <p:spPr>
            <a:xfrm>
              <a:off x="2146649" y="3742824"/>
              <a:ext cx="1541610" cy="1475376"/>
            </a:xfrm>
            <a:prstGeom prst="flowChartAlternateProcess">
              <a:avLst/>
            </a:prstGeom>
            <a:noFill/>
            <a:ln w="25400" cap="flat" cmpd="sng" algn="ctr">
              <a:solidFill>
                <a:srgbClr val="C0504D">
                  <a:lumMod val="75000"/>
                  <a:alpha val="75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400" b="1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46649" y="3765859"/>
              <a:ext cx="983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线缆产业</a:t>
              </a:r>
              <a:endParaRPr lang="en-US" altLang="zh-CN" sz="1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24" name="Rounded Rectangle 53"/>
            <p:cNvSpPr/>
            <p:nvPr/>
          </p:nvSpPr>
          <p:spPr>
            <a:xfrm rot="5400000">
              <a:off x="2808157" y="4445775"/>
              <a:ext cx="789429" cy="3048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新缆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51520" y="3356992"/>
              <a:ext cx="3521075" cy="1999543"/>
              <a:chOff x="156590" y="4734656"/>
              <a:chExt cx="3521075" cy="1999543"/>
            </a:xfrm>
          </p:grpSpPr>
          <p:sp>
            <p:nvSpPr>
              <p:cNvPr id="26" name="Flowchart: Alternate Process 172"/>
              <p:cNvSpPr/>
              <p:nvPr/>
            </p:nvSpPr>
            <p:spPr>
              <a:xfrm>
                <a:off x="156590" y="4734656"/>
                <a:ext cx="3521075" cy="1999543"/>
              </a:xfrm>
              <a:prstGeom prst="flowChartAlternateProcess">
                <a:avLst/>
              </a:prstGeom>
              <a:noFill/>
              <a:ln w="25400" cap="flat" cmpd="sng" algn="ctr">
                <a:solidFill>
                  <a:schemeClr val="accent6">
                    <a:lumMod val="60000"/>
                    <a:lumOff val="40000"/>
                  </a:schemeClr>
                </a:solidFill>
                <a:prstDash val="sysDash"/>
              </a:ln>
              <a:effectLst/>
            </p:spPr>
            <p:txBody>
              <a:bodyPr anchor="t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1" u="sng" strike="noStrike" kern="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uLnTx/>
                  <a:uFillTx/>
                  <a:latin typeface="华文楷体" pitchFamily="2" charset="-122"/>
                  <a:ea typeface="华文楷体" pitchFamily="2" charset="-122"/>
                  <a:cs typeface="Calibri" pitchFamily="34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51519" y="477023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400" b="1" dirty="0">
                    <a:solidFill>
                      <a:srgbClr val="333333"/>
                    </a:solidFill>
                    <a:latin typeface="华文楷体" pitchFamily="2" charset="-122"/>
                    <a:ea typeface="华文楷体" pitchFamily="2" charset="-122"/>
                    <a:cs typeface="Calibri" pitchFamily="34" charset="0"/>
                  </a:rPr>
                  <a:t>输变</a:t>
                </a:r>
                <a:r>
                  <a:rPr lang="zh-CN" altLang="en-US" sz="1400" b="1" dirty="0" smtClean="0">
                    <a:solidFill>
                      <a:srgbClr val="333333"/>
                    </a:solidFill>
                    <a:latin typeface="华文楷体" pitchFamily="2" charset="-122"/>
                    <a:ea typeface="华文楷体" pitchFamily="2" charset="-122"/>
                    <a:cs typeface="Calibri" pitchFamily="34" charset="0"/>
                  </a:rPr>
                  <a:t>电事业部</a:t>
                </a:r>
                <a:endParaRPr lang="zh-CN" altLang="en-US" sz="1400" b="1" dirty="0">
                  <a:solidFill>
                    <a:srgbClr val="333333"/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endParaRPr>
              </a:p>
            </p:txBody>
          </p:sp>
        </p:grpSp>
      </p:grpSp>
      <p:grpSp>
        <p:nvGrpSpPr>
          <p:cNvPr id="28" name="组合 27"/>
          <p:cNvGrpSpPr/>
          <p:nvPr userDrawn="1"/>
        </p:nvGrpSpPr>
        <p:grpSpPr>
          <a:xfrm>
            <a:off x="4009888" y="3140968"/>
            <a:ext cx="1360299" cy="1999543"/>
            <a:chOff x="3923928" y="4132716"/>
            <a:chExt cx="1360299" cy="1999543"/>
          </a:xfrm>
        </p:grpSpPr>
        <p:sp>
          <p:nvSpPr>
            <p:cNvPr id="29" name="Rounded Rectangle 53"/>
            <p:cNvSpPr/>
            <p:nvPr/>
          </p:nvSpPr>
          <p:spPr>
            <a:xfrm rot="5400000">
              <a:off x="3677355" y="5039246"/>
              <a:ext cx="1155831" cy="3048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天池能源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30" name="Rounded Rectangle 53"/>
            <p:cNvSpPr/>
            <p:nvPr/>
          </p:nvSpPr>
          <p:spPr>
            <a:xfrm rot="5400000">
              <a:off x="4058355" y="5039247"/>
              <a:ext cx="1155830" cy="3048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能动公司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3923928" y="4132716"/>
              <a:ext cx="1360299" cy="1999543"/>
              <a:chOff x="85332" y="4734656"/>
              <a:chExt cx="3652031" cy="1999543"/>
            </a:xfrm>
          </p:grpSpPr>
          <p:sp>
            <p:nvSpPr>
              <p:cNvPr id="32" name="Flowchart: Alternate Process 172"/>
              <p:cNvSpPr/>
              <p:nvPr/>
            </p:nvSpPr>
            <p:spPr>
              <a:xfrm>
                <a:off x="156590" y="4734656"/>
                <a:ext cx="3521075" cy="1999543"/>
              </a:xfrm>
              <a:prstGeom prst="flowChartAlternateProcess">
                <a:avLst/>
              </a:prstGeom>
              <a:noFill/>
              <a:ln w="25400" cap="flat" cmpd="sng" algn="ctr">
                <a:solidFill>
                  <a:schemeClr val="accent6">
                    <a:lumMod val="60000"/>
                    <a:lumOff val="40000"/>
                  </a:schemeClr>
                </a:solidFill>
                <a:prstDash val="sysDash"/>
              </a:ln>
              <a:effectLst/>
            </p:spPr>
            <p:txBody>
              <a:bodyPr anchor="t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1" u="sng" strike="noStrike" kern="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uLnTx/>
                  <a:uFillTx/>
                  <a:latin typeface="华文楷体" pitchFamily="2" charset="-122"/>
                  <a:ea typeface="华文楷体" pitchFamily="2" charset="-122"/>
                  <a:cs typeface="Calibri" pitchFamily="34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5332" y="4770238"/>
                <a:ext cx="36520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400" b="1" dirty="0" smtClean="0">
                    <a:solidFill>
                      <a:srgbClr val="333333"/>
                    </a:solidFill>
                    <a:latin typeface="华文楷体" pitchFamily="2" charset="-122"/>
                    <a:ea typeface="华文楷体" pitchFamily="2" charset="-122"/>
                    <a:cs typeface="Calibri" pitchFamily="34" charset="0"/>
                  </a:rPr>
                  <a:t>能源事业部</a:t>
                </a:r>
                <a:endParaRPr lang="zh-CN" altLang="en-US" sz="1400" b="1" dirty="0">
                  <a:solidFill>
                    <a:srgbClr val="333333"/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endParaRPr>
              </a:p>
            </p:txBody>
          </p:sp>
        </p:grpSp>
      </p:grpSp>
      <p:grpSp>
        <p:nvGrpSpPr>
          <p:cNvPr id="34" name="组合 33"/>
          <p:cNvGrpSpPr/>
          <p:nvPr userDrawn="1"/>
        </p:nvGrpSpPr>
        <p:grpSpPr>
          <a:xfrm>
            <a:off x="5607480" y="3140968"/>
            <a:ext cx="1397674" cy="1999543"/>
            <a:chOff x="5550590" y="4132716"/>
            <a:chExt cx="1397674" cy="1999543"/>
          </a:xfrm>
        </p:grpSpPr>
        <p:sp>
          <p:nvSpPr>
            <p:cNvPr id="35" name="Rounded Rectangle 53"/>
            <p:cNvSpPr/>
            <p:nvPr/>
          </p:nvSpPr>
          <p:spPr>
            <a:xfrm rot="5400000">
              <a:off x="5299359" y="5039247"/>
              <a:ext cx="1155830" cy="3048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新能源公司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36" name="Rounded Rectangle 53"/>
            <p:cNvSpPr/>
            <p:nvPr/>
          </p:nvSpPr>
          <p:spPr>
            <a:xfrm rot="5400000">
              <a:off x="5680357" y="5039246"/>
              <a:ext cx="1155831" cy="3048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新特能源公司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37" name="Flowchart: Alternate Process 172"/>
            <p:cNvSpPr/>
            <p:nvPr/>
          </p:nvSpPr>
          <p:spPr>
            <a:xfrm>
              <a:off x="5572473" y="4132716"/>
              <a:ext cx="1346868" cy="1999543"/>
            </a:xfrm>
            <a:prstGeom prst="flowChartAlternateProcess">
              <a:avLst/>
            </a:prstGeom>
            <a:noFill/>
            <a:ln w="254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  <a:effectLst/>
          </p:spPr>
          <p:txBody>
            <a:bodyPr anchor="t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1" u="sng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uLnTx/>
                <a:uFillTx/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50590" y="4168298"/>
              <a:ext cx="1397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b="1" dirty="0" smtClean="0">
                  <a:solidFill>
                    <a:srgbClr val="333333"/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新能源事业部</a:t>
              </a:r>
              <a:endParaRPr lang="zh-CN" altLang="en-US" sz="1400" b="1" dirty="0">
                <a:solidFill>
                  <a:srgbClr val="333333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</p:grpSp>
      <p:grpSp>
        <p:nvGrpSpPr>
          <p:cNvPr id="39" name="组合 38"/>
          <p:cNvGrpSpPr/>
          <p:nvPr userDrawn="1"/>
        </p:nvGrpSpPr>
        <p:grpSpPr>
          <a:xfrm>
            <a:off x="7242448" y="3621036"/>
            <a:ext cx="1240905" cy="1155830"/>
            <a:chOff x="7147518" y="3964712"/>
            <a:chExt cx="1240905" cy="1155830"/>
          </a:xfrm>
        </p:grpSpPr>
        <p:sp>
          <p:nvSpPr>
            <p:cNvPr id="40" name="Rounded Rectangle 53"/>
            <p:cNvSpPr/>
            <p:nvPr/>
          </p:nvSpPr>
          <p:spPr>
            <a:xfrm rot="5400000">
              <a:off x="6722003" y="4390227"/>
              <a:ext cx="1155830" cy="3048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众和公司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1" name="Rounded Rectangle 53"/>
            <p:cNvSpPr/>
            <p:nvPr/>
          </p:nvSpPr>
          <p:spPr>
            <a:xfrm rot="5400000">
              <a:off x="7196376" y="4390227"/>
              <a:ext cx="1155830" cy="3048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国际工程公司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2" name="Rounded Rectangle 53"/>
            <p:cNvSpPr/>
            <p:nvPr/>
          </p:nvSpPr>
          <p:spPr>
            <a:xfrm rot="5400000">
              <a:off x="7658108" y="4390227"/>
              <a:ext cx="1155830" cy="3048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进出口公司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</p:grpSp>
      <p:grpSp>
        <p:nvGrpSpPr>
          <p:cNvPr id="43" name="组合 42"/>
          <p:cNvGrpSpPr/>
          <p:nvPr userDrawn="1"/>
        </p:nvGrpSpPr>
        <p:grpSpPr>
          <a:xfrm>
            <a:off x="251520" y="5328592"/>
            <a:ext cx="8424000" cy="1412776"/>
            <a:chOff x="251521" y="5328592"/>
            <a:chExt cx="8424000" cy="1412776"/>
          </a:xfrm>
        </p:grpSpPr>
        <p:sp>
          <p:nvSpPr>
            <p:cNvPr id="44" name="Rounded Rectangle 53"/>
            <p:cNvSpPr/>
            <p:nvPr/>
          </p:nvSpPr>
          <p:spPr>
            <a:xfrm rot="5400000">
              <a:off x="-28722" y="6012309"/>
              <a:ext cx="1009301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变压器厂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5" name="Rounded Rectangle 53"/>
            <p:cNvSpPr/>
            <p:nvPr/>
          </p:nvSpPr>
          <p:spPr>
            <a:xfrm rot="5400000">
              <a:off x="35105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国际成套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6" name="Rounded Rectangle 53"/>
            <p:cNvSpPr/>
            <p:nvPr/>
          </p:nvSpPr>
          <p:spPr>
            <a:xfrm rot="5400000">
              <a:off x="73083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中特分公司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7" name="Rounded Rectangle 53"/>
            <p:cNvSpPr/>
            <p:nvPr/>
          </p:nvSpPr>
          <p:spPr>
            <a:xfrm rot="5400000">
              <a:off x="111061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现代</a:t>
              </a:r>
              <a:r>
                <a:rPr lang="zh-CN" altLang="en-US" sz="1200" kern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物流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8" name="Rounded Rectangle 53"/>
            <p:cNvSpPr/>
            <p:nvPr/>
          </p:nvSpPr>
          <p:spPr>
            <a:xfrm rot="5400000">
              <a:off x="149039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上开公司 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9" name="Rounded Rectangle 53"/>
            <p:cNvSpPr/>
            <p:nvPr/>
          </p:nvSpPr>
          <p:spPr>
            <a:xfrm rot="5400000">
              <a:off x="187017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印度能源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50" name="Rounded Rectangle 53"/>
            <p:cNvSpPr/>
            <p:nvPr/>
          </p:nvSpPr>
          <p:spPr>
            <a:xfrm rot="5400000">
              <a:off x="224995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物业公司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51" name="Rounded Rectangle 53"/>
            <p:cNvSpPr/>
            <p:nvPr/>
          </p:nvSpPr>
          <p:spPr>
            <a:xfrm rot="5400000">
              <a:off x="262973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电气分公司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52" name="Rounded Rectangle 53"/>
            <p:cNvSpPr/>
            <p:nvPr/>
          </p:nvSpPr>
          <p:spPr>
            <a:xfrm rot="5400000">
              <a:off x="338929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多晶硅公司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53" name="Rounded Rectangle 53"/>
            <p:cNvSpPr/>
            <p:nvPr/>
          </p:nvSpPr>
          <p:spPr>
            <a:xfrm rot="5400000">
              <a:off x="376907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自备热电厂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 rot="5400000">
              <a:off x="4148859" y="6012308"/>
              <a:ext cx="1009300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风电工程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55" name="Rounded Rectangle 53"/>
            <p:cNvSpPr/>
            <p:nvPr/>
          </p:nvSpPr>
          <p:spPr>
            <a:xfrm rot="5400000">
              <a:off x="452863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西科公司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56" name="Rounded Rectangle 53"/>
            <p:cNvSpPr/>
            <p:nvPr/>
          </p:nvSpPr>
          <p:spPr>
            <a:xfrm rot="5400000">
              <a:off x="490841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佳阳公司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57" name="Rounded Rectangle 53"/>
            <p:cNvSpPr/>
            <p:nvPr/>
          </p:nvSpPr>
          <p:spPr>
            <a:xfrm rot="5400000">
              <a:off x="528819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西安电力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58" name="Rounded Rectangle 53"/>
            <p:cNvSpPr/>
            <p:nvPr/>
          </p:nvSpPr>
          <p:spPr>
            <a:xfrm rot="5400000">
              <a:off x="566797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将二矿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59" name="Rounded Rectangle 53"/>
            <p:cNvSpPr/>
            <p:nvPr/>
          </p:nvSpPr>
          <p:spPr>
            <a:xfrm rot="5400000">
              <a:off x="604775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南露天矿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0" name="Rounded Rectangle 53"/>
            <p:cNvSpPr/>
            <p:nvPr/>
          </p:nvSpPr>
          <p:spPr>
            <a:xfrm rot="5400000">
              <a:off x="680731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铝箔公司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1" name="Rounded Rectangle 53"/>
            <p:cNvSpPr/>
            <p:nvPr/>
          </p:nvSpPr>
          <p:spPr>
            <a:xfrm rot="5400000">
              <a:off x="718709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电极箔公司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2" name="Rounded Rectangle 53"/>
            <p:cNvSpPr/>
            <p:nvPr/>
          </p:nvSpPr>
          <p:spPr>
            <a:xfrm rot="5400000">
              <a:off x="756687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经纬众和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3" name="Rounded Rectangle 53"/>
            <p:cNvSpPr/>
            <p:nvPr/>
          </p:nvSpPr>
          <p:spPr>
            <a:xfrm rot="5400000">
              <a:off x="7946654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冶金建设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251521" y="5328592"/>
              <a:ext cx="8424000" cy="1412776"/>
            </a:xfrm>
            <a:prstGeom prst="round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Rounded Rectangle 53"/>
            <p:cNvSpPr/>
            <p:nvPr/>
          </p:nvSpPr>
          <p:spPr>
            <a:xfrm rot="5400000">
              <a:off x="300951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200" kern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…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6" name="Rounded Rectangle 53"/>
            <p:cNvSpPr/>
            <p:nvPr/>
          </p:nvSpPr>
          <p:spPr>
            <a:xfrm rot="5400000">
              <a:off x="6427539" y="6012308"/>
              <a:ext cx="1009299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200" kern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…</a:t>
              </a:r>
              <a:endParaRPr lang="en-US" altLang="zh-CN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23528" y="5328592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b="1" dirty="0" smtClean="0">
                  <a:solidFill>
                    <a:srgbClr val="333333"/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项目公司</a:t>
              </a:r>
              <a:endParaRPr lang="zh-CN" altLang="en-US" sz="1400" b="1" dirty="0">
                <a:solidFill>
                  <a:srgbClr val="333333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8476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0000"/>
          </a:xfrm>
        </p:spPr>
        <p:txBody>
          <a:bodyPr anchor="t"/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 dirty="0"/>
          </a:p>
        </p:txBody>
      </p:sp>
      <p:sp>
        <p:nvSpPr>
          <p:cNvPr id="18" name="Flowchart: Alternate Process 172"/>
          <p:cNvSpPr/>
          <p:nvPr userDrawn="1"/>
        </p:nvSpPr>
        <p:spPr>
          <a:xfrm>
            <a:off x="251520" y="1106141"/>
            <a:ext cx="8441061" cy="1703387"/>
          </a:xfrm>
          <a:prstGeom prst="flowChartAlternateProcess">
            <a:avLst/>
          </a:prstGeom>
          <a:noFill/>
          <a:ln w="25400" cap="flat" cmpd="sng" algn="ctr">
            <a:solidFill>
              <a:srgbClr val="FFC000"/>
            </a:solidFill>
            <a:prstDash val="sysDash"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dirty="0">
                <a:solidFill>
                  <a:srgbClr val="333333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公司层</a:t>
            </a:r>
            <a:endParaRPr lang="en-US" sz="1400" b="1" dirty="0">
              <a:solidFill>
                <a:srgbClr val="333333"/>
              </a:solidFill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19" name="Rounded Rectangle 49"/>
          <p:cNvSpPr/>
          <p:nvPr userDrawn="1"/>
        </p:nvSpPr>
        <p:spPr>
          <a:xfrm>
            <a:off x="7464368" y="2387869"/>
            <a:ext cx="1068071" cy="2880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Calibri" pitchFamily="34" charset="0"/>
                <a:ea typeface="华文楷体" pitchFamily="2" charset="-122"/>
                <a:cs typeface="Calibri" pitchFamily="34" charset="0"/>
              </a:rPr>
              <a:t>NC</a:t>
            </a: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Calibri" pitchFamily="34" charset="0"/>
                <a:ea typeface="华文楷体" pitchFamily="2" charset="-122"/>
                <a:cs typeface="Calibri" pitchFamily="34" charset="0"/>
              </a:rPr>
              <a:t>系统</a:t>
            </a:r>
            <a:endParaRPr kumimoji="0" lang="en-US" altLang="zh-CN" sz="120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uLnTx/>
              <a:uFillTx/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grpSp>
        <p:nvGrpSpPr>
          <p:cNvPr id="20" name="组合 19"/>
          <p:cNvGrpSpPr/>
          <p:nvPr userDrawn="1"/>
        </p:nvGrpSpPr>
        <p:grpSpPr>
          <a:xfrm>
            <a:off x="1786928" y="1772816"/>
            <a:ext cx="5236728" cy="886231"/>
            <a:chOff x="1626835" y="1772816"/>
            <a:chExt cx="5236728" cy="886231"/>
          </a:xfrm>
        </p:grpSpPr>
        <p:sp>
          <p:nvSpPr>
            <p:cNvPr id="21" name="TextBox 20"/>
            <p:cNvSpPr txBox="1"/>
            <p:nvPr/>
          </p:nvSpPr>
          <p:spPr>
            <a:xfrm>
              <a:off x="1679202" y="1786517"/>
              <a:ext cx="51658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经营管控总控平台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22" name="Rounded Rectangle 49"/>
            <p:cNvSpPr/>
            <p:nvPr/>
          </p:nvSpPr>
          <p:spPr>
            <a:xfrm>
              <a:off x="1738999" y="2097789"/>
              <a:ext cx="1513539" cy="441325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33"/>
                  </a:solidFill>
                  <a:uLnTx/>
                  <a:uFillTx/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输变电事业部</a:t>
              </a:r>
              <a:endPara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33"/>
                  </a:solidFill>
                  <a:uLnTx/>
                  <a:uFillTx/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经营精细化管理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uLnTx/>
                <a:uFillTx/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23" name="Rounded Rectangle 49"/>
            <p:cNvSpPr/>
            <p:nvPr/>
          </p:nvSpPr>
          <p:spPr>
            <a:xfrm>
              <a:off x="3491187" y="2097789"/>
              <a:ext cx="1513539" cy="441325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33"/>
                  </a:solidFill>
                  <a:uLnTx/>
                  <a:uFillTx/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整体经营指标</a:t>
              </a:r>
              <a:endPara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33"/>
                  </a:solidFill>
                  <a:uLnTx/>
                  <a:uFillTx/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管理平台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uLnTx/>
                <a:uFillTx/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24" name="Rounded Rectangle 156"/>
            <p:cNvSpPr/>
            <p:nvPr/>
          </p:nvSpPr>
          <p:spPr>
            <a:xfrm>
              <a:off x="1626835" y="1772816"/>
              <a:ext cx="5236728" cy="886231"/>
            </a:xfrm>
            <a:prstGeom prst="roundRect">
              <a:avLst/>
            </a:prstGeom>
            <a:noFill/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25" name="Rounded Rectangle 49"/>
            <p:cNvSpPr/>
            <p:nvPr/>
          </p:nvSpPr>
          <p:spPr>
            <a:xfrm>
              <a:off x="5243375" y="2097789"/>
              <a:ext cx="1513539" cy="441325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33"/>
                  </a:solidFill>
                  <a:uLnTx/>
                  <a:uFillTx/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整体财务指标</a:t>
              </a:r>
              <a:endPara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33"/>
                  </a:solidFill>
                  <a:uLnTx/>
                  <a:uFillTx/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管理平台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uLnTx/>
                <a:uFillTx/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</p:grpSp>
      <p:sp>
        <p:nvSpPr>
          <p:cNvPr id="26" name="Rounded Rectangle 49"/>
          <p:cNvSpPr/>
          <p:nvPr userDrawn="1"/>
        </p:nvSpPr>
        <p:spPr>
          <a:xfrm>
            <a:off x="455066" y="2023859"/>
            <a:ext cx="1092598" cy="2520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华文楷体" pitchFamily="2" charset="-122"/>
                <a:ea typeface="华文楷体" pitchFamily="2" charset="-122"/>
                <a:cs typeface="Calibri" pitchFamily="34" charset="0"/>
              </a:rPr>
              <a:t>企管部</a:t>
            </a:r>
            <a:endParaRPr kumimoji="0" lang="en-US" altLang="zh-CN" sz="120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uLnTx/>
              <a:uFillTx/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27" name="Rounded Rectangle 49"/>
          <p:cNvSpPr/>
          <p:nvPr userDrawn="1"/>
        </p:nvSpPr>
        <p:spPr>
          <a:xfrm>
            <a:off x="7464367" y="1972347"/>
            <a:ext cx="1068071" cy="2880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>
                <a:solidFill>
                  <a:srgbClr val="333333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财务</a:t>
            </a: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华文楷体" pitchFamily="2" charset="-122"/>
                <a:ea typeface="华文楷体" pitchFamily="2" charset="-122"/>
                <a:cs typeface="Calibri" pitchFamily="34" charset="0"/>
              </a:rPr>
              <a:t>部</a:t>
            </a:r>
            <a:endParaRPr kumimoji="0" lang="en-US" altLang="zh-CN" sz="120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uLnTx/>
              <a:uFillTx/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28" name="Rounded Rectangle 49"/>
          <p:cNvSpPr/>
          <p:nvPr userDrawn="1"/>
        </p:nvSpPr>
        <p:spPr>
          <a:xfrm>
            <a:off x="3480174" y="1260712"/>
            <a:ext cx="1900359" cy="32597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华文楷体" pitchFamily="2" charset="-122"/>
                <a:ea typeface="华文楷体" pitchFamily="2" charset="-122"/>
                <a:cs typeface="Calibri" pitchFamily="34" charset="0"/>
              </a:rPr>
              <a:t>公司领导</a:t>
            </a:r>
            <a:endParaRPr kumimoji="0" lang="en-US" altLang="zh-CN" sz="120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uLnTx/>
              <a:uFillTx/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29" name="Rounded Rectangle 49"/>
          <p:cNvSpPr/>
          <p:nvPr userDrawn="1"/>
        </p:nvSpPr>
        <p:spPr>
          <a:xfrm>
            <a:off x="455066" y="2418917"/>
            <a:ext cx="1092598" cy="2520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华文楷体" pitchFamily="2" charset="-122"/>
                <a:ea typeface="华文楷体" pitchFamily="2" charset="-122"/>
                <a:cs typeface="Calibri" pitchFamily="34" charset="0"/>
              </a:rPr>
              <a:t>市场部</a:t>
            </a:r>
            <a:endParaRPr kumimoji="0" lang="en-US" altLang="zh-CN" sz="120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uLnTx/>
              <a:uFillTx/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</p:txBody>
      </p:sp>
      <p:cxnSp>
        <p:nvCxnSpPr>
          <p:cNvPr id="30" name="Elbow Connector 20"/>
          <p:cNvCxnSpPr>
            <a:stCxn id="25" idx="3"/>
            <a:endCxn id="19" idx="1"/>
          </p:cNvCxnSpPr>
          <p:nvPr userDrawn="1"/>
        </p:nvCxnSpPr>
        <p:spPr>
          <a:xfrm>
            <a:off x="6917007" y="2318452"/>
            <a:ext cx="547361" cy="213417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FFC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1" name="Rounded Rectangle 49"/>
          <p:cNvSpPr/>
          <p:nvPr userDrawn="1"/>
        </p:nvSpPr>
        <p:spPr>
          <a:xfrm>
            <a:off x="7464368" y="1556824"/>
            <a:ext cx="1068071" cy="2880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noProof="0" dirty="0" smtClean="0">
                <a:solidFill>
                  <a:srgbClr val="333333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经营管理部</a:t>
            </a:r>
            <a:endParaRPr lang="en-US" altLang="zh-CN" sz="1200" kern="0" noProof="0" dirty="0">
              <a:solidFill>
                <a:srgbClr val="333333"/>
              </a:solidFill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32" name="Rounded Rectangle 49"/>
          <p:cNvSpPr/>
          <p:nvPr userDrawn="1"/>
        </p:nvSpPr>
        <p:spPr>
          <a:xfrm>
            <a:off x="455066" y="1628800"/>
            <a:ext cx="1092598" cy="2520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华文楷体" pitchFamily="2" charset="-122"/>
                <a:ea typeface="华文楷体" pitchFamily="2" charset="-122"/>
                <a:cs typeface="Calibri" pitchFamily="34" charset="0"/>
              </a:rPr>
              <a:t>采购部</a:t>
            </a:r>
            <a:endParaRPr kumimoji="0" lang="en-US" altLang="zh-CN" sz="120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uLnTx/>
              <a:uFillTx/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332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0000"/>
          </a:xfrm>
        </p:spPr>
        <p:txBody>
          <a:bodyPr anchor="t"/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8" name="Flowchart: Alternate Process 172"/>
          <p:cNvSpPr/>
          <p:nvPr userDrawn="1"/>
        </p:nvSpPr>
        <p:spPr>
          <a:xfrm>
            <a:off x="251520" y="1106141"/>
            <a:ext cx="8441061" cy="1703387"/>
          </a:xfrm>
          <a:prstGeom prst="flowChartAlternateProcess">
            <a:avLst/>
          </a:prstGeom>
          <a:noFill/>
          <a:ln w="25400" cap="flat" cmpd="sng" algn="ctr">
            <a:solidFill>
              <a:srgbClr val="FFC000"/>
            </a:solidFill>
            <a:prstDash val="sysDash"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dirty="0">
                <a:solidFill>
                  <a:srgbClr val="333333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公司层</a:t>
            </a:r>
            <a:endParaRPr lang="en-US" sz="1400" b="1" dirty="0">
              <a:solidFill>
                <a:srgbClr val="333333"/>
              </a:solidFill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19" name="Rounded Rectangle 49"/>
          <p:cNvSpPr/>
          <p:nvPr userDrawn="1"/>
        </p:nvSpPr>
        <p:spPr>
          <a:xfrm>
            <a:off x="7464368" y="2387869"/>
            <a:ext cx="1068071" cy="2880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Calibri" pitchFamily="34" charset="0"/>
                <a:ea typeface="华文楷体" pitchFamily="2" charset="-122"/>
                <a:cs typeface="Calibri" pitchFamily="34" charset="0"/>
              </a:rPr>
              <a:t>NC</a:t>
            </a: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Calibri" pitchFamily="34" charset="0"/>
                <a:ea typeface="华文楷体" pitchFamily="2" charset="-122"/>
                <a:cs typeface="Calibri" pitchFamily="34" charset="0"/>
              </a:rPr>
              <a:t>系统</a:t>
            </a:r>
            <a:endParaRPr kumimoji="0" lang="en-US" altLang="zh-CN" sz="120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uLnTx/>
              <a:uFillTx/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grpSp>
        <p:nvGrpSpPr>
          <p:cNvPr id="20" name="组合 19"/>
          <p:cNvGrpSpPr/>
          <p:nvPr userDrawn="1"/>
        </p:nvGrpSpPr>
        <p:grpSpPr>
          <a:xfrm>
            <a:off x="1786928" y="1772816"/>
            <a:ext cx="5236728" cy="886231"/>
            <a:chOff x="1626835" y="1772816"/>
            <a:chExt cx="5236728" cy="886231"/>
          </a:xfrm>
        </p:grpSpPr>
        <p:sp>
          <p:nvSpPr>
            <p:cNvPr id="21" name="TextBox 20"/>
            <p:cNvSpPr txBox="1"/>
            <p:nvPr/>
          </p:nvSpPr>
          <p:spPr>
            <a:xfrm>
              <a:off x="1679202" y="1786517"/>
              <a:ext cx="51658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经营管控总控平台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22" name="Rounded Rectangle 49"/>
            <p:cNvSpPr/>
            <p:nvPr/>
          </p:nvSpPr>
          <p:spPr>
            <a:xfrm>
              <a:off x="1738999" y="2097789"/>
              <a:ext cx="1513539" cy="441325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33"/>
                  </a:solidFill>
                  <a:uLnTx/>
                  <a:uFillTx/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输变电事业部</a:t>
              </a:r>
              <a:endPara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33"/>
                  </a:solidFill>
                  <a:uLnTx/>
                  <a:uFillTx/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经营精细化管理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uLnTx/>
                <a:uFillTx/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23" name="Rounded Rectangle 49"/>
            <p:cNvSpPr/>
            <p:nvPr/>
          </p:nvSpPr>
          <p:spPr>
            <a:xfrm>
              <a:off x="3491187" y="2097789"/>
              <a:ext cx="1513539" cy="441325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33"/>
                  </a:solidFill>
                  <a:uLnTx/>
                  <a:uFillTx/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整体经营指标</a:t>
              </a:r>
              <a:endPara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33"/>
                  </a:solidFill>
                  <a:uLnTx/>
                  <a:uFillTx/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管理平台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uLnTx/>
                <a:uFillTx/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24" name="Rounded Rectangle 156"/>
            <p:cNvSpPr/>
            <p:nvPr/>
          </p:nvSpPr>
          <p:spPr>
            <a:xfrm>
              <a:off x="1626835" y="1772816"/>
              <a:ext cx="5236728" cy="886231"/>
            </a:xfrm>
            <a:prstGeom prst="roundRect">
              <a:avLst/>
            </a:prstGeom>
            <a:noFill/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25" name="Rounded Rectangle 49"/>
            <p:cNvSpPr/>
            <p:nvPr/>
          </p:nvSpPr>
          <p:spPr>
            <a:xfrm>
              <a:off x="5243375" y="2097789"/>
              <a:ext cx="1513539" cy="441325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33"/>
                  </a:solidFill>
                  <a:uLnTx/>
                  <a:uFillTx/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整体财务指标</a:t>
              </a:r>
              <a:endPara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33"/>
                  </a:solidFill>
                  <a:uLnTx/>
                  <a:uFillTx/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管理平台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uLnTx/>
                <a:uFillTx/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</p:grpSp>
      <p:sp>
        <p:nvSpPr>
          <p:cNvPr id="26" name="Rounded Rectangle 49"/>
          <p:cNvSpPr/>
          <p:nvPr userDrawn="1"/>
        </p:nvSpPr>
        <p:spPr>
          <a:xfrm>
            <a:off x="455066" y="2023859"/>
            <a:ext cx="1092598" cy="2520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华文楷体" pitchFamily="2" charset="-122"/>
                <a:ea typeface="华文楷体" pitchFamily="2" charset="-122"/>
                <a:cs typeface="Calibri" pitchFamily="34" charset="0"/>
              </a:rPr>
              <a:t>企管部</a:t>
            </a:r>
            <a:endParaRPr kumimoji="0" lang="en-US" altLang="zh-CN" sz="120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uLnTx/>
              <a:uFillTx/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27" name="Rounded Rectangle 49"/>
          <p:cNvSpPr/>
          <p:nvPr userDrawn="1"/>
        </p:nvSpPr>
        <p:spPr>
          <a:xfrm>
            <a:off x="7464367" y="1972347"/>
            <a:ext cx="1068071" cy="2880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>
                <a:solidFill>
                  <a:srgbClr val="333333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财务</a:t>
            </a: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华文楷体" pitchFamily="2" charset="-122"/>
                <a:ea typeface="华文楷体" pitchFamily="2" charset="-122"/>
                <a:cs typeface="Calibri" pitchFamily="34" charset="0"/>
              </a:rPr>
              <a:t>部</a:t>
            </a:r>
            <a:endParaRPr kumimoji="0" lang="en-US" altLang="zh-CN" sz="120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uLnTx/>
              <a:uFillTx/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28" name="Rounded Rectangle 49"/>
          <p:cNvSpPr/>
          <p:nvPr userDrawn="1"/>
        </p:nvSpPr>
        <p:spPr>
          <a:xfrm>
            <a:off x="3480174" y="1260712"/>
            <a:ext cx="1900359" cy="32597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华文楷体" pitchFamily="2" charset="-122"/>
                <a:ea typeface="华文楷体" pitchFamily="2" charset="-122"/>
                <a:cs typeface="Calibri" pitchFamily="34" charset="0"/>
              </a:rPr>
              <a:t>公司领导</a:t>
            </a:r>
            <a:endParaRPr kumimoji="0" lang="en-US" altLang="zh-CN" sz="120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uLnTx/>
              <a:uFillTx/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29" name="Rounded Rectangle 49"/>
          <p:cNvSpPr/>
          <p:nvPr userDrawn="1"/>
        </p:nvSpPr>
        <p:spPr>
          <a:xfrm>
            <a:off x="455066" y="2418917"/>
            <a:ext cx="1092598" cy="2520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华文楷体" pitchFamily="2" charset="-122"/>
                <a:ea typeface="华文楷体" pitchFamily="2" charset="-122"/>
                <a:cs typeface="Calibri" pitchFamily="34" charset="0"/>
              </a:rPr>
              <a:t>市场部</a:t>
            </a:r>
            <a:endParaRPr kumimoji="0" lang="en-US" altLang="zh-CN" sz="120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uLnTx/>
              <a:uFillTx/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</p:txBody>
      </p:sp>
      <p:cxnSp>
        <p:nvCxnSpPr>
          <p:cNvPr id="30" name="Elbow Connector 20"/>
          <p:cNvCxnSpPr>
            <a:stCxn id="25" idx="3"/>
            <a:endCxn id="19" idx="1"/>
          </p:cNvCxnSpPr>
          <p:nvPr userDrawn="1"/>
        </p:nvCxnSpPr>
        <p:spPr>
          <a:xfrm>
            <a:off x="6917007" y="2318452"/>
            <a:ext cx="547361" cy="213417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FFC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1" name="Rounded Rectangle 49"/>
          <p:cNvSpPr/>
          <p:nvPr userDrawn="1"/>
        </p:nvSpPr>
        <p:spPr>
          <a:xfrm>
            <a:off x="7464368" y="1556824"/>
            <a:ext cx="1068071" cy="2880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noProof="0" dirty="0" smtClean="0">
                <a:solidFill>
                  <a:srgbClr val="333333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经营管理部</a:t>
            </a:r>
            <a:endParaRPr lang="en-US" altLang="zh-CN" sz="1200" kern="0" noProof="0" dirty="0">
              <a:solidFill>
                <a:srgbClr val="333333"/>
              </a:solidFill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32" name="Rounded Rectangle 49"/>
          <p:cNvSpPr/>
          <p:nvPr userDrawn="1"/>
        </p:nvSpPr>
        <p:spPr>
          <a:xfrm>
            <a:off x="455066" y="1628800"/>
            <a:ext cx="1092598" cy="2520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华文楷体" pitchFamily="2" charset="-122"/>
                <a:ea typeface="华文楷体" pitchFamily="2" charset="-122"/>
                <a:cs typeface="Calibri" pitchFamily="34" charset="0"/>
              </a:rPr>
              <a:t>采购部</a:t>
            </a:r>
            <a:endParaRPr kumimoji="0" lang="en-US" altLang="zh-CN" sz="120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uLnTx/>
              <a:uFillTx/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98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0000"/>
          </a:xfrm>
        </p:spPr>
        <p:txBody>
          <a:bodyPr anchor="t"/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8" name="Flowchart: Alternate Process 172"/>
          <p:cNvSpPr/>
          <p:nvPr userDrawn="1"/>
        </p:nvSpPr>
        <p:spPr>
          <a:xfrm>
            <a:off x="251520" y="1106141"/>
            <a:ext cx="8441061" cy="1703387"/>
          </a:xfrm>
          <a:prstGeom prst="flowChartAlternateProcess">
            <a:avLst/>
          </a:prstGeom>
          <a:noFill/>
          <a:ln w="25400" cap="flat" cmpd="sng" algn="ctr">
            <a:solidFill>
              <a:srgbClr val="FFC000"/>
            </a:solidFill>
            <a:prstDash val="sysDash"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dirty="0">
                <a:solidFill>
                  <a:srgbClr val="333333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公司层</a:t>
            </a:r>
            <a:endParaRPr lang="en-US" sz="1400" b="1" dirty="0">
              <a:solidFill>
                <a:srgbClr val="333333"/>
              </a:solidFill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19" name="Rounded Rectangle 49"/>
          <p:cNvSpPr/>
          <p:nvPr userDrawn="1"/>
        </p:nvSpPr>
        <p:spPr>
          <a:xfrm>
            <a:off x="7464368" y="2387869"/>
            <a:ext cx="1068071" cy="2880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Calibri" pitchFamily="34" charset="0"/>
                <a:ea typeface="华文楷体" pitchFamily="2" charset="-122"/>
                <a:cs typeface="Calibri" pitchFamily="34" charset="0"/>
              </a:rPr>
              <a:t>NC</a:t>
            </a: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Calibri" pitchFamily="34" charset="0"/>
                <a:ea typeface="华文楷体" pitchFamily="2" charset="-122"/>
                <a:cs typeface="Calibri" pitchFamily="34" charset="0"/>
              </a:rPr>
              <a:t>系统</a:t>
            </a:r>
            <a:endParaRPr kumimoji="0" lang="en-US" altLang="zh-CN" sz="120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uLnTx/>
              <a:uFillTx/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grpSp>
        <p:nvGrpSpPr>
          <p:cNvPr id="20" name="组合 19"/>
          <p:cNvGrpSpPr/>
          <p:nvPr userDrawn="1"/>
        </p:nvGrpSpPr>
        <p:grpSpPr>
          <a:xfrm>
            <a:off x="1786928" y="1772816"/>
            <a:ext cx="5236728" cy="886231"/>
            <a:chOff x="1626835" y="1772816"/>
            <a:chExt cx="5236728" cy="886231"/>
          </a:xfrm>
        </p:grpSpPr>
        <p:sp>
          <p:nvSpPr>
            <p:cNvPr id="21" name="TextBox 20"/>
            <p:cNvSpPr txBox="1"/>
            <p:nvPr/>
          </p:nvSpPr>
          <p:spPr>
            <a:xfrm>
              <a:off x="1679202" y="1786517"/>
              <a:ext cx="51658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经营管控总控平台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22" name="Rounded Rectangle 49"/>
            <p:cNvSpPr/>
            <p:nvPr/>
          </p:nvSpPr>
          <p:spPr>
            <a:xfrm>
              <a:off x="1738999" y="2097789"/>
              <a:ext cx="1513539" cy="441325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33"/>
                  </a:solidFill>
                  <a:uLnTx/>
                  <a:uFillTx/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输变电事业部</a:t>
              </a:r>
              <a:endPara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33"/>
                  </a:solidFill>
                  <a:uLnTx/>
                  <a:uFillTx/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经营精细化管理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uLnTx/>
                <a:uFillTx/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23" name="Rounded Rectangle 49"/>
            <p:cNvSpPr/>
            <p:nvPr/>
          </p:nvSpPr>
          <p:spPr>
            <a:xfrm>
              <a:off x="3491187" y="2097789"/>
              <a:ext cx="1513539" cy="441325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33"/>
                  </a:solidFill>
                  <a:uLnTx/>
                  <a:uFillTx/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整体经营指标</a:t>
              </a:r>
              <a:endPara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33"/>
                  </a:solidFill>
                  <a:uLnTx/>
                  <a:uFillTx/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管理平台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uLnTx/>
                <a:uFillTx/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24" name="Rounded Rectangle 156"/>
            <p:cNvSpPr/>
            <p:nvPr/>
          </p:nvSpPr>
          <p:spPr>
            <a:xfrm>
              <a:off x="1626835" y="1772816"/>
              <a:ext cx="5236728" cy="886231"/>
            </a:xfrm>
            <a:prstGeom prst="roundRect">
              <a:avLst/>
            </a:prstGeom>
            <a:noFill/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25" name="Rounded Rectangle 49"/>
            <p:cNvSpPr/>
            <p:nvPr/>
          </p:nvSpPr>
          <p:spPr>
            <a:xfrm>
              <a:off x="5243375" y="2097789"/>
              <a:ext cx="1513539" cy="441325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33"/>
                  </a:solidFill>
                  <a:uLnTx/>
                  <a:uFillTx/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整体财务指标</a:t>
              </a:r>
              <a:endPara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33"/>
                  </a:solidFill>
                  <a:uLnTx/>
                  <a:uFillTx/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管理平台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uLnTx/>
                <a:uFillTx/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</p:grpSp>
      <p:sp>
        <p:nvSpPr>
          <p:cNvPr id="26" name="Rounded Rectangle 49"/>
          <p:cNvSpPr/>
          <p:nvPr userDrawn="1"/>
        </p:nvSpPr>
        <p:spPr>
          <a:xfrm>
            <a:off x="455066" y="2023859"/>
            <a:ext cx="1092598" cy="2520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华文楷体" pitchFamily="2" charset="-122"/>
                <a:ea typeface="华文楷体" pitchFamily="2" charset="-122"/>
                <a:cs typeface="Calibri" pitchFamily="34" charset="0"/>
              </a:rPr>
              <a:t>企管部</a:t>
            </a:r>
            <a:endParaRPr kumimoji="0" lang="en-US" altLang="zh-CN" sz="120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uLnTx/>
              <a:uFillTx/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27" name="Rounded Rectangle 49"/>
          <p:cNvSpPr/>
          <p:nvPr userDrawn="1"/>
        </p:nvSpPr>
        <p:spPr>
          <a:xfrm>
            <a:off x="7464367" y="1972347"/>
            <a:ext cx="1068071" cy="2880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>
                <a:solidFill>
                  <a:srgbClr val="333333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财务</a:t>
            </a: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华文楷体" pitchFamily="2" charset="-122"/>
                <a:ea typeface="华文楷体" pitchFamily="2" charset="-122"/>
                <a:cs typeface="Calibri" pitchFamily="34" charset="0"/>
              </a:rPr>
              <a:t>部</a:t>
            </a:r>
            <a:endParaRPr kumimoji="0" lang="en-US" altLang="zh-CN" sz="120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uLnTx/>
              <a:uFillTx/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28" name="Rounded Rectangle 49"/>
          <p:cNvSpPr/>
          <p:nvPr userDrawn="1"/>
        </p:nvSpPr>
        <p:spPr>
          <a:xfrm>
            <a:off x="3480174" y="1260712"/>
            <a:ext cx="1900359" cy="32597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华文楷体" pitchFamily="2" charset="-122"/>
                <a:ea typeface="华文楷体" pitchFamily="2" charset="-122"/>
                <a:cs typeface="Calibri" pitchFamily="34" charset="0"/>
              </a:rPr>
              <a:t>公司领导</a:t>
            </a:r>
            <a:endParaRPr kumimoji="0" lang="en-US" altLang="zh-CN" sz="120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uLnTx/>
              <a:uFillTx/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29" name="Rounded Rectangle 49"/>
          <p:cNvSpPr/>
          <p:nvPr userDrawn="1"/>
        </p:nvSpPr>
        <p:spPr>
          <a:xfrm>
            <a:off x="455066" y="2418917"/>
            <a:ext cx="1092598" cy="2520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华文楷体" pitchFamily="2" charset="-122"/>
                <a:ea typeface="华文楷体" pitchFamily="2" charset="-122"/>
                <a:cs typeface="Calibri" pitchFamily="34" charset="0"/>
              </a:rPr>
              <a:t>市场部</a:t>
            </a:r>
            <a:endParaRPr kumimoji="0" lang="en-US" altLang="zh-CN" sz="120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uLnTx/>
              <a:uFillTx/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</p:txBody>
      </p:sp>
      <p:cxnSp>
        <p:nvCxnSpPr>
          <p:cNvPr id="30" name="Elbow Connector 20"/>
          <p:cNvCxnSpPr>
            <a:stCxn id="25" idx="3"/>
            <a:endCxn id="19" idx="1"/>
          </p:cNvCxnSpPr>
          <p:nvPr userDrawn="1"/>
        </p:nvCxnSpPr>
        <p:spPr>
          <a:xfrm>
            <a:off x="6917007" y="2318452"/>
            <a:ext cx="547361" cy="213417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FFC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1" name="Rounded Rectangle 49"/>
          <p:cNvSpPr/>
          <p:nvPr userDrawn="1"/>
        </p:nvSpPr>
        <p:spPr>
          <a:xfrm>
            <a:off x="7464368" y="1556824"/>
            <a:ext cx="1068071" cy="2880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noProof="0" dirty="0" smtClean="0">
                <a:solidFill>
                  <a:srgbClr val="333333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经营管理部</a:t>
            </a:r>
            <a:endParaRPr lang="en-US" altLang="zh-CN" sz="1200" kern="0" noProof="0" dirty="0">
              <a:solidFill>
                <a:srgbClr val="333333"/>
              </a:solidFill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32" name="Rounded Rectangle 49"/>
          <p:cNvSpPr/>
          <p:nvPr userDrawn="1"/>
        </p:nvSpPr>
        <p:spPr>
          <a:xfrm>
            <a:off x="455066" y="1628800"/>
            <a:ext cx="1092598" cy="2520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华文楷体" pitchFamily="2" charset="-122"/>
                <a:ea typeface="华文楷体" pitchFamily="2" charset="-122"/>
                <a:cs typeface="Calibri" pitchFamily="34" charset="0"/>
              </a:rPr>
              <a:t>采购部</a:t>
            </a:r>
            <a:endParaRPr kumimoji="0" lang="en-US" altLang="zh-CN" sz="120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uLnTx/>
              <a:uFillTx/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98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0000"/>
          </a:xfrm>
        </p:spPr>
        <p:txBody>
          <a:bodyPr anchor="t"/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8" name="Flowchart: Alternate Process 172"/>
          <p:cNvSpPr/>
          <p:nvPr userDrawn="1"/>
        </p:nvSpPr>
        <p:spPr>
          <a:xfrm>
            <a:off x="251520" y="1106141"/>
            <a:ext cx="8441061" cy="1703387"/>
          </a:xfrm>
          <a:prstGeom prst="flowChartAlternateProcess">
            <a:avLst/>
          </a:prstGeom>
          <a:noFill/>
          <a:ln w="25400" cap="flat" cmpd="sng" algn="ctr">
            <a:solidFill>
              <a:srgbClr val="FFC000"/>
            </a:solidFill>
            <a:prstDash val="sysDash"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dirty="0">
                <a:solidFill>
                  <a:srgbClr val="333333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公司层</a:t>
            </a:r>
            <a:endParaRPr lang="en-US" sz="1400" b="1" dirty="0">
              <a:solidFill>
                <a:srgbClr val="333333"/>
              </a:solidFill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19" name="Rounded Rectangle 49"/>
          <p:cNvSpPr/>
          <p:nvPr userDrawn="1"/>
        </p:nvSpPr>
        <p:spPr>
          <a:xfrm>
            <a:off x="7464368" y="2387869"/>
            <a:ext cx="1068071" cy="2880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Calibri" pitchFamily="34" charset="0"/>
                <a:ea typeface="华文楷体" pitchFamily="2" charset="-122"/>
                <a:cs typeface="Calibri" pitchFamily="34" charset="0"/>
              </a:rPr>
              <a:t>NC</a:t>
            </a: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Calibri" pitchFamily="34" charset="0"/>
                <a:ea typeface="华文楷体" pitchFamily="2" charset="-122"/>
                <a:cs typeface="Calibri" pitchFamily="34" charset="0"/>
              </a:rPr>
              <a:t>系统</a:t>
            </a:r>
            <a:endParaRPr kumimoji="0" lang="en-US" altLang="zh-CN" sz="120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uLnTx/>
              <a:uFillTx/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grpSp>
        <p:nvGrpSpPr>
          <p:cNvPr id="20" name="组合 19"/>
          <p:cNvGrpSpPr/>
          <p:nvPr userDrawn="1"/>
        </p:nvGrpSpPr>
        <p:grpSpPr>
          <a:xfrm>
            <a:off x="1786928" y="1772816"/>
            <a:ext cx="5236728" cy="886231"/>
            <a:chOff x="1626835" y="1772816"/>
            <a:chExt cx="5236728" cy="886231"/>
          </a:xfrm>
        </p:grpSpPr>
        <p:sp>
          <p:nvSpPr>
            <p:cNvPr id="21" name="TextBox 20"/>
            <p:cNvSpPr txBox="1"/>
            <p:nvPr/>
          </p:nvSpPr>
          <p:spPr>
            <a:xfrm>
              <a:off x="1679202" y="1786517"/>
              <a:ext cx="51658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  <a:cs typeface="Calibri" pitchFamily="34" charset="0"/>
                </a:rPr>
                <a:t>经营管控总控平台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22" name="Rounded Rectangle 49"/>
            <p:cNvSpPr/>
            <p:nvPr/>
          </p:nvSpPr>
          <p:spPr>
            <a:xfrm>
              <a:off x="1738999" y="2097789"/>
              <a:ext cx="1513539" cy="441325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33"/>
                  </a:solidFill>
                  <a:uLnTx/>
                  <a:uFillTx/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输变电事业部</a:t>
              </a:r>
              <a:endPara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33"/>
                  </a:solidFill>
                  <a:uLnTx/>
                  <a:uFillTx/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经营精细化管理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uLnTx/>
                <a:uFillTx/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23" name="Rounded Rectangle 49"/>
            <p:cNvSpPr/>
            <p:nvPr/>
          </p:nvSpPr>
          <p:spPr>
            <a:xfrm>
              <a:off x="3491187" y="2097789"/>
              <a:ext cx="1513539" cy="441325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33"/>
                  </a:solidFill>
                  <a:uLnTx/>
                  <a:uFillTx/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整体经营指标</a:t>
              </a:r>
              <a:endPara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33"/>
                  </a:solidFill>
                  <a:uLnTx/>
                  <a:uFillTx/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管理平台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uLnTx/>
                <a:uFillTx/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24" name="Rounded Rectangle 156"/>
            <p:cNvSpPr/>
            <p:nvPr/>
          </p:nvSpPr>
          <p:spPr>
            <a:xfrm>
              <a:off x="1626835" y="1772816"/>
              <a:ext cx="5236728" cy="886231"/>
            </a:xfrm>
            <a:prstGeom prst="roundRect">
              <a:avLst/>
            </a:prstGeom>
            <a:noFill/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华文楷体" pitchFamily="2" charset="-122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25" name="Rounded Rectangle 49"/>
            <p:cNvSpPr/>
            <p:nvPr/>
          </p:nvSpPr>
          <p:spPr>
            <a:xfrm>
              <a:off x="5243375" y="2097789"/>
              <a:ext cx="1513539" cy="441325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33"/>
                  </a:solidFill>
                  <a:uLnTx/>
                  <a:uFillTx/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整体财务指标</a:t>
              </a:r>
              <a:endPara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33"/>
                  </a:solidFill>
                  <a:uLnTx/>
                  <a:uFillTx/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管理平台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uLnTx/>
                <a:uFillTx/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</p:grpSp>
      <p:sp>
        <p:nvSpPr>
          <p:cNvPr id="26" name="Rounded Rectangle 49"/>
          <p:cNvSpPr/>
          <p:nvPr userDrawn="1"/>
        </p:nvSpPr>
        <p:spPr>
          <a:xfrm>
            <a:off x="455066" y="2023859"/>
            <a:ext cx="1092598" cy="2520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华文楷体" pitchFamily="2" charset="-122"/>
                <a:ea typeface="华文楷体" pitchFamily="2" charset="-122"/>
                <a:cs typeface="Calibri" pitchFamily="34" charset="0"/>
              </a:rPr>
              <a:t>企管部</a:t>
            </a:r>
            <a:endParaRPr kumimoji="0" lang="en-US" altLang="zh-CN" sz="120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uLnTx/>
              <a:uFillTx/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27" name="Rounded Rectangle 49"/>
          <p:cNvSpPr/>
          <p:nvPr userDrawn="1"/>
        </p:nvSpPr>
        <p:spPr>
          <a:xfrm>
            <a:off x="7464367" y="1972347"/>
            <a:ext cx="1068071" cy="2880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>
                <a:solidFill>
                  <a:srgbClr val="333333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财务</a:t>
            </a: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华文楷体" pitchFamily="2" charset="-122"/>
                <a:ea typeface="华文楷体" pitchFamily="2" charset="-122"/>
                <a:cs typeface="Calibri" pitchFamily="34" charset="0"/>
              </a:rPr>
              <a:t>部</a:t>
            </a:r>
            <a:endParaRPr kumimoji="0" lang="en-US" altLang="zh-CN" sz="120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uLnTx/>
              <a:uFillTx/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28" name="Rounded Rectangle 49"/>
          <p:cNvSpPr/>
          <p:nvPr userDrawn="1"/>
        </p:nvSpPr>
        <p:spPr>
          <a:xfrm>
            <a:off x="3480174" y="1260712"/>
            <a:ext cx="1900359" cy="32597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华文楷体" pitchFamily="2" charset="-122"/>
                <a:ea typeface="华文楷体" pitchFamily="2" charset="-122"/>
                <a:cs typeface="Calibri" pitchFamily="34" charset="0"/>
              </a:rPr>
              <a:t>公司领导</a:t>
            </a:r>
            <a:endParaRPr kumimoji="0" lang="en-US" altLang="zh-CN" sz="120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uLnTx/>
              <a:uFillTx/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29" name="Rounded Rectangle 49"/>
          <p:cNvSpPr/>
          <p:nvPr userDrawn="1"/>
        </p:nvSpPr>
        <p:spPr>
          <a:xfrm>
            <a:off x="455066" y="2418917"/>
            <a:ext cx="1092598" cy="2520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华文楷体" pitchFamily="2" charset="-122"/>
                <a:ea typeface="华文楷体" pitchFamily="2" charset="-122"/>
                <a:cs typeface="Calibri" pitchFamily="34" charset="0"/>
              </a:rPr>
              <a:t>市场部</a:t>
            </a:r>
            <a:endParaRPr kumimoji="0" lang="en-US" altLang="zh-CN" sz="120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uLnTx/>
              <a:uFillTx/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</p:txBody>
      </p:sp>
      <p:cxnSp>
        <p:nvCxnSpPr>
          <p:cNvPr id="30" name="Elbow Connector 20"/>
          <p:cNvCxnSpPr>
            <a:stCxn id="25" idx="3"/>
            <a:endCxn id="19" idx="1"/>
          </p:cNvCxnSpPr>
          <p:nvPr userDrawn="1"/>
        </p:nvCxnSpPr>
        <p:spPr>
          <a:xfrm>
            <a:off x="6917007" y="2318452"/>
            <a:ext cx="547361" cy="213417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FFC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1" name="Rounded Rectangle 49"/>
          <p:cNvSpPr/>
          <p:nvPr userDrawn="1"/>
        </p:nvSpPr>
        <p:spPr>
          <a:xfrm>
            <a:off x="7464368" y="1556824"/>
            <a:ext cx="1068071" cy="2880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noProof="0" dirty="0" smtClean="0">
                <a:solidFill>
                  <a:srgbClr val="333333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经营管理部</a:t>
            </a:r>
            <a:endParaRPr lang="en-US" altLang="zh-CN" sz="1200" kern="0" noProof="0" dirty="0">
              <a:solidFill>
                <a:srgbClr val="333333"/>
              </a:solidFill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32" name="Rounded Rectangle 49"/>
          <p:cNvSpPr/>
          <p:nvPr userDrawn="1"/>
        </p:nvSpPr>
        <p:spPr>
          <a:xfrm>
            <a:off x="455066" y="1628800"/>
            <a:ext cx="1092598" cy="2520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uLnTx/>
                <a:uFillTx/>
                <a:latin typeface="华文楷体" pitchFamily="2" charset="-122"/>
                <a:ea typeface="华文楷体" pitchFamily="2" charset="-122"/>
                <a:cs typeface="Calibri" pitchFamily="34" charset="0"/>
              </a:rPr>
              <a:t>采购部</a:t>
            </a:r>
            <a:endParaRPr kumimoji="0" lang="en-US" altLang="zh-CN" sz="120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uLnTx/>
              <a:uFillTx/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98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8039401" y="5517232"/>
            <a:ext cx="676704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1" r:id="rId1"/>
    <p:sldLayoutId id="2147484562" r:id="rId2"/>
    <p:sldLayoutId id="2147484572" r:id="rId3"/>
    <p:sldLayoutId id="2147484573" r:id="rId4"/>
    <p:sldLayoutId id="2147484577" r:id="rId5"/>
    <p:sldLayoutId id="2147484576" r:id="rId6"/>
    <p:sldLayoutId id="2147484578" r:id="rId7"/>
    <p:sldLayoutId id="2147484579" r:id="rId8"/>
    <p:sldLayoutId id="2147484580" r:id="rId9"/>
    <p:sldLayoutId id="2147484575" r:id="rId10"/>
    <p:sldLayoutId id="2147484574" r:id="rId11"/>
    <p:sldLayoutId id="2147484563" r:id="rId12"/>
    <p:sldLayoutId id="2147484564" r:id="rId13"/>
    <p:sldLayoutId id="2147484565" r:id="rId14"/>
    <p:sldLayoutId id="2147484566" r:id="rId15"/>
    <p:sldLayoutId id="2147484567" r:id="rId16"/>
    <p:sldLayoutId id="2147484568" r:id="rId17"/>
    <p:sldLayoutId id="2147484569" r:id="rId18"/>
    <p:sldLayoutId id="2147484570" r:id="rId19"/>
    <p:sldLayoutId id="2147484571" r:id="rId20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经营管</a:t>
            </a:r>
            <a:r>
              <a:rPr lang="zh-CN" altLang="en-US" dirty="0" smtClean="0"/>
              <a:t>控平台进展汇报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经营指标、财务指标管理及输变电经营精细化管理平台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651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740" y="3248085"/>
            <a:ext cx="1866900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手机平台扩展</a:t>
            </a:r>
            <a:endParaRPr lang="zh-CN" altLang="en-US" dirty="0"/>
          </a:p>
        </p:txBody>
      </p:sp>
      <p:pic>
        <p:nvPicPr>
          <p:cNvPr id="5" name="Picture 5" descr="C:\Users\XuYida\Desktop\我接收到的文件\刘辉敏\new(20141011_18_43_49)\images\pi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361" y="3966553"/>
            <a:ext cx="1871663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Users\XuYida\Desktop\我接收到的文件\刘辉敏\new(20141011_18_43_49)\images\monthly_detailed_table.png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057" y="3966553"/>
            <a:ext cx="1871663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C:\Users\XuYida\Desktop\我接收到的文件\刘辉敏\new(20141011_18_43_49)\images\tips.png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90" y="3246498"/>
            <a:ext cx="1871663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626" y="3246498"/>
            <a:ext cx="1866900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C:\Users\XuYida\Desktop\我接收到的文件\刘辉敏\new(20141011_18_43_49)\images\pie_table.png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754" y="4005089"/>
            <a:ext cx="1871662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917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zh-CN" altLang="en-US" dirty="0" smtClean="0"/>
              <a:t>经营管控平台整体规划</a:t>
            </a:r>
            <a:endParaRPr lang="zh-CN" altLang="en-US" dirty="0"/>
          </a:p>
        </p:txBody>
      </p:sp>
      <p:grpSp>
        <p:nvGrpSpPr>
          <p:cNvPr id="68" name="グループ化 54"/>
          <p:cNvGrpSpPr/>
          <p:nvPr/>
        </p:nvGrpSpPr>
        <p:grpSpPr>
          <a:xfrm>
            <a:off x="107504" y="908720"/>
            <a:ext cx="8640960" cy="72008"/>
            <a:chOff x="179512" y="627534"/>
            <a:chExt cx="8640960" cy="72008"/>
          </a:xfrm>
        </p:grpSpPr>
        <p:cxnSp>
          <p:nvCxnSpPr>
            <p:cNvPr id="69" name="直線コネクタ 55"/>
            <p:cNvCxnSpPr/>
            <p:nvPr/>
          </p:nvCxnSpPr>
          <p:spPr>
            <a:xfrm>
              <a:off x="179512" y="627534"/>
              <a:ext cx="8640960" cy="0"/>
            </a:xfrm>
            <a:prstGeom prst="line">
              <a:avLst/>
            </a:prstGeom>
            <a:noFill/>
            <a:ln w="76200" cap="flat" cmpd="sng" algn="ctr">
              <a:gradFill flip="none" rotWithShape="1">
                <a:gsLst>
                  <a:gs pos="0">
                    <a:srgbClr val="000000">
                      <a:lumMod val="75000"/>
                    </a:srgbClr>
                  </a:gs>
                  <a:gs pos="91000">
                    <a:srgbClr val="C6DEF3">
                      <a:tint val="44500"/>
                      <a:satMod val="160000"/>
                      <a:lumMod val="80000"/>
                      <a:alpha val="85000"/>
                    </a:srgbClr>
                  </a:gs>
                  <a:gs pos="100000">
                    <a:srgbClr val="C6DEF3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  <p:cxnSp>
          <p:nvCxnSpPr>
            <p:cNvPr id="70" name="直線コネクタ 56"/>
            <p:cNvCxnSpPr/>
            <p:nvPr/>
          </p:nvCxnSpPr>
          <p:spPr>
            <a:xfrm>
              <a:off x="179512" y="699542"/>
              <a:ext cx="8640960" cy="0"/>
            </a:xfrm>
            <a:prstGeom prst="line">
              <a:avLst/>
            </a:prstGeom>
            <a:noFill/>
            <a:ln w="28575" cap="flat" cmpd="sng" algn="ctr">
              <a:gradFill flip="none" rotWithShape="1">
                <a:gsLst>
                  <a:gs pos="0">
                    <a:srgbClr val="000000">
                      <a:lumMod val="75000"/>
                    </a:srgbClr>
                  </a:gs>
                  <a:gs pos="91000">
                    <a:srgbClr val="C6DEF3">
                      <a:tint val="44500"/>
                      <a:satMod val="160000"/>
                      <a:lumMod val="80000"/>
                      <a:alpha val="85000"/>
                    </a:srgbClr>
                  </a:gs>
                  <a:gs pos="100000">
                    <a:srgbClr val="C6DEF3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</p:grpSp>
      <p:grpSp>
        <p:nvGrpSpPr>
          <p:cNvPr id="236" name="组合 235"/>
          <p:cNvGrpSpPr/>
          <p:nvPr/>
        </p:nvGrpSpPr>
        <p:grpSpPr>
          <a:xfrm>
            <a:off x="1628048" y="4959691"/>
            <a:ext cx="5824272" cy="634194"/>
            <a:chOff x="1735361" y="4959691"/>
            <a:chExt cx="5824272" cy="634194"/>
          </a:xfrm>
        </p:grpSpPr>
        <p:sp>
          <p:nvSpPr>
            <p:cNvPr id="232" name="上箭头 231"/>
            <p:cNvSpPr/>
            <p:nvPr/>
          </p:nvSpPr>
          <p:spPr>
            <a:xfrm rot="2400000">
              <a:off x="1735361" y="4959691"/>
              <a:ext cx="590150" cy="634194"/>
            </a:xfrm>
            <a:prstGeom prst="upArrow">
              <a:avLst/>
            </a:prstGeom>
            <a:ln>
              <a:solidFill>
                <a:schemeClr val="accent1">
                  <a:shade val="50000"/>
                  <a:alpha val="23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上箭头 232"/>
            <p:cNvSpPr/>
            <p:nvPr/>
          </p:nvSpPr>
          <p:spPr>
            <a:xfrm rot="19200000">
              <a:off x="6969483" y="4959691"/>
              <a:ext cx="590150" cy="634194"/>
            </a:xfrm>
            <a:prstGeom prst="upArrow">
              <a:avLst/>
            </a:prstGeom>
            <a:ln>
              <a:solidFill>
                <a:schemeClr val="accent1">
                  <a:shade val="50000"/>
                  <a:alpha val="23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7" name="组合 236"/>
          <p:cNvGrpSpPr/>
          <p:nvPr/>
        </p:nvGrpSpPr>
        <p:grpSpPr>
          <a:xfrm>
            <a:off x="3344904" y="2534748"/>
            <a:ext cx="2390561" cy="634284"/>
            <a:chOff x="3266421" y="2534748"/>
            <a:chExt cx="2390561" cy="634284"/>
          </a:xfrm>
        </p:grpSpPr>
        <p:sp>
          <p:nvSpPr>
            <p:cNvPr id="234" name="上箭头 233"/>
            <p:cNvSpPr/>
            <p:nvPr/>
          </p:nvSpPr>
          <p:spPr>
            <a:xfrm rot="2386569">
              <a:off x="3266421" y="2534748"/>
              <a:ext cx="590150" cy="634194"/>
            </a:xfrm>
            <a:prstGeom prst="upArrow">
              <a:avLst/>
            </a:prstGeom>
            <a:gradFill>
              <a:gsLst>
                <a:gs pos="0">
                  <a:schemeClr val="accent3">
                    <a:tint val="35000"/>
                    <a:satMod val="260000"/>
                    <a:alpha val="65000"/>
                  </a:schemeClr>
                </a:gs>
                <a:gs pos="30000">
                  <a:schemeClr val="accent3">
                    <a:tint val="38000"/>
                    <a:satMod val="260000"/>
                  </a:schemeClr>
                </a:gs>
                <a:gs pos="75000">
                  <a:schemeClr val="accent3">
                    <a:tint val="55000"/>
                    <a:satMod val="255000"/>
                  </a:schemeClr>
                </a:gs>
                <a:gs pos="100000">
                  <a:schemeClr val="accent3">
                    <a:tint val="70000"/>
                    <a:satMod val="255000"/>
                  </a:schemeClr>
                </a:gs>
              </a:gsLst>
            </a:gradFill>
            <a:ln>
              <a:solidFill>
                <a:schemeClr val="accent1">
                  <a:shade val="50000"/>
                  <a:alpha val="6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上箭头 234"/>
            <p:cNvSpPr/>
            <p:nvPr/>
          </p:nvSpPr>
          <p:spPr>
            <a:xfrm rot="19200000">
              <a:off x="5066832" y="2534838"/>
              <a:ext cx="590150" cy="634194"/>
            </a:xfrm>
            <a:prstGeom prst="upArrow">
              <a:avLst/>
            </a:prstGeom>
            <a:ln>
              <a:solidFill>
                <a:schemeClr val="accent1">
                  <a:shade val="50000"/>
                  <a:alpha val="23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07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经营管控</a:t>
            </a:r>
            <a:r>
              <a:rPr lang="zh-CN" altLang="en-US" dirty="0" smtClean="0"/>
              <a:t>平台整体规划</a:t>
            </a:r>
            <a:endParaRPr lang="zh-CN" altLang="en-US" dirty="0"/>
          </a:p>
        </p:txBody>
      </p:sp>
      <p:grpSp>
        <p:nvGrpSpPr>
          <p:cNvPr id="6" name="グループ化 54"/>
          <p:cNvGrpSpPr/>
          <p:nvPr/>
        </p:nvGrpSpPr>
        <p:grpSpPr>
          <a:xfrm>
            <a:off x="107504" y="908720"/>
            <a:ext cx="8640960" cy="72008"/>
            <a:chOff x="179512" y="627534"/>
            <a:chExt cx="8640960" cy="72008"/>
          </a:xfrm>
        </p:grpSpPr>
        <p:cxnSp>
          <p:nvCxnSpPr>
            <p:cNvPr id="7" name="直線コネクタ 55"/>
            <p:cNvCxnSpPr/>
            <p:nvPr/>
          </p:nvCxnSpPr>
          <p:spPr>
            <a:xfrm>
              <a:off x="179512" y="627534"/>
              <a:ext cx="8640960" cy="0"/>
            </a:xfrm>
            <a:prstGeom prst="line">
              <a:avLst/>
            </a:prstGeom>
            <a:noFill/>
            <a:ln w="76200" cap="flat" cmpd="sng" algn="ctr">
              <a:gradFill flip="none" rotWithShape="1">
                <a:gsLst>
                  <a:gs pos="0">
                    <a:srgbClr val="000000">
                      <a:lumMod val="75000"/>
                    </a:srgbClr>
                  </a:gs>
                  <a:gs pos="91000">
                    <a:srgbClr val="C6DEF3">
                      <a:tint val="44500"/>
                      <a:satMod val="160000"/>
                      <a:lumMod val="80000"/>
                      <a:alpha val="85000"/>
                    </a:srgbClr>
                  </a:gs>
                  <a:gs pos="100000">
                    <a:srgbClr val="C6DEF3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  <p:cxnSp>
          <p:nvCxnSpPr>
            <p:cNvPr id="8" name="直線コネクタ 56"/>
            <p:cNvCxnSpPr/>
            <p:nvPr/>
          </p:nvCxnSpPr>
          <p:spPr>
            <a:xfrm>
              <a:off x="179512" y="699542"/>
              <a:ext cx="8640960" cy="0"/>
            </a:xfrm>
            <a:prstGeom prst="line">
              <a:avLst/>
            </a:prstGeom>
            <a:noFill/>
            <a:ln w="28575" cap="flat" cmpd="sng" algn="ctr">
              <a:gradFill flip="none" rotWithShape="1">
                <a:gsLst>
                  <a:gs pos="0">
                    <a:srgbClr val="000000">
                      <a:lumMod val="75000"/>
                    </a:srgbClr>
                  </a:gs>
                  <a:gs pos="91000">
                    <a:srgbClr val="C6DEF3">
                      <a:tint val="44500"/>
                      <a:satMod val="160000"/>
                      <a:lumMod val="80000"/>
                      <a:alpha val="85000"/>
                    </a:srgbClr>
                  </a:gs>
                  <a:gs pos="100000">
                    <a:srgbClr val="C6DEF3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</p:grpSp>
      <p:sp>
        <p:nvSpPr>
          <p:cNvPr id="9" name="矩形 8"/>
          <p:cNvSpPr/>
          <p:nvPr/>
        </p:nvSpPr>
        <p:spPr>
          <a:xfrm>
            <a:off x="323528" y="3140968"/>
            <a:ext cx="8280920" cy="3717032"/>
          </a:xfrm>
          <a:prstGeom prst="rect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lvl="0">
              <a:spcAft>
                <a:spcPts val="600"/>
              </a:spcAft>
            </a:pPr>
            <a:r>
              <a:rPr lang="zh-CN" altLang="en-US" dirty="0">
                <a:solidFill>
                  <a:prstClr val="black"/>
                </a:solidFill>
                <a:latin typeface="华文楷体"/>
                <a:ea typeface="华文楷体"/>
              </a:rPr>
              <a:t>经营管控平台包含三个主要子平台：</a:t>
            </a:r>
            <a:endParaRPr lang="en-US" altLang="zh-CN" dirty="0">
              <a:solidFill>
                <a:prstClr val="black"/>
              </a:solidFill>
              <a:latin typeface="华文楷体"/>
              <a:ea typeface="华文楷体"/>
            </a:endParaRPr>
          </a:p>
          <a:p>
            <a:pPr marL="285750" lvl="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整体指标管理</a:t>
            </a:r>
            <a:r>
              <a:rPr lang="zh-CN" altLang="en-US" b="1" dirty="0" smtClean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平台</a:t>
            </a:r>
            <a:r>
              <a:rPr lang="zh-CN" altLang="en-US" dirty="0" smtClean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：包含销售、存货、签约、产量、销量等</a:t>
            </a:r>
            <a:r>
              <a:rPr lang="en-US" altLang="zh-CN" dirty="0" smtClean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96</a:t>
            </a:r>
            <a:r>
              <a:rPr lang="zh-CN" altLang="en-US" dirty="0" smtClean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种指标的汇总、比较和分析，涵盖了从事业部到经营单位以及所属的全部项目公司的全覆盖；</a:t>
            </a:r>
            <a:endParaRPr lang="en-US" altLang="zh-CN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  <a:p>
            <a:pPr marL="285750" lvl="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整体财务指标管理</a:t>
            </a:r>
            <a:r>
              <a:rPr lang="zh-CN" altLang="en-US" b="1" dirty="0" smtClean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平台</a:t>
            </a:r>
            <a:r>
              <a:rPr lang="zh-CN" altLang="en-US" dirty="0" smtClean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：财务数据</a:t>
            </a:r>
            <a:r>
              <a:rPr lang="zh-CN" altLang="en-US" dirty="0" smtClean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目前统一在</a:t>
            </a:r>
            <a:r>
              <a:rPr lang="en-US" altLang="zh-CN" dirty="0" smtClean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NC</a:t>
            </a:r>
            <a:r>
              <a:rPr lang="zh-CN" altLang="en-US" dirty="0" smtClean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系统</a:t>
            </a:r>
            <a:r>
              <a:rPr lang="zh-CN" altLang="en-US" dirty="0" smtClean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中管理，但从管理角度也需要实时的掌握财务数据，故此子平台可整合管理过程所需的</a:t>
            </a:r>
            <a:r>
              <a:rPr lang="en-US" altLang="zh-CN" dirty="0" smtClean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12</a:t>
            </a:r>
            <a:r>
              <a:rPr lang="zh-CN" altLang="en-US" dirty="0" smtClean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种财务指标，动态、实时的将数据进行汇总、清洗和展示；</a:t>
            </a:r>
            <a:endParaRPr lang="en-US" altLang="zh-CN" dirty="0" smtClean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  <a:p>
            <a:pPr marL="285750" lvl="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输变电事业部经营数据精细化管理平台</a:t>
            </a:r>
            <a:r>
              <a:rPr lang="zh-CN" altLang="en-US" dirty="0" smtClean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：输变电产业集团信息化成熟度较高，通过梳理总结目前业务管理流程，细化经营指标，通过本子系统为输变电产业集团内的成本、销售、签约、应收等数据提供详细的汇总，清洗和展示。</a:t>
            </a:r>
            <a:endParaRPr lang="en-US" altLang="zh-CN" dirty="0" smtClean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22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经营管控</a:t>
            </a:r>
            <a:r>
              <a:rPr lang="zh-CN" altLang="en-US" dirty="0" smtClean="0"/>
              <a:t>平台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输变电精细化管理</a:t>
            </a:r>
            <a:endParaRPr lang="zh-CN" altLang="en-US" dirty="0"/>
          </a:p>
        </p:txBody>
      </p:sp>
      <p:grpSp>
        <p:nvGrpSpPr>
          <p:cNvPr id="6" name="グループ化 54"/>
          <p:cNvGrpSpPr/>
          <p:nvPr/>
        </p:nvGrpSpPr>
        <p:grpSpPr>
          <a:xfrm>
            <a:off x="107504" y="908720"/>
            <a:ext cx="8640960" cy="72008"/>
            <a:chOff x="179512" y="627534"/>
            <a:chExt cx="8640960" cy="72008"/>
          </a:xfrm>
        </p:grpSpPr>
        <p:cxnSp>
          <p:nvCxnSpPr>
            <p:cNvPr id="7" name="直線コネクタ 55"/>
            <p:cNvCxnSpPr/>
            <p:nvPr/>
          </p:nvCxnSpPr>
          <p:spPr>
            <a:xfrm>
              <a:off x="179512" y="627534"/>
              <a:ext cx="8640960" cy="0"/>
            </a:xfrm>
            <a:prstGeom prst="line">
              <a:avLst/>
            </a:prstGeom>
            <a:noFill/>
            <a:ln w="76200" cap="flat" cmpd="sng" algn="ctr">
              <a:gradFill flip="none" rotWithShape="1">
                <a:gsLst>
                  <a:gs pos="0">
                    <a:srgbClr val="000000">
                      <a:lumMod val="75000"/>
                    </a:srgbClr>
                  </a:gs>
                  <a:gs pos="91000">
                    <a:srgbClr val="C6DEF3">
                      <a:tint val="44500"/>
                      <a:satMod val="160000"/>
                      <a:lumMod val="80000"/>
                      <a:alpha val="85000"/>
                    </a:srgbClr>
                  </a:gs>
                  <a:gs pos="100000">
                    <a:srgbClr val="C6DEF3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  <p:cxnSp>
          <p:nvCxnSpPr>
            <p:cNvPr id="8" name="直線コネクタ 56"/>
            <p:cNvCxnSpPr/>
            <p:nvPr/>
          </p:nvCxnSpPr>
          <p:spPr>
            <a:xfrm>
              <a:off x="179512" y="699542"/>
              <a:ext cx="8640960" cy="0"/>
            </a:xfrm>
            <a:prstGeom prst="line">
              <a:avLst/>
            </a:prstGeom>
            <a:noFill/>
            <a:ln w="28575" cap="flat" cmpd="sng" algn="ctr">
              <a:gradFill flip="none" rotWithShape="1">
                <a:gsLst>
                  <a:gs pos="0">
                    <a:srgbClr val="000000">
                      <a:lumMod val="75000"/>
                    </a:srgbClr>
                  </a:gs>
                  <a:gs pos="91000">
                    <a:srgbClr val="C6DEF3">
                      <a:tint val="44500"/>
                      <a:satMod val="160000"/>
                      <a:lumMod val="80000"/>
                      <a:alpha val="85000"/>
                    </a:srgbClr>
                  </a:gs>
                  <a:gs pos="100000">
                    <a:srgbClr val="C6DEF3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</p:grpSp>
      <p:sp>
        <p:nvSpPr>
          <p:cNvPr id="4" name="矩形 3"/>
          <p:cNvSpPr/>
          <p:nvPr/>
        </p:nvSpPr>
        <p:spPr>
          <a:xfrm>
            <a:off x="323528" y="3140968"/>
            <a:ext cx="8280000" cy="3717032"/>
          </a:xfrm>
          <a:prstGeom prst="rect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lvl="0"/>
            <a:r>
              <a:rPr lang="zh-CN" altLang="en-US" sz="1600" dirty="0" smtClean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根据</a:t>
            </a:r>
            <a:r>
              <a:rPr lang="zh-CN" altLang="en-US" sz="16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输变电产业集团企管部、市场部、采购部完成需求</a:t>
            </a:r>
            <a:r>
              <a:rPr lang="zh-CN" altLang="en-US" sz="1600" dirty="0" smtClean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规划，目前信息中心已经完成了基础架构、数据收集、数据清洗、数据展示等功能的研发工作。企管部正在推动后续各经营单位的数据录入工作，</a:t>
            </a:r>
            <a:r>
              <a:rPr lang="zh-CN" altLang="en-US" sz="16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预计</a:t>
            </a:r>
            <a:r>
              <a:rPr lang="en-US" altLang="zh-CN" sz="16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1600" dirty="0" smtClean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季度内完成，待数据录入完成后，精细化管理平台可正式上线运行。（目前可通过骆驼的快捷方式登陆到试运行的管控平台）</a:t>
            </a:r>
            <a:endParaRPr lang="zh-CN" altLang="en-US" sz="1600" dirty="0" smtClean="0">
              <a:solidFill>
                <a:prstClr val="black"/>
              </a:solidFill>
              <a:latin typeface="华文楷体"/>
              <a:ea typeface="华文楷体"/>
            </a:endParaRPr>
          </a:p>
          <a:p>
            <a:pPr algn="ctr"/>
            <a:endParaRPr lang="zh-CN" altLang="en-US" sz="16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2555776" y="2594099"/>
            <a:ext cx="174954" cy="546869"/>
            <a:chOff x="6084168" y="2594099"/>
            <a:chExt cx="174954" cy="546869"/>
          </a:xfrm>
        </p:grpSpPr>
        <p:sp>
          <p:nvSpPr>
            <p:cNvPr id="14" name="Oval 436"/>
            <p:cNvSpPr/>
            <p:nvPr/>
          </p:nvSpPr>
          <p:spPr>
            <a:xfrm flipH="1" flipV="1">
              <a:off x="6084168" y="2594099"/>
              <a:ext cx="174954" cy="174954"/>
            </a:xfrm>
            <a:prstGeom prst="ellipse">
              <a:avLst/>
            </a:prstGeom>
            <a:ln>
              <a:solidFill>
                <a:schemeClr val="accent6"/>
              </a:solidFill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024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8" name="直接连接符 17"/>
            <p:cNvCxnSpPr>
              <a:stCxn id="14" idx="0"/>
            </p:cNvCxnSpPr>
            <p:nvPr/>
          </p:nvCxnSpPr>
          <p:spPr>
            <a:xfrm>
              <a:off x="6171645" y="2769053"/>
              <a:ext cx="0" cy="371915"/>
            </a:xfrm>
            <a:prstGeom prst="lin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820608"/>
              </p:ext>
            </p:extLst>
          </p:nvPr>
        </p:nvGraphicFramePr>
        <p:xfrm>
          <a:off x="467545" y="4353048"/>
          <a:ext cx="7920879" cy="2316312"/>
        </p:xfrm>
        <a:graphic>
          <a:graphicData uri="http://schemas.openxmlformats.org/drawingml/2006/table">
            <a:tbl>
              <a:tblPr firstRow="1" bandRow="1"/>
              <a:tblGrid>
                <a:gridCol w="864095"/>
                <a:gridCol w="792088"/>
                <a:gridCol w="3240360"/>
                <a:gridCol w="1368152"/>
                <a:gridCol w="1080120"/>
                <a:gridCol w="576064"/>
              </a:tblGrid>
              <a:tr h="3352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阶段</a:t>
                      </a:r>
                      <a:endParaRPr lang="zh-CN" alt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zh-CN" altLang="en-US" sz="1200" b="1" kern="1200" dirty="0" smtClean="0">
                          <a:solidFill>
                            <a:schemeClr val="tx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时间</a:t>
                      </a:r>
                      <a:endParaRPr kumimoji="0" lang="zh-CN" altLang="en-US" sz="1200" b="1" kern="1200" dirty="0">
                        <a:solidFill>
                          <a:schemeClr val="tx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工作主要内容</a:t>
                      </a:r>
                      <a:endParaRPr lang="zh-CN" alt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责任方</a:t>
                      </a:r>
                      <a:endParaRPr lang="zh-CN" alt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协作方</a:t>
                      </a:r>
                      <a:endParaRPr lang="zh-CN" alt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状态</a:t>
                      </a:r>
                      <a:endParaRPr lang="zh-CN" alt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/>
                    </a:solidFill>
                  </a:tcPr>
                </a:tc>
              </a:tr>
              <a:tr h="3961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需求梳理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9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月底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zh-CN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输变电产业集团企管部、市场部、采购部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完成需求规划，并将需求规划共享各个经营单位，收集意见。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zh-CN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输变电产业集团企管部、市场部、采购部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信息资源管理中心、各经营单位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完成</a:t>
                      </a:r>
                      <a:endParaRPr lang="en-US" altLang="zh-CN" sz="1000" kern="1200" dirty="0" smtClean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</a:tr>
              <a:tr h="3961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调研及需求分析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9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月底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信息资源管理中心完成整体系统的需求分析、架构设计，同时完成相关的技术可行性分析和调研。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信息资源管理中心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无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完成</a:t>
                      </a:r>
                      <a:endParaRPr lang="en-US" altLang="zh-CN" sz="1000" kern="1200" dirty="0" smtClean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</a:tr>
              <a:tr h="1420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沟通及接口对接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10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月底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zh-CN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各经营单位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完成对需求的整理和技术可行性分析。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各经营单位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zh-CN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输变电产业集团企管部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完成</a:t>
                      </a:r>
                      <a:endParaRPr lang="en-US" altLang="zh-CN" sz="1000" kern="1200" dirty="0" smtClean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开发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12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月底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000" dirty="0" smtClean="0">
                          <a:latin typeface="华文楷体" pitchFamily="2" charset="-122"/>
                          <a:ea typeface="华文楷体" pitchFamily="2" charset="-122"/>
                        </a:rPr>
                        <a:t>信息资源管理中心及各分子公司完成系统的开发，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信息资源管理中心、各经营单位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输变电产业集团企管部</a:t>
                      </a:r>
                      <a:endParaRPr lang="zh-CN" altLang="en-US" sz="1000" kern="1200" dirty="0" smtClean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完成</a:t>
                      </a:r>
                      <a:endParaRPr lang="en-US" altLang="zh-CN" sz="1000" kern="1200" dirty="0" smtClean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</a:tr>
              <a:tr h="1262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推进及上线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15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年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2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月初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完成各经营单位数据录入，进行集成测试后上线运行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各经营单位、</a:t>
                      </a:r>
                      <a:r>
                        <a:rPr lang="zh-CN" altLang="zh-CN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输变电产业集团企管部</a:t>
                      </a:r>
                      <a:endParaRPr lang="zh-CN" altLang="en-US" sz="1000" kern="1200" dirty="0" smtClean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信息资源管理中心</a:t>
                      </a: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进行中</a:t>
                      </a:r>
                      <a:endParaRPr lang="en-US" altLang="zh-CN" sz="1000" kern="1200" dirty="0" smtClean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3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经营管控</a:t>
            </a:r>
            <a:r>
              <a:rPr lang="zh-CN" altLang="en-US" dirty="0" smtClean="0"/>
              <a:t>平台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经营指标</a:t>
            </a:r>
            <a:endParaRPr lang="zh-CN" altLang="en-US" dirty="0"/>
          </a:p>
        </p:txBody>
      </p:sp>
      <p:grpSp>
        <p:nvGrpSpPr>
          <p:cNvPr id="6" name="グループ化 54"/>
          <p:cNvGrpSpPr/>
          <p:nvPr/>
        </p:nvGrpSpPr>
        <p:grpSpPr>
          <a:xfrm>
            <a:off x="107504" y="908720"/>
            <a:ext cx="8640960" cy="72008"/>
            <a:chOff x="179512" y="627534"/>
            <a:chExt cx="8640960" cy="72008"/>
          </a:xfrm>
        </p:grpSpPr>
        <p:cxnSp>
          <p:nvCxnSpPr>
            <p:cNvPr id="7" name="直線コネクタ 55"/>
            <p:cNvCxnSpPr/>
            <p:nvPr/>
          </p:nvCxnSpPr>
          <p:spPr>
            <a:xfrm>
              <a:off x="179512" y="627534"/>
              <a:ext cx="8640960" cy="0"/>
            </a:xfrm>
            <a:prstGeom prst="line">
              <a:avLst/>
            </a:prstGeom>
            <a:noFill/>
            <a:ln w="76200" cap="flat" cmpd="sng" algn="ctr">
              <a:gradFill flip="none" rotWithShape="1">
                <a:gsLst>
                  <a:gs pos="0">
                    <a:srgbClr val="000000">
                      <a:lumMod val="75000"/>
                    </a:srgbClr>
                  </a:gs>
                  <a:gs pos="91000">
                    <a:srgbClr val="C6DEF3">
                      <a:tint val="44500"/>
                      <a:satMod val="160000"/>
                      <a:lumMod val="80000"/>
                      <a:alpha val="85000"/>
                    </a:srgbClr>
                  </a:gs>
                  <a:gs pos="100000">
                    <a:srgbClr val="C6DEF3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  <p:cxnSp>
          <p:nvCxnSpPr>
            <p:cNvPr id="8" name="直線コネクタ 56"/>
            <p:cNvCxnSpPr/>
            <p:nvPr/>
          </p:nvCxnSpPr>
          <p:spPr>
            <a:xfrm>
              <a:off x="179512" y="699542"/>
              <a:ext cx="8640960" cy="0"/>
            </a:xfrm>
            <a:prstGeom prst="line">
              <a:avLst/>
            </a:prstGeom>
            <a:noFill/>
            <a:ln w="28575" cap="flat" cmpd="sng" algn="ctr">
              <a:gradFill flip="none" rotWithShape="1">
                <a:gsLst>
                  <a:gs pos="0">
                    <a:srgbClr val="000000">
                      <a:lumMod val="75000"/>
                    </a:srgbClr>
                  </a:gs>
                  <a:gs pos="91000">
                    <a:srgbClr val="C6DEF3">
                      <a:tint val="44500"/>
                      <a:satMod val="160000"/>
                      <a:lumMod val="80000"/>
                      <a:alpha val="85000"/>
                    </a:srgbClr>
                  </a:gs>
                  <a:gs pos="100000">
                    <a:srgbClr val="C6DEF3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</p:grpSp>
      <p:sp>
        <p:nvSpPr>
          <p:cNvPr id="9" name="矩形 8"/>
          <p:cNvSpPr/>
          <p:nvPr/>
        </p:nvSpPr>
        <p:spPr>
          <a:xfrm>
            <a:off x="323528" y="3140968"/>
            <a:ext cx="8280000" cy="3717032"/>
          </a:xfrm>
          <a:prstGeom prst="rect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lvl="0">
              <a:spcAft>
                <a:spcPts val="600"/>
              </a:spcAft>
            </a:pP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整体经营指标管控平台包含了销售</a:t>
            </a:r>
            <a:r>
              <a:rPr lang="zh-CN" altLang="en-US" sz="1600" dirty="0">
                <a:latin typeface="华文楷体" pitchFamily="2" charset="-122"/>
                <a:ea typeface="华文楷体" pitchFamily="2" charset="-122"/>
              </a:rPr>
              <a:t>、存货、签约、产量、销量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等</a:t>
            </a:r>
            <a:r>
              <a:rPr lang="en-US" altLang="zh-CN" sz="1600" dirty="0" smtClean="0">
                <a:latin typeface="华文楷体" pitchFamily="2" charset="-122"/>
                <a:ea typeface="华文楷体" pitchFamily="2" charset="-122"/>
              </a:rPr>
              <a:t>160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多种</a:t>
            </a:r>
            <a:r>
              <a:rPr lang="zh-CN" altLang="en-US" sz="1600" dirty="0">
                <a:latin typeface="华文楷体" pitchFamily="2" charset="-122"/>
                <a:ea typeface="华文楷体" pitchFamily="2" charset="-122"/>
              </a:rPr>
              <a:t>指标的汇总、比较和分析，涵盖了从事业部到经营单位以及所属的全部项目公司的全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覆盖。</a:t>
            </a:r>
            <a:endParaRPr lang="en-US" altLang="zh-CN" sz="1600" dirty="0" smtClean="0">
              <a:latin typeface="华文楷体" pitchFamily="2" charset="-122"/>
              <a:ea typeface="华文楷体" pitchFamily="2" charset="-122"/>
            </a:endParaRPr>
          </a:p>
          <a:p>
            <a:pPr lvl="0">
              <a:spcAft>
                <a:spcPts val="600"/>
              </a:spcAft>
            </a:pP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为了提供统一和便捷的使用体验，信息中心同经营管理部进行了详细的讨论和梳理</a:t>
            </a:r>
            <a:r>
              <a:rPr lang="zh-CN" altLang="en-US" sz="1600" dirty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将数据</a:t>
            </a:r>
            <a:r>
              <a:rPr lang="zh-CN" altLang="en-US" sz="1600" dirty="0">
                <a:latin typeface="华文楷体" pitchFamily="2" charset="-122"/>
                <a:ea typeface="华文楷体" pitchFamily="2" charset="-122"/>
              </a:rPr>
              <a:t>的录入、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审核和展示统一整合到此平台内</a:t>
            </a:r>
            <a:endParaRPr lang="zh-CN" altLang="en-US" sz="1600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325038" y="2594099"/>
            <a:ext cx="174954" cy="546869"/>
            <a:chOff x="6084168" y="2594099"/>
            <a:chExt cx="174954" cy="546869"/>
          </a:xfrm>
        </p:grpSpPr>
        <p:sp>
          <p:nvSpPr>
            <p:cNvPr id="11" name="Oval 436"/>
            <p:cNvSpPr/>
            <p:nvPr/>
          </p:nvSpPr>
          <p:spPr>
            <a:xfrm flipH="1" flipV="1">
              <a:off x="6084168" y="2594099"/>
              <a:ext cx="174954" cy="174954"/>
            </a:xfrm>
            <a:prstGeom prst="ellipse">
              <a:avLst/>
            </a:prstGeom>
            <a:ln>
              <a:solidFill>
                <a:schemeClr val="accent6"/>
              </a:solidFill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024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" name="直接连接符 11"/>
            <p:cNvCxnSpPr>
              <a:stCxn id="11" idx="0"/>
            </p:cNvCxnSpPr>
            <p:nvPr/>
          </p:nvCxnSpPr>
          <p:spPr>
            <a:xfrm>
              <a:off x="6171645" y="2769053"/>
              <a:ext cx="0" cy="371915"/>
            </a:xfrm>
            <a:prstGeom prst="lin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708951"/>
              </p:ext>
            </p:extLst>
          </p:nvPr>
        </p:nvGraphicFramePr>
        <p:xfrm>
          <a:off x="467545" y="4430804"/>
          <a:ext cx="7920879" cy="2194336"/>
        </p:xfrm>
        <a:graphic>
          <a:graphicData uri="http://schemas.openxmlformats.org/drawingml/2006/table">
            <a:tbl>
              <a:tblPr firstRow="1" bandRow="1"/>
              <a:tblGrid>
                <a:gridCol w="1656183"/>
                <a:gridCol w="720080"/>
                <a:gridCol w="3240360"/>
                <a:gridCol w="864096"/>
                <a:gridCol w="864096"/>
                <a:gridCol w="576064"/>
              </a:tblGrid>
              <a:tr h="3352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阶段</a:t>
                      </a:r>
                      <a:endParaRPr lang="zh-CN" alt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zh-CN" altLang="en-US" sz="1200" b="1" kern="1200" dirty="0" smtClean="0">
                          <a:solidFill>
                            <a:schemeClr val="tx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时间</a:t>
                      </a:r>
                      <a:endParaRPr kumimoji="0" lang="zh-CN" altLang="en-US" sz="1200" b="1" kern="1200" dirty="0">
                        <a:solidFill>
                          <a:schemeClr val="tx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工作主要内容</a:t>
                      </a:r>
                      <a:endParaRPr lang="zh-CN" alt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责任方</a:t>
                      </a:r>
                      <a:endParaRPr lang="zh-CN" alt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协作方</a:t>
                      </a:r>
                      <a:endParaRPr lang="zh-CN" alt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状态</a:t>
                      </a:r>
                      <a:endParaRPr lang="zh-CN" alt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/>
                    </a:solidFill>
                  </a:tcPr>
                </a:tc>
              </a:tr>
              <a:tr h="1808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需求梳理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2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月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5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日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同经营管理部共同梳理经营指标及报表展示需求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经营管理部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信息中心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进行中</a:t>
                      </a:r>
                      <a:endParaRPr lang="en-US" altLang="zh-CN" sz="1000" kern="1200" dirty="0" smtClean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</a:tr>
              <a:tr h="3961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调研及需求分析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2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月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10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日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信息中心对需求进行深度讨论，进行可行性分析，进行架构设计及论证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信息中心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经营管理部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进行中</a:t>
                      </a:r>
                      <a:endParaRPr lang="en-US" altLang="zh-CN" sz="1000" kern="1200" dirty="0" smtClean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</a:tr>
              <a:tr h="1420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经营单位部分开发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3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月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20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日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针对经营单位部分的指标汇总和展示进行开发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信息中心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无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进行中</a:t>
                      </a:r>
                      <a:endParaRPr lang="en-US" altLang="zh-CN" sz="1000" kern="1200" dirty="0" smtClean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kumimoji="0"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经营单位部分验证并上线</a:t>
                      </a:r>
                      <a:endParaRPr kumimoji="0"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kumimoji="0" lang="en-US" altLang="zh-CN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3</a:t>
                      </a:r>
                      <a:r>
                        <a:rPr kumimoji="0"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月底</a:t>
                      </a:r>
                      <a:endParaRPr kumimoji="0"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kumimoji="0"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推动各经营单位使用系统进行录入并验证数据准确性</a:t>
                      </a:r>
                      <a:endParaRPr kumimoji="0"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经营管理部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信息中心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kumimoji="0"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未开始</a:t>
                      </a:r>
                      <a:endParaRPr kumimoji="0" lang="en-US" altLang="zh-CN" sz="1000" kern="1200" dirty="0" smtClean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kumimoji="0"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项目公司部分开发</a:t>
                      </a:r>
                      <a:endParaRPr kumimoji="0"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kumimoji="0" lang="en-US" altLang="zh-CN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4</a:t>
                      </a:r>
                      <a:r>
                        <a:rPr kumimoji="0"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月底</a:t>
                      </a:r>
                      <a:endParaRPr kumimoji="0"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针对项目公司部分的指标汇总和展示进行开发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信息中心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无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kumimoji="0"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未开始</a:t>
                      </a:r>
                      <a:endParaRPr kumimoji="0" lang="en-US" altLang="zh-CN" sz="1000" kern="1200" dirty="0" smtClean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</a:tr>
              <a:tr h="1262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项目公司部分验证并上线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5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月初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kumimoji="0"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推动各项目公司使用系统进行录入并验证数据准确性</a:t>
                      </a:r>
                      <a:endParaRPr kumimoji="0"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经营管理部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信息中心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kumimoji="0"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未开始</a:t>
                      </a:r>
                      <a:endParaRPr lang="en-US" altLang="zh-CN" sz="1000" kern="1200" dirty="0" smtClean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</a:tr>
              <a:tr h="12621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整体系统集成测试验收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5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月底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整合项目公司和经营单位数据进行验证测试</a:t>
                      </a:r>
                      <a:endParaRPr kumimoji="0"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经营管理部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信息中心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未开始</a:t>
                      </a:r>
                      <a:endParaRPr lang="en-US" altLang="zh-CN" sz="1000" kern="1200" dirty="0" smtClean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52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经营管控</a:t>
            </a:r>
            <a:r>
              <a:rPr lang="zh-CN" altLang="en-US" dirty="0" smtClean="0"/>
              <a:t>平台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财务指标</a:t>
            </a:r>
            <a:endParaRPr lang="zh-CN" altLang="en-US" dirty="0"/>
          </a:p>
        </p:txBody>
      </p:sp>
      <p:grpSp>
        <p:nvGrpSpPr>
          <p:cNvPr id="6" name="グループ化 54"/>
          <p:cNvGrpSpPr/>
          <p:nvPr/>
        </p:nvGrpSpPr>
        <p:grpSpPr>
          <a:xfrm>
            <a:off x="107504" y="908720"/>
            <a:ext cx="8640960" cy="72008"/>
            <a:chOff x="179512" y="627534"/>
            <a:chExt cx="8640960" cy="72008"/>
          </a:xfrm>
        </p:grpSpPr>
        <p:cxnSp>
          <p:nvCxnSpPr>
            <p:cNvPr id="7" name="直線コネクタ 55"/>
            <p:cNvCxnSpPr/>
            <p:nvPr/>
          </p:nvCxnSpPr>
          <p:spPr>
            <a:xfrm>
              <a:off x="179512" y="627534"/>
              <a:ext cx="8640960" cy="0"/>
            </a:xfrm>
            <a:prstGeom prst="line">
              <a:avLst/>
            </a:prstGeom>
            <a:noFill/>
            <a:ln w="76200" cap="flat" cmpd="sng" algn="ctr">
              <a:gradFill flip="none" rotWithShape="1">
                <a:gsLst>
                  <a:gs pos="0">
                    <a:srgbClr val="000000">
                      <a:lumMod val="75000"/>
                    </a:srgbClr>
                  </a:gs>
                  <a:gs pos="91000">
                    <a:srgbClr val="C6DEF3">
                      <a:tint val="44500"/>
                      <a:satMod val="160000"/>
                      <a:lumMod val="80000"/>
                      <a:alpha val="85000"/>
                    </a:srgbClr>
                  </a:gs>
                  <a:gs pos="100000">
                    <a:srgbClr val="C6DEF3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  <p:cxnSp>
          <p:nvCxnSpPr>
            <p:cNvPr id="8" name="直線コネクタ 56"/>
            <p:cNvCxnSpPr/>
            <p:nvPr/>
          </p:nvCxnSpPr>
          <p:spPr>
            <a:xfrm>
              <a:off x="179512" y="699542"/>
              <a:ext cx="8640960" cy="0"/>
            </a:xfrm>
            <a:prstGeom prst="line">
              <a:avLst/>
            </a:prstGeom>
            <a:noFill/>
            <a:ln w="28575" cap="flat" cmpd="sng" algn="ctr">
              <a:gradFill flip="none" rotWithShape="1">
                <a:gsLst>
                  <a:gs pos="0">
                    <a:srgbClr val="000000">
                      <a:lumMod val="75000"/>
                    </a:srgbClr>
                  </a:gs>
                  <a:gs pos="91000">
                    <a:srgbClr val="C6DEF3">
                      <a:tint val="44500"/>
                      <a:satMod val="160000"/>
                      <a:lumMod val="80000"/>
                      <a:alpha val="85000"/>
                    </a:srgbClr>
                  </a:gs>
                  <a:gs pos="100000">
                    <a:srgbClr val="C6DEF3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</p:grpSp>
      <p:sp>
        <p:nvSpPr>
          <p:cNvPr id="9" name="矩形 8"/>
          <p:cNvSpPr/>
          <p:nvPr/>
        </p:nvSpPr>
        <p:spPr>
          <a:xfrm>
            <a:off x="323528" y="3140968"/>
            <a:ext cx="8280000" cy="3717032"/>
          </a:xfrm>
          <a:prstGeom prst="rect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lvl="0">
              <a:spcAft>
                <a:spcPts val="600"/>
              </a:spcAft>
            </a:pPr>
            <a:r>
              <a:rPr lang="zh-CN" altLang="en-US" sz="1600" dirty="0" smtClean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财务指标管理平台整合了目前</a:t>
            </a:r>
            <a:r>
              <a:rPr lang="en-US" altLang="zh-CN" sz="1600" dirty="0" smtClean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NC</a:t>
            </a:r>
            <a:r>
              <a:rPr lang="zh-CN" altLang="en-US" sz="1600" dirty="0" smtClean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系统中的</a:t>
            </a:r>
            <a:r>
              <a:rPr lang="en-US" altLang="zh-CN" sz="1600" dirty="0" smtClean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12</a:t>
            </a:r>
            <a:r>
              <a:rPr lang="zh-CN" altLang="en-US" sz="1600" dirty="0" smtClean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个财务关键指标，从而能够动态</a:t>
            </a:r>
            <a:r>
              <a:rPr lang="zh-CN" altLang="en-US" sz="1600" dirty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、实时的</a:t>
            </a:r>
            <a:r>
              <a:rPr lang="zh-CN" altLang="en-US" sz="1600" dirty="0" smtClean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将</a:t>
            </a:r>
            <a:r>
              <a:rPr lang="en-US" altLang="zh-CN" sz="1600" dirty="0" smtClean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NC</a:t>
            </a:r>
            <a:r>
              <a:rPr lang="zh-CN" altLang="en-US" sz="1600" dirty="0" smtClean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的财务数据</a:t>
            </a:r>
            <a:r>
              <a:rPr lang="zh-CN" altLang="en-US" sz="1600" dirty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进行汇总、清洗和</a:t>
            </a:r>
            <a:r>
              <a:rPr lang="zh-CN" altLang="en-US" sz="1600" dirty="0" smtClean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展示，便于从管理角度第一时间掌握财务数据和数据趋势。</a:t>
            </a:r>
            <a:endParaRPr lang="en-US" altLang="zh-CN" sz="1600" dirty="0" smtClean="0">
              <a:solidFill>
                <a:prstClr val="black"/>
              </a:solidFill>
              <a:latin typeface="Calibri" pitchFamily="34" charset="0"/>
              <a:ea typeface="华文楷体" pitchFamily="2" charset="-122"/>
            </a:endParaRPr>
          </a:p>
          <a:p>
            <a:pPr lvl="0">
              <a:spcAft>
                <a:spcPts val="600"/>
              </a:spcAft>
            </a:pPr>
            <a:r>
              <a:rPr lang="zh-CN" altLang="en-US" sz="1600" dirty="0" smtClean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同时避免了频繁的与财务部门的沟通工作，使数据无缝的共享到管理者的眼前，提升决策效率。</a:t>
            </a:r>
            <a:endParaRPr lang="en-US" altLang="zh-CN" sz="1600" dirty="0">
              <a:solidFill>
                <a:prstClr val="black"/>
              </a:solidFill>
              <a:latin typeface="Calibri" pitchFamily="34" charset="0"/>
              <a:ea typeface="华文楷体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084168" y="2594099"/>
            <a:ext cx="174954" cy="546869"/>
            <a:chOff x="6084168" y="2594099"/>
            <a:chExt cx="174954" cy="546869"/>
          </a:xfrm>
        </p:grpSpPr>
        <p:sp>
          <p:nvSpPr>
            <p:cNvPr id="11" name="Oval 436"/>
            <p:cNvSpPr/>
            <p:nvPr/>
          </p:nvSpPr>
          <p:spPr>
            <a:xfrm flipH="1" flipV="1">
              <a:off x="6084168" y="2594099"/>
              <a:ext cx="174954" cy="174954"/>
            </a:xfrm>
            <a:prstGeom prst="ellipse">
              <a:avLst/>
            </a:prstGeom>
            <a:ln>
              <a:solidFill>
                <a:schemeClr val="accent6"/>
              </a:solidFill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024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" name="直接连接符 11"/>
            <p:cNvCxnSpPr>
              <a:stCxn id="11" idx="0"/>
            </p:cNvCxnSpPr>
            <p:nvPr/>
          </p:nvCxnSpPr>
          <p:spPr>
            <a:xfrm>
              <a:off x="6171645" y="2769053"/>
              <a:ext cx="0" cy="371915"/>
            </a:xfrm>
            <a:prstGeom prst="lin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655899"/>
              </p:ext>
            </p:extLst>
          </p:nvPr>
        </p:nvGraphicFramePr>
        <p:xfrm>
          <a:off x="467545" y="4365104"/>
          <a:ext cx="7920879" cy="2346736"/>
        </p:xfrm>
        <a:graphic>
          <a:graphicData uri="http://schemas.openxmlformats.org/drawingml/2006/table">
            <a:tbl>
              <a:tblPr firstRow="1" bandRow="1"/>
              <a:tblGrid>
                <a:gridCol w="1656183"/>
                <a:gridCol w="720080"/>
                <a:gridCol w="3240360"/>
                <a:gridCol w="864096"/>
                <a:gridCol w="864096"/>
                <a:gridCol w="576064"/>
              </a:tblGrid>
              <a:tr h="3352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阶段</a:t>
                      </a:r>
                      <a:endParaRPr lang="zh-CN" alt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zh-CN" altLang="en-US" sz="1200" b="1" kern="1200" dirty="0" smtClean="0">
                          <a:solidFill>
                            <a:schemeClr val="tx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时间</a:t>
                      </a:r>
                      <a:endParaRPr kumimoji="0" lang="zh-CN" altLang="en-US" sz="1200" b="1" kern="1200" dirty="0">
                        <a:solidFill>
                          <a:schemeClr val="tx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工作主要内容</a:t>
                      </a:r>
                      <a:endParaRPr lang="zh-CN" alt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责任方</a:t>
                      </a:r>
                      <a:endParaRPr lang="zh-CN" alt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协作方</a:t>
                      </a:r>
                      <a:endParaRPr lang="zh-CN" alt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状态</a:t>
                      </a:r>
                      <a:endParaRPr lang="zh-CN" alt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/>
                    </a:solidFill>
                  </a:tcPr>
                </a:tc>
              </a:tr>
              <a:tr h="1808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需求梳理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4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月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22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日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同经营管理部共同梳理经营指标及报表展示需求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经营管理部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信息中心，财务部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kumimoji="0"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未开始</a:t>
                      </a:r>
                      <a:endParaRPr kumimoji="0" lang="en-US" altLang="zh-CN" sz="1000" kern="1200" dirty="0" smtClean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</a:tr>
              <a:tr h="3961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调研及需求分析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2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月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23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日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信息中心对需求进行深度讨论，进行可行性分析，进行架构设计及论证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信息中心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经营管理部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kumimoji="0"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未开始</a:t>
                      </a:r>
                      <a:endParaRPr kumimoji="0" lang="en-US" altLang="zh-CN" sz="1000" kern="1200" dirty="0" smtClean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</a:tr>
              <a:tr h="1420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经营单位部分开发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5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月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15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日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针对经营单位部分的指标汇总和展示进行开发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信息中心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财务部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kumimoji="0"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未开始</a:t>
                      </a:r>
                      <a:endParaRPr kumimoji="0" lang="en-US" altLang="zh-CN" sz="1000" kern="1200" dirty="0" smtClean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kumimoji="0"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经营单位部分验证并上线</a:t>
                      </a:r>
                      <a:endParaRPr kumimoji="0"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kumimoji="0" lang="en-US" altLang="zh-CN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5</a:t>
                      </a:r>
                      <a:r>
                        <a:rPr kumimoji="0"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月底</a:t>
                      </a:r>
                      <a:endParaRPr kumimoji="0"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kumimoji="0"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推动各经营单位使用系统进行录入并验证数据准确性</a:t>
                      </a:r>
                      <a:endParaRPr kumimoji="0"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经营管理部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信息中心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kumimoji="0"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未开始</a:t>
                      </a:r>
                      <a:endParaRPr kumimoji="0" lang="en-US" altLang="zh-CN" sz="1000" kern="1200" dirty="0" smtClean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kumimoji="0"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项目公司部分开发</a:t>
                      </a:r>
                      <a:endParaRPr kumimoji="0"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kumimoji="0" lang="en-US" altLang="zh-CN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6</a:t>
                      </a:r>
                      <a:r>
                        <a:rPr kumimoji="0"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月</a:t>
                      </a:r>
                      <a:r>
                        <a:rPr kumimoji="0" lang="en-US" altLang="zh-CN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18</a:t>
                      </a:r>
                      <a:r>
                        <a:rPr kumimoji="0"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日</a:t>
                      </a:r>
                      <a:endParaRPr kumimoji="0"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针对项目公司部分的指标汇总和展示进行开发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信息中心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财务部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kumimoji="0"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未开始</a:t>
                      </a:r>
                      <a:endParaRPr kumimoji="0" lang="en-US" altLang="zh-CN" sz="1000" kern="1200" dirty="0" smtClean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</a:tr>
              <a:tr h="1262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项目公司部分验证并上线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6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月底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kumimoji="0"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推动各项目公司使用系统进行录入并验证数据准确性</a:t>
                      </a:r>
                      <a:endParaRPr kumimoji="0"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经营管理部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信息中心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kumimoji="0"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未开始</a:t>
                      </a:r>
                      <a:endParaRPr lang="en-US" altLang="zh-CN" sz="1000" kern="1200" dirty="0" smtClean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</a:tr>
              <a:tr h="12621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整体系统集成测试验收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6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月底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整合项目公司和经营单位数据进行验证测试</a:t>
                      </a:r>
                      <a:endParaRPr kumimoji="0"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经营管理部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信息中心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未开始</a:t>
                      </a:r>
                      <a:endParaRPr lang="en-US" altLang="zh-CN" sz="1000" kern="1200" dirty="0" smtClean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12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23528" y="1412776"/>
            <a:ext cx="3960440" cy="3024336"/>
          </a:xfrm>
          <a:prstGeom prst="rect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spcAft>
                <a:spcPts val="600"/>
              </a:spcAft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通过与经营管理部进行沟通，结合目前业务流程，将经营指标数据的计划、预计、实际值的录入、审核流程进行了梳理，保证了经营管控平台业务流的准确性；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lvl="0">
              <a:spcAft>
                <a:spcPts val="600"/>
              </a:spcAft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同时，对经营指标进行了扩充和标准化，保证了指标数据的准确性和可用性。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</a:t>
            </a:r>
            <a:r>
              <a:rPr lang="zh-CN" altLang="en-US" dirty="0" smtClean="0"/>
              <a:t>梳理与指标归集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190831"/>
              </p:ext>
            </p:extLst>
          </p:nvPr>
        </p:nvGraphicFramePr>
        <p:xfrm>
          <a:off x="4234432" y="12374"/>
          <a:ext cx="4922330" cy="6845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" name="Visio" r:id="rId3" imgW="7265160" imgH="10006560" progId="Visio.Drawing.11">
                  <p:embed/>
                </p:oleObj>
              </mc:Choice>
              <mc:Fallback>
                <p:oleObj name="Visio" r:id="rId3" imgW="7265160" imgH="1000656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4432" y="12374"/>
                        <a:ext cx="4922330" cy="684562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110679"/>
              </p:ext>
            </p:extLst>
          </p:nvPr>
        </p:nvGraphicFramePr>
        <p:xfrm>
          <a:off x="131254" y="4433271"/>
          <a:ext cx="7272808" cy="240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" name="Visio" r:id="rId5" imgW="10776960" imgH="3768840" progId="Visio.Drawing.11">
                  <p:embed/>
                </p:oleObj>
              </mc:Choice>
              <mc:Fallback>
                <p:oleObj name="Visio" r:id="rId5" imgW="10776960" imgH="376884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54" y="4433271"/>
                        <a:ext cx="7272808" cy="24046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670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</a:t>
            </a:r>
            <a:r>
              <a:rPr lang="zh-CN" altLang="en-US" dirty="0" smtClean="0"/>
              <a:t>梳理与指标归集</a:t>
            </a:r>
            <a:endParaRPr lang="zh-CN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2313942" cy="5636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980728"/>
            <a:ext cx="2406176" cy="582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980728"/>
            <a:ext cx="2622000" cy="4668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246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整体上线计划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80129"/>
            <a:ext cx="7704856" cy="5977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085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768</TotalTime>
  <Words>1100</Words>
  <Application>Microsoft Office PowerPoint</Application>
  <PresentationFormat>全屏显示(4:3)</PresentationFormat>
  <Paragraphs>154</Paragraphs>
  <Slides>10</Slides>
  <Notes>0</Notes>
  <HiddenSlides>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凸显</vt:lpstr>
      <vt:lpstr>Visio</vt:lpstr>
      <vt:lpstr>经营管控平台进展汇报</vt:lpstr>
      <vt:lpstr>经营管控平台整体规划</vt:lpstr>
      <vt:lpstr>经营管控平台整体规划</vt:lpstr>
      <vt:lpstr>经营管控平台 – 输变电精细化管理</vt:lpstr>
      <vt:lpstr>经营管控平台 – 经营指标</vt:lpstr>
      <vt:lpstr>经营管控平台 – 财务指标</vt:lpstr>
      <vt:lpstr>流程梳理与指标归集</vt:lpstr>
      <vt:lpstr>流程梳理与指标归集</vt:lpstr>
      <vt:lpstr>整体上线计划</vt:lpstr>
      <vt:lpstr>手机平台扩展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XuYida</dc:creator>
  <cp:lastModifiedBy>EdwardAn</cp:lastModifiedBy>
  <cp:revision>161</cp:revision>
  <dcterms:created xsi:type="dcterms:W3CDTF">2015-01-24T03:45:12Z</dcterms:created>
  <dcterms:modified xsi:type="dcterms:W3CDTF">2015-01-30T10:57:18Z</dcterms:modified>
</cp:coreProperties>
</file>