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2" r:id="rId2"/>
  </p:sldMasterIdLst>
  <p:notesMasterIdLst>
    <p:notesMasterId r:id="rId16"/>
  </p:notesMasterIdLst>
  <p:handoutMasterIdLst>
    <p:handoutMasterId r:id="rId17"/>
  </p:handoutMasterIdLst>
  <p:sldIdLst>
    <p:sldId id="256" r:id="rId3"/>
    <p:sldId id="317" r:id="rId4"/>
    <p:sldId id="318" r:id="rId5"/>
    <p:sldId id="387" r:id="rId6"/>
    <p:sldId id="369" r:id="rId7"/>
    <p:sldId id="370" r:id="rId8"/>
    <p:sldId id="373" r:id="rId9"/>
    <p:sldId id="371" r:id="rId10"/>
    <p:sldId id="366" r:id="rId11"/>
    <p:sldId id="377" r:id="rId12"/>
    <p:sldId id="367" r:id="rId13"/>
    <p:sldId id="347" r:id="rId14"/>
    <p:sldId id="344" r:id="rId15"/>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6153" userDrawn="1">
          <p15:clr>
            <a:srgbClr val="A4A3A4"/>
          </p15:clr>
        </p15:guide>
        <p15:guide id="3" pos="2706" userDrawn="1">
          <p15:clr>
            <a:srgbClr val="A4A3A4"/>
          </p15:clr>
        </p15:guide>
        <p15:guide id="5" orient="horz" pos="1638" userDrawn="1">
          <p15:clr>
            <a:srgbClr val="A4A3A4"/>
          </p15:clr>
        </p15:guide>
        <p15:guide id="6" pos="2275" userDrawn="1">
          <p15:clr>
            <a:srgbClr val="A4A3A4"/>
          </p15:clr>
        </p15:guide>
        <p15:guide id="7" pos="429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B850"/>
    <a:srgbClr val="3E566E"/>
    <a:srgbClr val="997AB5"/>
    <a:srgbClr val="FCFCF9"/>
    <a:srgbClr val="E5A3A2"/>
    <a:srgbClr val="FBFBFB"/>
    <a:srgbClr val="01ACBE"/>
    <a:srgbClr val="FFFFFF"/>
    <a:srgbClr val="00AF92"/>
    <a:srgbClr val="E870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20" autoAdjust="0"/>
    <p:restoredTop sz="94208" autoAdjust="0"/>
  </p:normalViewPr>
  <p:slideViewPr>
    <p:cSldViewPr snapToGrid="0" showGuides="1">
      <p:cViewPr varScale="1">
        <p:scale>
          <a:sx n="101" d="100"/>
          <a:sy n="101" d="100"/>
        </p:scale>
        <p:origin x="76" y="280"/>
      </p:cViewPr>
      <p:guideLst>
        <p:guide orient="horz" pos="2183"/>
        <p:guide pos="6153"/>
        <p:guide pos="2706"/>
        <p:guide orient="horz" pos="1638"/>
        <p:guide pos="2275"/>
        <p:guide pos="4294"/>
      </p:guideLst>
    </p:cSldViewPr>
  </p:slideViewPr>
  <p:notesTextViewPr>
    <p:cViewPr>
      <p:scale>
        <a:sx n="20" d="100"/>
        <a:sy n="20" d="100"/>
      </p:scale>
      <p:origin x="0" y="0"/>
    </p:cViewPr>
  </p:notesTextViewPr>
  <p:sorterViewPr>
    <p:cViewPr varScale="1">
      <p:scale>
        <a:sx n="1" d="1"/>
        <a:sy n="1" d="1"/>
      </p:scale>
      <p:origin x="0" y="47004"/>
    </p:cViewPr>
  </p:sorterViewPr>
  <p:notesViewPr>
    <p:cSldViewPr snapToGrid="0">
      <p:cViewPr varScale="1">
        <p:scale>
          <a:sx n="86" d="100"/>
          <a:sy n="86" d="100"/>
        </p:scale>
        <p:origin x="-384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AE7AE32-FE0A-499C-8586-C64F68E7A169}" type="datetimeFigureOut">
              <a:rPr lang="zh-CN" altLang="en-US" smtClean="0"/>
              <a:t>2024/3/21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20F5E53-8514-4000-B462-339186561C88}" type="slidenum">
              <a:rPr lang="zh-CN" altLang="en-US" smtClean="0"/>
              <a:t>‹#›</a:t>
            </a:fld>
            <a:endParaRPr lang="zh-CN" altLang="en-US"/>
          </a:p>
        </p:txBody>
      </p:sp>
    </p:spTree>
    <p:extLst>
      <p:ext uri="{BB962C8B-B14F-4D97-AF65-F5344CB8AC3E}">
        <p14:creationId xmlns:p14="http://schemas.microsoft.com/office/powerpoint/2010/main" val="326674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B7388A-9CD3-4374-B6A7-100DA9D08128}" type="datetimeFigureOut">
              <a:rPr lang="zh-CN" altLang="en-US" smtClean="0"/>
              <a:t>2024/3/21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EE0B30-C635-4C7C-98E8-12E41BE490BB}" type="slidenum">
              <a:rPr lang="zh-CN" altLang="en-US" smtClean="0"/>
              <a:t>‹#›</a:t>
            </a:fld>
            <a:endParaRPr lang="zh-CN" altLang="en-US"/>
          </a:p>
        </p:txBody>
      </p:sp>
    </p:spTree>
    <p:extLst>
      <p:ext uri="{BB962C8B-B14F-4D97-AF65-F5344CB8AC3E}">
        <p14:creationId xmlns:p14="http://schemas.microsoft.com/office/powerpoint/2010/main" val="4270537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8DA9C3E-6D87-4C29-8288-8701A99FA877}" type="slidenum">
              <a:rPr lang="zh-CN" altLang="en-US" smtClean="0"/>
              <a:t>1</a:t>
            </a:fld>
            <a:endParaRPr lang="zh-CN" altLang="en-US"/>
          </a:p>
        </p:txBody>
      </p:sp>
    </p:spTree>
    <p:extLst>
      <p:ext uri="{BB962C8B-B14F-4D97-AF65-F5344CB8AC3E}">
        <p14:creationId xmlns:p14="http://schemas.microsoft.com/office/powerpoint/2010/main" val="1639231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8DA9C3E-6D87-4C29-8288-8701A99FA877}" type="slidenum">
              <a:rPr lang="zh-CN" altLang="en-US" smtClean="0"/>
              <a:t>13</a:t>
            </a:fld>
            <a:endParaRPr lang="zh-CN" altLang="en-US"/>
          </a:p>
        </p:txBody>
      </p:sp>
    </p:spTree>
    <p:extLst>
      <p:ext uri="{BB962C8B-B14F-4D97-AF65-F5344CB8AC3E}">
        <p14:creationId xmlns:p14="http://schemas.microsoft.com/office/powerpoint/2010/main" val="3847659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8DA9C3E-6D87-4C29-8288-8701A99FA877}" type="slidenum">
              <a:rPr lang="zh-CN" altLang="en-US" smtClean="0"/>
              <a:t>2</a:t>
            </a:fld>
            <a:endParaRPr lang="zh-CN" altLang="en-US"/>
          </a:p>
        </p:txBody>
      </p:sp>
    </p:spTree>
    <p:extLst>
      <p:ext uri="{BB962C8B-B14F-4D97-AF65-F5344CB8AC3E}">
        <p14:creationId xmlns:p14="http://schemas.microsoft.com/office/powerpoint/2010/main" val="1028381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8DA9C3E-6D87-4C29-8288-8701A99FA877}" type="slidenum">
              <a:rPr lang="zh-CN" altLang="en-US" smtClean="0"/>
              <a:t>3</a:t>
            </a:fld>
            <a:endParaRPr lang="zh-CN" altLang="en-US"/>
          </a:p>
        </p:txBody>
      </p:sp>
    </p:spTree>
    <p:extLst>
      <p:ext uri="{BB962C8B-B14F-4D97-AF65-F5344CB8AC3E}">
        <p14:creationId xmlns:p14="http://schemas.microsoft.com/office/powerpoint/2010/main" val="4044130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8DA9C3E-6D87-4C29-8288-8701A99FA877}" type="slidenum">
              <a:rPr lang="zh-CN" altLang="en-US" smtClean="0"/>
              <a:t>5</a:t>
            </a:fld>
            <a:endParaRPr lang="zh-CN" altLang="en-US"/>
          </a:p>
        </p:txBody>
      </p:sp>
    </p:spTree>
    <p:extLst>
      <p:ext uri="{BB962C8B-B14F-4D97-AF65-F5344CB8AC3E}">
        <p14:creationId xmlns:p14="http://schemas.microsoft.com/office/powerpoint/2010/main" val="1799286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E0B30-C635-4C7C-98E8-12E41BE490BB}" type="slidenum">
              <a:rPr lang="zh-CN" altLang="en-US" smtClean="0"/>
              <a:t>6</a:t>
            </a:fld>
            <a:endParaRPr lang="zh-CN" altLang="en-US"/>
          </a:p>
        </p:txBody>
      </p:sp>
    </p:spTree>
    <p:extLst>
      <p:ext uri="{BB962C8B-B14F-4D97-AF65-F5344CB8AC3E}">
        <p14:creationId xmlns:p14="http://schemas.microsoft.com/office/powerpoint/2010/main" val="1451112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EE0B30-C635-4C7C-98E8-12E41BE490BB}" type="slidenum">
              <a:rPr lang="zh-CN" altLang="en-US" smtClean="0"/>
              <a:t>8</a:t>
            </a:fld>
            <a:endParaRPr lang="zh-CN" altLang="en-US"/>
          </a:p>
        </p:txBody>
      </p:sp>
    </p:spTree>
    <p:extLst>
      <p:ext uri="{BB962C8B-B14F-4D97-AF65-F5344CB8AC3E}">
        <p14:creationId xmlns:p14="http://schemas.microsoft.com/office/powerpoint/2010/main" val="3460150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8DA9C3E-6D87-4C29-8288-8701A99FA877}" type="slidenum">
              <a:rPr lang="zh-CN" altLang="en-US" smtClean="0"/>
              <a:t>9</a:t>
            </a:fld>
            <a:endParaRPr lang="zh-CN" altLang="en-US"/>
          </a:p>
        </p:txBody>
      </p:sp>
    </p:spTree>
    <p:extLst>
      <p:ext uri="{BB962C8B-B14F-4D97-AF65-F5344CB8AC3E}">
        <p14:creationId xmlns:p14="http://schemas.microsoft.com/office/powerpoint/2010/main" val="2927108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8DA9C3E-6D87-4C29-8288-8701A99FA877}" type="slidenum">
              <a:rPr lang="zh-CN" altLang="en-US" smtClean="0"/>
              <a:t>11</a:t>
            </a:fld>
            <a:endParaRPr lang="zh-CN" altLang="en-US"/>
          </a:p>
        </p:txBody>
      </p:sp>
    </p:spTree>
    <p:extLst>
      <p:ext uri="{BB962C8B-B14F-4D97-AF65-F5344CB8AC3E}">
        <p14:creationId xmlns:p14="http://schemas.microsoft.com/office/powerpoint/2010/main" val="498369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E0B30-C635-4C7C-98E8-12E41BE490BB}" type="slidenum">
              <a:rPr lang="zh-CN" altLang="en-US" smtClean="0"/>
              <a:t>12</a:t>
            </a:fld>
            <a:endParaRPr lang="zh-CN" altLang="en-US"/>
          </a:p>
        </p:txBody>
      </p:sp>
    </p:spTree>
    <p:extLst>
      <p:ext uri="{BB962C8B-B14F-4D97-AF65-F5344CB8AC3E}">
        <p14:creationId xmlns:p14="http://schemas.microsoft.com/office/powerpoint/2010/main" val="3270086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1" y="6356352"/>
            <a:ext cx="2844800" cy="365125"/>
          </a:xfrm>
          <a:prstGeom prst="rect">
            <a:avLst/>
          </a:prstGeom>
        </p:spPr>
        <p:txBody>
          <a:bodyPr/>
          <a:lstStyle/>
          <a:p>
            <a:fld id="{FC8A9CF0-91C9-42F9-83C2-B72FF9A18BA5}" type="datetimeFigureOut">
              <a:rPr lang="zh-CN" altLang="en-US" smtClean="0"/>
              <a:t>2024/3/21</a:t>
            </a:fld>
            <a:endParaRPr lang="zh-CN" altLang="en-US"/>
          </a:p>
        </p:txBody>
      </p:sp>
      <p:sp>
        <p:nvSpPr>
          <p:cNvPr id="3" name="页脚占位符 2"/>
          <p:cNvSpPr>
            <a:spLocks noGrp="1"/>
          </p:cNvSpPr>
          <p:nvPr>
            <p:ph type="ftr" sz="quarter" idx="11"/>
          </p:nvPr>
        </p:nvSpPr>
        <p:spPr>
          <a:xfrm>
            <a:off x="4165600" y="6356352"/>
            <a:ext cx="3860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7600" y="6356352"/>
            <a:ext cx="2844800" cy="365125"/>
          </a:xfrm>
          <a:prstGeom prst="rect">
            <a:avLst/>
          </a:prstGeom>
        </p:spPr>
        <p:txBody>
          <a:bodyPr/>
          <a:lstStyle/>
          <a:p>
            <a:fld id="{A7F1AA27-B7A4-475F-8430-0E6442A33CF0}" type="slidenum">
              <a:rPr lang="zh-CN" altLang="en-US" smtClean="0"/>
              <a:t>‹#›</a:t>
            </a:fld>
            <a:endParaRPr lang="zh-CN" altLang="en-US"/>
          </a:p>
        </p:txBody>
      </p:sp>
    </p:spTree>
    <p:extLst>
      <p:ext uri="{BB962C8B-B14F-4D97-AF65-F5344CB8AC3E}">
        <p14:creationId xmlns:p14="http://schemas.microsoft.com/office/powerpoint/2010/main" val="846936916"/>
      </p:ext>
    </p:extLst>
  </p:cSld>
  <p:clrMapOvr>
    <a:masterClrMapping/>
  </p:clrMapOvr>
  <p:transition spd="slow">
    <p:comb/>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33C203-560F-21A1-4278-7F670D45A5B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BA148F6-388B-157B-A806-60E0214B43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2CC767E-7E8E-A276-B9D5-636345B428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95060C7-FA93-1908-6376-4B6235C7D3D9}"/>
              </a:ext>
            </a:extLst>
          </p:cNvPr>
          <p:cNvSpPr>
            <a:spLocks noGrp="1"/>
          </p:cNvSpPr>
          <p:nvPr>
            <p:ph type="dt" sz="half" idx="10"/>
          </p:nvPr>
        </p:nvSpPr>
        <p:spPr/>
        <p:txBody>
          <a:bodyPr/>
          <a:lstStyle/>
          <a:p>
            <a:fld id="{74547491-FB41-4745-AA5D-D3B732E0FBFF}" type="datetimeFigureOut">
              <a:rPr lang="zh-CN" altLang="en-US" smtClean="0"/>
              <a:t>2024/3/21</a:t>
            </a:fld>
            <a:endParaRPr lang="zh-CN" altLang="en-US"/>
          </a:p>
        </p:txBody>
      </p:sp>
      <p:sp>
        <p:nvSpPr>
          <p:cNvPr id="6" name="页脚占位符 5">
            <a:extLst>
              <a:ext uri="{FF2B5EF4-FFF2-40B4-BE49-F238E27FC236}">
                <a16:creationId xmlns:a16="http://schemas.microsoft.com/office/drawing/2014/main" id="{A913CF2A-CD62-D0C6-DA4F-A800AE9D4F1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8F4BD6E-7CF7-70F4-5EE1-F31DEDEDF4B4}"/>
              </a:ext>
            </a:extLst>
          </p:cNvPr>
          <p:cNvSpPr>
            <a:spLocks noGrp="1"/>
          </p:cNvSpPr>
          <p:nvPr>
            <p:ph type="sldNum" sz="quarter" idx="12"/>
          </p:nvPr>
        </p:nvSpPr>
        <p:spPr/>
        <p:txBody>
          <a:bodyPr/>
          <a:lstStyle/>
          <a:p>
            <a:fld id="{5D421CAB-2B65-4C2B-B194-3A67372F8891}" type="slidenum">
              <a:rPr lang="zh-CN" altLang="en-US" smtClean="0"/>
              <a:t>‹#›</a:t>
            </a:fld>
            <a:endParaRPr lang="zh-CN" altLang="en-US"/>
          </a:p>
        </p:txBody>
      </p:sp>
    </p:spTree>
    <p:extLst>
      <p:ext uri="{BB962C8B-B14F-4D97-AF65-F5344CB8AC3E}">
        <p14:creationId xmlns:p14="http://schemas.microsoft.com/office/powerpoint/2010/main" val="335036571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EA5B71-AF42-9DEF-555D-EA88D5C1B74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42C1C30-C6C3-8029-AFD0-CC9CD0BF41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19FA0F0-1AAD-5029-ED09-BA09B01D9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136253B-7CFC-913B-30D5-3969EA7F66A1}"/>
              </a:ext>
            </a:extLst>
          </p:cNvPr>
          <p:cNvSpPr>
            <a:spLocks noGrp="1"/>
          </p:cNvSpPr>
          <p:nvPr>
            <p:ph type="dt" sz="half" idx="10"/>
          </p:nvPr>
        </p:nvSpPr>
        <p:spPr/>
        <p:txBody>
          <a:bodyPr/>
          <a:lstStyle/>
          <a:p>
            <a:fld id="{74547491-FB41-4745-AA5D-D3B732E0FBFF}" type="datetimeFigureOut">
              <a:rPr lang="zh-CN" altLang="en-US" smtClean="0"/>
              <a:t>2024/3/21</a:t>
            </a:fld>
            <a:endParaRPr lang="zh-CN" altLang="en-US"/>
          </a:p>
        </p:txBody>
      </p:sp>
      <p:sp>
        <p:nvSpPr>
          <p:cNvPr id="6" name="页脚占位符 5">
            <a:extLst>
              <a:ext uri="{FF2B5EF4-FFF2-40B4-BE49-F238E27FC236}">
                <a16:creationId xmlns:a16="http://schemas.microsoft.com/office/drawing/2014/main" id="{1BB0717C-0BCA-323D-C5AC-8A73C657178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13365CD-720D-3177-F18B-0B121866CFE3}"/>
              </a:ext>
            </a:extLst>
          </p:cNvPr>
          <p:cNvSpPr>
            <a:spLocks noGrp="1"/>
          </p:cNvSpPr>
          <p:nvPr>
            <p:ph type="sldNum" sz="quarter" idx="12"/>
          </p:nvPr>
        </p:nvSpPr>
        <p:spPr/>
        <p:txBody>
          <a:bodyPr/>
          <a:lstStyle/>
          <a:p>
            <a:fld id="{5D421CAB-2B65-4C2B-B194-3A67372F8891}" type="slidenum">
              <a:rPr lang="zh-CN" altLang="en-US" smtClean="0"/>
              <a:t>‹#›</a:t>
            </a:fld>
            <a:endParaRPr lang="zh-CN" altLang="en-US"/>
          </a:p>
        </p:txBody>
      </p:sp>
    </p:spTree>
    <p:extLst>
      <p:ext uri="{BB962C8B-B14F-4D97-AF65-F5344CB8AC3E}">
        <p14:creationId xmlns:p14="http://schemas.microsoft.com/office/powerpoint/2010/main" val="69145771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27882-D694-A973-FBCE-32858E1B55D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978A893-DCE5-8A1B-3689-E0D709849BE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FC26DB3-A689-4591-580A-0959F7E9D596}"/>
              </a:ext>
            </a:extLst>
          </p:cNvPr>
          <p:cNvSpPr>
            <a:spLocks noGrp="1"/>
          </p:cNvSpPr>
          <p:nvPr>
            <p:ph type="dt" sz="half" idx="10"/>
          </p:nvPr>
        </p:nvSpPr>
        <p:spPr/>
        <p:txBody>
          <a:bodyPr/>
          <a:lstStyle/>
          <a:p>
            <a:fld id="{74547491-FB41-4745-AA5D-D3B732E0FBFF}" type="datetimeFigureOut">
              <a:rPr lang="zh-CN" altLang="en-US" smtClean="0"/>
              <a:t>2024/3/21</a:t>
            </a:fld>
            <a:endParaRPr lang="zh-CN" altLang="en-US"/>
          </a:p>
        </p:txBody>
      </p:sp>
      <p:sp>
        <p:nvSpPr>
          <p:cNvPr id="5" name="页脚占位符 4">
            <a:extLst>
              <a:ext uri="{FF2B5EF4-FFF2-40B4-BE49-F238E27FC236}">
                <a16:creationId xmlns:a16="http://schemas.microsoft.com/office/drawing/2014/main" id="{F2F5A359-2B53-CD7D-D78F-9CF2A00CEF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75CF45-330D-84DB-5B1B-F23ED2359F59}"/>
              </a:ext>
            </a:extLst>
          </p:cNvPr>
          <p:cNvSpPr>
            <a:spLocks noGrp="1"/>
          </p:cNvSpPr>
          <p:nvPr>
            <p:ph type="sldNum" sz="quarter" idx="12"/>
          </p:nvPr>
        </p:nvSpPr>
        <p:spPr/>
        <p:txBody>
          <a:bodyPr/>
          <a:lstStyle/>
          <a:p>
            <a:fld id="{5D421CAB-2B65-4C2B-B194-3A67372F8891}" type="slidenum">
              <a:rPr lang="zh-CN" altLang="en-US" smtClean="0"/>
              <a:t>‹#›</a:t>
            </a:fld>
            <a:endParaRPr lang="zh-CN" altLang="en-US"/>
          </a:p>
        </p:txBody>
      </p:sp>
    </p:spTree>
    <p:extLst>
      <p:ext uri="{BB962C8B-B14F-4D97-AF65-F5344CB8AC3E}">
        <p14:creationId xmlns:p14="http://schemas.microsoft.com/office/powerpoint/2010/main" val="302127180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1F73B57-AD5B-47AC-3D94-CE5C738A0A0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B964C7A-27D0-203A-020A-0951E289253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FDB56DD-74D9-CF58-A9A0-3AF158DCE53A}"/>
              </a:ext>
            </a:extLst>
          </p:cNvPr>
          <p:cNvSpPr>
            <a:spLocks noGrp="1"/>
          </p:cNvSpPr>
          <p:nvPr>
            <p:ph type="dt" sz="half" idx="10"/>
          </p:nvPr>
        </p:nvSpPr>
        <p:spPr/>
        <p:txBody>
          <a:bodyPr/>
          <a:lstStyle/>
          <a:p>
            <a:fld id="{74547491-FB41-4745-AA5D-D3B732E0FBFF}" type="datetimeFigureOut">
              <a:rPr lang="zh-CN" altLang="en-US" smtClean="0"/>
              <a:t>2024/3/21</a:t>
            </a:fld>
            <a:endParaRPr lang="zh-CN" altLang="en-US"/>
          </a:p>
        </p:txBody>
      </p:sp>
      <p:sp>
        <p:nvSpPr>
          <p:cNvPr id="5" name="页脚占位符 4">
            <a:extLst>
              <a:ext uri="{FF2B5EF4-FFF2-40B4-BE49-F238E27FC236}">
                <a16:creationId xmlns:a16="http://schemas.microsoft.com/office/drawing/2014/main" id="{3AAA4CFE-B94A-296A-31F1-7A75ABF77F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C3A6DA-3C88-A150-E5C4-7B1C82F66420}"/>
              </a:ext>
            </a:extLst>
          </p:cNvPr>
          <p:cNvSpPr>
            <a:spLocks noGrp="1"/>
          </p:cNvSpPr>
          <p:nvPr>
            <p:ph type="sldNum" sz="quarter" idx="12"/>
          </p:nvPr>
        </p:nvSpPr>
        <p:spPr/>
        <p:txBody>
          <a:bodyPr/>
          <a:lstStyle/>
          <a:p>
            <a:fld id="{5D421CAB-2B65-4C2B-B194-3A67372F8891}" type="slidenum">
              <a:rPr lang="zh-CN" altLang="en-US" smtClean="0"/>
              <a:t>‹#›</a:t>
            </a:fld>
            <a:endParaRPr lang="zh-CN" altLang="en-US"/>
          </a:p>
        </p:txBody>
      </p:sp>
    </p:spTree>
    <p:extLst>
      <p:ext uri="{BB962C8B-B14F-4D97-AF65-F5344CB8AC3E}">
        <p14:creationId xmlns:p14="http://schemas.microsoft.com/office/powerpoint/2010/main" val="146911138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6_Title Slide">
    <p:spTree>
      <p:nvGrpSpPr>
        <p:cNvPr id="1" name=""/>
        <p:cNvGrpSpPr/>
        <p:nvPr/>
      </p:nvGrpSpPr>
      <p:grpSpPr>
        <a:xfrm>
          <a:off x="0" y="0"/>
          <a:ext cx="0" cy="0"/>
          <a:chOff x="0" y="0"/>
          <a:chExt cx="0" cy="0"/>
        </a:xfrm>
      </p:grpSpPr>
      <p:sp>
        <p:nvSpPr>
          <p:cNvPr id="16" name="Slide Number Placeholder 5"/>
          <p:cNvSpPr txBox="1">
            <a:spLocks/>
          </p:cNvSpPr>
          <p:nvPr userDrawn="1"/>
        </p:nvSpPr>
        <p:spPr>
          <a:xfrm>
            <a:off x="1025562" y="6158291"/>
            <a:ext cx="647753" cy="328295"/>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1A290D8D-6BA0-418D-AFED-C65293F70DA0}" type="slidenum">
              <a:rPr lang="en-US" sz="1400" b="0" i="0" smtClean="0">
                <a:solidFill>
                  <a:srgbClr val="FFFFFF"/>
                </a:solidFill>
                <a:latin typeface="Bebas Neue" charset="0"/>
                <a:ea typeface="Bebas Neue" charset="0"/>
                <a:cs typeface="Bebas Neue" charset="0"/>
              </a:rPr>
              <a:pPr algn="l"/>
              <a:t>‹#›</a:t>
            </a:fld>
            <a:endParaRPr lang="en-US" sz="1400" b="0" i="0" dirty="0">
              <a:solidFill>
                <a:srgbClr val="FFFFFF"/>
              </a:solidFill>
              <a:latin typeface="Bebas Neue" charset="0"/>
              <a:ea typeface="Bebas Neue" charset="0"/>
              <a:cs typeface="Bebas Neue" charset="0"/>
            </a:endParaRPr>
          </a:p>
        </p:txBody>
      </p:sp>
      <p:sp>
        <p:nvSpPr>
          <p:cNvPr id="17" name="TextBox 16"/>
          <p:cNvSpPr txBox="1"/>
          <p:nvPr userDrawn="1"/>
        </p:nvSpPr>
        <p:spPr>
          <a:xfrm>
            <a:off x="504035" y="6168552"/>
            <a:ext cx="732893" cy="307777"/>
          </a:xfrm>
          <a:prstGeom prst="rect">
            <a:avLst/>
          </a:prstGeom>
          <a:noFill/>
        </p:spPr>
        <p:txBody>
          <a:bodyPr wrap="none" rtlCol="0">
            <a:spAutoFit/>
          </a:bodyPr>
          <a:lstStyle/>
          <a:p>
            <a:r>
              <a:rPr lang="en-US" sz="1400" b="0" i="0" dirty="0">
                <a:solidFill>
                  <a:srgbClr val="FFFFFF"/>
                </a:solidFill>
                <a:latin typeface="Bebas Neue" charset="0"/>
                <a:ea typeface="Bebas Neue" charset="0"/>
                <a:cs typeface="Bebas Neue" charset="0"/>
              </a:rPr>
              <a:t>Slide  /</a:t>
            </a:r>
          </a:p>
        </p:txBody>
      </p:sp>
    </p:spTree>
    <p:extLst>
      <p:ext uri="{BB962C8B-B14F-4D97-AF65-F5344CB8AC3E}">
        <p14:creationId xmlns:p14="http://schemas.microsoft.com/office/powerpoint/2010/main" val="3425028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6_Title Slide">
    <p:spTree>
      <p:nvGrpSpPr>
        <p:cNvPr id="1" name=""/>
        <p:cNvGrpSpPr/>
        <p:nvPr/>
      </p:nvGrpSpPr>
      <p:grpSpPr>
        <a:xfrm>
          <a:off x="0" y="0"/>
          <a:ext cx="0" cy="0"/>
          <a:chOff x="0" y="0"/>
          <a:chExt cx="0" cy="0"/>
        </a:xfrm>
      </p:grpSpPr>
      <p:sp>
        <p:nvSpPr>
          <p:cNvPr id="16" name="Slide Number Placeholder 5"/>
          <p:cNvSpPr txBox="1">
            <a:spLocks/>
          </p:cNvSpPr>
          <p:nvPr userDrawn="1"/>
        </p:nvSpPr>
        <p:spPr>
          <a:xfrm>
            <a:off x="1025562" y="6158291"/>
            <a:ext cx="647753" cy="328295"/>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1A290D8D-6BA0-418D-AFED-C65293F70DA0}" type="slidenum">
              <a:rPr lang="en-US" sz="1400" b="0" i="0" smtClean="0">
                <a:solidFill>
                  <a:srgbClr val="FFFFFF"/>
                </a:solidFill>
                <a:latin typeface="Bebas Neue" charset="0"/>
                <a:ea typeface="Bebas Neue" charset="0"/>
                <a:cs typeface="Bebas Neue" charset="0"/>
              </a:rPr>
              <a:pPr algn="l"/>
              <a:t>‹#›</a:t>
            </a:fld>
            <a:endParaRPr lang="en-US" sz="1400" b="0" i="0" dirty="0">
              <a:solidFill>
                <a:srgbClr val="FFFFFF"/>
              </a:solidFill>
              <a:latin typeface="Bebas Neue" charset="0"/>
              <a:ea typeface="Bebas Neue" charset="0"/>
              <a:cs typeface="Bebas Neue" charset="0"/>
            </a:endParaRPr>
          </a:p>
        </p:txBody>
      </p:sp>
      <p:sp>
        <p:nvSpPr>
          <p:cNvPr id="17" name="TextBox 16"/>
          <p:cNvSpPr txBox="1"/>
          <p:nvPr userDrawn="1"/>
        </p:nvSpPr>
        <p:spPr>
          <a:xfrm>
            <a:off x="504035" y="6168552"/>
            <a:ext cx="732893" cy="307777"/>
          </a:xfrm>
          <a:prstGeom prst="rect">
            <a:avLst/>
          </a:prstGeom>
          <a:noFill/>
        </p:spPr>
        <p:txBody>
          <a:bodyPr wrap="none" rtlCol="0">
            <a:spAutoFit/>
          </a:bodyPr>
          <a:lstStyle/>
          <a:p>
            <a:r>
              <a:rPr lang="en-US" sz="1400" b="0" i="0" dirty="0">
                <a:solidFill>
                  <a:srgbClr val="FFFFFF"/>
                </a:solidFill>
                <a:latin typeface="Bebas Neue" charset="0"/>
                <a:ea typeface="Bebas Neue" charset="0"/>
                <a:cs typeface="Bebas Neue" charset="0"/>
              </a:rPr>
              <a:t>Slide  /</a:t>
            </a:r>
          </a:p>
        </p:txBody>
      </p:sp>
    </p:spTree>
    <p:extLst>
      <p:ext uri="{BB962C8B-B14F-4D97-AF65-F5344CB8AC3E}">
        <p14:creationId xmlns:p14="http://schemas.microsoft.com/office/powerpoint/2010/main" val="2383417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70EE7A-1FB4-D981-6ED8-5DF08DE6C97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FB7D863-5F35-E758-92CD-D4476CE2DA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9261C4B-2130-7861-2A45-2EAB82E70E64}"/>
              </a:ext>
            </a:extLst>
          </p:cNvPr>
          <p:cNvSpPr>
            <a:spLocks noGrp="1"/>
          </p:cNvSpPr>
          <p:nvPr>
            <p:ph type="dt" sz="half" idx="10"/>
          </p:nvPr>
        </p:nvSpPr>
        <p:spPr/>
        <p:txBody>
          <a:bodyPr/>
          <a:lstStyle/>
          <a:p>
            <a:fld id="{74547491-FB41-4745-AA5D-D3B732E0FBFF}" type="datetimeFigureOut">
              <a:rPr lang="zh-CN" altLang="en-US" smtClean="0"/>
              <a:t>2024/3/21</a:t>
            </a:fld>
            <a:endParaRPr lang="zh-CN" altLang="en-US"/>
          </a:p>
        </p:txBody>
      </p:sp>
      <p:sp>
        <p:nvSpPr>
          <p:cNvPr id="5" name="页脚占位符 4">
            <a:extLst>
              <a:ext uri="{FF2B5EF4-FFF2-40B4-BE49-F238E27FC236}">
                <a16:creationId xmlns:a16="http://schemas.microsoft.com/office/drawing/2014/main" id="{83F5327D-7D8A-75EF-38D3-0533736333F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D81F86C-2043-45EC-9EFB-18E2683E8445}"/>
              </a:ext>
            </a:extLst>
          </p:cNvPr>
          <p:cNvSpPr>
            <a:spLocks noGrp="1"/>
          </p:cNvSpPr>
          <p:nvPr>
            <p:ph type="sldNum" sz="quarter" idx="12"/>
          </p:nvPr>
        </p:nvSpPr>
        <p:spPr/>
        <p:txBody>
          <a:bodyPr/>
          <a:lstStyle/>
          <a:p>
            <a:fld id="{5D421CAB-2B65-4C2B-B194-3A67372F8891}" type="slidenum">
              <a:rPr lang="zh-CN" altLang="en-US" smtClean="0"/>
              <a:t>‹#›</a:t>
            </a:fld>
            <a:endParaRPr lang="zh-CN" altLang="en-US"/>
          </a:p>
        </p:txBody>
      </p:sp>
    </p:spTree>
    <p:extLst>
      <p:ext uri="{BB962C8B-B14F-4D97-AF65-F5344CB8AC3E}">
        <p14:creationId xmlns:p14="http://schemas.microsoft.com/office/powerpoint/2010/main" val="105818042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74D2AB-87E0-F52C-DC35-675A9B60BE7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368FA34-BBF5-97EA-6A88-61333416421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BF2F56C-B30B-8854-C29B-900360E7A1FC}"/>
              </a:ext>
            </a:extLst>
          </p:cNvPr>
          <p:cNvSpPr>
            <a:spLocks noGrp="1"/>
          </p:cNvSpPr>
          <p:nvPr>
            <p:ph type="dt" sz="half" idx="10"/>
          </p:nvPr>
        </p:nvSpPr>
        <p:spPr/>
        <p:txBody>
          <a:bodyPr/>
          <a:lstStyle/>
          <a:p>
            <a:fld id="{74547491-FB41-4745-AA5D-D3B732E0FBFF}" type="datetimeFigureOut">
              <a:rPr lang="zh-CN" altLang="en-US" smtClean="0"/>
              <a:t>2024/3/21</a:t>
            </a:fld>
            <a:endParaRPr lang="zh-CN" altLang="en-US"/>
          </a:p>
        </p:txBody>
      </p:sp>
      <p:sp>
        <p:nvSpPr>
          <p:cNvPr id="5" name="页脚占位符 4">
            <a:extLst>
              <a:ext uri="{FF2B5EF4-FFF2-40B4-BE49-F238E27FC236}">
                <a16:creationId xmlns:a16="http://schemas.microsoft.com/office/drawing/2014/main" id="{9DBEC3C7-88BC-274C-8B89-2DA335A1BB1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844D031-ED36-EB8D-8F5A-02187D39D4DE}"/>
              </a:ext>
            </a:extLst>
          </p:cNvPr>
          <p:cNvSpPr>
            <a:spLocks noGrp="1"/>
          </p:cNvSpPr>
          <p:nvPr>
            <p:ph type="sldNum" sz="quarter" idx="12"/>
          </p:nvPr>
        </p:nvSpPr>
        <p:spPr/>
        <p:txBody>
          <a:bodyPr/>
          <a:lstStyle/>
          <a:p>
            <a:fld id="{5D421CAB-2B65-4C2B-B194-3A67372F8891}" type="slidenum">
              <a:rPr lang="zh-CN" altLang="en-US" smtClean="0"/>
              <a:t>‹#›</a:t>
            </a:fld>
            <a:endParaRPr lang="zh-CN" altLang="en-US"/>
          </a:p>
        </p:txBody>
      </p:sp>
    </p:spTree>
    <p:extLst>
      <p:ext uri="{BB962C8B-B14F-4D97-AF65-F5344CB8AC3E}">
        <p14:creationId xmlns:p14="http://schemas.microsoft.com/office/powerpoint/2010/main" val="272004276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187FF8-91D2-90ED-E8A1-8641E7D84F8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9A5B648-514B-2F82-57A9-893889FCA9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3E5AAAD-62C7-A7C5-F536-4ABECE9041F9}"/>
              </a:ext>
            </a:extLst>
          </p:cNvPr>
          <p:cNvSpPr>
            <a:spLocks noGrp="1"/>
          </p:cNvSpPr>
          <p:nvPr>
            <p:ph type="dt" sz="half" idx="10"/>
          </p:nvPr>
        </p:nvSpPr>
        <p:spPr/>
        <p:txBody>
          <a:bodyPr/>
          <a:lstStyle/>
          <a:p>
            <a:fld id="{74547491-FB41-4745-AA5D-D3B732E0FBFF}" type="datetimeFigureOut">
              <a:rPr lang="zh-CN" altLang="en-US" smtClean="0"/>
              <a:t>2024/3/21</a:t>
            </a:fld>
            <a:endParaRPr lang="zh-CN" altLang="en-US"/>
          </a:p>
        </p:txBody>
      </p:sp>
      <p:sp>
        <p:nvSpPr>
          <p:cNvPr id="5" name="页脚占位符 4">
            <a:extLst>
              <a:ext uri="{FF2B5EF4-FFF2-40B4-BE49-F238E27FC236}">
                <a16:creationId xmlns:a16="http://schemas.microsoft.com/office/drawing/2014/main" id="{7BD059B2-4ECB-C59C-D431-D3FD1FB72DE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619D08-EEA1-7D89-A13A-E4EBF576E180}"/>
              </a:ext>
            </a:extLst>
          </p:cNvPr>
          <p:cNvSpPr>
            <a:spLocks noGrp="1"/>
          </p:cNvSpPr>
          <p:nvPr>
            <p:ph type="sldNum" sz="quarter" idx="12"/>
          </p:nvPr>
        </p:nvSpPr>
        <p:spPr/>
        <p:txBody>
          <a:bodyPr/>
          <a:lstStyle/>
          <a:p>
            <a:fld id="{5D421CAB-2B65-4C2B-B194-3A67372F8891}" type="slidenum">
              <a:rPr lang="zh-CN" altLang="en-US" smtClean="0"/>
              <a:t>‹#›</a:t>
            </a:fld>
            <a:endParaRPr lang="zh-CN" altLang="en-US"/>
          </a:p>
        </p:txBody>
      </p:sp>
    </p:spTree>
    <p:extLst>
      <p:ext uri="{BB962C8B-B14F-4D97-AF65-F5344CB8AC3E}">
        <p14:creationId xmlns:p14="http://schemas.microsoft.com/office/powerpoint/2010/main" val="293227733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A4E1FA-1B15-231E-89E8-70D53C3BE03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9759DA3-7F42-9550-14F0-20CA648A35E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EEB9E28-36CA-0222-4CC1-55EBA358A75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248D3B2-2DC7-9279-C160-4000CC8F42FB}"/>
              </a:ext>
            </a:extLst>
          </p:cNvPr>
          <p:cNvSpPr>
            <a:spLocks noGrp="1"/>
          </p:cNvSpPr>
          <p:nvPr>
            <p:ph type="dt" sz="half" idx="10"/>
          </p:nvPr>
        </p:nvSpPr>
        <p:spPr/>
        <p:txBody>
          <a:bodyPr/>
          <a:lstStyle/>
          <a:p>
            <a:fld id="{74547491-FB41-4745-AA5D-D3B732E0FBFF}" type="datetimeFigureOut">
              <a:rPr lang="zh-CN" altLang="en-US" smtClean="0"/>
              <a:t>2024/3/21</a:t>
            </a:fld>
            <a:endParaRPr lang="zh-CN" altLang="en-US"/>
          </a:p>
        </p:txBody>
      </p:sp>
      <p:sp>
        <p:nvSpPr>
          <p:cNvPr id="6" name="页脚占位符 5">
            <a:extLst>
              <a:ext uri="{FF2B5EF4-FFF2-40B4-BE49-F238E27FC236}">
                <a16:creationId xmlns:a16="http://schemas.microsoft.com/office/drawing/2014/main" id="{09A7A93D-B645-46F5-73DF-1290D808C7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191648E-6D10-BF1C-2F6B-C5224C9400F2}"/>
              </a:ext>
            </a:extLst>
          </p:cNvPr>
          <p:cNvSpPr>
            <a:spLocks noGrp="1"/>
          </p:cNvSpPr>
          <p:nvPr>
            <p:ph type="sldNum" sz="quarter" idx="12"/>
          </p:nvPr>
        </p:nvSpPr>
        <p:spPr/>
        <p:txBody>
          <a:bodyPr/>
          <a:lstStyle/>
          <a:p>
            <a:fld id="{5D421CAB-2B65-4C2B-B194-3A67372F8891}" type="slidenum">
              <a:rPr lang="zh-CN" altLang="en-US" smtClean="0"/>
              <a:t>‹#›</a:t>
            </a:fld>
            <a:endParaRPr lang="zh-CN" altLang="en-US"/>
          </a:p>
        </p:txBody>
      </p:sp>
    </p:spTree>
    <p:extLst>
      <p:ext uri="{BB962C8B-B14F-4D97-AF65-F5344CB8AC3E}">
        <p14:creationId xmlns:p14="http://schemas.microsoft.com/office/powerpoint/2010/main" val="59089838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0686D9-94B4-80A9-3C4B-D4B86E0C89B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C0C1A0A-4B46-0510-C493-4DC0F045A9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7CF0A5B-B063-28C4-910A-9CA98E12E80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6B241E1-E5BF-41E2-4491-1EB3E730CA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8C953D1-87FC-05A6-4525-1B425ABDEFF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31EE902-1275-0A1C-4172-C51295EAF0CD}"/>
              </a:ext>
            </a:extLst>
          </p:cNvPr>
          <p:cNvSpPr>
            <a:spLocks noGrp="1"/>
          </p:cNvSpPr>
          <p:nvPr>
            <p:ph type="dt" sz="half" idx="10"/>
          </p:nvPr>
        </p:nvSpPr>
        <p:spPr/>
        <p:txBody>
          <a:bodyPr/>
          <a:lstStyle/>
          <a:p>
            <a:fld id="{74547491-FB41-4745-AA5D-D3B732E0FBFF}" type="datetimeFigureOut">
              <a:rPr lang="zh-CN" altLang="en-US" smtClean="0"/>
              <a:t>2024/3/21</a:t>
            </a:fld>
            <a:endParaRPr lang="zh-CN" altLang="en-US"/>
          </a:p>
        </p:txBody>
      </p:sp>
      <p:sp>
        <p:nvSpPr>
          <p:cNvPr id="8" name="页脚占位符 7">
            <a:extLst>
              <a:ext uri="{FF2B5EF4-FFF2-40B4-BE49-F238E27FC236}">
                <a16:creationId xmlns:a16="http://schemas.microsoft.com/office/drawing/2014/main" id="{89A73F9C-A5A8-9168-3FD6-FA73C33E838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8827789-5F39-6906-45BF-FA5BA2E85535}"/>
              </a:ext>
            </a:extLst>
          </p:cNvPr>
          <p:cNvSpPr>
            <a:spLocks noGrp="1"/>
          </p:cNvSpPr>
          <p:nvPr>
            <p:ph type="sldNum" sz="quarter" idx="12"/>
          </p:nvPr>
        </p:nvSpPr>
        <p:spPr/>
        <p:txBody>
          <a:bodyPr/>
          <a:lstStyle/>
          <a:p>
            <a:fld id="{5D421CAB-2B65-4C2B-B194-3A67372F8891}" type="slidenum">
              <a:rPr lang="zh-CN" altLang="en-US" smtClean="0"/>
              <a:t>‹#›</a:t>
            </a:fld>
            <a:endParaRPr lang="zh-CN" altLang="en-US"/>
          </a:p>
        </p:txBody>
      </p:sp>
    </p:spTree>
    <p:extLst>
      <p:ext uri="{BB962C8B-B14F-4D97-AF65-F5344CB8AC3E}">
        <p14:creationId xmlns:p14="http://schemas.microsoft.com/office/powerpoint/2010/main" val="141145490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D6158F-05FE-6AA6-789A-29C12611621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FD72CE1-15A0-0713-8B6B-EAEE29682154}"/>
              </a:ext>
            </a:extLst>
          </p:cNvPr>
          <p:cNvSpPr>
            <a:spLocks noGrp="1"/>
          </p:cNvSpPr>
          <p:nvPr>
            <p:ph type="dt" sz="half" idx="10"/>
          </p:nvPr>
        </p:nvSpPr>
        <p:spPr/>
        <p:txBody>
          <a:bodyPr/>
          <a:lstStyle/>
          <a:p>
            <a:fld id="{74547491-FB41-4745-AA5D-D3B732E0FBFF}" type="datetimeFigureOut">
              <a:rPr lang="zh-CN" altLang="en-US" smtClean="0"/>
              <a:t>2024/3/21</a:t>
            </a:fld>
            <a:endParaRPr lang="zh-CN" altLang="en-US"/>
          </a:p>
        </p:txBody>
      </p:sp>
      <p:sp>
        <p:nvSpPr>
          <p:cNvPr id="4" name="页脚占位符 3">
            <a:extLst>
              <a:ext uri="{FF2B5EF4-FFF2-40B4-BE49-F238E27FC236}">
                <a16:creationId xmlns:a16="http://schemas.microsoft.com/office/drawing/2014/main" id="{DB091D58-2C55-CFFE-6916-49ADCE068FA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D9F444D-C257-81CE-C4E1-92A5B948B538}"/>
              </a:ext>
            </a:extLst>
          </p:cNvPr>
          <p:cNvSpPr>
            <a:spLocks noGrp="1"/>
          </p:cNvSpPr>
          <p:nvPr>
            <p:ph type="sldNum" sz="quarter" idx="12"/>
          </p:nvPr>
        </p:nvSpPr>
        <p:spPr/>
        <p:txBody>
          <a:bodyPr/>
          <a:lstStyle/>
          <a:p>
            <a:fld id="{5D421CAB-2B65-4C2B-B194-3A67372F8891}" type="slidenum">
              <a:rPr lang="zh-CN" altLang="en-US" smtClean="0"/>
              <a:t>‹#›</a:t>
            </a:fld>
            <a:endParaRPr lang="zh-CN" altLang="en-US"/>
          </a:p>
        </p:txBody>
      </p:sp>
    </p:spTree>
    <p:extLst>
      <p:ext uri="{BB962C8B-B14F-4D97-AF65-F5344CB8AC3E}">
        <p14:creationId xmlns:p14="http://schemas.microsoft.com/office/powerpoint/2010/main" val="195567342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E4D3F4B-0F93-5AB5-654D-A81EA808F611}"/>
              </a:ext>
            </a:extLst>
          </p:cNvPr>
          <p:cNvSpPr>
            <a:spLocks noGrp="1"/>
          </p:cNvSpPr>
          <p:nvPr>
            <p:ph type="dt" sz="half" idx="10"/>
          </p:nvPr>
        </p:nvSpPr>
        <p:spPr/>
        <p:txBody>
          <a:bodyPr/>
          <a:lstStyle/>
          <a:p>
            <a:fld id="{FC8A9CF0-91C9-42F9-83C2-B72FF9A18BA5}" type="datetimeFigureOut">
              <a:rPr lang="zh-CN" altLang="en-US" smtClean="0"/>
              <a:t>2024/3/21</a:t>
            </a:fld>
            <a:endParaRPr lang="zh-CN" altLang="en-US"/>
          </a:p>
        </p:txBody>
      </p:sp>
      <p:sp>
        <p:nvSpPr>
          <p:cNvPr id="3" name="页脚占位符 2">
            <a:extLst>
              <a:ext uri="{FF2B5EF4-FFF2-40B4-BE49-F238E27FC236}">
                <a16:creationId xmlns:a16="http://schemas.microsoft.com/office/drawing/2014/main" id="{2A551F31-3DAA-71A8-78EF-5F8C27D80A6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C631398-9409-788F-AF83-C98D50057722}"/>
              </a:ext>
            </a:extLst>
          </p:cNvPr>
          <p:cNvSpPr>
            <a:spLocks noGrp="1"/>
          </p:cNvSpPr>
          <p:nvPr>
            <p:ph type="sldNum" sz="quarter" idx="12"/>
          </p:nvPr>
        </p:nvSpPr>
        <p:spPr/>
        <p:txBody>
          <a:bodyPr/>
          <a:lstStyle/>
          <a:p>
            <a:fld id="{A7F1AA27-B7A4-475F-8430-0E6442A33CF0}" type="slidenum">
              <a:rPr lang="zh-CN" altLang="en-US" smtClean="0"/>
              <a:t>‹#›</a:t>
            </a:fld>
            <a:endParaRPr lang="zh-CN" altLang="en-US"/>
          </a:p>
        </p:txBody>
      </p:sp>
    </p:spTree>
    <p:extLst>
      <p:ext uri="{BB962C8B-B14F-4D97-AF65-F5344CB8AC3E}">
        <p14:creationId xmlns:p14="http://schemas.microsoft.com/office/powerpoint/2010/main" val="2867486995"/>
      </p:ext>
    </p:extLst>
  </p:cSld>
  <p:clrMapOvr>
    <a:masterClrMapping/>
  </p:clrMapOvr>
  <p:transition spd="slow">
    <p:comb/>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69034978"/>
      </p:ext>
    </p:extLst>
  </p:cSld>
  <p:clrMap bg1="lt1" tx1="dk1" bg2="lt2" tx2="dk2" accent1="accent1" accent2="accent2" accent3="accent3" accent4="accent4" accent5="accent5" accent6="accent6" hlink="hlink" folHlink="folHlink"/>
  <p:sldLayoutIdLst>
    <p:sldLayoutId id="2147483674" r:id="rId1"/>
    <p:sldLayoutId id="2147483681" r:id="rId2"/>
  </p:sldLayoutIdLst>
  <mc:AlternateContent xmlns:mc="http://schemas.openxmlformats.org/markup-compatibility/2006" xmlns:p14="http://schemas.microsoft.com/office/powerpoint/2010/main">
    <mc:Choice Requires="p14">
      <p:transition p14:dur="250" advTm="0"/>
    </mc:Choice>
    <mc:Fallback xmlns="">
      <p:transition advTm="0"/>
    </mc:Fallback>
  </mc:AlternateContent>
  <p:hf hdr="0" ftr="0" dt="0"/>
  <p:txStyles>
    <p:titleStyle>
      <a:lvl1pPr algn="l" defTabSz="1219170" rtl="0" eaLnBrk="1" latinLnBrk="0" hangingPunct="1">
        <a:spcBef>
          <a:spcPct val="0"/>
        </a:spcBef>
        <a:buNone/>
        <a:defRPr sz="4533" kern="1200">
          <a:solidFill>
            <a:srgbClr val="17375E"/>
          </a:solidFill>
          <a:latin typeface="Signika"/>
          <a:ea typeface="Open Sans Extrabold" pitchFamily="34" charset="0"/>
          <a:cs typeface="Signika"/>
        </a:defRPr>
      </a:lvl1pPr>
    </p:titleStyle>
    <p:bodyStyle>
      <a:lvl1pPr marL="457189" indent="-457189" algn="l" defTabSz="1219170" rtl="0" eaLnBrk="1" latinLnBrk="0" hangingPunct="1">
        <a:spcBef>
          <a:spcPct val="20000"/>
        </a:spcBef>
        <a:buFont typeface="Arial" pitchFamily="34" charset="0"/>
        <a:buChar char="•"/>
        <a:defRPr sz="2667" kern="1200">
          <a:solidFill>
            <a:srgbClr val="17375E"/>
          </a:solidFill>
          <a:latin typeface="+mn-lt"/>
          <a:ea typeface="+mn-ea"/>
          <a:cs typeface="+mn-cs"/>
        </a:defRPr>
      </a:lvl1pPr>
      <a:lvl2pPr marL="990575" indent="-380990" algn="l" defTabSz="1219170" rtl="0" eaLnBrk="1" latinLnBrk="0" hangingPunct="1">
        <a:spcBef>
          <a:spcPct val="20000"/>
        </a:spcBef>
        <a:buFont typeface="Arial" pitchFamily="34" charset="0"/>
        <a:buChar char="–"/>
        <a:defRPr sz="2400" kern="1200">
          <a:solidFill>
            <a:srgbClr val="17375E"/>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2133" kern="1200">
          <a:solidFill>
            <a:srgbClr val="17375E"/>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1867" kern="1200">
          <a:solidFill>
            <a:srgbClr val="17375E"/>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1867" kern="1200">
          <a:solidFill>
            <a:srgbClr val="17375E"/>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E32E9D7-40CC-138B-4B1F-84662AB581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4F0B2FD-8193-84CA-357B-1CECEEC4A2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99F8120-91FB-1386-6FE0-94D846D91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547491-FB41-4745-AA5D-D3B732E0FBFF}" type="datetimeFigureOut">
              <a:rPr lang="zh-CN" altLang="en-US" smtClean="0"/>
              <a:t>2024/3/21</a:t>
            </a:fld>
            <a:endParaRPr lang="zh-CN" altLang="en-US"/>
          </a:p>
        </p:txBody>
      </p:sp>
      <p:sp>
        <p:nvSpPr>
          <p:cNvPr id="5" name="页脚占位符 4">
            <a:extLst>
              <a:ext uri="{FF2B5EF4-FFF2-40B4-BE49-F238E27FC236}">
                <a16:creationId xmlns:a16="http://schemas.microsoft.com/office/drawing/2014/main" id="{9F41A1FA-1C3B-6A67-BFA2-4791EEE656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FDD1B14-61B2-182C-37C6-69F8303587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421CAB-2B65-4C2B-B194-3A67372F8891}" type="slidenum">
              <a:rPr lang="zh-CN" altLang="en-US" smtClean="0"/>
              <a:t>‹#›</a:t>
            </a:fld>
            <a:endParaRPr lang="zh-CN" altLang="en-US"/>
          </a:p>
        </p:txBody>
      </p:sp>
    </p:spTree>
    <p:extLst>
      <p:ext uri="{BB962C8B-B14F-4D97-AF65-F5344CB8AC3E}">
        <p14:creationId xmlns:p14="http://schemas.microsoft.com/office/powerpoint/2010/main" val="12986299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gitee.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7" name="TextBox 29"/>
          <p:cNvSpPr txBox="1"/>
          <p:nvPr/>
        </p:nvSpPr>
        <p:spPr>
          <a:xfrm>
            <a:off x="1403966" y="1814794"/>
            <a:ext cx="9896501" cy="1815882"/>
          </a:xfrm>
          <a:prstGeom prst="rect">
            <a:avLst/>
          </a:prstGeom>
          <a:noFill/>
          <a:ln>
            <a:noFill/>
          </a:ln>
        </p:spPr>
        <p:txBody>
          <a:bodyPr wrap="square" rtlCol="0">
            <a:spAutoFit/>
          </a:bodyPr>
          <a:lstStyle/>
          <a:p>
            <a:r>
              <a:rPr lang="zh-CN" altLang="en-US" sz="2400" b="1" dirty="0">
                <a:solidFill>
                  <a:srgbClr val="E5A3A2"/>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rPr>
              <a:t>二元一次方程组</a:t>
            </a:r>
            <a:r>
              <a:rPr lang="en-US" altLang="zh-CN" sz="2400" b="1" dirty="0">
                <a:solidFill>
                  <a:srgbClr val="E5A3A2"/>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rPr>
              <a:t>  </a:t>
            </a:r>
          </a:p>
          <a:p>
            <a:r>
              <a:rPr lang="en-US" altLang="zh-CN" sz="8800" b="1" dirty="0">
                <a:solidFill>
                  <a:schemeClr val="accent6">
                    <a:lumMod val="60000"/>
                    <a:lumOff val="40000"/>
                  </a:schemeClr>
                </a:solidFill>
                <a:effectLst>
                  <a:outerShdw blurRad="38100" dist="38100" dir="2700000" algn="tl">
                    <a:srgbClr val="000000">
                      <a:alpha val="43137"/>
                    </a:srgbClr>
                  </a:outerShdw>
                </a:effectLst>
                <a:latin typeface="+mn-ea"/>
              </a:rPr>
              <a:t> </a:t>
            </a:r>
            <a:r>
              <a:rPr lang="zh-CN" altLang="en-US" sz="8800" b="1" dirty="0">
                <a:solidFill>
                  <a:schemeClr val="accent6">
                    <a:lumMod val="60000"/>
                    <a:lumOff val="40000"/>
                  </a:schemeClr>
                </a:solidFill>
                <a:effectLst>
                  <a:outerShdw blurRad="38100" dist="38100" dir="2700000" algn="tl">
                    <a:srgbClr val="000000">
                      <a:alpha val="43137"/>
                    </a:srgbClr>
                  </a:outerShdw>
                </a:effectLst>
                <a:latin typeface="+mn-ea"/>
              </a:rPr>
              <a:t>生产实习过程汇报</a:t>
            </a:r>
            <a:endParaRPr lang="zh-CN" altLang="en-US" sz="7200" b="1" dirty="0">
              <a:solidFill>
                <a:schemeClr val="accent1"/>
              </a:solidFill>
              <a:effectLst>
                <a:outerShdw blurRad="38100" dist="38100" dir="2700000" algn="tl">
                  <a:srgbClr val="000000">
                    <a:alpha val="43137"/>
                  </a:srgbClr>
                </a:outerShdw>
              </a:effectLst>
              <a:ea typeface="张海山锐谐体" panose="02000000000000000000" pitchFamily="2" charset="-122"/>
              <a:sym typeface="+mn-lt"/>
            </a:endParaRPr>
          </a:p>
        </p:txBody>
      </p:sp>
      <p:sp>
        <p:nvSpPr>
          <p:cNvPr id="28" name="原创设计师QQ598969553                 _15"/>
          <p:cNvSpPr/>
          <p:nvPr/>
        </p:nvSpPr>
        <p:spPr>
          <a:xfrm>
            <a:off x="3354043" y="4135265"/>
            <a:ext cx="5741846" cy="15171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chemeClr val="tx2"/>
                </a:solidFill>
                <a:latin typeface="华文楷体" panose="02010600040101010101" pitchFamily="2" charset="-122"/>
                <a:ea typeface="华文楷体" panose="02010600040101010101" pitchFamily="2" charset="-122"/>
                <a:sym typeface="+mn-lt"/>
              </a:rPr>
              <a:t>团队成员：</a:t>
            </a:r>
            <a:r>
              <a:rPr lang="zh-CN" altLang="en-US" sz="2800" dirty="0">
                <a:latin typeface="华文楷体" panose="02010600040101010101" pitchFamily="2" charset="-122"/>
                <a:ea typeface="华文楷体" panose="02010600040101010101" pitchFamily="2" charset="-122"/>
                <a:sym typeface="+mn-lt"/>
              </a:rPr>
              <a:t>张佳麒</a:t>
            </a:r>
            <a:r>
              <a:rPr lang="en-US" altLang="zh-CN"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成鑫     陈志得</a:t>
            </a:r>
            <a:endParaRPr lang="en-US" altLang="zh-CN" sz="2800" dirty="0">
              <a:latin typeface="华文楷体" panose="02010600040101010101" pitchFamily="2" charset="-122"/>
              <a:ea typeface="华文楷体" panose="02010600040101010101" pitchFamily="2" charset="-122"/>
            </a:endParaRPr>
          </a:p>
          <a:p>
            <a:pPr>
              <a:lnSpc>
                <a:spcPct val="150000"/>
              </a:lnSpc>
            </a:pPr>
            <a:r>
              <a:rPr lang="en-US" altLang="zh-CN" sz="2800" dirty="0">
                <a:latin typeface="华文楷体" panose="02010600040101010101" pitchFamily="2" charset="-122"/>
                <a:ea typeface="华文楷体" panose="02010600040101010101" pitchFamily="2" charset="-122"/>
              </a:rPr>
              <a:t>                   </a:t>
            </a:r>
            <a:r>
              <a:rPr lang="zh-CN" altLang="zh-CN" sz="2800" dirty="0">
                <a:latin typeface="华文楷体" panose="02010600040101010101" pitchFamily="2" charset="-122"/>
                <a:ea typeface="华文楷体" panose="02010600040101010101" pitchFamily="2" charset="-122"/>
              </a:rPr>
              <a:t>李慧娟</a:t>
            </a:r>
            <a:r>
              <a:rPr lang="en-US" altLang="zh-CN" sz="2800" dirty="0">
                <a:latin typeface="华文楷体" panose="02010600040101010101" pitchFamily="2" charset="-122"/>
                <a:ea typeface="华文楷体" panose="02010600040101010101" pitchFamily="2" charset="-122"/>
              </a:rPr>
              <a:t>    </a:t>
            </a:r>
            <a:r>
              <a:rPr lang="zh-CN" altLang="zh-CN" sz="2800" dirty="0">
                <a:latin typeface="华文楷体" panose="02010600040101010101" pitchFamily="2" charset="-122"/>
                <a:ea typeface="华文楷体" panose="02010600040101010101" pitchFamily="2" charset="-122"/>
              </a:rPr>
              <a:t>陈灿璨</a:t>
            </a:r>
            <a:r>
              <a:rPr lang="en-US" altLang="zh-CN"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郝思嘉</a:t>
            </a:r>
            <a:endParaRPr lang="en-US" altLang="zh-CN" sz="2800" dirty="0">
              <a:latin typeface="华文楷体" panose="02010600040101010101" pitchFamily="2" charset="-122"/>
              <a:ea typeface="华文楷体" panose="02010600040101010101" pitchFamily="2" charset="-122"/>
            </a:endParaRPr>
          </a:p>
          <a:p>
            <a:pPr>
              <a:lnSpc>
                <a:spcPct val="150000"/>
              </a:lnSpc>
            </a:pPr>
            <a:endParaRPr lang="en-US" altLang="zh-CN" sz="2400" dirty="0">
              <a:solidFill>
                <a:schemeClr val="tx2"/>
              </a:solidFill>
              <a:latin typeface="华文楷体" panose="02010600040101010101" pitchFamily="2" charset="-122"/>
              <a:ea typeface="华文楷体" panose="02010600040101010101" pitchFamily="2" charset="-122"/>
              <a:sym typeface="+mn-lt"/>
            </a:endParaRPr>
          </a:p>
        </p:txBody>
      </p:sp>
      <p:pic>
        <p:nvPicPr>
          <p:cNvPr id="2" name="图片 1">
            <a:extLst>
              <a:ext uri="{FF2B5EF4-FFF2-40B4-BE49-F238E27FC236}">
                <a16:creationId xmlns:a16="http://schemas.microsoft.com/office/drawing/2014/main" id="{BDCBEACF-F857-AC33-4680-65BF69D345A1}"/>
              </a:ext>
            </a:extLst>
          </p:cNvPr>
          <p:cNvPicPr>
            <a:picLocks noChangeAspect="1"/>
          </p:cNvPicPr>
          <p:nvPr/>
        </p:nvPicPr>
        <p:blipFill>
          <a:blip r:embed="rId4" cstate="print">
            <a:grayscl/>
            <a:biLevel thresh="50000"/>
            <a:extLst>
              <a:ext uri="{28A0092B-C50C-407E-A947-70E740481C1C}">
                <a14:useLocalDpi xmlns:a14="http://schemas.microsoft.com/office/drawing/2010/main" val="0"/>
              </a:ext>
            </a:extLst>
          </a:blip>
          <a:srcRect/>
          <a:stretch>
            <a:fillRect/>
          </a:stretch>
        </p:blipFill>
        <p:spPr bwMode="auto">
          <a:xfrm>
            <a:off x="4663440" y="324274"/>
            <a:ext cx="2865120" cy="533400"/>
          </a:xfrm>
          <a:prstGeom prst="rect">
            <a:avLst/>
          </a:prstGeom>
          <a:noFill/>
          <a:ln>
            <a:noFill/>
          </a:ln>
        </p:spPr>
      </p:pic>
    </p:spTree>
    <p:extLst>
      <p:ext uri="{BB962C8B-B14F-4D97-AF65-F5344CB8AC3E}">
        <p14:creationId xmlns:p14="http://schemas.microsoft.com/office/powerpoint/2010/main" val="9782248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Tm="0">
        <p15:prstTrans prst="curtains"/>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
                                        </p:tgtEl>
                                        <p:attrNameLst>
                                          <p:attrName>ppt_y</p:attrName>
                                        </p:attrNameLst>
                                      </p:cBhvr>
                                      <p:tavLst>
                                        <p:tav tm="0">
                                          <p:val>
                                            <p:strVal val="#ppt_y"/>
                                          </p:val>
                                        </p:tav>
                                        <p:tav tm="100000">
                                          <p:val>
                                            <p:strVal val="#ppt_y"/>
                                          </p:val>
                                        </p:tav>
                                      </p:tavLst>
                                    </p:anim>
                                    <p:anim calcmode="lin" valueType="num">
                                      <p:cBhvr>
                                        <p:cTn id="9"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
                                        </p:tgtEl>
                                      </p:cBhvr>
                                    </p:animEffect>
                                  </p:childTnLst>
                                </p:cTn>
                              </p:par>
                            </p:childTnLst>
                          </p:cTn>
                        </p:par>
                        <p:par>
                          <p:cTn id="12" fill="hold">
                            <p:stCondLst>
                              <p:cond delay="120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27"/>
                                        </p:tgtEl>
                                      </p:cBhvr>
                                    </p:animEffect>
                                    <p:animScale>
                                      <p:cBhvr>
                                        <p:cTn id="15" dur="250" autoRev="1" fill="hold"/>
                                        <p:tgtEl>
                                          <p:spTgt spid="27"/>
                                        </p:tgtEl>
                                      </p:cBhvr>
                                      <p:by x="105000" y="105000"/>
                                    </p:animScale>
                                  </p:childTnLst>
                                </p:cTn>
                              </p:par>
                            </p:childTnLst>
                          </p:cTn>
                        </p:par>
                        <p:par>
                          <p:cTn id="16" fill="hold">
                            <p:stCondLst>
                              <p:cond delay="1700"/>
                            </p:stCondLst>
                            <p:childTnLst>
                              <p:par>
                                <p:cTn id="17" presetID="12" presetClass="entr" presetSubtype="8"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1A1BB4B-07F5-8C14-072E-D4F312B31427}"/>
              </a:ext>
            </a:extLst>
          </p:cNvPr>
          <p:cNvSpPr txBox="1"/>
          <p:nvPr/>
        </p:nvSpPr>
        <p:spPr>
          <a:xfrm>
            <a:off x="1584358" y="1089160"/>
            <a:ext cx="9835929" cy="467967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just">
              <a:lnSpc>
                <a:spcPts val="2200"/>
              </a:lnSpc>
            </a:pPr>
            <a:r>
              <a:rPr lang="en-US" altLang="zh-CN" sz="1800" b="1" kern="100" dirty="0">
                <a:effectLst/>
                <a:latin typeface="宋体" panose="02010600030101010101" pitchFamily="2" charset="-122"/>
                <a:ea typeface="宋体" panose="02010600030101010101" pitchFamily="2" charset="-122"/>
              </a:rPr>
              <a:t>1. </a:t>
            </a:r>
            <a:r>
              <a:rPr lang="zh-CN" altLang="zh-CN" sz="1800" b="1" kern="100" dirty="0">
                <a:effectLst/>
                <a:latin typeface="Times New Roman" panose="02020603050405020304" pitchFamily="18" charset="0"/>
                <a:ea typeface="宋体" panose="02010600030101010101" pitchFamily="2" charset="-122"/>
              </a:rPr>
              <a:t>数据库配置：</a:t>
            </a:r>
            <a:r>
              <a:rPr lang="zh-CN" altLang="zh-CN" sz="1800" kern="100" dirty="0">
                <a:effectLst/>
                <a:latin typeface="Times New Roman" panose="02020603050405020304" pitchFamily="18" charset="0"/>
                <a:ea typeface="宋体" panose="02010600030101010101" pitchFamily="2" charset="-122"/>
              </a:rPr>
              <a:t>确保数据库的正确配置和连接，包括选择适当的数据库类型（如</a:t>
            </a:r>
            <a:r>
              <a:rPr lang="en-US" altLang="zh-CN" sz="1800" kern="100" dirty="0">
                <a:effectLst/>
                <a:latin typeface="Times New Roman" panose="02020603050405020304" pitchFamily="18" charset="0"/>
                <a:ea typeface="宋体" panose="02010600030101010101" pitchFamily="2" charset="-122"/>
              </a:rPr>
              <a:t>MySQL</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PostgreSQL</a:t>
            </a:r>
            <a:r>
              <a:rPr lang="zh-CN" altLang="zh-CN" sz="1800" kern="100" dirty="0">
                <a:effectLst/>
                <a:latin typeface="Times New Roman" panose="02020603050405020304" pitchFamily="18" charset="0"/>
                <a:ea typeface="宋体" panose="02010600030101010101" pitchFamily="2" charset="-122"/>
              </a:rPr>
              <a:t>等）、设置数据库连接参数（主机、端口、用户名、密码等）以及创建必要的数据库表结构和索引。</a:t>
            </a:r>
          </a:p>
          <a:p>
            <a:pPr algn="just">
              <a:lnSpc>
                <a:spcPts val="2200"/>
              </a:lnSpc>
            </a:pPr>
            <a:r>
              <a:rPr lang="en-US" altLang="zh-CN" sz="1800" b="1" kern="100" dirty="0">
                <a:effectLst/>
                <a:latin typeface="宋体" panose="02010600030101010101" pitchFamily="2" charset="-122"/>
                <a:ea typeface="宋体" panose="02010600030101010101" pitchFamily="2" charset="-122"/>
              </a:rPr>
              <a:t>2. Java</a:t>
            </a:r>
            <a:r>
              <a:rPr lang="zh-CN" altLang="zh-CN" sz="1800" b="1" kern="100" dirty="0">
                <a:effectLst/>
                <a:latin typeface="Times New Roman" panose="02020603050405020304" pitchFamily="18" charset="0"/>
                <a:ea typeface="宋体" panose="02010600030101010101" pitchFamily="2" charset="-122"/>
              </a:rPr>
              <a:t>环境配置：</a:t>
            </a:r>
            <a:r>
              <a:rPr lang="zh-CN" altLang="zh-CN" sz="1800" kern="100" dirty="0">
                <a:effectLst/>
                <a:latin typeface="Times New Roman" panose="02020603050405020304" pitchFamily="18" charset="0"/>
                <a:ea typeface="宋体" panose="02010600030101010101" pitchFamily="2" charset="-122"/>
              </a:rPr>
              <a:t>确保</a:t>
            </a:r>
            <a:r>
              <a:rPr lang="en-US" altLang="zh-CN" sz="1800" kern="100" dirty="0">
                <a:effectLst/>
                <a:latin typeface="Times New Roman" panose="02020603050405020304" pitchFamily="18" charset="0"/>
                <a:ea typeface="宋体" panose="02010600030101010101" pitchFamily="2" charset="-122"/>
              </a:rPr>
              <a:t>Java</a:t>
            </a:r>
            <a:r>
              <a:rPr lang="zh-CN" altLang="zh-CN" sz="1800" kern="100" dirty="0">
                <a:effectLst/>
                <a:latin typeface="Times New Roman" panose="02020603050405020304" pitchFamily="18" charset="0"/>
                <a:ea typeface="宋体" panose="02010600030101010101" pitchFamily="2" charset="-122"/>
              </a:rPr>
              <a:t>开发环境的正确配置，包括安装合适的</a:t>
            </a:r>
            <a:r>
              <a:rPr lang="en-US" altLang="zh-CN" sz="1800" kern="100" dirty="0">
                <a:effectLst/>
                <a:latin typeface="Times New Roman" panose="02020603050405020304" pitchFamily="18" charset="0"/>
                <a:ea typeface="宋体" panose="02010600030101010101" pitchFamily="2" charset="-122"/>
              </a:rPr>
              <a:t>Java</a:t>
            </a:r>
            <a:r>
              <a:rPr lang="zh-CN" altLang="zh-CN" sz="1800" kern="100" dirty="0">
                <a:effectLst/>
                <a:latin typeface="Times New Roman" panose="02020603050405020304" pitchFamily="18" charset="0"/>
                <a:ea typeface="宋体" panose="02010600030101010101" pitchFamily="2" charset="-122"/>
              </a:rPr>
              <a:t>开发工具包（</a:t>
            </a:r>
            <a:r>
              <a:rPr lang="en-US" altLang="zh-CN" sz="1800" kern="100" dirty="0">
                <a:effectLst/>
                <a:latin typeface="Times New Roman" panose="02020603050405020304" pitchFamily="18" charset="0"/>
                <a:ea typeface="宋体" panose="02010600030101010101" pitchFamily="2" charset="-122"/>
              </a:rPr>
              <a:t>JDK</a:t>
            </a:r>
            <a:r>
              <a:rPr lang="zh-CN" altLang="zh-CN" sz="1800" kern="100" dirty="0">
                <a:effectLst/>
                <a:latin typeface="Times New Roman" panose="02020603050405020304" pitchFamily="18" charset="0"/>
                <a:ea typeface="宋体" panose="02010600030101010101" pitchFamily="2" charset="-122"/>
              </a:rPr>
              <a:t>）、设置</a:t>
            </a:r>
            <a:r>
              <a:rPr lang="en-US" altLang="zh-CN" sz="1800" kern="100" dirty="0">
                <a:effectLst/>
                <a:latin typeface="Times New Roman" panose="02020603050405020304" pitchFamily="18" charset="0"/>
                <a:ea typeface="宋体" panose="02010600030101010101" pitchFamily="2" charset="-122"/>
              </a:rPr>
              <a:t>JAVA_HOME</a:t>
            </a:r>
            <a:r>
              <a:rPr lang="zh-CN" altLang="zh-CN" sz="1800" kern="100" dirty="0">
                <a:effectLst/>
                <a:latin typeface="Times New Roman" panose="02020603050405020304" pitchFamily="18" charset="0"/>
                <a:ea typeface="宋体" panose="02010600030101010101" pitchFamily="2" charset="-122"/>
              </a:rPr>
              <a:t>环境变量、配置</a:t>
            </a:r>
            <a:r>
              <a:rPr lang="en-US" altLang="zh-CN" sz="1800" kern="100" dirty="0">
                <a:effectLst/>
                <a:latin typeface="Times New Roman" panose="02020603050405020304" pitchFamily="18" charset="0"/>
                <a:ea typeface="宋体" panose="02010600030101010101" pitchFamily="2" charset="-122"/>
              </a:rPr>
              <a:t>Java</a:t>
            </a:r>
            <a:r>
              <a:rPr lang="zh-CN" altLang="zh-CN" sz="1800" kern="100" dirty="0">
                <a:effectLst/>
                <a:latin typeface="Times New Roman" panose="02020603050405020304" pitchFamily="18" charset="0"/>
                <a:ea typeface="宋体" panose="02010600030101010101" pitchFamily="2" charset="-122"/>
              </a:rPr>
              <a:t>编译器和运行时环境，以确保项目能够顺利编译和运行。</a:t>
            </a:r>
          </a:p>
          <a:p>
            <a:pPr algn="just">
              <a:lnSpc>
                <a:spcPts val="2200"/>
              </a:lnSpc>
            </a:pPr>
            <a:r>
              <a:rPr lang="en-US" altLang="zh-CN" sz="1800" b="1" kern="100" dirty="0">
                <a:effectLst/>
                <a:latin typeface="宋体" panose="02010600030101010101" pitchFamily="2" charset="-122"/>
                <a:ea typeface="宋体" panose="02010600030101010101" pitchFamily="2" charset="-122"/>
              </a:rPr>
              <a:t>3. </a:t>
            </a:r>
            <a:r>
              <a:rPr lang="zh-CN" altLang="zh-CN" sz="1800" b="1" kern="100" dirty="0">
                <a:effectLst/>
                <a:latin typeface="Times New Roman" panose="02020603050405020304" pitchFamily="18" charset="0"/>
                <a:ea typeface="宋体" panose="02010600030101010101" pitchFamily="2" charset="-122"/>
              </a:rPr>
              <a:t>支付宝配置：</a:t>
            </a:r>
            <a:r>
              <a:rPr lang="zh-CN" altLang="zh-CN" sz="1800" kern="100" dirty="0">
                <a:effectLst/>
                <a:latin typeface="Times New Roman" panose="02020603050405020304" pitchFamily="18" charset="0"/>
                <a:ea typeface="宋体" panose="02010600030101010101" pitchFamily="2" charset="-122"/>
              </a:rPr>
              <a:t>在集成支付宝支付功能时，需要进行支付宝账号的配置，包括获取支付宝商户号、密钥等必要信息，设置支付宝支付接口参数（如应用</a:t>
            </a:r>
            <a:r>
              <a:rPr lang="en-US" altLang="zh-CN" sz="1800" kern="100" dirty="0">
                <a:effectLst/>
                <a:latin typeface="Times New Roman" panose="02020603050405020304" pitchFamily="18" charset="0"/>
                <a:ea typeface="宋体" panose="02010600030101010101" pitchFamily="2" charset="-122"/>
              </a:rPr>
              <a:t>ID</a:t>
            </a:r>
            <a:r>
              <a:rPr lang="zh-CN" altLang="zh-CN" sz="1800" kern="100" dirty="0">
                <a:effectLst/>
                <a:latin typeface="Times New Roman" panose="02020603050405020304" pitchFamily="18" charset="0"/>
                <a:ea typeface="宋体" panose="02010600030101010101" pitchFamily="2" charset="-122"/>
              </a:rPr>
              <a:t>、应用私钥、支付宝公钥等），并确保支付宝支付功能能够正常调用和交易。</a:t>
            </a:r>
          </a:p>
          <a:p>
            <a:pPr algn="just">
              <a:lnSpc>
                <a:spcPts val="2200"/>
              </a:lnSpc>
            </a:pPr>
            <a:r>
              <a:rPr lang="en-US" altLang="zh-CN" sz="1800" b="1" kern="100" dirty="0">
                <a:effectLst/>
                <a:latin typeface="宋体" panose="02010600030101010101" pitchFamily="2" charset="-122"/>
                <a:ea typeface="宋体" panose="02010600030101010101" pitchFamily="2" charset="-122"/>
              </a:rPr>
              <a:t>4. </a:t>
            </a:r>
            <a:r>
              <a:rPr lang="zh-CN" altLang="zh-CN" sz="1800" b="1" kern="100" dirty="0">
                <a:effectLst/>
                <a:latin typeface="Times New Roman" panose="02020603050405020304" pitchFamily="18" charset="0"/>
                <a:ea typeface="宋体" panose="02010600030101010101" pitchFamily="2" charset="-122"/>
              </a:rPr>
              <a:t>微信支付配置：</a:t>
            </a:r>
            <a:r>
              <a:rPr lang="zh-CN" altLang="zh-CN" sz="1800" kern="100" dirty="0">
                <a:effectLst/>
                <a:latin typeface="Times New Roman" panose="02020603050405020304" pitchFamily="18" charset="0"/>
                <a:ea typeface="宋体" panose="02010600030101010101" pitchFamily="2" charset="-122"/>
              </a:rPr>
              <a:t>在集成微信支付功能时，需要进行微信商户平台的配置，包括获取微信商户号、密钥等必要信息，设置微信支付接口参数（如应用</a:t>
            </a:r>
            <a:r>
              <a:rPr lang="en-US" altLang="zh-CN" sz="1800" kern="100" dirty="0">
                <a:effectLst/>
                <a:latin typeface="Times New Roman" panose="02020603050405020304" pitchFamily="18" charset="0"/>
                <a:ea typeface="宋体" panose="02010600030101010101" pitchFamily="2" charset="-122"/>
              </a:rPr>
              <a:t>ID</a:t>
            </a:r>
            <a:r>
              <a:rPr lang="zh-CN" altLang="zh-CN" sz="1800" kern="100" dirty="0">
                <a:effectLst/>
                <a:latin typeface="Times New Roman" panose="02020603050405020304" pitchFamily="18" charset="0"/>
                <a:ea typeface="宋体" panose="02010600030101010101" pitchFamily="2" charset="-122"/>
              </a:rPr>
              <a:t>、商户号、</a:t>
            </a:r>
            <a:r>
              <a:rPr lang="en-US" altLang="zh-CN" sz="1800" kern="100" dirty="0">
                <a:effectLst/>
                <a:latin typeface="Times New Roman" panose="02020603050405020304" pitchFamily="18" charset="0"/>
                <a:ea typeface="宋体" panose="02010600030101010101" pitchFamily="2" charset="-122"/>
              </a:rPr>
              <a:t>API</a:t>
            </a:r>
            <a:r>
              <a:rPr lang="zh-CN" altLang="zh-CN" sz="1800" kern="100" dirty="0">
                <a:effectLst/>
                <a:latin typeface="Times New Roman" panose="02020603050405020304" pitchFamily="18" charset="0"/>
                <a:ea typeface="宋体" panose="02010600030101010101" pitchFamily="2" charset="-122"/>
              </a:rPr>
              <a:t>密钥等），并确保微信</a:t>
            </a:r>
            <a:endParaRPr lang="en-US" altLang="zh-CN" sz="1800" kern="100" dirty="0">
              <a:effectLst/>
              <a:latin typeface="Times New Roman" panose="02020603050405020304" pitchFamily="18" charset="0"/>
              <a:ea typeface="宋体" panose="02010600030101010101" pitchFamily="2" charset="-122"/>
            </a:endParaRPr>
          </a:p>
          <a:p>
            <a:pPr algn="just">
              <a:lnSpc>
                <a:spcPts val="2200"/>
              </a:lnSpc>
            </a:pPr>
            <a:r>
              <a:rPr lang="en-US" altLang="zh-CN" kern="100" dirty="0">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支付功能能够正常调用和交易。</a:t>
            </a:r>
          </a:p>
          <a:p>
            <a:pPr algn="just">
              <a:lnSpc>
                <a:spcPts val="2200"/>
              </a:lnSpc>
            </a:pPr>
            <a:r>
              <a:rPr lang="en-US" altLang="zh-CN" sz="1800" b="1" kern="100" dirty="0">
                <a:effectLst/>
                <a:latin typeface="宋体" panose="02010600030101010101" pitchFamily="2" charset="-122"/>
                <a:ea typeface="宋体" panose="02010600030101010101" pitchFamily="2" charset="-122"/>
              </a:rPr>
              <a:t>               5. </a:t>
            </a:r>
            <a:r>
              <a:rPr lang="zh-CN" altLang="zh-CN" sz="1800" b="1" kern="100" dirty="0">
                <a:effectLst/>
                <a:latin typeface="Times New Roman" panose="02020603050405020304" pitchFamily="18" charset="0"/>
                <a:ea typeface="宋体" panose="02010600030101010101" pitchFamily="2" charset="-122"/>
              </a:rPr>
              <a:t>前端界面配置：</a:t>
            </a:r>
            <a:r>
              <a:rPr lang="zh-CN" altLang="zh-CN" sz="1800" kern="100" dirty="0">
                <a:effectLst/>
                <a:latin typeface="Times New Roman" panose="02020603050405020304" pitchFamily="18" charset="0"/>
                <a:ea typeface="宋体" panose="02010600030101010101" pitchFamily="2" charset="-122"/>
              </a:rPr>
              <a:t>在设计前端界面时，需要进行前端开发环境的配置，包括选</a:t>
            </a:r>
            <a:endParaRPr lang="en-US" altLang="zh-CN" sz="1800" kern="100" dirty="0">
              <a:effectLst/>
              <a:latin typeface="Times New Roman" panose="02020603050405020304" pitchFamily="18" charset="0"/>
              <a:ea typeface="宋体" panose="02010600030101010101" pitchFamily="2" charset="-122"/>
            </a:endParaRPr>
          </a:p>
          <a:p>
            <a:pPr algn="just">
              <a:lnSpc>
                <a:spcPts val="2200"/>
              </a:lnSpc>
            </a:pPr>
            <a:r>
              <a:rPr lang="en-US" altLang="zh-CN" kern="100" dirty="0">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择合适的前端开发框架、设置前端开发工具和依赖，设计并实现用户界面布</a:t>
            </a:r>
            <a:endParaRPr lang="en-US" altLang="zh-CN" sz="1800" kern="100" dirty="0">
              <a:effectLst/>
              <a:latin typeface="Times New Roman" panose="02020603050405020304" pitchFamily="18" charset="0"/>
              <a:ea typeface="宋体" panose="02010600030101010101" pitchFamily="2" charset="-122"/>
            </a:endParaRPr>
          </a:p>
          <a:p>
            <a:pPr algn="just">
              <a:lnSpc>
                <a:spcPts val="2200"/>
              </a:lnSpc>
            </a:pPr>
            <a:r>
              <a:rPr lang="en-US" altLang="zh-CN" kern="100" dirty="0">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局、样式和交互效果，确保前端界面能满足用户需求并具有良好的用户</a:t>
            </a:r>
            <a:r>
              <a:rPr lang="zh-CN" altLang="en-US" kern="100" dirty="0">
                <a:latin typeface="Times New Roman" panose="02020603050405020304" pitchFamily="18" charset="0"/>
                <a:ea typeface="宋体" panose="02010600030101010101" pitchFamily="2" charset="-122"/>
              </a:rPr>
              <a:t>体</a:t>
            </a:r>
            <a:r>
              <a:rPr lang="zh-CN" altLang="zh-CN" sz="1800" kern="100" dirty="0">
                <a:effectLst/>
                <a:latin typeface="Times New Roman" panose="02020603050405020304" pitchFamily="18" charset="0"/>
                <a:ea typeface="宋体" panose="02010600030101010101" pitchFamily="2" charset="-122"/>
              </a:rPr>
              <a:t>验</a:t>
            </a:r>
            <a:endParaRPr lang="en-US" altLang="zh-CN" sz="1800" kern="100" dirty="0">
              <a:effectLst/>
              <a:latin typeface="Times New Roman" panose="02020603050405020304" pitchFamily="18" charset="0"/>
              <a:ea typeface="宋体" panose="02010600030101010101" pitchFamily="2" charset="-122"/>
            </a:endParaRPr>
          </a:p>
          <a:p>
            <a:pPr algn="just">
              <a:lnSpc>
                <a:spcPts val="2200"/>
              </a:lnSpc>
            </a:pPr>
            <a:r>
              <a:rPr lang="zh-CN" altLang="zh-CN" sz="1800" kern="100" dirty="0">
                <a:effectLst/>
                <a:latin typeface="Times New Roman" panose="02020603050405020304" pitchFamily="18" charset="0"/>
                <a:ea typeface="宋体" panose="02010600030101010101" pitchFamily="2" charset="-122"/>
              </a:rPr>
              <a:t>。</a:t>
            </a:r>
          </a:p>
          <a:p>
            <a:pPr indent="304800" algn="just">
              <a:lnSpc>
                <a:spcPct val="140000"/>
              </a:lnSpc>
              <a:spcBef>
                <a:spcPts val="240"/>
              </a:spcBef>
              <a:spcAft>
                <a:spcPts val="240"/>
              </a:spcAft>
            </a:pPr>
            <a:endParaRPr lang="zh-CN" altLang="zh-CN" kern="100" dirty="0">
              <a:effectLst/>
              <a:latin typeface="仿宋" panose="02010609060101010101" pitchFamily="49" charset="-122"/>
              <a:ea typeface="仿宋" panose="02010609060101010101" pitchFamily="49" charset="-122"/>
              <a:cs typeface="Times New Roman" panose="02020603050405020304" pitchFamily="18" charset="0"/>
            </a:endParaRPr>
          </a:p>
        </p:txBody>
      </p:sp>
      <p:pic>
        <p:nvPicPr>
          <p:cNvPr id="10" name="图片 9">
            <a:extLst>
              <a:ext uri="{FF2B5EF4-FFF2-40B4-BE49-F238E27FC236}">
                <a16:creationId xmlns:a16="http://schemas.microsoft.com/office/drawing/2014/main" id="{251D2A48-451E-A05B-F52C-8A713DB3E8BA}"/>
              </a:ext>
            </a:extLst>
          </p:cNvPr>
          <p:cNvPicPr>
            <a:picLocks noChangeAspect="1"/>
          </p:cNvPicPr>
          <p:nvPr/>
        </p:nvPicPr>
        <p:blipFill rotWithShape="1">
          <a:blip r:embed="rId2">
            <a:extLst>
              <a:ext uri="{28A0092B-C50C-407E-A947-70E740481C1C}">
                <a14:useLocalDpi xmlns:a14="http://schemas.microsoft.com/office/drawing/2010/main" val="0"/>
              </a:ext>
            </a:extLst>
          </a:blip>
          <a:srcRect l="8296" t="25267" r="59444" b="16785"/>
          <a:stretch/>
        </p:blipFill>
        <p:spPr>
          <a:xfrm>
            <a:off x="386377" y="3920529"/>
            <a:ext cx="2686046" cy="2713943"/>
          </a:xfrm>
          <a:prstGeom prst="snip2SameRect">
            <a:avLst/>
          </a:prstGeom>
          <a:effectLst>
            <a:outerShdw blurRad="76200" dist="12700" dir="2700000" sy="-23000" kx="-800400" algn="bl" rotWithShape="0">
              <a:prstClr val="black">
                <a:alpha val="20000"/>
              </a:prstClr>
            </a:outerShdw>
          </a:effectLst>
        </p:spPr>
      </p:pic>
      <p:sp>
        <p:nvSpPr>
          <p:cNvPr id="4" name="Rectangle 2">
            <a:extLst>
              <a:ext uri="{FF2B5EF4-FFF2-40B4-BE49-F238E27FC236}">
                <a16:creationId xmlns:a16="http://schemas.microsoft.com/office/drawing/2014/main" id="{02A0E01C-57E9-4D89-411C-AB543ED6BA85}"/>
              </a:ext>
            </a:extLst>
          </p:cNvPr>
          <p:cNvSpPr>
            <a:spLocks noChangeArrowheads="1"/>
          </p:cNvSpPr>
          <p:nvPr/>
        </p:nvSpPr>
        <p:spPr bwMode="auto">
          <a:xfrm>
            <a:off x="-135466" y="-25625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TextBox 76">
            <a:extLst>
              <a:ext uri="{FF2B5EF4-FFF2-40B4-BE49-F238E27FC236}">
                <a16:creationId xmlns:a16="http://schemas.microsoft.com/office/drawing/2014/main" id="{3B4E2063-6381-949F-D5FE-3C65AFC7F060}"/>
              </a:ext>
            </a:extLst>
          </p:cNvPr>
          <p:cNvSpPr txBox="1"/>
          <p:nvPr/>
        </p:nvSpPr>
        <p:spPr>
          <a:xfrm>
            <a:off x="3536881" y="363264"/>
            <a:ext cx="5451229" cy="584775"/>
          </a:xfrm>
          <a:prstGeom prst="rect">
            <a:avLst/>
          </a:prstGeom>
          <a:noFill/>
          <a:effectLst/>
        </p:spPr>
        <p:txBody>
          <a:bodyPr wrap="square" rtlCol="0">
            <a:spAutoFit/>
          </a:bodyPr>
          <a:lstStyle/>
          <a:p>
            <a:pPr algn="ctr"/>
            <a:r>
              <a:rPr lang="zh-CN" altLang="en-US" sz="3200" dirty="0">
                <a:solidFill>
                  <a:schemeClr val="accent1"/>
                </a:solidFill>
                <a:effectLst>
                  <a:outerShdw blurRad="38100" dist="38100" dir="2700000" algn="tl">
                    <a:srgbClr val="000000">
                      <a:alpha val="43137"/>
                    </a:srgbClr>
                  </a:outerShdw>
                </a:effectLst>
                <a:ea typeface="张海山锐谐体" panose="02000000000000000000" pitchFamily="2" charset="-122"/>
                <a:sym typeface="+mn-lt"/>
              </a:rPr>
              <a:t>任务概述</a:t>
            </a:r>
          </a:p>
        </p:txBody>
      </p:sp>
    </p:spTree>
    <p:extLst>
      <p:ext uri="{BB962C8B-B14F-4D97-AF65-F5344CB8AC3E}">
        <p14:creationId xmlns:p14="http://schemas.microsoft.com/office/powerpoint/2010/main" val="1551281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76">
            <a:extLst>
              <a:ext uri="{FF2B5EF4-FFF2-40B4-BE49-F238E27FC236}">
                <a16:creationId xmlns:a16="http://schemas.microsoft.com/office/drawing/2014/main" id="{94A57C91-7CE9-E26C-DB72-A1933CDAF856}"/>
              </a:ext>
            </a:extLst>
          </p:cNvPr>
          <p:cNvSpPr txBox="1"/>
          <p:nvPr/>
        </p:nvSpPr>
        <p:spPr>
          <a:xfrm>
            <a:off x="4323048" y="3157975"/>
            <a:ext cx="3545903" cy="830997"/>
          </a:xfrm>
          <a:prstGeom prst="rect">
            <a:avLst/>
          </a:prstGeom>
          <a:noFill/>
        </p:spPr>
        <p:txBody>
          <a:bodyPr wrap="square" rtlCol="0">
            <a:spAutoFit/>
          </a:bodyPr>
          <a:lstStyle/>
          <a:p>
            <a:pPr algn="ctr"/>
            <a:r>
              <a:rPr lang="zh-CN" altLang="en-US" sz="4800" b="1" dirty="0">
                <a:solidFill>
                  <a:schemeClr val="accent3"/>
                </a:solidFill>
                <a:ea typeface="张海山锐谐体" panose="02000000000000000000" pitchFamily="2" charset="-122"/>
                <a:sym typeface="+mn-lt"/>
              </a:rPr>
              <a:t>成果展示</a:t>
            </a:r>
          </a:p>
        </p:txBody>
      </p:sp>
      <p:sp>
        <p:nvSpPr>
          <p:cNvPr id="3" name="TextBox 76">
            <a:extLst>
              <a:ext uri="{FF2B5EF4-FFF2-40B4-BE49-F238E27FC236}">
                <a16:creationId xmlns:a16="http://schemas.microsoft.com/office/drawing/2014/main" id="{54B8B740-2537-AA36-7913-899B65092404}"/>
              </a:ext>
            </a:extLst>
          </p:cNvPr>
          <p:cNvSpPr txBox="1"/>
          <p:nvPr/>
        </p:nvSpPr>
        <p:spPr>
          <a:xfrm>
            <a:off x="4323048" y="2444334"/>
            <a:ext cx="3545903" cy="830997"/>
          </a:xfrm>
          <a:prstGeom prst="rect">
            <a:avLst/>
          </a:prstGeom>
          <a:noFill/>
        </p:spPr>
        <p:txBody>
          <a:bodyPr wrap="square" rtlCol="0">
            <a:spAutoFit/>
          </a:bodyPr>
          <a:lstStyle/>
          <a:p>
            <a:pPr algn="ctr"/>
            <a:r>
              <a:rPr lang="zh-CN" altLang="en-US" sz="4800" b="1" dirty="0">
                <a:solidFill>
                  <a:schemeClr val="accent1"/>
                </a:solidFill>
                <a:ea typeface="张海山锐谐体" panose="02000000000000000000" pitchFamily="2" charset="-122"/>
                <a:sym typeface="+mn-lt"/>
              </a:rPr>
              <a:t>第四章节</a:t>
            </a:r>
          </a:p>
        </p:txBody>
      </p:sp>
    </p:spTree>
    <p:extLst>
      <p:ext uri="{BB962C8B-B14F-4D97-AF65-F5344CB8AC3E}">
        <p14:creationId xmlns:p14="http://schemas.microsoft.com/office/powerpoint/2010/main" val="3602278664"/>
      </p:ext>
    </p:extLst>
  </p:cSld>
  <p:clrMapOvr>
    <a:masterClrMapping/>
  </p:clrMapOvr>
  <mc:AlternateContent xmlns:mc="http://schemas.openxmlformats.org/markup-compatibility/2006" xmlns:p14="http://schemas.microsoft.com/office/powerpoint/2010/main">
    <mc:Choice Requires="p14">
      <p:transition p14:dur="100" advTm="0">
        <p:cut/>
      </p:transition>
    </mc:Choice>
    <mc:Fallback xmlns="">
      <p:transition advTm="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4" name="Group 13"/>
          <p:cNvGrpSpPr/>
          <p:nvPr/>
        </p:nvGrpSpPr>
        <p:grpSpPr>
          <a:xfrm>
            <a:off x="698175" y="1007372"/>
            <a:ext cx="5425835" cy="5302946"/>
            <a:chOff x="539337" y="1466173"/>
            <a:chExt cx="3071485" cy="4765365"/>
          </a:xfrm>
        </p:grpSpPr>
        <p:sp>
          <p:nvSpPr>
            <p:cNvPr id="10" name="Freeform 5"/>
            <p:cNvSpPr>
              <a:spLocks/>
            </p:cNvSpPr>
            <p:nvPr/>
          </p:nvSpPr>
          <p:spPr bwMode="auto">
            <a:xfrm>
              <a:off x="653577" y="1466173"/>
              <a:ext cx="2308793" cy="1149775"/>
            </a:xfrm>
            <a:custGeom>
              <a:avLst/>
              <a:gdLst>
                <a:gd name="T0" fmla="*/ 479 w 2370"/>
                <a:gd name="T1" fmla="*/ 0 h 964"/>
                <a:gd name="T2" fmla="*/ 0 w 2370"/>
                <a:gd name="T3" fmla="*/ 0 h 964"/>
                <a:gd name="T4" fmla="*/ 1891 w 2370"/>
                <a:gd name="T5" fmla="*/ 964 h 964"/>
                <a:gd name="T6" fmla="*/ 2370 w 2370"/>
                <a:gd name="T7" fmla="*/ 964 h 964"/>
                <a:gd name="T8" fmla="*/ 479 w 2370"/>
                <a:gd name="T9" fmla="*/ 0 h 964"/>
              </a:gdLst>
              <a:ahLst/>
              <a:cxnLst>
                <a:cxn ang="0">
                  <a:pos x="T0" y="T1"/>
                </a:cxn>
                <a:cxn ang="0">
                  <a:pos x="T2" y="T3"/>
                </a:cxn>
                <a:cxn ang="0">
                  <a:pos x="T4" y="T5"/>
                </a:cxn>
                <a:cxn ang="0">
                  <a:pos x="T6" y="T7"/>
                </a:cxn>
                <a:cxn ang="0">
                  <a:pos x="T8" y="T9"/>
                </a:cxn>
              </a:cxnLst>
              <a:rect l="0" t="0" r="r" b="b"/>
              <a:pathLst>
                <a:path w="2370" h="964">
                  <a:moveTo>
                    <a:pt x="479" y="0"/>
                  </a:moveTo>
                  <a:lnTo>
                    <a:pt x="0" y="0"/>
                  </a:lnTo>
                  <a:lnTo>
                    <a:pt x="1891" y="964"/>
                  </a:lnTo>
                  <a:lnTo>
                    <a:pt x="2370" y="964"/>
                  </a:lnTo>
                  <a:lnTo>
                    <a:pt x="479" y="0"/>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sz="1900" dirty="0">
                <a:sym typeface="+mn-lt"/>
              </a:endParaRPr>
            </a:p>
          </p:txBody>
        </p:sp>
        <p:sp>
          <p:nvSpPr>
            <p:cNvPr id="13" name="Freeform 5"/>
            <p:cNvSpPr>
              <a:spLocks/>
            </p:cNvSpPr>
            <p:nvPr/>
          </p:nvSpPr>
          <p:spPr bwMode="auto">
            <a:xfrm>
              <a:off x="1717215" y="4494843"/>
              <a:ext cx="1830612" cy="1149775"/>
            </a:xfrm>
            <a:custGeom>
              <a:avLst/>
              <a:gdLst>
                <a:gd name="T0" fmla="*/ 479 w 2370"/>
                <a:gd name="T1" fmla="*/ 0 h 964"/>
                <a:gd name="T2" fmla="*/ 0 w 2370"/>
                <a:gd name="T3" fmla="*/ 0 h 964"/>
                <a:gd name="T4" fmla="*/ 1891 w 2370"/>
                <a:gd name="T5" fmla="*/ 964 h 964"/>
                <a:gd name="T6" fmla="*/ 2370 w 2370"/>
                <a:gd name="T7" fmla="*/ 964 h 964"/>
                <a:gd name="T8" fmla="*/ 479 w 2370"/>
                <a:gd name="T9" fmla="*/ 0 h 964"/>
              </a:gdLst>
              <a:ahLst/>
              <a:cxnLst>
                <a:cxn ang="0">
                  <a:pos x="T0" y="T1"/>
                </a:cxn>
                <a:cxn ang="0">
                  <a:pos x="T2" y="T3"/>
                </a:cxn>
                <a:cxn ang="0">
                  <a:pos x="T4" y="T5"/>
                </a:cxn>
                <a:cxn ang="0">
                  <a:pos x="T6" y="T7"/>
                </a:cxn>
                <a:cxn ang="0">
                  <a:pos x="T8" y="T9"/>
                </a:cxn>
              </a:cxnLst>
              <a:rect l="0" t="0" r="r" b="b"/>
              <a:pathLst>
                <a:path w="2370" h="964">
                  <a:moveTo>
                    <a:pt x="479" y="0"/>
                  </a:moveTo>
                  <a:lnTo>
                    <a:pt x="0" y="0"/>
                  </a:lnTo>
                  <a:lnTo>
                    <a:pt x="1891" y="964"/>
                  </a:lnTo>
                  <a:lnTo>
                    <a:pt x="2370" y="964"/>
                  </a:lnTo>
                  <a:lnTo>
                    <a:pt x="479" y="0"/>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sz="1900" dirty="0">
                <a:sym typeface="+mn-lt"/>
              </a:endParaRPr>
            </a:p>
          </p:txBody>
        </p:sp>
        <p:sp>
          <p:nvSpPr>
            <p:cNvPr id="4" name="Rectangle 3"/>
            <p:cNvSpPr/>
            <p:nvPr/>
          </p:nvSpPr>
          <p:spPr>
            <a:xfrm>
              <a:off x="726445" y="2114012"/>
              <a:ext cx="2726597" cy="4117526"/>
            </a:xfrm>
            <a:prstGeom prst="rect">
              <a:avLst/>
            </a:prstGeom>
            <a:solidFill>
              <a:schemeClr val="accent1">
                <a:lumMod val="20000"/>
                <a:lumOff val="80000"/>
              </a:schemeClr>
            </a:solidFill>
          </p:spPr>
          <p:txBody>
            <a:bodyPr wrap="square" lIns="182880" tIns="182880" rIns="182880" bIns="182880">
              <a:spAutoFit/>
            </a:bodyPr>
            <a:lstStyle/>
            <a:p>
              <a:pPr algn="just">
                <a:lnSpc>
                  <a:spcPts val="2200"/>
                </a:lnSpc>
              </a:pPr>
              <a:r>
                <a:rPr lang="en-US" altLang="zh-CN" sz="1800" kern="100" dirty="0">
                  <a:effectLst/>
                  <a:latin typeface="宋体" panose="02010600030101010101" pitchFamily="2" charset="-122"/>
                  <a:ea typeface="宋体" panose="02010600030101010101" pitchFamily="2" charset="-122"/>
                </a:rPr>
                <a:t>1. </a:t>
              </a:r>
              <a:r>
                <a:rPr lang="zh-CN" altLang="zh-CN" sz="1800" kern="100" dirty="0">
                  <a:effectLst/>
                  <a:latin typeface="Times New Roman" panose="02020603050405020304" pitchFamily="18" charset="0"/>
                  <a:ea typeface="宋体" panose="02010600030101010101" pitchFamily="2" charset="-122"/>
                </a:rPr>
                <a:t>注册码云账号密码 </a:t>
              </a:r>
              <a:r>
                <a:rPr lang="en-US" altLang="zh-CN" sz="1800" u="sng" kern="100" dirty="0">
                  <a:solidFill>
                    <a:srgbClr val="0563C1"/>
                  </a:solidFill>
                  <a:effectLst/>
                  <a:latin typeface="Times New Roman" panose="02020603050405020304" pitchFamily="18" charset="0"/>
                  <a:ea typeface="宋体" panose="02010600030101010101" pitchFamily="2" charset="-122"/>
                  <a:hlinkClick r:id="rId3"/>
                </a:rPr>
                <a:t>https://gitee.com/</a:t>
              </a:r>
              <a:r>
                <a:rPr lang="zh-CN" altLang="zh-CN" sz="1800" kern="100" dirty="0">
                  <a:effectLst/>
                  <a:latin typeface="Times New Roman" panose="02020603050405020304" pitchFamily="18" charset="0"/>
                  <a:ea typeface="宋体" panose="02010600030101010101" pitchFamily="2" charset="-122"/>
                </a:rPr>
                <a:t>；每个人自己建一个分支，以自己的名字命名，放一个自己名字同名的</a:t>
              </a:r>
              <a:r>
                <a:rPr lang="en-US" altLang="zh-CN" sz="1800" kern="100" dirty="0">
                  <a:effectLst/>
                  <a:latin typeface="Times New Roman" panose="02020603050405020304" pitchFamily="18" charset="0"/>
                  <a:ea typeface="宋体" panose="02010600030101010101" pitchFamily="2" charset="-122"/>
                </a:rPr>
                <a:t>txt</a:t>
              </a:r>
              <a:r>
                <a:rPr lang="zh-CN" altLang="zh-CN" sz="1800" kern="100" dirty="0">
                  <a:effectLst/>
                  <a:latin typeface="Times New Roman" panose="02020603050405020304" pitchFamily="18" charset="0"/>
                  <a:ea typeface="宋体" panose="02010600030101010101" pitchFamily="2" charset="-122"/>
                </a:rPr>
                <a:t>文件，并练习</a:t>
              </a:r>
              <a:r>
                <a:rPr lang="en-US" altLang="zh-CN" sz="1800" kern="100" dirty="0">
                  <a:effectLst/>
                  <a:latin typeface="Times New Roman" panose="02020603050405020304" pitchFamily="18" charset="0"/>
                  <a:ea typeface="宋体" panose="02010600030101010101" pitchFamily="2" charset="-122"/>
                </a:rPr>
                <a:t>git</a:t>
              </a:r>
              <a:r>
                <a:rPr lang="zh-CN" altLang="zh-CN" sz="1800" kern="100" dirty="0">
                  <a:effectLst/>
                  <a:latin typeface="Times New Roman" panose="02020603050405020304" pitchFamily="18" charset="0"/>
                  <a:ea typeface="宋体" panose="02010600030101010101" pitchFamily="2" charset="-122"/>
                </a:rPr>
                <a:t>命令</a:t>
              </a:r>
            </a:p>
            <a:p>
              <a:pPr algn="just">
                <a:lnSpc>
                  <a:spcPts val="2200"/>
                </a:lnSpc>
              </a:pPr>
              <a:r>
                <a:rPr lang="en-US" altLang="zh-CN" sz="1800" kern="100" dirty="0">
                  <a:effectLst/>
                  <a:latin typeface="宋体" panose="02010600030101010101" pitchFamily="2" charset="-122"/>
                  <a:ea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rPr>
                <a:t>在自己搭建的环境上执行下面的代码：</a:t>
              </a:r>
            </a:p>
            <a:p>
              <a:pPr algn="just">
                <a:lnSpc>
                  <a:spcPts val="2200"/>
                </a:lnSpc>
              </a:pPr>
              <a:r>
                <a:rPr lang="en-US" altLang="zh-CN" sz="1800" kern="100" dirty="0">
                  <a:effectLst/>
                  <a:latin typeface="宋体" panose="02010600030101010101" pitchFamily="2" charset="-122"/>
                  <a:ea typeface="宋体" panose="02010600030101010101" pitchFamily="2" charset="-122"/>
                </a:rPr>
                <a:t>public static void main(String[] </a:t>
              </a:r>
              <a:r>
                <a:rPr lang="en-US" altLang="zh-CN" sz="1800" kern="100" dirty="0" err="1">
                  <a:effectLst/>
                  <a:latin typeface="宋体" panose="02010600030101010101" pitchFamily="2" charset="-122"/>
                  <a:ea typeface="宋体" panose="02010600030101010101" pitchFamily="2" charset="-122"/>
                </a:rPr>
                <a:t>args</a:t>
              </a:r>
              <a:r>
                <a:rPr lang="en-US" altLang="zh-CN" sz="1800" kern="100" dirty="0">
                  <a:effectLst/>
                  <a:latin typeface="宋体" panose="02010600030101010101" pitchFamily="2" charset="-122"/>
                  <a:ea typeface="宋体" panose="02010600030101010101" pitchFamily="2" charset="-122"/>
                </a:rPr>
                <a:t>) { </a:t>
              </a:r>
              <a:r>
                <a:rPr lang="en-US" altLang="zh-CN" sz="1800" kern="100" dirty="0" err="1">
                  <a:effectLst/>
                  <a:latin typeface="宋体" panose="02010600030101010101" pitchFamily="2" charset="-122"/>
                  <a:ea typeface="宋体" panose="02010600030101010101" pitchFamily="2" charset="-122"/>
                </a:rPr>
                <a:t>System.out.println</a:t>
              </a:r>
              <a:endParaRPr lang="en-US" altLang="zh-CN" sz="1800" kern="100" dirty="0">
                <a:effectLst/>
                <a:latin typeface="宋体" panose="02010600030101010101" pitchFamily="2" charset="-122"/>
                <a:ea typeface="宋体" panose="02010600030101010101" pitchFamily="2" charset="-122"/>
              </a:endParaRPr>
            </a:p>
            <a:p>
              <a:pPr algn="just">
                <a:lnSpc>
                  <a:spcPts val="2200"/>
                </a:lnSpc>
              </a:pPr>
              <a:r>
                <a:rPr lang="en-US" altLang="zh-CN" sz="1800" kern="100" dirty="0">
                  <a:effectLst/>
                  <a:latin typeface="宋体" panose="02010600030101010101" pitchFamily="2" charset="-122"/>
                  <a:ea typeface="宋体" panose="02010600030101010101" pitchFamily="2" charset="-122"/>
                </a:rPr>
                <a:t>("Hello world! Spring IOC 102");}</a:t>
              </a:r>
              <a:endParaRPr lang="zh-CN" altLang="zh-CN" sz="1800" kern="100" dirty="0">
                <a:effectLst/>
                <a:latin typeface="Times New Roman" panose="02020603050405020304" pitchFamily="18" charset="0"/>
                <a:ea typeface="宋体" panose="02010600030101010101" pitchFamily="2" charset="-122"/>
              </a:endParaRPr>
            </a:p>
            <a:p>
              <a:pPr algn="just">
                <a:lnSpc>
                  <a:spcPts val="2200"/>
                </a:lnSpc>
              </a:pPr>
              <a:r>
                <a:rPr lang="en-US" altLang="zh-CN" sz="1800" kern="100" dirty="0">
                  <a:effectLst/>
                  <a:latin typeface="宋体" panose="02010600030101010101" pitchFamily="2" charset="-122"/>
                  <a:ea typeface="宋体" panose="02010600030101010101" pitchFamily="2" charset="-122"/>
                </a:rPr>
                <a:t>3</a:t>
              </a:r>
              <a:r>
                <a:rPr lang="zh-CN" altLang="zh-CN" sz="1800" kern="100" dirty="0">
                  <a:effectLst/>
                  <a:latin typeface="Times New Roman" panose="02020603050405020304" pitchFamily="18" charset="0"/>
                  <a:ea typeface="宋体" panose="02010600030101010101" pitchFamily="2" charset="-122"/>
                </a:rPr>
                <a:t>．用自己的语言阐述</a:t>
              </a:r>
              <a:r>
                <a:rPr lang="en-US" altLang="zh-CN" sz="1800" kern="100" dirty="0">
                  <a:effectLst/>
                  <a:latin typeface="Times New Roman" panose="02020603050405020304" pitchFamily="18" charset="0"/>
                  <a:ea typeface="宋体" panose="02010600030101010101" pitchFamily="2" charset="-122"/>
                </a:rPr>
                <a:t>Spring</a:t>
              </a:r>
              <a:r>
                <a:rPr lang="zh-CN" altLang="zh-CN" sz="1800" kern="100" dirty="0">
                  <a:effectLst/>
                  <a:latin typeface="Times New Roman" panose="02020603050405020304" pitchFamily="18" charset="0"/>
                  <a:ea typeface="宋体" panose="02010600030101010101" pitchFamily="2" charset="-122"/>
                </a:rPr>
                <a:t>框架的三个核心理念：</a:t>
              </a:r>
              <a:r>
                <a:rPr lang="en-US" altLang="zh-CN" sz="1800" kern="100" dirty="0">
                  <a:effectLst/>
                  <a:latin typeface="Times New Roman" panose="02020603050405020304" pitchFamily="18" charset="0"/>
                  <a:ea typeface="宋体" panose="02010600030101010101" pitchFamily="2" charset="-122"/>
                </a:rPr>
                <a:t>ICO</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DI</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AOP</a:t>
              </a:r>
              <a:r>
                <a:rPr lang="zh-CN" altLang="zh-CN" sz="1800" kern="100" dirty="0">
                  <a:effectLst/>
                  <a:latin typeface="Times New Roman" panose="02020603050405020304" pitchFamily="18" charset="0"/>
                  <a:ea typeface="宋体" panose="02010600030101010101" pitchFamily="2" charset="-122"/>
                </a:rPr>
                <a:t>；并完成</a:t>
              </a:r>
              <a:r>
                <a:rPr lang="en-US" altLang="zh-CN" sz="1800" kern="100" dirty="0">
                  <a:effectLst/>
                  <a:latin typeface="Times New Roman" panose="02020603050405020304" pitchFamily="18" charset="0"/>
                  <a:ea typeface="宋体" panose="02010600030101010101" pitchFamily="2" charset="-122"/>
                </a:rPr>
                <a:t>Spring IOC</a:t>
              </a:r>
              <a:r>
                <a:rPr lang="zh-CN" altLang="zh-CN" sz="1800" kern="100" dirty="0">
                  <a:effectLst/>
                  <a:latin typeface="Times New Roman" panose="02020603050405020304" pitchFamily="18" charset="0"/>
                  <a:ea typeface="宋体" panose="02010600030101010101" pitchFamily="2" charset="-122"/>
                </a:rPr>
                <a:t>的演示代码</a:t>
              </a:r>
            </a:p>
            <a:p>
              <a:pPr algn="just">
                <a:lnSpc>
                  <a:spcPts val="2200"/>
                </a:lnSpc>
              </a:pPr>
              <a:r>
                <a:rPr lang="en-US" altLang="zh-CN" sz="1800" kern="100" dirty="0">
                  <a:effectLst/>
                  <a:latin typeface="宋体" panose="02010600030101010101" pitchFamily="2" charset="-122"/>
                  <a:ea typeface="宋体" panose="02010600030101010101" pitchFamily="2" charset="-122"/>
                </a:rPr>
                <a:t>4.</a:t>
              </a:r>
              <a:r>
                <a:rPr lang="zh-CN" altLang="zh-CN" sz="1800" kern="100" dirty="0">
                  <a:effectLst/>
                  <a:latin typeface="Times New Roman" panose="02020603050405020304" pitchFamily="18" charset="0"/>
                  <a:ea typeface="宋体" panose="02010600030101010101" pitchFamily="2" charset="-122"/>
                </a:rPr>
                <a:t>搭建你的第一个</a:t>
              </a:r>
              <a:r>
                <a:rPr lang="en-US" altLang="zh-CN" sz="1800" kern="100" dirty="0">
                  <a:effectLst/>
                  <a:latin typeface="Times New Roman" panose="02020603050405020304" pitchFamily="18" charset="0"/>
                  <a:ea typeface="宋体" panose="02010600030101010101" pitchFamily="2" charset="-122"/>
                </a:rPr>
                <a:t>Spring Boot</a:t>
              </a:r>
              <a:r>
                <a:rPr lang="zh-CN" altLang="zh-CN" sz="1800" kern="100" dirty="0">
                  <a:effectLst/>
                  <a:latin typeface="Times New Roman" panose="02020603050405020304" pitchFamily="18" charset="0"/>
                  <a:ea typeface="宋体" panose="02010600030101010101" pitchFamily="2" charset="-122"/>
                </a:rPr>
                <a:t>的应用，并在自己电脑上运行；构建一个带界面的</a:t>
              </a:r>
              <a:r>
                <a:rPr lang="en-US" altLang="zh-CN" sz="1800" kern="100" dirty="0">
                  <a:effectLst/>
                  <a:latin typeface="Times New Roman" panose="02020603050405020304" pitchFamily="18" charset="0"/>
                  <a:ea typeface="宋体" panose="02010600030101010101" pitchFamily="2" charset="-122"/>
                </a:rPr>
                <a:t>Spring Boot</a:t>
              </a:r>
              <a:r>
                <a:rPr lang="zh-CN" altLang="zh-CN" sz="1800" kern="100" dirty="0">
                  <a:effectLst/>
                  <a:latin typeface="Times New Roman" panose="02020603050405020304" pitchFamily="18" charset="0"/>
                  <a:ea typeface="宋体" panose="02010600030101010101" pitchFamily="2" charset="-122"/>
                </a:rPr>
                <a:t>服务，在</a:t>
              </a:r>
              <a:r>
                <a:rPr lang="en-US" altLang="zh-CN" sz="1800" kern="100" dirty="0">
                  <a:effectLst/>
                  <a:latin typeface="Times New Roman" panose="02020603050405020304" pitchFamily="18" charset="0"/>
                  <a:ea typeface="宋体" panose="02010600030101010101" pitchFamily="2" charset="-122"/>
                </a:rPr>
                <a:t>Spring Boot</a:t>
              </a:r>
              <a:r>
                <a:rPr lang="zh-CN" altLang="zh-CN" sz="1800" kern="100" dirty="0">
                  <a:effectLst/>
                  <a:latin typeface="Times New Roman" panose="02020603050405020304" pitchFamily="18" charset="0"/>
                  <a:ea typeface="宋体" panose="02010600030101010101" pitchFamily="2" charset="-122"/>
                </a:rPr>
                <a:t>应用启动后出现一个连接，点击链接就能出现一个</a:t>
              </a:r>
              <a:r>
                <a:rPr lang="en-US" altLang="zh-CN" sz="1800" kern="100" dirty="0">
                  <a:effectLst/>
                  <a:latin typeface="Times New Roman" panose="02020603050405020304" pitchFamily="18" charset="0"/>
                  <a:ea typeface="宋体" panose="02010600030101010101" pitchFamily="2" charset="-122"/>
                </a:rPr>
                <a:t>Web</a:t>
              </a:r>
              <a:r>
                <a:rPr lang="zh-CN" altLang="zh-CN" sz="1800" kern="100" dirty="0">
                  <a:effectLst/>
                  <a:latin typeface="Times New Roman" panose="02020603050405020304" pitchFamily="18" charset="0"/>
                  <a:ea typeface="宋体" panose="02010600030101010101" pitchFamily="2" charset="-122"/>
                </a:rPr>
                <a:t>页面。</a:t>
              </a:r>
            </a:p>
          </p:txBody>
        </p:sp>
        <p:sp>
          <p:nvSpPr>
            <p:cNvPr id="5" name="TextBox 4"/>
            <p:cNvSpPr txBox="1"/>
            <p:nvPr/>
          </p:nvSpPr>
          <p:spPr>
            <a:xfrm>
              <a:off x="726445" y="1607107"/>
              <a:ext cx="2726597" cy="553152"/>
            </a:xfrm>
            <a:prstGeom prst="rect">
              <a:avLst/>
            </a:prstGeom>
            <a:solidFill>
              <a:schemeClr val="accent1"/>
            </a:solidFill>
          </p:spPr>
          <p:txBody>
            <a:bodyPr wrap="square" lIns="243840" tIns="121920" rIns="243840" bIns="121920" rtlCol="0">
              <a:spAutoFit/>
            </a:bodyPr>
            <a:lstStyle/>
            <a:p>
              <a:pPr>
                <a:spcBef>
                  <a:spcPts val="600"/>
                </a:spcBef>
                <a:spcAft>
                  <a:spcPts val="600"/>
                </a:spcAft>
              </a:pPr>
              <a:r>
                <a:rPr lang="zh-CN" altLang="en-US" sz="2400" dirty="0">
                  <a:solidFill>
                    <a:srgbClr val="FFFFFF"/>
                  </a:solidFill>
                </a:rPr>
                <a:t>                        第一周</a:t>
              </a:r>
              <a:endParaRPr lang="zh-CN" altLang="zh-CN" sz="2400" dirty="0">
                <a:solidFill>
                  <a:srgbClr val="FFFFFF"/>
                </a:solidFill>
              </a:endParaRPr>
            </a:p>
          </p:txBody>
        </p:sp>
        <p:sp>
          <p:nvSpPr>
            <p:cNvPr id="11" name="Freeform 6"/>
            <p:cNvSpPr>
              <a:spLocks/>
            </p:cNvSpPr>
            <p:nvPr/>
          </p:nvSpPr>
          <p:spPr bwMode="auto">
            <a:xfrm>
              <a:off x="539337" y="1466173"/>
              <a:ext cx="397992" cy="868295"/>
            </a:xfrm>
            <a:custGeom>
              <a:avLst/>
              <a:gdLst>
                <a:gd name="T0" fmla="*/ 0 w 479"/>
                <a:gd name="T1" fmla="*/ 0 h 728"/>
                <a:gd name="T2" fmla="*/ 0 w 479"/>
                <a:gd name="T3" fmla="*/ 547 h 728"/>
                <a:gd name="T4" fmla="*/ 240 w 479"/>
                <a:gd name="T5" fmla="*/ 728 h 728"/>
                <a:gd name="T6" fmla="*/ 479 w 479"/>
                <a:gd name="T7" fmla="*/ 547 h 728"/>
                <a:gd name="T8" fmla="*/ 479 w 479"/>
                <a:gd name="T9" fmla="*/ 0 h 728"/>
                <a:gd name="T10" fmla="*/ 0 w 479"/>
                <a:gd name="T11" fmla="*/ 0 h 728"/>
              </a:gdLst>
              <a:ahLst/>
              <a:cxnLst>
                <a:cxn ang="0">
                  <a:pos x="T0" y="T1"/>
                </a:cxn>
                <a:cxn ang="0">
                  <a:pos x="T2" y="T3"/>
                </a:cxn>
                <a:cxn ang="0">
                  <a:pos x="T4" y="T5"/>
                </a:cxn>
                <a:cxn ang="0">
                  <a:pos x="T6" y="T7"/>
                </a:cxn>
                <a:cxn ang="0">
                  <a:pos x="T8" y="T9"/>
                </a:cxn>
                <a:cxn ang="0">
                  <a:pos x="T10" y="T11"/>
                </a:cxn>
              </a:cxnLst>
              <a:rect l="0" t="0" r="r" b="b"/>
              <a:pathLst>
                <a:path w="479" h="728">
                  <a:moveTo>
                    <a:pt x="0" y="0"/>
                  </a:moveTo>
                  <a:lnTo>
                    <a:pt x="0" y="547"/>
                  </a:lnTo>
                  <a:lnTo>
                    <a:pt x="240" y="728"/>
                  </a:lnTo>
                  <a:lnTo>
                    <a:pt x="479" y="547"/>
                  </a:lnTo>
                  <a:lnTo>
                    <a:pt x="479" y="0"/>
                  </a:lnTo>
                  <a:lnTo>
                    <a:pt x="0" y="0"/>
                  </a:lnTo>
                  <a:close/>
                </a:path>
              </a:pathLst>
            </a:custGeom>
            <a:solidFill>
              <a:schemeClr val="accent1">
                <a:lumMod val="75000"/>
              </a:schemeClr>
            </a:solidFill>
            <a:ln>
              <a:noFill/>
            </a:ln>
          </p:spPr>
          <p:txBody>
            <a:bodyPr vert="horz" wrap="square" lIns="91440" tIns="45720" rIns="91440" bIns="45720" numCol="1" anchor="ctr" anchorCtr="0" compatLnSpc="1">
              <a:prstTxWarp prst="textNoShape">
                <a:avLst/>
              </a:prstTxWarp>
            </a:bodyPr>
            <a:lstStyle/>
            <a:p>
              <a:pPr algn="ctr"/>
              <a:r>
                <a:rPr lang="en-US" sz="2400" dirty="0">
                  <a:solidFill>
                    <a:srgbClr val="FFFFFF"/>
                  </a:solidFill>
                  <a:sym typeface="+mn-lt"/>
                </a:rPr>
                <a:t>01</a:t>
              </a:r>
            </a:p>
          </p:txBody>
        </p:sp>
        <p:sp>
          <p:nvSpPr>
            <p:cNvPr id="12" name="Freeform 7"/>
            <p:cNvSpPr>
              <a:spLocks/>
            </p:cNvSpPr>
            <p:nvPr/>
          </p:nvSpPr>
          <p:spPr bwMode="auto">
            <a:xfrm>
              <a:off x="3289393" y="5576450"/>
              <a:ext cx="321429" cy="655088"/>
            </a:xfrm>
            <a:custGeom>
              <a:avLst/>
              <a:gdLst>
                <a:gd name="T0" fmla="*/ 0 w 479"/>
                <a:gd name="T1" fmla="*/ 741 h 741"/>
                <a:gd name="T2" fmla="*/ 0 w 479"/>
                <a:gd name="T3" fmla="*/ 186 h 741"/>
                <a:gd name="T4" fmla="*/ 239 w 479"/>
                <a:gd name="T5" fmla="*/ 0 h 741"/>
                <a:gd name="T6" fmla="*/ 479 w 479"/>
                <a:gd name="T7" fmla="*/ 186 h 741"/>
                <a:gd name="T8" fmla="*/ 479 w 479"/>
                <a:gd name="T9" fmla="*/ 741 h 741"/>
                <a:gd name="T10" fmla="*/ 0 w 479"/>
                <a:gd name="T11" fmla="*/ 741 h 741"/>
              </a:gdLst>
              <a:ahLst/>
              <a:cxnLst>
                <a:cxn ang="0">
                  <a:pos x="T0" y="T1"/>
                </a:cxn>
                <a:cxn ang="0">
                  <a:pos x="T2" y="T3"/>
                </a:cxn>
                <a:cxn ang="0">
                  <a:pos x="T4" y="T5"/>
                </a:cxn>
                <a:cxn ang="0">
                  <a:pos x="T6" y="T7"/>
                </a:cxn>
                <a:cxn ang="0">
                  <a:pos x="T8" y="T9"/>
                </a:cxn>
                <a:cxn ang="0">
                  <a:pos x="T10" y="T11"/>
                </a:cxn>
              </a:cxnLst>
              <a:rect l="0" t="0" r="r" b="b"/>
              <a:pathLst>
                <a:path w="479" h="741">
                  <a:moveTo>
                    <a:pt x="0" y="741"/>
                  </a:moveTo>
                  <a:lnTo>
                    <a:pt x="0" y="186"/>
                  </a:lnTo>
                  <a:lnTo>
                    <a:pt x="239" y="0"/>
                  </a:lnTo>
                  <a:lnTo>
                    <a:pt x="479" y="186"/>
                  </a:lnTo>
                  <a:lnTo>
                    <a:pt x="479" y="741"/>
                  </a:lnTo>
                  <a:lnTo>
                    <a:pt x="0" y="741"/>
                  </a:lnTo>
                  <a:close/>
                </a:path>
              </a:pathLst>
            </a:custGeom>
            <a:solidFill>
              <a:schemeClr val="accent1"/>
            </a:solidFill>
            <a:ln>
              <a:noFill/>
            </a:ln>
          </p:spPr>
          <p:txBody>
            <a:bodyPr vert="horz" wrap="square" lIns="91440" tIns="45720" rIns="91440" bIns="45720" numCol="1" anchor="ctr" anchorCtr="0" compatLnSpc="1">
              <a:prstTxWarp prst="textNoShape">
                <a:avLst/>
              </a:prstTxWarp>
            </a:bodyPr>
            <a:lstStyle/>
            <a:p>
              <a:pPr algn="ctr"/>
              <a:endParaRPr lang="en-US" sz="2800" dirty="0">
                <a:solidFill>
                  <a:srgbClr val="FFFFFF"/>
                </a:solidFill>
                <a:sym typeface="+mn-lt"/>
              </a:endParaRPr>
            </a:p>
          </p:txBody>
        </p:sp>
      </p:grpSp>
      <p:grpSp>
        <p:nvGrpSpPr>
          <p:cNvPr id="15" name="Group 14"/>
          <p:cNvGrpSpPr/>
          <p:nvPr/>
        </p:nvGrpSpPr>
        <p:grpSpPr>
          <a:xfrm>
            <a:off x="6179274" y="1007372"/>
            <a:ext cx="5329467" cy="5302946"/>
            <a:chOff x="653577" y="1466173"/>
            <a:chExt cx="2894250" cy="4224908"/>
          </a:xfrm>
        </p:grpSpPr>
        <p:sp>
          <p:nvSpPr>
            <p:cNvPr id="16" name="Freeform 5"/>
            <p:cNvSpPr>
              <a:spLocks/>
            </p:cNvSpPr>
            <p:nvPr/>
          </p:nvSpPr>
          <p:spPr bwMode="auto">
            <a:xfrm>
              <a:off x="653577" y="1466173"/>
              <a:ext cx="2308793" cy="1149775"/>
            </a:xfrm>
            <a:custGeom>
              <a:avLst/>
              <a:gdLst>
                <a:gd name="T0" fmla="*/ 479 w 2370"/>
                <a:gd name="T1" fmla="*/ 0 h 964"/>
                <a:gd name="T2" fmla="*/ 0 w 2370"/>
                <a:gd name="T3" fmla="*/ 0 h 964"/>
                <a:gd name="T4" fmla="*/ 1891 w 2370"/>
                <a:gd name="T5" fmla="*/ 964 h 964"/>
                <a:gd name="T6" fmla="*/ 2370 w 2370"/>
                <a:gd name="T7" fmla="*/ 964 h 964"/>
                <a:gd name="T8" fmla="*/ 479 w 2370"/>
                <a:gd name="T9" fmla="*/ 0 h 964"/>
              </a:gdLst>
              <a:ahLst/>
              <a:cxnLst>
                <a:cxn ang="0">
                  <a:pos x="T0" y="T1"/>
                </a:cxn>
                <a:cxn ang="0">
                  <a:pos x="T2" y="T3"/>
                </a:cxn>
                <a:cxn ang="0">
                  <a:pos x="T4" y="T5"/>
                </a:cxn>
                <a:cxn ang="0">
                  <a:pos x="T6" y="T7"/>
                </a:cxn>
                <a:cxn ang="0">
                  <a:pos x="T8" y="T9"/>
                </a:cxn>
              </a:cxnLst>
              <a:rect l="0" t="0" r="r" b="b"/>
              <a:pathLst>
                <a:path w="2370" h="964">
                  <a:moveTo>
                    <a:pt x="479" y="0"/>
                  </a:moveTo>
                  <a:lnTo>
                    <a:pt x="0" y="0"/>
                  </a:lnTo>
                  <a:lnTo>
                    <a:pt x="1891" y="964"/>
                  </a:lnTo>
                  <a:lnTo>
                    <a:pt x="2370" y="964"/>
                  </a:lnTo>
                  <a:lnTo>
                    <a:pt x="479" y="0"/>
                  </a:lnTo>
                  <a:close/>
                </a:path>
              </a:pathLst>
            </a:cu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en-US" sz="1900" dirty="0">
                <a:sym typeface="+mn-lt"/>
              </a:endParaRPr>
            </a:p>
          </p:txBody>
        </p:sp>
        <p:sp>
          <p:nvSpPr>
            <p:cNvPr id="17" name="Freeform 5"/>
            <p:cNvSpPr>
              <a:spLocks/>
            </p:cNvSpPr>
            <p:nvPr/>
          </p:nvSpPr>
          <p:spPr bwMode="auto">
            <a:xfrm>
              <a:off x="1717215" y="4494843"/>
              <a:ext cx="1830612" cy="1149775"/>
            </a:xfrm>
            <a:custGeom>
              <a:avLst/>
              <a:gdLst>
                <a:gd name="T0" fmla="*/ 479 w 2370"/>
                <a:gd name="T1" fmla="*/ 0 h 964"/>
                <a:gd name="T2" fmla="*/ 0 w 2370"/>
                <a:gd name="T3" fmla="*/ 0 h 964"/>
                <a:gd name="T4" fmla="*/ 1891 w 2370"/>
                <a:gd name="T5" fmla="*/ 964 h 964"/>
                <a:gd name="T6" fmla="*/ 2370 w 2370"/>
                <a:gd name="T7" fmla="*/ 964 h 964"/>
                <a:gd name="T8" fmla="*/ 479 w 2370"/>
                <a:gd name="T9" fmla="*/ 0 h 964"/>
              </a:gdLst>
              <a:ahLst/>
              <a:cxnLst>
                <a:cxn ang="0">
                  <a:pos x="T0" y="T1"/>
                </a:cxn>
                <a:cxn ang="0">
                  <a:pos x="T2" y="T3"/>
                </a:cxn>
                <a:cxn ang="0">
                  <a:pos x="T4" y="T5"/>
                </a:cxn>
                <a:cxn ang="0">
                  <a:pos x="T6" y="T7"/>
                </a:cxn>
                <a:cxn ang="0">
                  <a:pos x="T8" y="T9"/>
                </a:cxn>
              </a:cxnLst>
              <a:rect l="0" t="0" r="r" b="b"/>
              <a:pathLst>
                <a:path w="2370" h="964">
                  <a:moveTo>
                    <a:pt x="479" y="0"/>
                  </a:moveTo>
                  <a:lnTo>
                    <a:pt x="0" y="0"/>
                  </a:lnTo>
                  <a:lnTo>
                    <a:pt x="1891" y="964"/>
                  </a:lnTo>
                  <a:lnTo>
                    <a:pt x="2370" y="964"/>
                  </a:lnTo>
                  <a:lnTo>
                    <a:pt x="479" y="0"/>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sz="1900" dirty="0">
                <a:sym typeface="+mn-lt"/>
              </a:endParaRPr>
            </a:p>
          </p:txBody>
        </p:sp>
        <p:sp>
          <p:nvSpPr>
            <p:cNvPr id="18" name="Rectangle 17"/>
            <p:cNvSpPr/>
            <p:nvPr/>
          </p:nvSpPr>
          <p:spPr>
            <a:xfrm>
              <a:off x="974068" y="2078242"/>
              <a:ext cx="2420528" cy="3612839"/>
            </a:xfrm>
            <a:prstGeom prst="rect">
              <a:avLst/>
            </a:prstGeom>
            <a:solidFill>
              <a:schemeClr val="accent2">
                <a:lumMod val="20000"/>
                <a:lumOff val="80000"/>
              </a:schemeClr>
            </a:solidFill>
          </p:spPr>
          <p:txBody>
            <a:bodyPr wrap="square" lIns="182880" tIns="182880" rIns="182880" bIns="182880">
              <a:spAutoFit/>
            </a:bodyPr>
            <a:lstStyle/>
            <a:p>
              <a:pPr algn="just">
                <a:lnSpc>
                  <a:spcPts val="2200"/>
                </a:lnSpc>
                <a:spcAft>
                  <a:spcPts val="800"/>
                </a:spcAft>
              </a:pPr>
              <a:r>
                <a:rPr lang="en-US" altLang="zh-CN" sz="1800" kern="100" dirty="0">
                  <a:effectLst/>
                  <a:latin typeface="宋体" panose="02010600030101010101" pitchFamily="2" charset="-122"/>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搭建</a:t>
              </a:r>
              <a:r>
                <a:rPr lang="en-US" altLang="zh-CN" sz="1800" kern="100" dirty="0" err="1">
                  <a:effectLst/>
                  <a:latin typeface="Times New Roman" panose="02020603050405020304" pitchFamily="18" charset="0"/>
                  <a:ea typeface="宋体" panose="02010600030101010101" pitchFamily="2" charset="-122"/>
                </a:rPr>
                <a:t>mybatis</a:t>
              </a:r>
              <a:r>
                <a:rPr lang="zh-CN" altLang="zh-CN" sz="1800" kern="100" dirty="0">
                  <a:effectLst/>
                  <a:latin typeface="Times New Roman" panose="02020603050405020304" pitchFamily="18" charset="0"/>
                  <a:ea typeface="宋体" panose="02010600030101010101" pitchFamily="2" charset="-122"/>
                </a:rPr>
                <a:t>开发框架并能够正常查询数据库，并在自己的电脑上运行。</a:t>
              </a:r>
            </a:p>
            <a:p>
              <a:pPr algn="just">
                <a:lnSpc>
                  <a:spcPts val="2200"/>
                </a:lnSpc>
              </a:pPr>
              <a:r>
                <a:rPr lang="en-US" altLang="zh-CN" sz="1800" kern="100" dirty="0">
                  <a:effectLst/>
                  <a:latin typeface="宋体" panose="02010600030101010101" pitchFamily="2" charset="-122"/>
                  <a:ea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rPr>
                <a:t>构建</a:t>
              </a:r>
              <a:r>
                <a:rPr lang="en-US" altLang="zh-CN" sz="1800" kern="100" dirty="0" err="1">
                  <a:effectLst/>
                  <a:latin typeface="Times New Roman" panose="02020603050405020304" pitchFamily="18" charset="0"/>
                  <a:ea typeface="宋体" panose="02010600030101010101" pitchFamily="2" charset="-122"/>
                </a:rPr>
                <a:t>pojo</a:t>
              </a:r>
              <a:r>
                <a:rPr lang="zh-CN" altLang="zh-CN" sz="1800" kern="100" dirty="0">
                  <a:effectLst/>
                  <a:latin typeface="Times New Roman" panose="02020603050405020304" pitchFamily="18" charset="0"/>
                  <a:ea typeface="宋体" panose="02010600030101010101" pitchFamily="2" charset="-122"/>
                </a:rPr>
                <a:t>对象，构建</a:t>
              </a:r>
              <a:r>
                <a:rPr lang="en-US" altLang="zh-CN" sz="1800" kern="100" dirty="0" err="1">
                  <a:effectLst/>
                  <a:latin typeface="Times New Roman" panose="02020603050405020304" pitchFamily="18" charset="0"/>
                  <a:ea typeface="宋体" panose="02010600030101010101" pitchFamily="2" charset="-122"/>
                </a:rPr>
                <a:t>dao</a:t>
              </a:r>
              <a:r>
                <a:rPr lang="zh-CN" altLang="zh-CN" sz="1800" kern="100" dirty="0">
                  <a:effectLst/>
                  <a:latin typeface="Times New Roman" panose="02020603050405020304" pitchFamily="18" charset="0"/>
                  <a:ea typeface="宋体" panose="02010600030101010101" pitchFamily="2" charset="-122"/>
                </a:rPr>
                <a:t>层代码，写</a:t>
              </a:r>
              <a:r>
                <a:rPr lang="en-US" altLang="zh-CN" sz="1800" kern="100" dirty="0">
                  <a:effectLst/>
                  <a:latin typeface="Times New Roman" panose="02020603050405020304" pitchFamily="18" charset="0"/>
                  <a:ea typeface="宋体" panose="02010600030101010101" pitchFamily="2" charset="-122"/>
                </a:rPr>
                <a:t>Unit</a:t>
              </a:r>
              <a:r>
                <a:rPr lang="zh-CN" altLang="zh-CN" sz="1800" kern="100" dirty="0">
                  <a:effectLst/>
                  <a:latin typeface="Times New Roman" panose="02020603050405020304" pitchFamily="18" charset="0"/>
                  <a:ea typeface="宋体" panose="02010600030101010101" pitchFamily="2" charset="-122"/>
                </a:rPr>
                <a:t>测试代码，并将与</a:t>
              </a:r>
              <a:r>
                <a:rPr lang="en-US" altLang="zh-CN" sz="1800" kern="100" dirty="0">
                  <a:effectLst/>
                  <a:latin typeface="Times New Roman" panose="02020603050405020304" pitchFamily="18" charset="0"/>
                  <a:ea typeface="宋体" panose="02010600030101010101" pitchFamily="2" charset="-122"/>
                </a:rPr>
                <a:t>Category</a:t>
              </a:r>
              <a:r>
                <a:rPr lang="zh-CN" altLang="zh-CN" sz="1800" kern="100" dirty="0">
                  <a:effectLst/>
                  <a:latin typeface="Times New Roman" panose="02020603050405020304" pitchFamily="18" charset="0"/>
                  <a:ea typeface="宋体" panose="02010600030101010101" pitchFamily="2" charset="-122"/>
                </a:rPr>
                <a:t>相关的</a:t>
              </a:r>
              <a:r>
                <a:rPr lang="en-US" altLang="zh-CN" sz="1800" kern="100" dirty="0" err="1">
                  <a:effectLst/>
                  <a:latin typeface="Times New Roman" panose="02020603050405020304" pitchFamily="18" charset="0"/>
                  <a:ea typeface="宋体" panose="02010600030101010101" pitchFamily="2" charset="-122"/>
                </a:rPr>
                <a:t>Mybatis</a:t>
              </a:r>
              <a:r>
                <a:rPr lang="zh-CN" altLang="zh-CN" sz="1800" kern="100" dirty="0">
                  <a:effectLst/>
                  <a:latin typeface="Times New Roman" panose="02020603050405020304" pitchFamily="18" charset="0"/>
                  <a:ea typeface="宋体" panose="02010600030101010101" pitchFamily="2" charset="-122"/>
                </a:rPr>
                <a:t>代码合入实战项目中，并执行单元测试。</a:t>
              </a:r>
            </a:p>
            <a:p>
              <a:pPr algn="just">
                <a:lnSpc>
                  <a:spcPts val="2200"/>
                </a:lnSpc>
                <a:spcBef>
                  <a:spcPts val="800"/>
                </a:spcBef>
              </a:pPr>
              <a:r>
                <a:rPr lang="en-US" altLang="zh-CN" sz="1800" kern="100" dirty="0">
                  <a:effectLst/>
                  <a:latin typeface="宋体" panose="02010600030101010101" pitchFamily="2" charset="-122"/>
                  <a:ea typeface="宋体" panose="02010600030101010101" pitchFamily="2" charset="-122"/>
                </a:rPr>
                <a:t>3.</a:t>
              </a:r>
              <a:r>
                <a:rPr lang="zh-CN" altLang="zh-CN" sz="1800" kern="100" dirty="0">
                  <a:effectLst/>
                  <a:latin typeface="Times New Roman" panose="02020603050405020304" pitchFamily="18" charset="0"/>
                  <a:ea typeface="宋体" panose="02010600030101010101" pitchFamily="2" charset="-122"/>
                </a:rPr>
                <a:t>参考课堂演示代码实现</a:t>
              </a:r>
              <a:r>
                <a:rPr lang="en-US" altLang="zh-CN" sz="1800" kern="100" dirty="0">
                  <a:effectLst/>
                  <a:latin typeface="Times New Roman" panose="02020603050405020304" pitchFamily="18" charset="0"/>
                  <a:ea typeface="宋体" panose="02010600030101010101" pitchFamily="2" charset="-122"/>
                </a:rPr>
                <a:t>create</a:t>
              </a:r>
              <a:r>
                <a:rPr lang="zh-CN" altLang="zh-CN" sz="1800" kern="100" dirty="0">
                  <a:effectLst/>
                  <a:latin typeface="Times New Roman" panose="02020603050405020304" pitchFamily="18" charset="0"/>
                  <a:ea typeface="宋体" panose="02010600030101010101" pitchFamily="2" charset="-122"/>
                </a:rPr>
                <a:t>方法，重新实现一个</a:t>
              </a:r>
              <a:r>
                <a:rPr lang="en-US" altLang="zh-CN" sz="1800" kern="100" dirty="0">
                  <a:effectLst/>
                  <a:latin typeface="Times New Roman" panose="02020603050405020304" pitchFamily="18" charset="0"/>
                  <a:ea typeface="宋体" panose="02010600030101010101" pitchFamily="2" charset="-122"/>
                </a:rPr>
                <a:t>Service</a:t>
              </a:r>
              <a:r>
                <a:rPr lang="zh-CN" altLang="zh-CN" sz="1800" kern="100" dirty="0">
                  <a:effectLst/>
                  <a:latin typeface="Times New Roman" panose="02020603050405020304" pitchFamily="18" charset="0"/>
                  <a:ea typeface="宋体" panose="02010600030101010101" pitchFamily="2" charset="-122"/>
                </a:rPr>
                <a:t>的核心方法，</a:t>
              </a:r>
              <a:r>
                <a:rPr lang="en-US" altLang="zh-CN" sz="1800" kern="100" dirty="0" err="1">
                  <a:effectLst/>
                  <a:latin typeface="Times New Roman" panose="02020603050405020304" pitchFamily="18" charset="0"/>
                  <a:ea typeface="宋体" panose="02010600030101010101" pitchFamily="2" charset="-122"/>
                </a:rPr>
                <a:t>queryByOrderNo</a:t>
              </a:r>
              <a:r>
                <a:rPr lang="en-US" altLang="zh-CN" kern="100" dirty="0">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通过</a:t>
              </a:r>
              <a:r>
                <a:rPr lang="en-US" altLang="zh-CN" sz="1800" kern="100" dirty="0" err="1">
                  <a:effectLst/>
                  <a:latin typeface="Times New Roman" panose="02020603050405020304" pitchFamily="18" charset="0"/>
                  <a:ea typeface="宋体" panose="02010600030101010101" pitchFamily="2" charset="-122"/>
                </a:rPr>
                <a:t>order_no</a:t>
              </a:r>
              <a:r>
                <a:rPr lang="zh-CN" altLang="zh-CN" sz="1800" kern="100" dirty="0">
                  <a:effectLst/>
                  <a:latin typeface="Times New Roman" panose="02020603050405020304" pitchFamily="18" charset="0"/>
                  <a:ea typeface="宋体" panose="02010600030101010101" pitchFamily="2" charset="-122"/>
                </a:rPr>
                <a:t>这个参数作为输入来进行查询一条订单。</a:t>
              </a:r>
            </a:p>
            <a:p>
              <a:pPr algn="just">
                <a:lnSpc>
                  <a:spcPts val="2200"/>
                </a:lnSpc>
                <a:spcBef>
                  <a:spcPts val="1000"/>
                </a:spcBef>
              </a:pPr>
              <a:r>
                <a:rPr lang="en-US" altLang="zh-CN" sz="1800" kern="100" dirty="0">
                  <a:effectLst/>
                  <a:latin typeface="宋体" panose="02010600030101010101" pitchFamily="2" charset="-122"/>
                  <a:ea typeface="宋体" panose="02010600030101010101" pitchFamily="2" charset="-122"/>
                </a:rPr>
                <a:t>4.</a:t>
              </a:r>
              <a:r>
                <a:rPr lang="zh-CN" altLang="zh-CN" sz="1800" kern="100" dirty="0">
                  <a:effectLst/>
                  <a:latin typeface="Times New Roman" panose="02020603050405020304" pitchFamily="18" charset="0"/>
                  <a:ea typeface="宋体" panose="02010600030101010101" pitchFamily="2" charset="-122"/>
                </a:rPr>
                <a:t>将</a:t>
              </a:r>
              <a:r>
                <a:rPr lang="en-US" altLang="zh-CN" sz="1800" kern="100" dirty="0">
                  <a:effectLst/>
                  <a:latin typeface="Times New Roman" panose="02020603050405020304" pitchFamily="18" charset="0"/>
                  <a:ea typeface="宋体" panose="02010600030101010101" pitchFamily="2" charset="-122"/>
                </a:rPr>
                <a:t>creat2</a:t>
              </a:r>
              <a:r>
                <a:rPr lang="zh-CN" altLang="zh-CN" sz="1800" kern="100" dirty="0">
                  <a:effectLst/>
                  <a:latin typeface="Times New Roman" panose="02020603050405020304" pitchFamily="18" charset="0"/>
                  <a:ea typeface="宋体" panose="02010600030101010101" pitchFamily="2" charset="-122"/>
                </a:rPr>
                <a:t>相关核心业务逻辑代码跟</a:t>
              </a:r>
              <a:r>
                <a:rPr lang="en-US" altLang="zh-CN" sz="1800" kern="100" dirty="0" err="1">
                  <a:effectLst/>
                  <a:latin typeface="Times New Roman" panose="02020603050405020304" pitchFamily="18" charset="0"/>
                  <a:ea typeface="宋体" panose="02010600030101010101" pitchFamily="2" charset="-122"/>
                </a:rPr>
                <a:t>insertSelectactive</a:t>
              </a:r>
              <a:r>
                <a:rPr lang="zh-CN" altLang="zh-CN" sz="1800" kern="100" dirty="0">
                  <a:effectLst/>
                  <a:latin typeface="Times New Roman" panose="02020603050405020304" pitchFamily="18" charset="0"/>
                  <a:ea typeface="宋体" panose="02010600030101010101" pitchFamily="2" charset="-122"/>
                </a:rPr>
                <a:t>方法相关代码整合在一起。</a:t>
              </a:r>
            </a:p>
          </p:txBody>
        </p:sp>
        <p:sp>
          <p:nvSpPr>
            <p:cNvPr id="19" name="TextBox 18"/>
            <p:cNvSpPr txBox="1"/>
            <p:nvPr/>
          </p:nvSpPr>
          <p:spPr>
            <a:xfrm>
              <a:off x="966303" y="1612041"/>
              <a:ext cx="2494504" cy="494782"/>
            </a:xfrm>
            <a:prstGeom prst="rect">
              <a:avLst/>
            </a:prstGeom>
            <a:solidFill>
              <a:schemeClr val="accent2"/>
            </a:solidFill>
          </p:spPr>
          <p:txBody>
            <a:bodyPr wrap="square" lIns="243840" tIns="121920" rIns="243840" bIns="121920" rtlCol="0">
              <a:spAutoFit/>
            </a:bodyPr>
            <a:lstStyle/>
            <a:p>
              <a:pPr algn="ctr"/>
              <a:r>
                <a:rPr lang="zh-CN" altLang="en-US" sz="2400" dirty="0">
                  <a:solidFill>
                    <a:srgbClr val="FFFFFF"/>
                  </a:solidFill>
                </a:rPr>
                <a:t>第二周</a:t>
              </a:r>
              <a:endParaRPr lang="en-US" sz="2400" dirty="0">
                <a:solidFill>
                  <a:srgbClr val="FFFFFF"/>
                </a:solidFill>
                <a:sym typeface="+mn-lt"/>
              </a:endParaRPr>
            </a:p>
          </p:txBody>
        </p:sp>
        <p:sp>
          <p:nvSpPr>
            <p:cNvPr id="20" name="Freeform 6"/>
            <p:cNvSpPr>
              <a:spLocks/>
            </p:cNvSpPr>
            <p:nvPr/>
          </p:nvSpPr>
          <p:spPr bwMode="auto">
            <a:xfrm>
              <a:off x="693996" y="1466173"/>
              <a:ext cx="416651" cy="868295"/>
            </a:xfrm>
            <a:custGeom>
              <a:avLst/>
              <a:gdLst>
                <a:gd name="T0" fmla="*/ 0 w 479"/>
                <a:gd name="T1" fmla="*/ 0 h 728"/>
                <a:gd name="T2" fmla="*/ 0 w 479"/>
                <a:gd name="T3" fmla="*/ 547 h 728"/>
                <a:gd name="T4" fmla="*/ 240 w 479"/>
                <a:gd name="T5" fmla="*/ 728 h 728"/>
                <a:gd name="T6" fmla="*/ 479 w 479"/>
                <a:gd name="T7" fmla="*/ 547 h 728"/>
                <a:gd name="T8" fmla="*/ 479 w 479"/>
                <a:gd name="T9" fmla="*/ 0 h 728"/>
                <a:gd name="T10" fmla="*/ 0 w 479"/>
                <a:gd name="T11" fmla="*/ 0 h 728"/>
              </a:gdLst>
              <a:ahLst/>
              <a:cxnLst>
                <a:cxn ang="0">
                  <a:pos x="T0" y="T1"/>
                </a:cxn>
                <a:cxn ang="0">
                  <a:pos x="T2" y="T3"/>
                </a:cxn>
                <a:cxn ang="0">
                  <a:pos x="T4" y="T5"/>
                </a:cxn>
                <a:cxn ang="0">
                  <a:pos x="T6" y="T7"/>
                </a:cxn>
                <a:cxn ang="0">
                  <a:pos x="T8" y="T9"/>
                </a:cxn>
                <a:cxn ang="0">
                  <a:pos x="T10" y="T11"/>
                </a:cxn>
              </a:cxnLst>
              <a:rect l="0" t="0" r="r" b="b"/>
              <a:pathLst>
                <a:path w="479" h="728">
                  <a:moveTo>
                    <a:pt x="0" y="0"/>
                  </a:moveTo>
                  <a:lnTo>
                    <a:pt x="0" y="547"/>
                  </a:lnTo>
                  <a:lnTo>
                    <a:pt x="240" y="728"/>
                  </a:lnTo>
                  <a:lnTo>
                    <a:pt x="479" y="547"/>
                  </a:lnTo>
                  <a:lnTo>
                    <a:pt x="479" y="0"/>
                  </a:lnTo>
                  <a:lnTo>
                    <a:pt x="0" y="0"/>
                  </a:lnTo>
                  <a:close/>
                </a:path>
              </a:pathLst>
            </a:custGeom>
            <a:solidFill>
              <a:schemeClr val="accent2">
                <a:lumMod val="75000"/>
              </a:schemeClr>
            </a:solidFill>
            <a:ln>
              <a:noFill/>
            </a:ln>
          </p:spPr>
          <p:txBody>
            <a:bodyPr vert="horz" wrap="square" lIns="91440" tIns="45720" rIns="91440" bIns="45720" numCol="1" anchor="ctr" anchorCtr="0" compatLnSpc="1">
              <a:prstTxWarp prst="textNoShape">
                <a:avLst/>
              </a:prstTxWarp>
            </a:bodyPr>
            <a:lstStyle/>
            <a:p>
              <a:pPr algn="ctr"/>
              <a:r>
                <a:rPr lang="en-US" sz="2400" dirty="0">
                  <a:solidFill>
                    <a:srgbClr val="FFFFFF"/>
                  </a:solidFill>
                  <a:sym typeface="+mn-lt"/>
                </a:rPr>
                <a:t>02</a:t>
              </a:r>
            </a:p>
          </p:txBody>
        </p:sp>
        <p:sp>
          <p:nvSpPr>
            <p:cNvPr id="21" name="Freeform 7"/>
            <p:cNvSpPr>
              <a:spLocks/>
            </p:cNvSpPr>
            <p:nvPr/>
          </p:nvSpPr>
          <p:spPr bwMode="auto">
            <a:xfrm>
              <a:off x="3188340" y="5103163"/>
              <a:ext cx="326795" cy="587917"/>
            </a:xfrm>
            <a:custGeom>
              <a:avLst/>
              <a:gdLst>
                <a:gd name="T0" fmla="*/ 0 w 479"/>
                <a:gd name="T1" fmla="*/ 741 h 741"/>
                <a:gd name="T2" fmla="*/ 0 w 479"/>
                <a:gd name="T3" fmla="*/ 186 h 741"/>
                <a:gd name="T4" fmla="*/ 239 w 479"/>
                <a:gd name="T5" fmla="*/ 0 h 741"/>
                <a:gd name="T6" fmla="*/ 479 w 479"/>
                <a:gd name="T7" fmla="*/ 186 h 741"/>
                <a:gd name="T8" fmla="*/ 479 w 479"/>
                <a:gd name="T9" fmla="*/ 741 h 741"/>
                <a:gd name="T10" fmla="*/ 0 w 479"/>
                <a:gd name="T11" fmla="*/ 741 h 741"/>
              </a:gdLst>
              <a:ahLst/>
              <a:cxnLst>
                <a:cxn ang="0">
                  <a:pos x="T0" y="T1"/>
                </a:cxn>
                <a:cxn ang="0">
                  <a:pos x="T2" y="T3"/>
                </a:cxn>
                <a:cxn ang="0">
                  <a:pos x="T4" y="T5"/>
                </a:cxn>
                <a:cxn ang="0">
                  <a:pos x="T6" y="T7"/>
                </a:cxn>
                <a:cxn ang="0">
                  <a:pos x="T8" y="T9"/>
                </a:cxn>
                <a:cxn ang="0">
                  <a:pos x="T10" y="T11"/>
                </a:cxn>
              </a:cxnLst>
              <a:rect l="0" t="0" r="r" b="b"/>
              <a:pathLst>
                <a:path w="479" h="741">
                  <a:moveTo>
                    <a:pt x="0" y="741"/>
                  </a:moveTo>
                  <a:lnTo>
                    <a:pt x="0" y="186"/>
                  </a:lnTo>
                  <a:lnTo>
                    <a:pt x="239" y="0"/>
                  </a:lnTo>
                  <a:lnTo>
                    <a:pt x="479" y="186"/>
                  </a:lnTo>
                  <a:lnTo>
                    <a:pt x="479" y="741"/>
                  </a:lnTo>
                  <a:lnTo>
                    <a:pt x="0" y="741"/>
                  </a:lnTo>
                  <a:close/>
                </a:path>
              </a:pathLst>
            </a:custGeom>
            <a:solidFill>
              <a:schemeClr val="accent2"/>
            </a:solidFill>
            <a:ln>
              <a:noFill/>
            </a:ln>
          </p:spPr>
          <p:txBody>
            <a:bodyPr vert="horz" wrap="square" lIns="91440" tIns="45720" rIns="91440" bIns="45720" numCol="1" anchor="ctr" anchorCtr="0" compatLnSpc="1">
              <a:prstTxWarp prst="textNoShape">
                <a:avLst/>
              </a:prstTxWarp>
            </a:bodyPr>
            <a:lstStyle/>
            <a:p>
              <a:pPr algn="ctr"/>
              <a:endParaRPr lang="en-US" sz="2800" dirty="0">
                <a:solidFill>
                  <a:srgbClr val="FFFFFF"/>
                </a:solidFill>
                <a:sym typeface="+mn-lt"/>
              </a:endParaRPr>
            </a:p>
          </p:txBody>
        </p:sp>
      </p:grpSp>
      <p:sp>
        <p:nvSpPr>
          <p:cNvPr id="7" name="TextBox 76">
            <a:extLst>
              <a:ext uri="{FF2B5EF4-FFF2-40B4-BE49-F238E27FC236}">
                <a16:creationId xmlns:a16="http://schemas.microsoft.com/office/drawing/2014/main" id="{F2F98E1D-AB6B-F303-23D3-0804A20EA0EB}"/>
              </a:ext>
            </a:extLst>
          </p:cNvPr>
          <p:cNvSpPr txBox="1"/>
          <p:nvPr/>
        </p:nvSpPr>
        <p:spPr>
          <a:xfrm>
            <a:off x="3287113" y="344180"/>
            <a:ext cx="5451229" cy="584775"/>
          </a:xfrm>
          <a:prstGeom prst="rect">
            <a:avLst/>
          </a:prstGeom>
          <a:noFill/>
          <a:effectLst/>
        </p:spPr>
        <p:txBody>
          <a:bodyPr wrap="square" rtlCol="0">
            <a:spAutoFit/>
          </a:bodyPr>
          <a:lstStyle/>
          <a:p>
            <a:pPr algn="ctr"/>
            <a:r>
              <a:rPr lang="zh-CN" altLang="en-US" sz="3200" dirty="0">
                <a:solidFill>
                  <a:schemeClr val="accent1"/>
                </a:solidFill>
                <a:effectLst>
                  <a:outerShdw blurRad="38100" dist="38100" dir="2700000" algn="tl">
                    <a:srgbClr val="000000">
                      <a:alpha val="43137"/>
                    </a:srgbClr>
                  </a:outerShdw>
                </a:effectLst>
                <a:ea typeface="张海山锐谐体" panose="02000000000000000000" pitchFamily="2" charset="-122"/>
                <a:sym typeface="+mn-lt"/>
              </a:rPr>
              <a:t>成果展示</a:t>
            </a:r>
          </a:p>
        </p:txBody>
      </p:sp>
    </p:spTree>
    <p:extLst>
      <p:ext uri="{BB962C8B-B14F-4D97-AF65-F5344CB8AC3E}">
        <p14:creationId xmlns:p14="http://schemas.microsoft.com/office/powerpoint/2010/main" val="116204896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9100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250" fill="hold"/>
                                        <p:tgtEl>
                                          <p:spTgt spid="14"/>
                                        </p:tgtEl>
                                        <p:attrNameLst>
                                          <p:attrName>ppt_x</p:attrName>
                                        </p:attrNameLst>
                                      </p:cBhvr>
                                      <p:tavLst>
                                        <p:tav tm="0">
                                          <p:val>
                                            <p:strVal val="#ppt_x"/>
                                          </p:val>
                                        </p:tav>
                                        <p:tav tm="100000">
                                          <p:val>
                                            <p:strVal val="#ppt_x"/>
                                          </p:val>
                                        </p:tav>
                                      </p:tavLst>
                                    </p:anim>
                                    <p:anim calcmode="lin" valueType="num">
                                      <p:cBhvr additive="base">
                                        <p:cTn id="8" dur="125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decel="91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ppt_x"/>
                                          </p:val>
                                        </p:tav>
                                        <p:tav tm="100000">
                                          <p:val>
                                            <p:strVal val="#ppt_x"/>
                                          </p:val>
                                        </p:tav>
                                      </p:tavLst>
                                    </p:anim>
                                    <p:anim calcmode="lin" valueType="num">
                                      <p:cBhvr additive="base">
                                        <p:cTn id="12" dur="125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7" name="TextBox 29"/>
          <p:cNvSpPr txBox="1"/>
          <p:nvPr/>
        </p:nvSpPr>
        <p:spPr>
          <a:xfrm>
            <a:off x="3680442" y="2343879"/>
            <a:ext cx="4288353" cy="1323439"/>
          </a:xfrm>
          <a:prstGeom prst="rect">
            <a:avLst/>
          </a:prstGeom>
          <a:noFill/>
          <a:ln>
            <a:noFill/>
          </a:ln>
        </p:spPr>
        <p:txBody>
          <a:bodyPr wrap="none" rtlCol="0">
            <a:spAutoFit/>
          </a:bodyPr>
          <a:lstStyle/>
          <a:p>
            <a:r>
              <a:rPr lang="zh-CN" altLang="en-US" sz="8000" b="1" dirty="0">
                <a:solidFill>
                  <a:schemeClr val="tx2"/>
                </a:solidFill>
                <a:effectLst>
                  <a:outerShdw blurRad="38100" dist="38100" dir="2700000" algn="tl">
                    <a:srgbClr val="000000">
                      <a:alpha val="43137"/>
                    </a:srgbClr>
                  </a:outerShdw>
                </a:effectLst>
                <a:ea typeface="张海山锐谐体" panose="02000000000000000000" pitchFamily="2" charset="-122"/>
                <a:sym typeface="+mn-lt"/>
              </a:rPr>
              <a:t>感谢观赏</a:t>
            </a:r>
          </a:p>
        </p:txBody>
      </p:sp>
    </p:spTree>
    <p:extLst>
      <p:ext uri="{BB962C8B-B14F-4D97-AF65-F5344CB8AC3E}">
        <p14:creationId xmlns:p14="http://schemas.microsoft.com/office/powerpoint/2010/main" val="36440208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Tm="0">
        <p15:prstTrans prst="curtains"/>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
                                        </p:tgtEl>
                                        <p:attrNameLst>
                                          <p:attrName>ppt_y</p:attrName>
                                        </p:attrNameLst>
                                      </p:cBhvr>
                                      <p:tavLst>
                                        <p:tav tm="0">
                                          <p:val>
                                            <p:strVal val="#ppt_y"/>
                                          </p:val>
                                        </p:tav>
                                        <p:tav tm="100000">
                                          <p:val>
                                            <p:strVal val="#ppt_y"/>
                                          </p:val>
                                        </p:tav>
                                      </p:tavLst>
                                    </p:anim>
                                    <p:anim calcmode="lin" valueType="num">
                                      <p:cBhvr>
                                        <p:cTn id="9"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
                                        </p:tgtEl>
                                      </p:cBhvr>
                                    </p:animEffect>
                                  </p:childTnLst>
                                </p:cTn>
                              </p:par>
                            </p:childTnLst>
                          </p:cTn>
                        </p:par>
                        <p:par>
                          <p:cTn id="12" fill="hold">
                            <p:stCondLst>
                              <p:cond delay="65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27"/>
                                        </p:tgtEl>
                                      </p:cBhvr>
                                    </p:animEffect>
                                    <p:animScale>
                                      <p:cBhvr>
                                        <p:cTn id="15" dur="250" autoRev="1" fill="hold"/>
                                        <p:tgtEl>
                                          <p:spTgt spid="2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7" name="TextBox 29"/>
          <p:cNvSpPr txBox="1"/>
          <p:nvPr/>
        </p:nvSpPr>
        <p:spPr>
          <a:xfrm>
            <a:off x="5845974" y="1955140"/>
            <a:ext cx="2486578" cy="584775"/>
          </a:xfrm>
          <a:prstGeom prst="rect">
            <a:avLst/>
          </a:prstGeom>
          <a:noFill/>
          <a:ln>
            <a:noFill/>
          </a:ln>
        </p:spPr>
        <p:txBody>
          <a:bodyPr wrap="none" rtlCol="0">
            <a:spAutoFit/>
          </a:bodyPr>
          <a:lstStyle/>
          <a:p>
            <a:r>
              <a:rPr lang="en-US" altLang="zh-CN" sz="3200" dirty="0">
                <a:solidFill>
                  <a:schemeClr val="tx2">
                    <a:lumMod val="85000"/>
                    <a:lumOff val="15000"/>
                  </a:schemeClr>
                </a:solidFill>
                <a:effectLst>
                  <a:outerShdw blurRad="38100" dist="38100" dir="2700000" algn="tl">
                    <a:srgbClr val="000000">
                      <a:alpha val="43137"/>
                    </a:srgbClr>
                  </a:outerShdw>
                </a:effectLst>
                <a:ea typeface="张海山锐谐体" panose="02000000000000000000" pitchFamily="2" charset="-122"/>
                <a:sym typeface="+mn-lt"/>
              </a:rPr>
              <a:t>01  </a:t>
            </a:r>
            <a:r>
              <a:rPr lang="zh-CN" altLang="en-US" sz="3200" dirty="0">
                <a:solidFill>
                  <a:schemeClr val="tx2">
                    <a:lumMod val="85000"/>
                    <a:lumOff val="15000"/>
                  </a:schemeClr>
                </a:solidFill>
                <a:effectLst>
                  <a:outerShdw blurRad="38100" dist="38100" dir="2700000" algn="tl">
                    <a:srgbClr val="000000">
                      <a:alpha val="43137"/>
                    </a:srgbClr>
                  </a:outerShdw>
                </a:effectLst>
                <a:ea typeface="张海山锐谐体" panose="02000000000000000000" pitchFamily="2" charset="-122"/>
                <a:sym typeface="+mn-lt"/>
              </a:rPr>
              <a:t>团队分工</a:t>
            </a:r>
          </a:p>
        </p:txBody>
      </p:sp>
      <p:sp>
        <p:nvSpPr>
          <p:cNvPr id="8" name="TextBox 29"/>
          <p:cNvSpPr txBox="1"/>
          <p:nvPr/>
        </p:nvSpPr>
        <p:spPr>
          <a:xfrm>
            <a:off x="5845974" y="2788839"/>
            <a:ext cx="2486578" cy="584775"/>
          </a:xfrm>
          <a:prstGeom prst="rect">
            <a:avLst/>
          </a:prstGeom>
          <a:noFill/>
          <a:ln>
            <a:noFill/>
          </a:ln>
        </p:spPr>
        <p:txBody>
          <a:bodyPr wrap="none" rtlCol="0">
            <a:spAutoFit/>
          </a:bodyPr>
          <a:lstStyle/>
          <a:p>
            <a:r>
              <a:rPr lang="en-US" altLang="zh-CN" sz="3200" dirty="0">
                <a:solidFill>
                  <a:schemeClr val="tx2">
                    <a:lumMod val="85000"/>
                    <a:lumOff val="15000"/>
                  </a:schemeClr>
                </a:solidFill>
                <a:effectLst>
                  <a:outerShdw blurRad="38100" dist="38100" dir="2700000" algn="tl">
                    <a:srgbClr val="000000">
                      <a:alpha val="43137"/>
                    </a:srgbClr>
                  </a:outerShdw>
                </a:effectLst>
                <a:ea typeface="张海山锐谐体" panose="02000000000000000000" pitchFamily="2" charset="-122"/>
                <a:sym typeface="+mn-lt"/>
              </a:rPr>
              <a:t>02  </a:t>
            </a:r>
            <a:r>
              <a:rPr lang="zh-CN" altLang="en-US" sz="3200" dirty="0">
                <a:solidFill>
                  <a:schemeClr val="tx2">
                    <a:lumMod val="85000"/>
                    <a:lumOff val="15000"/>
                  </a:schemeClr>
                </a:solidFill>
                <a:effectLst>
                  <a:outerShdw blurRad="38100" dist="38100" dir="2700000" algn="tl">
                    <a:srgbClr val="000000">
                      <a:alpha val="43137"/>
                    </a:srgbClr>
                  </a:outerShdw>
                </a:effectLst>
                <a:ea typeface="张海山锐谐体" panose="02000000000000000000" pitchFamily="2" charset="-122"/>
                <a:sym typeface="+mn-lt"/>
              </a:rPr>
              <a:t>前期准备</a:t>
            </a:r>
          </a:p>
        </p:txBody>
      </p:sp>
      <p:sp>
        <p:nvSpPr>
          <p:cNvPr id="9" name="TextBox 29"/>
          <p:cNvSpPr txBox="1"/>
          <p:nvPr/>
        </p:nvSpPr>
        <p:spPr>
          <a:xfrm>
            <a:off x="5845974" y="3633211"/>
            <a:ext cx="2486578" cy="584775"/>
          </a:xfrm>
          <a:prstGeom prst="rect">
            <a:avLst/>
          </a:prstGeom>
          <a:noFill/>
          <a:ln>
            <a:noFill/>
          </a:ln>
        </p:spPr>
        <p:txBody>
          <a:bodyPr wrap="none" rtlCol="0">
            <a:spAutoFit/>
          </a:bodyPr>
          <a:lstStyle/>
          <a:p>
            <a:r>
              <a:rPr lang="en-US" altLang="zh-CN" sz="3200" dirty="0">
                <a:solidFill>
                  <a:schemeClr val="tx2">
                    <a:lumMod val="85000"/>
                    <a:lumOff val="15000"/>
                  </a:schemeClr>
                </a:solidFill>
                <a:effectLst>
                  <a:outerShdw blurRad="38100" dist="38100" dir="2700000" algn="tl">
                    <a:srgbClr val="000000">
                      <a:alpha val="43137"/>
                    </a:srgbClr>
                  </a:outerShdw>
                </a:effectLst>
                <a:ea typeface="张海山锐谐体" panose="02000000000000000000" pitchFamily="2" charset="-122"/>
                <a:sym typeface="+mn-lt"/>
              </a:rPr>
              <a:t>03  </a:t>
            </a:r>
            <a:r>
              <a:rPr lang="zh-CN" altLang="en-US" sz="3200" dirty="0">
                <a:solidFill>
                  <a:schemeClr val="tx2">
                    <a:lumMod val="85000"/>
                    <a:lumOff val="15000"/>
                  </a:schemeClr>
                </a:solidFill>
                <a:effectLst>
                  <a:outerShdw blurRad="38100" dist="38100" dir="2700000" algn="tl">
                    <a:srgbClr val="000000">
                      <a:alpha val="43137"/>
                    </a:srgbClr>
                  </a:outerShdw>
                </a:effectLst>
                <a:ea typeface="张海山锐谐体" panose="02000000000000000000" pitchFamily="2" charset="-122"/>
                <a:sym typeface="+mn-lt"/>
              </a:rPr>
              <a:t>任务概述</a:t>
            </a:r>
          </a:p>
        </p:txBody>
      </p:sp>
      <p:sp>
        <p:nvSpPr>
          <p:cNvPr id="10" name="TextBox 29"/>
          <p:cNvSpPr txBox="1"/>
          <p:nvPr/>
        </p:nvSpPr>
        <p:spPr>
          <a:xfrm>
            <a:off x="5845974" y="4477583"/>
            <a:ext cx="2486578" cy="584775"/>
          </a:xfrm>
          <a:prstGeom prst="rect">
            <a:avLst/>
          </a:prstGeom>
          <a:noFill/>
          <a:ln>
            <a:noFill/>
          </a:ln>
        </p:spPr>
        <p:txBody>
          <a:bodyPr wrap="none" rtlCol="0">
            <a:spAutoFit/>
          </a:bodyPr>
          <a:lstStyle/>
          <a:p>
            <a:r>
              <a:rPr lang="en-US" altLang="zh-CN" sz="3200" dirty="0">
                <a:solidFill>
                  <a:schemeClr val="tx2">
                    <a:lumMod val="85000"/>
                    <a:lumOff val="15000"/>
                  </a:schemeClr>
                </a:solidFill>
                <a:effectLst>
                  <a:outerShdw blurRad="38100" dist="38100" dir="2700000" algn="tl">
                    <a:srgbClr val="000000">
                      <a:alpha val="43137"/>
                    </a:srgbClr>
                  </a:outerShdw>
                </a:effectLst>
                <a:ea typeface="张海山锐谐体" panose="02000000000000000000" pitchFamily="2" charset="-122"/>
                <a:sym typeface="+mn-lt"/>
              </a:rPr>
              <a:t>04  </a:t>
            </a:r>
            <a:r>
              <a:rPr lang="zh-CN" altLang="en-US" sz="3200" dirty="0">
                <a:solidFill>
                  <a:schemeClr val="tx2">
                    <a:lumMod val="85000"/>
                    <a:lumOff val="15000"/>
                  </a:schemeClr>
                </a:solidFill>
                <a:effectLst>
                  <a:outerShdw blurRad="38100" dist="38100" dir="2700000" algn="tl">
                    <a:srgbClr val="000000">
                      <a:alpha val="43137"/>
                    </a:srgbClr>
                  </a:outerShdw>
                </a:effectLst>
                <a:ea typeface="张海山锐谐体" panose="02000000000000000000" pitchFamily="2" charset="-122"/>
                <a:sym typeface="+mn-lt"/>
              </a:rPr>
              <a:t>成果展示</a:t>
            </a:r>
          </a:p>
        </p:txBody>
      </p:sp>
      <p:sp>
        <p:nvSpPr>
          <p:cNvPr id="12" name="TextBox 29"/>
          <p:cNvSpPr txBox="1"/>
          <p:nvPr/>
        </p:nvSpPr>
        <p:spPr>
          <a:xfrm>
            <a:off x="2131806" y="3868609"/>
            <a:ext cx="2076209" cy="523220"/>
          </a:xfrm>
          <a:prstGeom prst="rect">
            <a:avLst/>
          </a:prstGeom>
          <a:noFill/>
          <a:ln>
            <a:noFill/>
          </a:ln>
        </p:spPr>
        <p:txBody>
          <a:bodyPr wrap="none" rtlCol="0">
            <a:spAutoFit/>
          </a:bodyPr>
          <a:lstStyle/>
          <a:p>
            <a:r>
              <a:rPr lang="en-US" altLang="zh-CN" sz="2800" dirty="0">
                <a:solidFill>
                  <a:schemeClr val="accent1"/>
                </a:solidFill>
                <a:effectLst>
                  <a:outerShdw blurRad="38100" dist="38100" dir="2700000" algn="tl">
                    <a:srgbClr val="000000">
                      <a:alpha val="43137"/>
                    </a:srgbClr>
                  </a:outerShdw>
                </a:effectLst>
                <a:ea typeface="张海山锐谐体" panose="02000000000000000000" pitchFamily="2" charset="-122"/>
                <a:sym typeface="+mn-lt"/>
              </a:rPr>
              <a:t>CONTENTS</a:t>
            </a:r>
            <a:endParaRPr lang="zh-CN" altLang="en-US" sz="2800" dirty="0">
              <a:solidFill>
                <a:schemeClr val="accent1"/>
              </a:solidFill>
              <a:effectLst>
                <a:outerShdw blurRad="38100" dist="38100" dir="2700000" algn="tl">
                  <a:srgbClr val="000000">
                    <a:alpha val="43137"/>
                  </a:srgbClr>
                </a:outerShdw>
              </a:effectLst>
              <a:ea typeface="张海山锐谐体" panose="02000000000000000000" pitchFamily="2" charset="-122"/>
              <a:sym typeface="+mn-lt"/>
            </a:endParaRPr>
          </a:p>
        </p:txBody>
      </p:sp>
      <p:sp>
        <p:nvSpPr>
          <p:cNvPr id="14" name="TextBox 29"/>
          <p:cNvSpPr txBox="1"/>
          <p:nvPr/>
        </p:nvSpPr>
        <p:spPr>
          <a:xfrm>
            <a:off x="2176690" y="2668280"/>
            <a:ext cx="2031325" cy="1200329"/>
          </a:xfrm>
          <a:prstGeom prst="rect">
            <a:avLst/>
          </a:prstGeom>
          <a:noFill/>
          <a:ln>
            <a:noFill/>
          </a:ln>
        </p:spPr>
        <p:txBody>
          <a:bodyPr wrap="none" rtlCol="0">
            <a:spAutoFit/>
          </a:bodyPr>
          <a:lstStyle/>
          <a:p>
            <a:r>
              <a:rPr lang="zh-CN" altLang="en-US" sz="7200" dirty="0">
                <a:solidFill>
                  <a:schemeClr val="bg1"/>
                </a:solidFill>
                <a:effectLst>
                  <a:outerShdw blurRad="38100" dist="38100" dir="2700000" algn="tl">
                    <a:srgbClr val="000000">
                      <a:alpha val="43137"/>
                    </a:srgbClr>
                  </a:outerShdw>
                </a:effectLst>
                <a:ea typeface="张海山锐谐体" panose="02000000000000000000" pitchFamily="2" charset="-122"/>
                <a:sym typeface="+mn-lt"/>
              </a:rPr>
              <a:t>目录</a:t>
            </a:r>
          </a:p>
        </p:txBody>
      </p:sp>
    </p:spTree>
    <p:extLst>
      <p:ext uri="{BB962C8B-B14F-4D97-AF65-F5344CB8AC3E}">
        <p14:creationId xmlns:p14="http://schemas.microsoft.com/office/powerpoint/2010/main" val="1427243871"/>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4"/>
                                        </p:tgtEl>
                                        <p:attrNameLst>
                                          <p:attrName>ppt_y</p:attrName>
                                        </p:attrNameLst>
                                      </p:cBhvr>
                                      <p:tavLst>
                                        <p:tav tm="0">
                                          <p:val>
                                            <p:strVal val="#ppt_y"/>
                                          </p:val>
                                        </p:tav>
                                        <p:tav tm="100000">
                                          <p:val>
                                            <p:strVal val="#ppt_y"/>
                                          </p:val>
                                        </p:tav>
                                      </p:tavLst>
                                    </p:anim>
                                    <p:anim calcmode="lin" valueType="num">
                                      <p:cBhvr>
                                        <p:cTn id="9"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4"/>
                                        </p:tgtEl>
                                      </p:cBhvr>
                                    </p:animEffect>
                                  </p:childTnLst>
                                </p:cTn>
                              </p:par>
                            </p:childTnLst>
                          </p:cTn>
                        </p:par>
                        <p:par>
                          <p:cTn id="12" fill="hold">
                            <p:stCondLst>
                              <p:cond delay="55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14"/>
                                        </p:tgtEl>
                                      </p:cBhvr>
                                    </p:animEffect>
                                    <p:animScale>
                                      <p:cBhvr>
                                        <p:cTn id="15" dur="250" autoRev="1" fill="hold"/>
                                        <p:tgtEl>
                                          <p:spTgt spid="14"/>
                                        </p:tgtEl>
                                      </p:cBhvr>
                                      <p:by x="105000" y="105000"/>
                                    </p:animScale>
                                  </p:childTnLst>
                                </p:cTn>
                              </p:par>
                            </p:childTnLst>
                          </p:cTn>
                        </p:par>
                        <p:par>
                          <p:cTn id="16" fill="hold">
                            <p:stCondLst>
                              <p:cond delay="105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12"/>
                                        </p:tgtEl>
                                        <p:attrNameLst>
                                          <p:attrName>ppt_y</p:attrName>
                                        </p:attrNameLst>
                                      </p:cBhvr>
                                      <p:tavLst>
                                        <p:tav tm="0">
                                          <p:val>
                                            <p:strVal val="#ppt_y"/>
                                          </p:val>
                                        </p:tav>
                                        <p:tav tm="100000">
                                          <p:val>
                                            <p:strVal val="#ppt_y"/>
                                          </p:val>
                                        </p:tav>
                                      </p:tavLst>
                                    </p:anim>
                                    <p:anim calcmode="lin" valueType="num">
                                      <p:cBhvr>
                                        <p:cTn id="21"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12"/>
                                        </p:tgtEl>
                                      </p:cBhvr>
                                    </p:animEffect>
                                  </p:childTnLst>
                                </p:cTn>
                              </p:par>
                            </p:childTnLst>
                          </p:cTn>
                        </p:par>
                        <p:par>
                          <p:cTn id="24" fill="hold">
                            <p:stCondLst>
                              <p:cond delay="1900"/>
                            </p:stCondLst>
                            <p:childTnLst>
                              <p:par>
                                <p:cTn id="25" presetID="26" presetClass="emph" presetSubtype="0" fill="hold" grpId="1" nodeType="afterEffect">
                                  <p:stCondLst>
                                    <p:cond delay="0"/>
                                  </p:stCondLst>
                                  <p:iterate type="lt">
                                    <p:tmPct val="0"/>
                                  </p:iterate>
                                  <p:childTnLst>
                                    <p:animEffect transition="out" filter="fade">
                                      <p:cBhvr>
                                        <p:cTn id="26" dur="500" tmFilter="0, 0; .2, .5; .8, .5; 1, 0"/>
                                        <p:tgtEl>
                                          <p:spTgt spid="12"/>
                                        </p:tgtEl>
                                      </p:cBhvr>
                                    </p:animEffect>
                                    <p:animScale>
                                      <p:cBhvr>
                                        <p:cTn id="27" dur="250" autoRev="1" fill="hold"/>
                                        <p:tgtEl>
                                          <p:spTgt spid="12"/>
                                        </p:tgtEl>
                                      </p:cBhvr>
                                      <p:by x="105000" y="105000"/>
                                    </p:animScale>
                                  </p:childTnLst>
                                </p:cTn>
                              </p:par>
                            </p:childTnLst>
                          </p:cTn>
                        </p:par>
                        <p:par>
                          <p:cTn id="28" fill="hold">
                            <p:stCondLst>
                              <p:cond delay="2400"/>
                            </p:stCondLst>
                            <p:childTnLst>
                              <p:par>
                                <p:cTn id="29" presetID="41" presetClass="entr" presetSubtype="0" fill="hold" grpId="0" nodeType="afterEffect">
                                  <p:stCondLst>
                                    <p:cond delay="0"/>
                                  </p:stCondLst>
                                  <p:iterate type="lt">
                                    <p:tmPct val="10000"/>
                                  </p:iterate>
                                  <p:childTnLst>
                                    <p:set>
                                      <p:cBhvr>
                                        <p:cTn id="30" dur="1" fill="hold">
                                          <p:stCondLst>
                                            <p:cond delay="0"/>
                                          </p:stCondLst>
                                        </p:cTn>
                                        <p:tgtEl>
                                          <p:spTgt spid="27"/>
                                        </p:tgtEl>
                                        <p:attrNameLst>
                                          <p:attrName>style.visibility</p:attrName>
                                        </p:attrNameLst>
                                      </p:cBhvr>
                                      <p:to>
                                        <p:strVal val="visible"/>
                                      </p:to>
                                    </p:set>
                                    <p:anim calcmode="lin" valueType="num">
                                      <p:cBhvr>
                                        <p:cTn id="31"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32" dur="500" fill="hold"/>
                                        <p:tgtEl>
                                          <p:spTgt spid="27"/>
                                        </p:tgtEl>
                                        <p:attrNameLst>
                                          <p:attrName>ppt_y</p:attrName>
                                        </p:attrNameLst>
                                      </p:cBhvr>
                                      <p:tavLst>
                                        <p:tav tm="0">
                                          <p:val>
                                            <p:strVal val="#ppt_y"/>
                                          </p:val>
                                        </p:tav>
                                        <p:tav tm="100000">
                                          <p:val>
                                            <p:strVal val="#ppt_y"/>
                                          </p:val>
                                        </p:tav>
                                      </p:tavLst>
                                    </p:anim>
                                    <p:anim calcmode="lin" valueType="num">
                                      <p:cBhvr>
                                        <p:cTn id="33"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34"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35" dur="500" tmFilter="0,0; .5, 1; 1, 1"/>
                                        <p:tgtEl>
                                          <p:spTgt spid="27"/>
                                        </p:tgtEl>
                                      </p:cBhvr>
                                    </p:animEffect>
                                  </p:childTnLst>
                                </p:cTn>
                              </p:par>
                            </p:childTnLst>
                          </p:cTn>
                        </p:par>
                        <p:par>
                          <p:cTn id="36" fill="hold">
                            <p:stCondLst>
                              <p:cond delay="3150"/>
                            </p:stCondLst>
                            <p:childTnLst>
                              <p:par>
                                <p:cTn id="37" presetID="26" presetClass="emph" presetSubtype="0" fill="hold" grpId="1" nodeType="afterEffect">
                                  <p:stCondLst>
                                    <p:cond delay="0"/>
                                  </p:stCondLst>
                                  <p:iterate type="lt">
                                    <p:tmPct val="0"/>
                                  </p:iterate>
                                  <p:childTnLst>
                                    <p:animEffect transition="out" filter="fade">
                                      <p:cBhvr>
                                        <p:cTn id="38" dur="500" tmFilter="0, 0; .2, .5; .8, .5; 1, 0"/>
                                        <p:tgtEl>
                                          <p:spTgt spid="27"/>
                                        </p:tgtEl>
                                      </p:cBhvr>
                                    </p:animEffect>
                                    <p:animScale>
                                      <p:cBhvr>
                                        <p:cTn id="39" dur="250" autoRev="1" fill="hold"/>
                                        <p:tgtEl>
                                          <p:spTgt spid="27"/>
                                        </p:tgtEl>
                                      </p:cBhvr>
                                      <p:by x="105000" y="105000"/>
                                    </p:animScale>
                                  </p:childTnLst>
                                </p:cTn>
                              </p:par>
                            </p:childTnLst>
                          </p:cTn>
                        </p:par>
                        <p:par>
                          <p:cTn id="40" fill="hold">
                            <p:stCondLst>
                              <p:cond delay="3650"/>
                            </p:stCondLst>
                            <p:childTnLst>
                              <p:par>
                                <p:cTn id="41" presetID="41" presetClass="entr" presetSubtype="0" fill="hold" grpId="0" nodeType="afterEffect">
                                  <p:stCondLst>
                                    <p:cond delay="0"/>
                                  </p:stCondLst>
                                  <p:iterate type="lt">
                                    <p:tmPct val="10000"/>
                                  </p:iterate>
                                  <p:childTnLst>
                                    <p:set>
                                      <p:cBhvr>
                                        <p:cTn id="42" dur="1" fill="hold">
                                          <p:stCondLst>
                                            <p:cond delay="0"/>
                                          </p:stCondLst>
                                        </p:cTn>
                                        <p:tgtEl>
                                          <p:spTgt spid="8"/>
                                        </p:tgtEl>
                                        <p:attrNameLst>
                                          <p:attrName>style.visibility</p:attrName>
                                        </p:attrNameLst>
                                      </p:cBhvr>
                                      <p:to>
                                        <p:strVal val="visible"/>
                                      </p:to>
                                    </p:set>
                                    <p:anim calcmode="lin" valueType="num">
                                      <p:cBhvr>
                                        <p:cTn id="43"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8"/>
                                        </p:tgtEl>
                                        <p:attrNameLst>
                                          <p:attrName>ppt_y</p:attrName>
                                        </p:attrNameLst>
                                      </p:cBhvr>
                                      <p:tavLst>
                                        <p:tav tm="0">
                                          <p:val>
                                            <p:strVal val="#ppt_y"/>
                                          </p:val>
                                        </p:tav>
                                        <p:tav tm="100000">
                                          <p:val>
                                            <p:strVal val="#ppt_y"/>
                                          </p:val>
                                        </p:tav>
                                      </p:tavLst>
                                    </p:anim>
                                    <p:anim calcmode="lin" valueType="num">
                                      <p:cBhvr>
                                        <p:cTn id="45"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8"/>
                                        </p:tgtEl>
                                      </p:cBhvr>
                                    </p:animEffect>
                                  </p:childTnLst>
                                </p:cTn>
                              </p:par>
                            </p:childTnLst>
                          </p:cTn>
                        </p:par>
                        <p:par>
                          <p:cTn id="48" fill="hold">
                            <p:stCondLst>
                              <p:cond delay="4400"/>
                            </p:stCondLst>
                            <p:childTnLst>
                              <p:par>
                                <p:cTn id="49" presetID="26" presetClass="emph" presetSubtype="0" fill="hold" grpId="1" nodeType="afterEffect">
                                  <p:stCondLst>
                                    <p:cond delay="0"/>
                                  </p:stCondLst>
                                  <p:iterate type="lt">
                                    <p:tmPct val="0"/>
                                  </p:iterate>
                                  <p:childTnLst>
                                    <p:animEffect transition="out" filter="fade">
                                      <p:cBhvr>
                                        <p:cTn id="50" dur="500" tmFilter="0, 0; .2, .5; .8, .5; 1, 0"/>
                                        <p:tgtEl>
                                          <p:spTgt spid="8"/>
                                        </p:tgtEl>
                                      </p:cBhvr>
                                    </p:animEffect>
                                    <p:animScale>
                                      <p:cBhvr>
                                        <p:cTn id="51" dur="250" autoRev="1" fill="hold"/>
                                        <p:tgtEl>
                                          <p:spTgt spid="8"/>
                                        </p:tgtEl>
                                      </p:cBhvr>
                                      <p:by x="105000" y="105000"/>
                                    </p:animScale>
                                  </p:childTnLst>
                                </p:cTn>
                              </p:par>
                            </p:childTnLst>
                          </p:cTn>
                        </p:par>
                        <p:par>
                          <p:cTn id="52" fill="hold">
                            <p:stCondLst>
                              <p:cond delay="4900"/>
                            </p:stCondLst>
                            <p:childTnLst>
                              <p:par>
                                <p:cTn id="53" presetID="41" presetClass="entr" presetSubtype="0" fill="hold" grpId="0" nodeType="afterEffect">
                                  <p:stCondLst>
                                    <p:cond delay="0"/>
                                  </p:stCondLst>
                                  <p:iterate type="lt">
                                    <p:tmPct val="10000"/>
                                  </p:iterate>
                                  <p:childTnLst>
                                    <p:set>
                                      <p:cBhvr>
                                        <p:cTn id="54" dur="1" fill="hold">
                                          <p:stCondLst>
                                            <p:cond delay="0"/>
                                          </p:stCondLst>
                                        </p:cTn>
                                        <p:tgtEl>
                                          <p:spTgt spid="9"/>
                                        </p:tgtEl>
                                        <p:attrNameLst>
                                          <p:attrName>style.visibility</p:attrName>
                                        </p:attrNameLst>
                                      </p:cBhvr>
                                      <p:to>
                                        <p:strVal val="visible"/>
                                      </p:to>
                                    </p:set>
                                    <p:anim calcmode="lin" valueType="num">
                                      <p:cBhvr>
                                        <p:cTn id="55"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56" dur="500" fill="hold"/>
                                        <p:tgtEl>
                                          <p:spTgt spid="9"/>
                                        </p:tgtEl>
                                        <p:attrNameLst>
                                          <p:attrName>ppt_y</p:attrName>
                                        </p:attrNameLst>
                                      </p:cBhvr>
                                      <p:tavLst>
                                        <p:tav tm="0">
                                          <p:val>
                                            <p:strVal val="#ppt_y"/>
                                          </p:val>
                                        </p:tav>
                                        <p:tav tm="100000">
                                          <p:val>
                                            <p:strVal val="#ppt_y"/>
                                          </p:val>
                                        </p:tav>
                                      </p:tavLst>
                                    </p:anim>
                                    <p:anim calcmode="lin" valueType="num">
                                      <p:cBhvr>
                                        <p:cTn id="57"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58"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59" dur="500" tmFilter="0,0; .5, 1; 1, 1"/>
                                        <p:tgtEl>
                                          <p:spTgt spid="9"/>
                                        </p:tgtEl>
                                      </p:cBhvr>
                                    </p:animEffect>
                                  </p:childTnLst>
                                </p:cTn>
                              </p:par>
                            </p:childTnLst>
                          </p:cTn>
                        </p:par>
                        <p:par>
                          <p:cTn id="60" fill="hold">
                            <p:stCondLst>
                              <p:cond delay="5650"/>
                            </p:stCondLst>
                            <p:childTnLst>
                              <p:par>
                                <p:cTn id="61" presetID="26" presetClass="emph" presetSubtype="0" fill="hold" grpId="1" nodeType="afterEffect">
                                  <p:stCondLst>
                                    <p:cond delay="0"/>
                                  </p:stCondLst>
                                  <p:iterate type="lt">
                                    <p:tmPct val="0"/>
                                  </p:iterate>
                                  <p:childTnLst>
                                    <p:animEffect transition="out" filter="fade">
                                      <p:cBhvr>
                                        <p:cTn id="62" dur="500" tmFilter="0, 0; .2, .5; .8, .5; 1, 0"/>
                                        <p:tgtEl>
                                          <p:spTgt spid="9"/>
                                        </p:tgtEl>
                                      </p:cBhvr>
                                    </p:animEffect>
                                    <p:animScale>
                                      <p:cBhvr>
                                        <p:cTn id="63" dur="250" autoRev="1" fill="hold"/>
                                        <p:tgtEl>
                                          <p:spTgt spid="9"/>
                                        </p:tgtEl>
                                      </p:cBhvr>
                                      <p:by x="105000" y="105000"/>
                                    </p:animScale>
                                  </p:childTnLst>
                                </p:cTn>
                              </p:par>
                            </p:childTnLst>
                          </p:cTn>
                        </p:par>
                        <p:par>
                          <p:cTn id="64" fill="hold">
                            <p:stCondLst>
                              <p:cond delay="6150"/>
                            </p:stCondLst>
                            <p:childTnLst>
                              <p:par>
                                <p:cTn id="65" presetID="41" presetClass="entr" presetSubtype="0" fill="hold" grpId="0" nodeType="afterEffect">
                                  <p:stCondLst>
                                    <p:cond delay="0"/>
                                  </p:stCondLst>
                                  <p:iterate type="lt">
                                    <p:tmPct val="10000"/>
                                  </p:iterate>
                                  <p:childTnLst>
                                    <p:set>
                                      <p:cBhvr>
                                        <p:cTn id="66" dur="1" fill="hold">
                                          <p:stCondLst>
                                            <p:cond delay="0"/>
                                          </p:stCondLst>
                                        </p:cTn>
                                        <p:tgtEl>
                                          <p:spTgt spid="10"/>
                                        </p:tgtEl>
                                        <p:attrNameLst>
                                          <p:attrName>style.visibility</p:attrName>
                                        </p:attrNameLst>
                                      </p:cBhvr>
                                      <p:to>
                                        <p:strVal val="visible"/>
                                      </p:to>
                                    </p:set>
                                    <p:anim calcmode="lin" valueType="num">
                                      <p:cBhvr>
                                        <p:cTn id="67"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68" dur="500" fill="hold"/>
                                        <p:tgtEl>
                                          <p:spTgt spid="10"/>
                                        </p:tgtEl>
                                        <p:attrNameLst>
                                          <p:attrName>ppt_y</p:attrName>
                                        </p:attrNameLst>
                                      </p:cBhvr>
                                      <p:tavLst>
                                        <p:tav tm="0">
                                          <p:val>
                                            <p:strVal val="#ppt_y"/>
                                          </p:val>
                                        </p:tav>
                                        <p:tav tm="100000">
                                          <p:val>
                                            <p:strVal val="#ppt_y"/>
                                          </p:val>
                                        </p:tav>
                                      </p:tavLst>
                                    </p:anim>
                                    <p:anim calcmode="lin" valueType="num">
                                      <p:cBhvr>
                                        <p:cTn id="69"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70"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71" dur="500" tmFilter="0,0; .5, 1; 1, 1"/>
                                        <p:tgtEl>
                                          <p:spTgt spid="10"/>
                                        </p:tgtEl>
                                      </p:cBhvr>
                                    </p:animEffect>
                                  </p:childTnLst>
                                </p:cTn>
                              </p:par>
                            </p:childTnLst>
                          </p:cTn>
                        </p:par>
                        <p:par>
                          <p:cTn id="72" fill="hold">
                            <p:stCondLst>
                              <p:cond delay="6900"/>
                            </p:stCondLst>
                            <p:childTnLst>
                              <p:par>
                                <p:cTn id="73" presetID="26" presetClass="emph" presetSubtype="0" fill="hold" grpId="1" nodeType="afterEffect">
                                  <p:stCondLst>
                                    <p:cond delay="0"/>
                                  </p:stCondLst>
                                  <p:iterate type="lt">
                                    <p:tmPct val="0"/>
                                  </p:iterate>
                                  <p:childTnLst>
                                    <p:animEffect transition="out" filter="fade">
                                      <p:cBhvr>
                                        <p:cTn id="74" dur="500" tmFilter="0, 0; .2, .5; .8, .5; 1, 0"/>
                                        <p:tgtEl>
                                          <p:spTgt spid="10"/>
                                        </p:tgtEl>
                                      </p:cBhvr>
                                    </p:animEffect>
                                    <p:animScale>
                                      <p:cBhvr>
                                        <p:cTn id="75"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8" grpId="0"/>
      <p:bldP spid="8" grpId="1"/>
      <p:bldP spid="9" grpId="0"/>
      <p:bldP spid="9" grpId="1"/>
      <p:bldP spid="10" grpId="0"/>
      <p:bldP spid="10" grpId="1"/>
      <p:bldP spid="12" grpId="0"/>
      <p:bldP spid="12" grpId="1"/>
      <p:bldP spid="14" grpId="0"/>
      <p:bldP spid="14"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6" name="TextBox 76"/>
          <p:cNvSpPr txBox="1"/>
          <p:nvPr/>
        </p:nvSpPr>
        <p:spPr>
          <a:xfrm>
            <a:off x="4433115" y="3181953"/>
            <a:ext cx="3545903" cy="830997"/>
          </a:xfrm>
          <a:prstGeom prst="rect">
            <a:avLst/>
          </a:prstGeom>
          <a:noFill/>
        </p:spPr>
        <p:txBody>
          <a:bodyPr wrap="square" rtlCol="0">
            <a:spAutoFit/>
          </a:bodyPr>
          <a:lstStyle/>
          <a:p>
            <a:pPr algn="ctr"/>
            <a:r>
              <a:rPr lang="zh-CN" altLang="en-US" sz="4800" b="1" dirty="0">
                <a:solidFill>
                  <a:schemeClr val="accent3"/>
                </a:solidFill>
                <a:ea typeface="张海山锐谐体" panose="02000000000000000000" pitchFamily="2" charset="-122"/>
                <a:sym typeface="+mn-lt"/>
              </a:rPr>
              <a:t>团队分工</a:t>
            </a:r>
          </a:p>
        </p:txBody>
      </p:sp>
      <p:sp>
        <p:nvSpPr>
          <p:cNvPr id="6" name="TextBox 76"/>
          <p:cNvSpPr txBox="1"/>
          <p:nvPr/>
        </p:nvSpPr>
        <p:spPr>
          <a:xfrm>
            <a:off x="4433115" y="2468312"/>
            <a:ext cx="3545903" cy="830997"/>
          </a:xfrm>
          <a:prstGeom prst="rect">
            <a:avLst/>
          </a:prstGeom>
          <a:noFill/>
        </p:spPr>
        <p:txBody>
          <a:bodyPr wrap="square" rtlCol="0">
            <a:spAutoFit/>
          </a:bodyPr>
          <a:lstStyle/>
          <a:p>
            <a:pPr algn="ctr"/>
            <a:r>
              <a:rPr lang="zh-CN" altLang="en-US" sz="4800" b="1" dirty="0">
                <a:solidFill>
                  <a:schemeClr val="accent1"/>
                </a:solidFill>
                <a:ea typeface="张海山锐谐体" panose="02000000000000000000" pitchFamily="2" charset="-122"/>
                <a:sym typeface="+mn-lt"/>
              </a:rPr>
              <a:t>第一章节</a:t>
            </a:r>
          </a:p>
        </p:txBody>
      </p:sp>
    </p:spTree>
    <p:extLst>
      <p:ext uri="{BB962C8B-B14F-4D97-AF65-F5344CB8AC3E}">
        <p14:creationId xmlns:p14="http://schemas.microsoft.com/office/powerpoint/2010/main" val="944885628"/>
      </p:ext>
    </p:extLst>
  </p:cSld>
  <p:clrMapOvr>
    <a:masterClrMapping/>
  </p:clrMapOvr>
  <mc:AlternateContent xmlns:mc="http://schemas.openxmlformats.org/markup-compatibility/2006" xmlns:p14="http://schemas.microsoft.com/office/powerpoint/2010/main">
    <mc:Choice Requires="p14">
      <p:transition p14:dur="100" advTm="0">
        <p:cut/>
      </p:transition>
    </mc:Choice>
    <mc:Fallback xmlns="">
      <p:transition advTm="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CFCF9"/>
        </a:solidFill>
        <a:effectLst/>
      </p:bgPr>
    </p:bg>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A64BCD63-17E0-A138-69A0-9E0981FF8216}"/>
              </a:ext>
            </a:extLst>
          </p:cNvPr>
          <p:cNvPicPr>
            <a:picLocks noChangeAspect="1"/>
          </p:cNvPicPr>
          <p:nvPr/>
        </p:nvPicPr>
        <p:blipFill rotWithShape="1">
          <a:blip r:embed="rId2">
            <a:extLst>
              <a:ext uri="{28A0092B-C50C-407E-A947-70E740481C1C}">
                <a14:useLocalDpi xmlns:a14="http://schemas.microsoft.com/office/drawing/2010/main" val="0"/>
              </a:ext>
            </a:extLst>
          </a:blip>
          <a:srcRect l="43958" t="-162" r="-238" b="-355"/>
          <a:stretch/>
        </p:blipFill>
        <p:spPr>
          <a:xfrm>
            <a:off x="8327322" y="0"/>
            <a:ext cx="3864678" cy="2624537"/>
          </a:xfrm>
          <a:prstGeom prst="rect">
            <a:avLst/>
          </a:prstGeom>
          <a:effectLst>
            <a:softEdge rad="12700"/>
          </a:effectLst>
        </p:spPr>
      </p:pic>
      <p:sp>
        <p:nvSpPr>
          <p:cNvPr id="2" name="灯片编号占位符 1">
            <a:extLst>
              <a:ext uri="{FF2B5EF4-FFF2-40B4-BE49-F238E27FC236}">
                <a16:creationId xmlns:a16="http://schemas.microsoft.com/office/drawing/2014/main" id="{EE1F30E4-ED81-3B4A-E701-7A638D943F5B}"/>
              </a:ext>
            </a:extLst>
          </p:cNvPr>
          <p:cNvSpPr>
            <a:spLocks noGrp="1"/>
          </p:cNvSpPr>
          <p:nvPr>
            <p:ph type="sldNum" sz="quarter" idx="12"/>
          </p:nvPr>
        </p:nvSpPr>
        <p:spPr/>
        <p:txBody>
          <a:bodyPr/>
          <a:lstStyle/>
          <a:p>
            <a:fld id="{A7F1AA27-B7A4-475F-8430-0E6442A33CF0}" type="slidenum">
              <a:rPr lang="zh-CN" altLang="en-US" smtClean="0"/>
              <a:t>4</a:t>
            </a:fld>
            <a:endParaRPr lang="zh-CN" altLang="en-US"/>
          </a:p>
        </p:txBody>
      </p:sp>
      <p:pic>
        <p:nvPicPr>
          <p:cNvPr id="4" name="图片 3">
            <a:extLst>
              <a:ext uri="{FF2B5EF4-FFF2-40B4-BE49-F238E27FC236}">
                <a16:creationId xmlns:a16="http://schemas.microsoft.com/office/drawing/2014/main" id="{72AB07D9-D439-8A7B-FA4E-403F166DE2D8}"/>
              </a:ext>
            </a:extLst>
          </p:cNvPr>
          <p:cNvPicPr>
            <a:picLocks noChangeAspect="1"/>
          </p:cNvPicPr>
          <p:nvPr/>
        </p:nvPicPr>
        <p:blipFill rotWithShape="1">
          <a:blip r:embed="rId2">
            <a:extLst>
              <a:ext uri="{28A0092B-C50C-407E-A947-70E740481C1C}">
                <a14:useLocalDpi xmlns:a14="http://schemas.microsoft.com/office/drawing/2010/main" val="0"/>
              </a:ext>
            </a:extLst>
          </a:blip>
          <a:srcRect t="640" r="57397"/>
          <a:stretch/>
        </p:blipFill>
        <p:spPr>
          <a:xfrm>
            <a:off x="0" y="4263660"/>
            <a:ext cx="2925545" cy="2594340"/>
          </a:xfrm>
          <a:prstGeom prst="rect">
            <a:avLst/>
          </a:prstGeom>
          <a:effectLst>
            <a:softEdge rad="12700"/>
          </a:effectLst>
        </p:spPr>
      </p:pic>
      <p:sp>
        <p:nvSpPr>
          <p:cNvPr id="10" name="文本框 9">
            <a:extLst>
              <a:ext uri="{FF2B5EF4-FFF2-40B4-BE49-F238E27FC236}">
                <a16:creationId xmlns:a16="http://schemas.microsoft.com/office/drawing/2014/main" id="{CABE8963-A00F-4C2A-ECF1-970BF5307D12}"/>
              </a:ext>
            </a:extLst>
          </p:cNvPr>
          <p:cNvSpPr txBox="1"/>
          <p:nvPr/>
        </p:nvSpPr>
        <p:spPr>
          <a:xfrm>
            <a:off x="1965960" y="2175900"/>
            <a:ext cx="8695267" cy="2506199"/>
          </a:xfrm>
          <a:prstGeom prst="rect">
            <a:avLst/>
          </a:prstGeom>
          <a:noFill/>
        </p:spPr>
        <p:txBody>
          <a:bodyPr wrap="square">
            <a:spAutoFit/>
          </a:bodyPr>
          <a:lstStyle/>
          <a:p>
            <a:pPr algn="just">
              <a:lnSpc>
                <a:spcPct val="150000"/>
              </a:lnSpc>
            </a:pPr>
            <a:r>
              <a:rPr lang="zh-CN" altLang="zh-CN" sz="3600" kern="100" dirty="0">
                <a:effectLst/>
                <a:latin typeface="华文楷体" panose="02010600040101010101" pitchFamily="2" charset="-122"/>
                <a:ea typeface="华文楷体" panose="02010600040101010101" pitchFamily="2" charset="-122"/>
              </a:rPr>
              <a:t>环境配置及程序总体设计：成鑫</a:t>
            </a:r>
            <a:r>
              <a:rPr lang="en-US" altLang="zh-CN" sz="3600" kern="100" dirty="0">
                <a:effectLst/>
                <a:latin typeface="华文楷体" panose="02010600040101010101" pitchFamily="2" charset="-122"/>
                <a:ea typeface="华文楷体" panose="02010600040101010101" pitchFamily="2" charset="-122"/>
              </a:rPr>
              <a:t>   </a:t>
            </a:r>
            <a:r>
              <a:rPr lang="zh-CN" altLang="zh-CN" sz="3600" kern="100" dirty="0">
                <a:effectLst/>
                <a:latin typeface="华文楷体" panose="02010600040101010101" pitchFamily="2" charset="-122"/>
                <a:ea typeface="华文楷体" panose="02010600040101010101" pitchFamily="2" charset="-122"/>
              </a:rPr>
              <a:t>郝思嘉</a:t>
            </a:r>
            <a:r>
              <a:rPr lang="en-US" altLang="zh-CN" sz="3600" kern="100" dirty="0">
                <a:latin typeface="华文楷体" panose="02010600040101010101" pitchFamily="2" charset="-122"/>
                <a:ea typeface="华文楷体" panose="02010600040101010101" pitchFamily="2" charset="-122"/>
              </a:rPr>
              <a:t> </a:t>
            </a:r>
            <a:endParaRPr lang="zh-CN" altLang="zh-CN" sz="2800" kern="100" dirty="0">
              <a:effectLst/>
              <a:latin typeface="华文楷体" panose="02010600040101010101" pitchFamily="2" charset="-122"/>
              <a:ea typeface="华文楷体" panose="02010600040101010101" pitchFamily="2" charset="-122"/>
            </a:endParaRPr>
          </a:p>
          <a:p>
            <a:pPr algn="just">
              <a:lnSpc>
                <a:spcPct val="150000"/>
              </a:lnSpc>
            </a:pPr>
            <a:r>
              <a:rPr lang="zh-CN" altLang="zh-CN" sz="3600" kern="100" dirty="0">
                <a:effectLst/>
                <a:latin typeface="华文楷体" panose="02010600040101010101" pitchFamily="2" charset="-122"/>
                <a:ea typeface="华文楷体" panose="02010600040101010101" pitchFamily="2" charset="-122"/>
              </a:rPr>
              <a:t>数据库配置及数据库设计：陈志得</a:t>
            </a:r>
            <a:r>
              <a:rPr lang="en-US" altLang="zh-CN" sz="3600" kern="100" dirty="0">
                <a:effectLst/>
                <a:latin typeface="华文楷体" panose="02010600040101010101" pitchFamily="2" charset="-122"/>
                <a:ea typeface="华文楷体" panose="02010600040101010101" pitchFamily="2" charset="-122"/>
              </a:rPr>
              <a:t>  </a:t>
            </a:r>
            <a:r>
              <a:rPr lang="zh-CN" altLang="zh-CN" sz="3600" kern="100" dirty="0">
                <a:effectLst/>
                <a:latin typeface="华文楷体" panose="02010600040101010101" pitchFamily="2" charset="-122"/>
                <a:ea typeface="华文楷体" panose="02010600040101010101" pitchFamily="2" charset="-122"/>
              </a:rPr>
              <a:t>张佳麒</a:t>
            </a:r>
            <a:endParaRPr lang="en-US" altLang="zh-CN" sz="3600" kern="100" dirty="0">
              <a:latin typeface="华文楷体" panose="02010600040101010101" pitchFamily="2" charset="-122"/>
              <a:ea typeface="华文楷体" panose="02010600040101010101" pitchFamily="2" charset="-122"/>
            </a:endParaRPr>
          </a:p>
          <a:p>
            <a:pPr algn="just">
              <a:lnSpc>
                <a:spcPct val="150000"/>
              </a:lnSpc>
            </a:pPr>
            <a:r>
              <a:rPr lang="zh-CN" altLang="zh-CN" sz="3600" kern="100" dirty="0">
                <a:effectLst/>
                <a:latin typeface="华文楷体" panose="02010600040101010101" pitchFamily="2" charset="-122"/>
                <a:ea typeface="华文楷体" panose="02010600040101010101" pitchFamily="2" charset="-122"/>
              </a:rPr>
              <a:t>前端界面设计：李慧娟</a:t>
            </a:r>
            <a:r>
              <a:rPr lang="en-US" altLang="zh-CN" sz="3600" kern="100" dirty="0">
                <a:latin typeface="华文楷体" panose="02010600040101010101" pitchFamily="2" charset="-122"/>
                <a:ea typeface="华文楷体" panose="02010600040101010101" pitchFamily="2" charset="-122"/>
              </a:rPr>
              <a:t>  </a:t>
            </a:r>
            <a:r>
              <a:rPr lang="zh-CN" altLang="zh-CN" sz="3600" kern="100" dirty="0">
                <a:effectLst/>
                <a:latin typeface="华文楷体" panose="02010600040101010101" pitchFamily="2" charset="-122"/>
                <a:ea typeface="华文楷体" panose="02010600040101010101" pitchFamily="2" charset="-122"/>
              </a:rPr>
              <a:t>陈灿璨</a:t>
            </a:r>
            <a:endParaRPr lang="zh-CN" altLang="zh-CN" sz="2800" kern="100" dirty="0">
              <a:effectLst/>
              <a:latin typeface="华文楷体" panose="02010600040101010101" pitchFamily="2" charset="-122"/>
              <a:ea typeface="华文楷体" panose="02010600040101010101" pitchFamily="2" charset="-122"/>
            </a:endParaRPr>
          </a:p>
        </p:txBody>
      </p:sp>
      <p:sp>
        <p:nvSpPr>
          <p:cNvPr id="12" name="文本框 11">
            <a:extLst>
              <a:ext uri="{FF2B5EF4-FFF2-40B4-BE49-F238E27FC236}">
                <a16:creationId xmlns:a16="http://schemas.microsoft.com/office/drawing/2014/main" id="{9F64A604-042C-EC93-A966-3C11B4C8835C}"/>
              </a:ext>
            </a:extLst>
          </p:cNvPr>
          <p:cNvSpPr txBox="1"/>
          <p:nvPr/>
        </p:nvSpPr>
        <p:spPr>
          <a:xfrm>
            <a:off x="3047419" y="1072933"/>
            <a:ext cx="6097162" cy="584775"/>
          </a:xfrm>
          <a:prstGeom prst="rect">
            <a:avLst/>
          </a:prstGeom>
          <a:noFill/>
        </p:spPr>
        <p:txBody>
          <a:bodyPr wrap="square">
            <a:spAutoFit/>
          </a:bodyPr>
          <a:lstStyle/>
          <a:p>
            <a:pPr algn="ctr"/>
            <a:r>
              <a:rPr lang="zh-CN" altLang="en-US" sz="3200" dirty="0">
                <a:solidFill>
                  <a:schemeClr val="accent1"/>
                </a:solidFill>
                <a:effectLst>
                  <a:outerShdw blurRad="38100" dist="38100" dir="2700000" algn="tl">
                    <a:srgbClr val="000000">
                      <a:alpha val="43137"/>
                    </a:srgbClr>
                  </a:outerShdw>
                </a:effectLst>
                <a:ea typeface="张海山锐谐体" panose="02000000000000000000" pitchFamily="2" charset="-122"/>
                <a:sym typeface="+mn-lt"/>
              </a:rPr>
              <a:t>团队分工</a:t>
            </a:r>
          </a:p>
        </p:txBody>
      </p:sp>
    </p:spTree>
    <p:extLst>
      <p:ext uri="{BB962C8B-B14F-4D97-AF65-F5344CB8AC3E}">
        <p14:creationId xmlns:p14="http://schemas.microsoft.com/office/powerpoint/2010/main" val="8631259"/>
      </p:ext>
    </p:extLst>
  </p:cSld>
  <p:clrMapOvr>
    <a:masterClrMapping/>
  </p:clrMapOvr>
  <p:transition spd="slow">
    <p:comb/>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76">
            <a:extLst>
              <a:ext uri="{FF2B5EF4-FFF2-40B4-BE49-F238E27FC236}">
                <a16:creationId xmlns:a16="http://schemas.microsoft.com/office/drawing/2014/main" id="{5C6DF37A-DEE9-A1A5-6E40-00A029A16D5B}"/>
              </a:ext>
            </a:extLst>
          </p:cNvPr>
          <p:cNvSpPr txBox="1"/>
          <p:nvPr/>
        </p:nvSpPr>
        <p:spPr>
          <a:xfrm>
            <a:off x="4433115" y="3181953"/>
            <a:ext cx="3545903" cy="830997"/>
          </a:xfrm>
          <a:prstGeom prst="rect">
            <a:avLst/>
          </a:prstGeom>
          <a:noFill/>
        </p:spPr>
        <p:txBody>
          <a:bodyPr wrap="square" rtlCol="0">
            <a:spAutoFit/>
          </a:bodyPr>
          <a:lstStyle/>
          <a:p>
            <a:pPr algn="ctr"/>
            <a:r>
              <a:rPr lang="zh-CN" altLang="en-US" sz="4800" b="1" dirty="0">
                <a:solidFill>
                  <a:schemeClr val="accent3"/>
                </a:solidFill>
                <a:ea typeface="张海山锐谐体" panose="02000000000000000000" pitchFamily="2" charset="-122"/>
                <a:sym typeface="+mn-lt"/>
              </a:rPr>
              <a:t>前期准备</a:t>
            </a:r>
          </a:p>
        </p:txBody>
      </p:sp>
      <p:sp>
        <p:nvSpPr>
          <p:cNvPr id="3" name="TextBox 76">
            <a:extLst>
              <a:ext uri="{FF2B5EF4-FFF2-40B4-BE49-F238E27FC236}">
                <a16:creationId xmlns:a16="http://schemas.microsoft.com/office/drawing/2014/main" id="{0A1BE5F0-BE74-4DA5-8B8F-B697B94AD4C1}"/>
              </a:ext>
            </a:extLst>
          </p:cNvPr>
          <p:cNvSpPr txBox="1"/>
          <p:nvPr/>
        </p:nvSpPr>
        <p:spPr>
          <a:xfrm>
            <a:off x="4433115" y="2468312"/>
            <a:ext cx="3545903" cy="830997"/>
          </a:xfrm>
          <a:prstGeom prst="rect">
            <a:avLst/>
          </a:prstGeom>
          <a:noFill/>
        </p:spPr>
        <p:txBody>
          <a:bodyPr wrap="square" rtlCol="0">
            <a:spAutoFit/>
          </a:bodyPr>
          <a:lstStyle/>
          <a:p>
            <a:pPr algn="ctr"/>
            <a:r>
              <a:rPr lang="zh-CN" altLang="en-US" sz="4800" b="1" dirty="0">
                <a:solidFill>
                  <a:schemeClr val="accent1"/>
                </a:solidFill>
                <a:ea typeface="张海山锐谐体" panose="02000000000000000000" pitchFamily="2" charset="-122"/>
                <a:sym typeface="+mn-lt"/>
              </a:rPr>
              <a:t>第二章节</a:t>
            </a:r>
          </a:p>
        </p:txBody>
      </p:sp>
    </p:spTree>
    <p:extLst>
      <p:ext uri="{BB962C8B-B14F-4D97-AF65-F5344CB8AC3E}">
        <p14:creationId xmlns:p14="http://schemas.microsoft.com/office/powerpoint/2010/main" val="3256273663"/>
      </p:ext>
    </p:extLst>
  </p:cSld>
  <p:clrMapOvr>
    <a:masterClrMapping/>
  </p:clrMapOvr>
  <mc:AlternateContent xmlns:mc="http://schemas.openxmlformats.org/markup-compatibility/2006" xmlns:p14="http://schemas.microsoft.com/office/powerpoint/2010/main">
    <mc:Choice Requires="p14">
      <p:transition p14:dur="100" advTm="0">
        <p:cut/>
      </p:transition>
    </mc:Choice>
    <mc:Fallback xmlns="">
      <p:transition advTm="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78" name="Group 13578"/>
          <p:cNvGrpSpPr/>
          <p:nvPr/>
        </p:nvGrpSpPr>
        <p:grpSpPr>
          <a:xfrm>
            <a:off x="2844220" y="1173665"/>
            <a:ext cx="8509583" cy="4782447"/>
            <a:chOff x="-12442071" y="-6549232"/>
            <a:chExt cx="2781638" cy="1620532"/>
          </a:xfrm>
        </p:grpSpPr>
        <p:sp>
          <p:nvSpPr>
            <p:cNvPr id="13576" name="Shape 13576"/>
            <p:cNvSpPr/>
            <p:nvPr/>
          </p:nvSpPr>
          <p:spPr>
            <a:xfrm>
              <a:off x="-12442071" y="-6549232"/>
              <a:ext cx="1015651" cy="1119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gn="l" defTabSz="914400">
                <a:lnSpc>
                  <a:spcPct val="80000"/>
                </a:lnSpc>
                <a:defRPr sz="3000">
                  <a:solidFill>
                    <a:srgbClr val="3AA6DE"/>
                  </a:solidFill>
                  <a:latin typeface="Roboto Medium"/>
                  <a:ea typeface="Roboto Medium"/>
                  <a:cs typeface="Roboto Medium"/>
                  <a:sym typeface="Roboto Medium"/>
                </a:defRPr>
              </a:lvl1pPr>
            </a:lstStyle>
            <a:p>
              <a:pPr lvl="0">
                <a:lnSpc>
                  <a:spcPct val="130000"/>
                </a:lnSpc>
                <a:defRPr sz="1800">
                  <a:solidFill>
                    <a:srgbClr val="000000"/>
                  </a:solidFill>
                </a:defRPr>
              </a:pPr>
              <a:r>
                <a:rPr lang="en-US" sz="1467" dirty="0">
                  <a:solidFill>
                    <a:schemeClr val="accent1"/>
                  </a:solidFill>
                  <a:latin typeface="+mn-lt"/>
                  <a:sym typeface="+mn-lt"/>
                </a:rPr>
                <a:t>Previous </a:t>
              </a:r>
              <a:r>
                <a:rPr lang="en-US" sz="1467" dirty="0" err="1">
                  <a:solidFill>
                    <a:schemeClr val="accent1"/>
                  </a:solidFill>
                  <a:latin typeface="+mn-lt"/>
                  <a:sym typeface="+mn-lt"/>
                </a:rPr>
                <a:t>Prepartion</a:t>
              </a:r>
              <a:endParaRPr sz="1467" dirty="0">
                <a:solidFill>
                  <a:schemeClr val="accent1"/>
                </a:solidFill>
                <a:latin typeface="+mn-lt"/>
                <a:sym typeface="+mn-lt"/>
              </a:endParaRPr>
            </a:p>
          </p:txBody>
        </p:sp>
        <p:sp>
          <p:nvSpPr>
            <p:cNvPr id="13577" name="Shape 13577"/>
            <p:cNvSpPr/>
            <p:nvPr/>
          </p:nvSpPr>
          <p:spPr>
            <a:xfrm>
              <a:off x="-11773072" y="-6427449"/>
              <a:ext cx="2112639" cy="149874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gn="l" defTabSz="914400">
                <a:defRPr sz="2400">
                  <a:solidFill>
                    <a:srgbClr val="A6AAA9"/>
                  </a:solidFill>
                  <a:latin typeface="Roboto Regular"/>
                  <a:ea typeface="Roboto Regular"/>
                  <a:cs typeface="Roboto Regular"/>
                  <a:sym typeface="Roboto Regular"/>
                </a:defRPr>
              </a:lvl1pPr>
            </a:lstStyle>
            <a:p>
              <a:pPr algn="ctr">
                <a:lnSpc>
                  <a:spcPts val="2200"/>
                </a:lnSpc>
              </a:pPr>
              <a:r>
                <a:rPr lang="en-US" altLang="zh-CN" sz="2000" kern="0" dirty="0">
                  <a:solidFill>
                    <a:srgbClr val="3E566E"/>
                  </a:solidFill>
                  <a:latin typeface="Arial Rounded MT Bold" panose="020F0704030504030204" pitchFamily="34" charset="0"/>
                  <a:ea typeface="宋体" panose="02010600030101010101" pitchFamily="2" charset="-122"/>
                </a:rPr>
                <a:t>JAVA</a:t>
              </a:r>
              <a:endParaRPr lang="zh-CN" altLang="zh-CN" sz="2000" kern="0" dirty="0">
                <a:solidFill>
                  <a:srgbClr val="3E566E"/>
                </a:solidFill>
                <a:latin typeface="Arial Rounded MT Bold" panose="020F0704030504030204" pitchFamily="34" charset="0"/>
                <a:ea typeface="宋体" panose="02010600030101010101" pitchFamily="2" charset="-122"/>
              </a:endParaRPr>
            </a:p>
            <a:p>
              <a:pPr algn="just">
                <a:lnSpc>
                  <a:spcPts val="2200"/>
                </a:lnSpc>
              </a:pPr>
              <a:r>
                <a:rPr lang="en-US" altLang="zh-CN" sz="1800" kern="0" dirty="0">
                  <a:solidFill>
                    <a:srgbClr val="000000"/>
                  </a:solidFill>
                  <a:latin typeface="Times New Roman" panose="02020603050405020304" pitchFamily="18" charset="0"/>
                  <a:ea typeface="宋体" panose="02010600030101010101" pitchFamily="2" charset="-122"/>
                </a:rPr>
                <a:t>1. </a:t>
              </a:r>
              <a:r>
                <a:rPr lang="zh-CN" altLang="zh-CN" sz="1800" b="1" kern="0" dirty="0">
                  <a:solidFill>
                    <a:srgbClr val="000000"/>
                  </a:solidFill>
                  <a:latin typeface="Times New Roman" panose="02020603050405020304" pitchFamily="18" charset="0"/>
                  <a:ea typeface="宋体" panose="02010600030101010101" pitchFamily="2" charset="-122"/>
                </a:rPr>
                <a:t>面向对象编程</a:t>
              </a:r>
              <a:r>
                <a:rPr lang="zh-CN" altLang="zh-CN" sz="1800" kern="0" dirty="0">
                  <a:solidFill>
                    <a:srgbClr val="000000"/>
                  </a:solidFill>
                  <a:latin typeface="Times New Roman" panose="02020603050405020304" pitchFamily="18" charset="0"/>
                  <a:ea typeface="宋体" panose="02010600030101010101" pitchFamily="2" charset="-122"/>
                </a:rPr>
                <a:t>：面向对象编程的概念，包括类、对象、封装、继承、多态等基本概念</a:t>
              </a:r>
              <a:endParaRPr lang="en-US" altLang="zh-CN" sz="1800" kern="0" dirty="0">
                <a:solidFill>
                  <a:srgbClr val="000000"/>
                </a:solidFill>
                <a:latin typeface="Times New Roman" panose="02020603050405020304" pitchFamily="18" charset="0"/>
                <a:ea typeface="宋体" panose="02010600030101010101" pitchFamily="2" charset="-122"/>
              </a:endParaRPr>
            </a:p>
            <a:p>
              <a:pPr algn="just">
                <a:lnSpc>
                  <a:spcPts val="2200"/>
                </a:lnSpc>
              </a:pPr>
              <a:r>
                <a:rPr lang="en-US" altLang="zh-CN" sz="1800" kern="0" dirty="0">
                  <a:solidFill>
                    <a:srgbClr val="000000"/>
                  </a:solidFill>
                  <a:latin typeface="Times New Roman" panose="02020603050405020304" pitchFamily="18" charset="0"/>
                  <a:ea typeface="宋体" panose="02010600030101010101" pitchFamily="2" charset="-122"/>
                </a:rPr>
                <a:t>2. </a:t>
              </a:r>
              <a:r>
                <a:rPr lang="en-US" altLang="zh-CN" sz="1800" b="1" kern="0" dirty="0">
                  <a:solidFill>
                    <a:srgbClr val="000000"/>
                  </a:solidFill>
                  <a:latin typeface="Times New Roman" panose="02020603050405020304" pitchFamily="18" charset="0"/>
                  <a:ea typeface="宋体" panose="02010600030101010101" pitchFamily="2" charset="-122"/>
                </a:rPr>
                <a:t>Java</a:t>
              </a:r>
              <a:r>
                <a:rPr lang="zh-CN" altLang="zh-CN" sz="1800" b="1" kern="0" dirty="0">
                  <a:solidFill>
                    <a:srgbClr val="000000"/>
                  </a:solidFill>
                  <a:latin typeface="Times New Roman" panose="02020603050405020304" pitchFamily="18" charset="0"/>
                  <a:ea typeface="宋体" panose="02010600030101010101" pitchFamily="2" charset="-122"/>
                </a:rPr>
                <a:t>语法</a:t>
              </a:r>
              <a:r>
                <a:rPr lang="zh-CN" altLang="zh-CN" sz="1800" kern="0" dirty="0">
                  <a:solidFill>
                    <a:srgbClr val="000000"/>
                  </a:solidFill>
                  <a:latin typeface="Times New Roman" panose="02020603050405020304" pitchFamily="18" charset="0"/>
                  <a:ea typeface="宋体" panose="02010600030101010101" pitchFamily="2" charset="-122"/>
                </a:rPr>
                <a:t>：</a:t>
              </a:r>
              <a:r>
                <a:rPr lang="en-US" altLang="zh-CN" sz="1800" kern="0" dirty="0">
                  <a:solidFill>
                    <a:srgbClr val="000000"/>
                  </a:solidFill>
                  <a:latin typeface="Times New Roman" panose="02020603050405020304" pitchFamily="18" charset="0"/>
                  <a:ea typeface="宋体" panose="02010600030101010101" pitchFamily="2" charset="-122"/>
                </a:rPr>
                <a:t>Java</a:t>
              </a:r>
              <a:r>
                <a:rPr lang="zh-CN" altLang="zh-CN" sz="1800" kern="0" dirty="0">
                  <a:solidFill>
                    <a:srgbClr val="000000"/>
                  </a:solidFill>
                  <a:latin typeface="Times New Roman" panose="02020603050405020304" pitchFamily="18" charset="0"/>
                  <a:ea typeface="宋体" panose="02010600030101010101" pitchFamily="2" charset="-122"/>
                </a:rPr>
                <a:t>语言的基本语法，如变量声明、数据类型、条件语句、循环语句等</a:t>
              </a:r>
            </a:p>
            <a:p>
              <a:pPr algn="just">
                <a:lnSpc>
                  <a:spcPts val="2200"/>
                </a:lnSpc>
              </a:pPr>
              <a:r>
                <a:rPr lang="en-US" altLang="zh-CN" sz="1800" kern="0" dirty="0">
                  <a:solidFill>
                    <a:srgbClr val="000000"/>
                  </a:solidFill>
                  <a:latin typeface="Times New Roman" panose="02020603050405020304" pitchFamily="18" charset="0"/>
                  <a:ea typeface="宋体" panose="02010600030101010101" pitchFamily="2" charset="-122"/>
                </a:rPr>
                <a:t>3. </a:t>
              </a:r>
              <a:r>
                <a:rPr lang="zh-CN" altLang="zh-CN" sz="1800" b="1" kern="0" dirty="0">
                  <a:solidFill>
                    <a:srgbClr val="000000"/>
                  </a:solidFill>
                  <a:latin typeface="Times New Roman" panose="02020603050405020304" pitchFamily="18" charset="0"/>
                  <a:ea typeface="宋体" panose="02010600030101010101" pitchFamily="2" charset="-122"/>
                </a:rPr>
                <a:t>集合框架</a:t>
              </a:r>
              <a:r>
                <a:rPr lang="zh-CN" altLang="zh-CN" sz="1800" kern="0" dirty="0">
                  <a:solidFill>
                    <a:srgbClr val="000000"/>
                  </a:solidFill>
                  <a:latin typeface="Times New Roman" panose="02020603050405020304" pitchFamily="18" charset="0"/>
                  <a:ea typeface="宋体" panose="02010600030101010101" pitchFamily="2" charset="-122"/>
                </a:rPr>
                <a:t>：</a:t>
              </a:r>
              <a:r>
                <a:rPr lang="en-US" altLang="zh-CN" sz="1800" kern="0" dirty="0">
                  <a:solidFill>
                    <a:srgbClr val="000000"/>
                  </a:solidFill>
                  <a:latin typeface="Times New Roman" panose="02020603050405020304" pitchFamily="18" charset="0"/>
                  <a:ea typeface="宋体" panose="02010600030101010101" pitchFamily="2" charset="-122"/>
                </a:rPr>
                <a:t>Java</a:t>
              </a:r>
              <a:r>
                <a:rPr lang="zh-CN" altLang="zh-CN" sz="1800" kern="0" dirty="0">
                  <a:solidFill>
                    <a:srgbClr val="000000"/>
                  </a:solidFill>
                  <a:latin typeface="Times New Roman" panose="02020603050405020304" pitchFamily="18" charset="0"/>
                  <a:ea typeface="宋体" panose="02010600030101010101" pitchFamily="2" charset="-122"/>
                </a:rPr>
                <a:t>中常用的集合框架，如</a:t>
              </a:r>
              <a:r>
                <a:rPr lang="en-US" altLang="zh-CN" sz="1800" kern="0" dirty="0">
                  <a:solidFill>
                    <a:srgbClr val="000000"/>
                  </a:solidFill>
                  <a:latin typeface="Times New Roman" panose="02020603050405020304" pitchFamily="18" charset="0"/>
                  <a:ea typeface="宋体" panose="02010600030101010101" pitchFamily="2" charset="-122"/>
                </a:rPr>
                <a:t>List</a:t>
              </a:r>
              <a:r>
                <a:rPr lang="zh-CN" altLang="zh-CN" sz="1800" kern="0" dirty="0">
                  <a:solidFill>
                    <a:srgbClr val="000000"/>
                  </a:solidFill>
                  <a:latin typeface="Times New Roman" panose="02020603050405020304" pitchFamily="18" charset="0"/>
                  <a:ea typeface="宋体" panose="02010600030101010101" pitchFamily="2" charset="-122"/>
                </a:rPr>
                <a:t>、</a:t>
              </a:r>
              <a:r>
                <a:rPr lang="en-US" altLang="zh-CN" sz="1800" kern="0" dirty="0">
                  <a:solidFill>
                    <a:srgbClr val="000000"/>
                  </a:solidFill>
                  <a:latin typeface="Times New Roman" panose="02020603050405020304" pitchFamily="18" charset="0"/>
                  <a:ea typeface="宋体" panose="02010600030101010101" pitchFamily="2" charset="-122"/>
                </a:rPr>
                <a:t>Set</a:t>
              </a:r>
              <a:r>
                <a:rPr lang="zh-CN" altLang="zh-CN" sz="1800" kern="0" dirty="0">
                  <a:solidFill>
                    <a:srgbClr val="000000"/>
                  </a:solidFill>
                  <a:latin typeface="Times New Roman" panose="02020603050405020304" pitchFamily="18" charset="0"/>
                  <a:ea typeface="宋体" panose="02010600030101010101" pitchFamily="2" charset="-122"/>
                </a:rPr>
                <a:t>、</a:t>
              </a:r>
              <a:r>
                <a:rPr lang="en-US" altLang="zh-CN" sz="1800" kern="0" dirty="0">
                  <a:solidFill>
                    <a:srgbClr val="000000"/>
                  </a:solidFill>
                  <a:latin typeface="Times New Roman" panose="02020603050405020304" pitchFamily="18" charset="0"/>
                  <a:ea typeface="宋体" panose="02010600030101010101" pitchFamily="2" charset="-122"/>
                </a:rPr>
                <a:t>Map</a:t>
              </a:r>
              <a:r>
                <a:rPr lang="zh-CN" altLang="zh-CN" sz="1800" kern="0" dirty="0">
                  <a:solidFill>
                    <a:srgbClr val="000000"/>
                  </a:solidFill>
                  <a:latin typeface="Times New Roman" panose="02020603050405020304" pitchFamily="18" charset="0"/>
                  <a:ea typeface="宋体" panose="02010600030101010101" pitchFamily="2" charset="-122"/>
                </a:rPr>
                <a:t>等，以及它们的特点和用法</a:t>
              </a:r>
              <a:endParaRPr lang="en-US" altLang="zh-CN" sz="1800" kern="0" dirty="0">
                <a:solidFill>
                  <a:srgbClr val="000000"/>
                </a:solidFill>
                <a:latin typeface="Times New Roman" panose="02020603050405020304" pitchFamily="18" charset="0"/>
                <a:ea typeface="宋体" panose="02010600030101010101" pitchFamily="2" charset="-122"/>
              </a:endParaRPr>
            </a:p>
            <a:p>
              <a:pPr algn="just">
                <a:lnSpc>
                  <a:spcPts val="2200"/>
                </a:lnSpc>
              </a:pPr>
              <a:r>
                <a:rPr lang="en-US" altLang="zh-CN" sz="1800" kern="0" dirty="0">
                  <a:solidFill>
                    <a:srgbClr val="000000"/>
                  </a:solidFill>
                  <a:latin typeface="Times New Roman" panose="02020603050405020304" pitchFamily="18" charset="0"/>
                  <a:ea typeface="宋体" panose="02010600030101010101" pitchFamily="2" charset="-122"/>
                </a:rPr>
                <a:t>4. </a:t>
              </a:r>
              <a:r>
                <a:rPr lang="zh-CN" altLang="zh-CN" sz="1800" b="1" kern="0" dirty="0">
                  <a:solidFill>
                    <a:srgbClr val="000000"/>
                  </a:solidFill>
                  <a:latin typeface="Times New Roman" panose="02020603050405020304" pitchFamily="18" charset="0"/>
                  <a:ea typeface="宋体" panose="02010600030101010101" pitchFamily="2" charset="-122"/>
                </a:rPr>
                <a:t>异常处理</a:t>
              </a:r>
              <a:r>
                <a:rPr lang="zh-CN" altLang="zh-CN" sz="1800" kern="0" dirty="0">
                  <a:solidFill>
                    <a:srgbClr val="000000"/>
                  </a:solidFill>
                  <a:latin typeface="Times New Roman" panose="02020603050405020304" pitchFamily="18" charset="0"/>
                  <a:ea typeface="宋体" panose="02010600030101010101" pitchFamily="2" charset="-122"/>
                </a:rPr>
                <a:t>：</a:t>
              </a:r>
              <a:r>
                <a:rPr lang="en-US" altLang="zh-CN" sz="1800" kern="0" dirty="0">
                  <a:solidFill>
                    <a:srgbClr val="000000"/>
                  </a:solidFill>
                  <a:latin typeface="Times New Roman" panose="02020603050405020304" pitchFamily="18" charset="0"/>
                  <a:ea typeface="宋体" panose="02010600030101010101" pitchFamily="2" charset="-122"/>
                </a:rPr>
                <a:t>Java</a:t>
              </a:r>
              <a:r>
                <a:rPr lang="zh-CN" altLang="zh-CN" sz="1800" kern="0" dirty="0">
                  <a:solidFill>
                    <a:srgbClr val="000000"/>
                  </a:solidFill>
                  <a:latin typeface="Times New Roman" panose="02020603050405020304" pitchFamily="18" charset="0"/>
                  <a:ea typeface="宋体" panose="02010600030101010101" pitchFamily="2" charset="-122"/>
                </a:rPr>
                <a:t>中异常处理的机制，包括</a:t>
              </a:r>
              <a:r>
                <a:rPr lang="en-US" altLang="zh-CN" sz="1800" kern="0" dirty="0">
                  <a:solidFill>
                    <a:srgbClr val="000000"/>
                  </a:solidFill>
                  <a:latin typeface="Times New Roman" panose="02020603050405020304" pitchFamily="18" charset="0"/>
                  <a:ea typeface="宋体" panose="02010600030101010101" pitchFamily="2" charset="-122"/>
                </a:rPr>
                <a:t>try-catch</a:t>
              </a:r>
              <a:r>
                <a:rPr lang="zh-CN" altLang="zh-CN" sz="1800" kern="0" dirty="0">
                  <a:solidFill>
                    <a:srgbClr val="000000"/>
                  </a:solidFill>
                  <a:latin typeface="Times New Roman" panose="02020603050405020304" pitchFamily="18" charset="0"/>
                  <a:ea typeface="宋体" panose="02010600030101010101" pitchFamily="2" charset="-122"/>
                </a:rPr>
                <a:t>语句、</a:t>
              </a:r>
              <a:r>
                <a:rPr lang="en-US" altLang="zh-CN" sz="1800" kern="0" dirty="0">
                  <a:solidFill>
                    <a:srgbClr val="000000"/>
                  </a:solidFill>
                  <a:latin typeface="Times New Roman" panose="02020603050405020304" pitchFamily="18" charset="0"/>
                  <a:ea typeface="宋体" panose="02010600030101010101" pitchFamily="2" charset="-122"/>
                </a:rPr>
                <a:t>throws</a:t>
              </a:r>
              <a:r>
                <a:rPr lang="zh-CN" altLang="zh-CN" sz="1800" kern="0" dirty="0">
                  <a:solidFill>
                    <a:srgbClr val="000000"/>
                  </a:solidFill>
                  <a:latin typeface="Times New Roman" panose="02020603050405020304" pitchFamily="18" charset="0"/>
                  <a:ea typeface="宋体" panose="02010600030101010101" pitchFamily="2" charset="-122"/>
                </a:rPr>
                <a:t>关键字等</a:t>
              </a:r>
            </a:p>
            <a:p>
              <a:pPr algn="just">
                <a:lnSpc>
                  <a:spcPts val="2200"/>
                </a:lnSpc>
              </a:pPr>
              <a:r>
                <a:rPr lang="en-US" altLang="zh-CN" sz="1800" kern="0" dirty="0">
                  <a:solidFill>
                    <a:srgbClr val="000000"/>
                  </a:solidFill>
                  <a:latin typeface="Times New Roman" panose="02020603050405020304" pitchFamily="18" charset="0"/>
                  <a:ea typeface="宋体" panose="02010600030101010101" pitchFamily="2" charset="-122"/>
                </a:rPr>
                <a:t>5. </a:t>
              </a:r>
              <a:r>
                <a:rPr lang="zh-CN" altLang="zh-CN" sz="1800" b="1" kern="0" dirty="0">
                  <a:solidFill>
                    <a:srgbClr val="000000"/>
                  </a:solidFill>
                  <a:latin typeface="Times New Roman" panose="02020603050405020304" pitchFamily="18" charset="0"/>
                  <a:ea typeface="宋体" panose="02010600030101010101" pitchFamily="2" charset="-122"/>
                </a:rPr>
                <a:t>多线程编程</a:t>
              </a:r>
              <a:r>
                <a:rPr lang="zh-CN" altLang="zh-CN" sz="1800" kern="0" dirty="0">
                  <a:solidFill>
                    <a:srgbClr val="000000"/>
                  </a:solidFill>
                  <a:latin typeface="Times New Roman" panose="02020603050405020304" pitchFamily="18" charset="0"/>
                  <a:ea typeface="宋体" panose="02010600030101010101" pitchFamily="2" charset="-122"/>
                </a:rPr>
                <a:t>：</a:t>
              </a:r>
              <a:r>
                <a:rPr lang="en-US" altLang="zh-CN" sz="1800" kern="0" dirty="0">
                  <a:solidFill>
                    <a:srgbClr val="000000"/>
                  </a:solidFill>
                  <a:latin typeface="Times New Roman" panose="02020603050405020304" pitchFamily="18" charset="0"/>
                  <a:ea typeface="宋体" panose="02010600030101010101" pitchFamily="2" charset="-122"/>
                </a:rPr>
                <a:t>Java</a:t>
              </a:r>
              <a:r>
                <a:rPr lang="zh-CN" altLang="zh-CN" sz="1800" kern="0" dirty="0">
                  <a:solidFill>
                    <a:srgbClr val="000000"/>
                  </a:solidFill>
                  <a:latin typeface="Times New Roman" panose="02020603050405020304" pitchFamily="18" charset="0"/>
                  <a:ea typeface="宋体" panose="02010600030101010101" pitchFamily="2" charset="-122"/>
                </a:rPr>
                <a:t>中多线程编程的基本概念，如线程的创建、同步、通信等</a:t>
              </a:r>
            </a:p>
            <a:p>
              <a:pPr algn="just">
                <a:lnSpc>
                  <a:spcPts val="2200"/>
                </a:lnSpc>
              </a:pPr>
              <a:r>
                <a:rPr lang="en-US" altLang="zh-CN" sz="1800" kern="0" dirty="0">
                  <a:solidFill>
                    <a:srgbClr val="000000"/>
                  </a:solidFill>
                  <a:latin typeface="Times New Roman" panose="02020603050405020304" pitchFamily="18" charset="0"/>
                  <a:ea typeface="宋体" panose="02010600030101010101" pitchFamily="2" charset="-122"/>
                </a:rPr>
                <a:t>6. </a:t>
              </a:r>
              <a:r>
                <a:rPr lang="zh-CN" altLang="zh-CN" sz="1800" b="1" kern="0" dirty="0">
                  <a:solidFill>
                    <a:srgbClr val="000000"/>
                  </a:solidFill>
                  <a:latin typeface="Times New Roman" panose="02020603050405020304" pitchFamily="18" charset="0"/>
                  <a:ea typeface="宋体" panose="02010600030101010101" pitchFamily="2" charset="-122"/>
                </a:rPr>
                <a:t>常用工具和框架</a:t>
              </a:r>
              <a:r>
                <a:rPr lang="zh-CN" altLang="zh-CN" sz="1800" kern="0" dirty="0">
                  <a:solidFill>
                    <a:srgbClr val="000000"/>
                  </a:solidFill>
                  <a:latin typeface="Times New Roman" panose="02020603050405020304" pitchFamily="18" charset="0"/>
                  <a:ea typeface="宋体" panose="02010600030101010101" pitchFamily="2" charset="-122"/>
                </a:rPr>
                <a:t>：常用的</a:t>
              </a:r>
              <a:r>
                <a:rPr lang="en-US" altLang="zh-CN" sz="1800" kern="0" dirty="0">
                  <a:solidFill>
                    <a:srgbClr val="000000"/>
                  </a:solidFill>
                  <a:latin typeface="Times New Roman" panose="02020603050405020304" pitchFamily="18" charset="0"/>
                  <a:ea typeface="宋体" panose="02010600030101010101" pitchFamily="2" charset="-122"/>
                </a:rPr>
                <a:t>Java</a:t>
              </a:r>
              <a:r>
                <a:rPr lang="zh-CN" altLang="zh-CN" sz="1800" kern="0" dirty="0">
                  <a:solidFill>
                    <a:srgbClr val="000000"/>
                  </a:solidFill>
                  <a:latin typeface="Times New Roman" panose="02020603050405020304" pitchFamily="18" charset="0"/>
                  <a:ea typeface="宋体" panose="02010600030101010101" pitchFamily="2" charset="-122"/>
                </a:rPr>
                <a:t>开发工具，如</a:t>
              </a:r>
              <a:r>
                <a:rPr lang="en-US" altLang="zh-CN" sz="1800" kern="0" dirty="0">
                  <a:solidFill>
                    <a:srgbClr val="000000"/>
                  </a:solidFill>
                  <a:latin typeface="Times New Roman" panose="02020603050405020304" pitchFamily="18" charset="0"/>
                  <a:ea typeface="宋体" panose="02010600030101010101" pitchFamily="2" charset="-122"/>
                </a:rPr>
                <a:t>Eclipse</a:t>
              </a:r>
              <a:r>
                <a:rPr lang="zh-CN" altLang="zh-CN" sz="1800" kern="0" dirty="0">
                  <a:solidFill>
                    <a:srgbClr val="000000"/>
                  </a:solidFill>
                  <a:latin typeface="Times New Roman" panose="02020603050405020304" pitchFamily="18" charset="0"/>
                  <a:ea typeface="宋体" panose="02010600030101010101" pitchFamily="2" charset="-122"/>
                </a:rPr>
                <a:t>、</a:t>
              </a:r>
              <a:r>
                <a:rPr lang="en-US" altLang="zh-CN" sz="1800" kern="0" dirty="0">
                  <a:solidFill>
                    <a:srgbClr val="000000"/>
                  </a:solidFill>
                  <a:latin typeface="Times New Roman" panose="02020603050405020304" pitchFamily="18" charset="0"/>
                  <a:ea typeface="宋体" panose="02010600030101010101" pitchFamily="2" charset="-122"/>
                </a:rPr>
                <a:t>IntelliJ IDEA</a:t>
              </a:r>
              <a:r>
                <a:rPr lang="zh-CN" altLang="zh-CN" sz="1800" kern="0" dirty="0">
                  <a:solidFill>
                    <a:srgbClr val="000000"/>
                  </a:solidFill>
                  <a:latin typeface="Times New Roman" panose="02020603050405020304" pitchFamily="18" charset="0"/>
                  <a:ea typeface="宋体" panose="02010600030101010101" pitchFamily="2" charset="-122"/>
                </a:rPr>
                <a:t>等，以及常用的</a:t>
              </a:r>
              <a:r>
                <a:rPr lang="en-US" altLang="zh-CN" sz="1800" kern="0" dirty="0">
                  <a:solidFill>
                    <a:srgbClr val="000000"/>
                  </a:solidFill>
                  <a:latin typeface="Times New Roman" panose="02020603050405020304" pitchFamily="18" charset="0"/>
                  <a:ea typeface="宋体" panose="02010600030101010101" pitchFamily="2" charset="-122"/>
                </a:rPr>
                <a:t>Java</a:t>
              </a:r>
              <a:r>
                <a:rPr lang="zh-CN" altLang="zh-CN" sz="1800" kern="0" dirty="0">
                  <a:solidFill>
                    <a:srgbClr val="000000"/>
                  </a:solidFill>
                  <a:latin typeface="Times New Roman" panose="02020603050405020304" pitchFamily="18" charset="0"/>
                  <a:ea typeface="宋体" panose="02010600030101010101" pitchFamily="2" charset="-122"/>
                </a:rPr>
                <a:t>框架，如</a:t>
              </a:r>
              <a:r>
                <a:rPr lang="en-US" altLang="zh-CN" sz="1800" kern="0" dirty="0">
                  <a:solidFill>
                    <a:srgbClr val="000000"/>
                  </a:solidFill>
                  <a:latin typeface="Times New Roman" panose="02020603050405020304" pitchFamily="18" charset="0"/>
                  <a:ea typeface="宋体" panose="02010600030101010101" pitchFamily="2" charset="-122"/>
                </a:rPr>
                <a:t>Spring</a:t>
              </a:r>
              <a:r>
                <a:rPr lang="zh-CN" altLang="zh-CN" sz="1800" kern="0" dirty="0">
                  <a:solidFill>
                    <a:srgbClr val="000000"/>
                  </a:solidFill>
                  <a:latin typeface="Times New Roman" panose="02020603050405020304" pitchFamily="18" charset="0"/>
                  <a:ea typeface="宋体" panose="02010600030101010101" pitchFamily="2" charset="-122"/>
                </a:rPr>
                <a:t>、</a:t>
              </a:r>
              <a:r>
                <a:rPr lang="en-US" altLang="zh-CN" sz="1800" kern="0" dirty="0">
                  <a:solidFill>
                    <a:srgbClr val="000000"/>
                  </a:solidFill>
                  <a:latin typeface="Times New Roman" panose="02020603050405020304" pitchFamily="18" charset="0"/>
                  <a:ea typeface="宋体" panose="02010600030101010101" pitchFamily="2" charset="-122"/>
                </a:rPr>
                <a:t>Hibernate</a:t>
              </a:r>
              <a:r>
                <a:rPr lang="zh-CN" altLang="zh-CN" sz="1800" kern="0" dirty="0">
                  <a:solidFill>
                    <a:srgbClr val="000000"/>
                  </a:solidFill>
                  <a:latin typeface="Times New Roman" panose="02020603050405020304" pitchFamily="18" charset="0"/>
                  <a:ea typeface="宋体" panose="02010600030101010101" pitchFamily="2" charset="-122"/>
                </a:rPr>
                <a:t>等</a:t>
              </a:r>
            </a:p>
            <a:p>
              <a:pPr algn="just">
                <a:lnSpc>
                  <a:spcPts val="2200"/>
                </a:lnSpc>
              </a:pPr>
              <a:r>
                <a:rPr lang="en-US" altLang="zh-CN" sz="1800" kern="0" dirty="0">
                  <a:solidFill>
                    <a:srgbClr val="000000"/>
                  </a:solidFill>
                  <a:latin typeface="Times New Roman" panose="02020603050405020304" pitchFamily="18" charset="0"/>
                  <a:ea typeface="宋体" panose="02010600030101010101" pitchFamily="2" charset="-122"/>
                </a:rPr>
                <a:t>7. </a:t>
              </a:r>
              <a:r>
                <a:rPr lang="zh-CN" altLang="zh-CN" sz="1800" b="1" kern="0" dirty="0">
                  <a:solidFill>
                    <a:srgbClr val="000000"/>
                  </a:solidFill>
                  <a:latin typeface="Times New Roman" panose="02020603050405020304" pitchFamily="18" charset="0"/>
                  <a:ea typeface="宋体" panose="02010600030101010101" pitchFamily="2" charset="-122"/>
                </a:rPr>
                <a:t>版本控制工具</a:t>
              </a:r>
              <a:r>
                <a:rPr lang="zh-CN" altLang="zh-CN" sz="1800" kern="0" dirty="0">
                  <a:solidFill>
                    <a:srgbClr val="000000"/>
                  </a:solidFill>
                  <a:latin typeface="Times New Roman" panose="02020603050405020304" pitchFamily="18" charset="0"/>
                  <a:ea typeface="宋体" panose="02010600030101010101" pitchFamily="2" charset="-122"/>
                </a:rPr>
                <a:t>：版本控制工具</a:t>
              </a:r>
              <a:r>
                <a:rPr lang="en-US" altLang="zh-CN" sz="1800" kern="0" dirty="0">
                  <a:solidFill>
                    <a:srgbClr val="000000"/>
                  </a:solidFill>
                  <a:latin typeface="Times New Roman" panose="02020603050405020304" pitchFamily="18" charset="0"/>
                  <a:ea typeface="宋体" panose="02010600030101010101" pitchFamily="2" charset="-122"/>
                </a:rPr>
                <a:t>Git</a:t>
              </a:r>
              <a:r>
                <a:rPr lang="zh-CN" altLang="zh-CN" sz="1800" kern="0" dirty="0">
                  <a:solidFill>
                    <a:srgbClr val="000000"/>
                  </a:solidFill>
                  <a:latin typeface="Times New Roman" panose="02020603050405020304" pitchFamily="18" charset="0"/>
                  <a:ea typeface="宋体" panose="02010600030101010101" pitchFamily="2" charset="-122"/>
                </a:rPr>
                <a:t>的基本用法，包括代码提交、分支管理、代码合并等操作</a:t>
              </a:r>
              <a:endParaRPr lang="zh-CN" alt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13602" name="Shape 13602"/>
          <p:cNvSpPr/>
          <p:nvPr/>
        </p:nvSpPr>
        <p:spPr>
          <a:xfrm>
            <a:off x="2288522" y="1188008"/>
            <a:ext cx="466944" cy="301839"/>
          </a:xfrm>
          <a:custGeom>
            <a:avLst/>
            <a:gdLst/>
            <a:ahLst/>
            <a:cxnLst>
              <a:cxn ang="0">
                <a:pos x="wd2" y="hd2"/>
              </a:cxn>
              <a:cxn ang="5400000">
                <a:pos x="wd2" y="hd2"/>
              </a:cxn>
              <a:cxn ang="10800000">
                <a:pos x="wd2" y="hd2"/>
              </a:cxn>
              <a:cxn ang="16200000">
                <a:pos x="wd2" y="hd2"/>
              </a:cxn>
            </a:cxnLst>
            <a:rect l="0" t="0" r="r" b="b"/>
            <a:pathLst>
              <a:path w="21594" h="21600" extrusionOk="0">
                <a:moveTo>
                  <a:pt x="2318" y="0"/>
                </a:moveTo>
                <a:cubicBezTo>
                  <a:pt x="2073" y="0"/>
                  <a:pt x="1871" y="314"/>
                  <a:pt x="1871" y="693"/>
                </a:cubicBezTo>
                <a:lnTo>
                  <a:pt x="1871" y="16780"/>
                </a:lnTo>
                <a:cubicBezTo>
                  <a:pt x="1871" y="17157"/>
                  <a:pt x="2073" y="17473"/>
                  <a:pt x="2318" y="17473"/>
                </a:cubicBezTo>
                <a:lnTo>
                  <a:pt x="19236" y="17473"/>
                </a:lnTo>
                <a:cubicBezTo>
                  <a:pt x="19481" y="17473"/>
                  <a:pt x="19684" y="17157"/>
                  <a:pt x="19684" y="16780"/>
                </a:cubicBezTo>
                <a:lnTo>
                  <a:pt x="19684" y="693"/>
                </a:lnTo>
                <a:cubicBezTo>
                  <a:pt x="19684" y="314"/>
                  <a:pt x="19481" y="0"/>
                  <a:pt x="19236" y="0"/>
                </a:cubicBezTo>
                <a:lnTo>
                  <a:pt x="2318" y="0"/>
                </a:lnTo>
                <a:close/>
                <a:moveTo>
                  <a:pt x="3428" y="2410"/>
                </a:moveTo>
                <a:lnTo>
                  <a:pt x="18127" y="2410"/>
                </a:lnTo>
                <a:lnTo>
                  <a:pt x="18127" y="15063"/>
                </a:lnTo>
                <a:lnTo>
                  <a:pt x="3428" y="15063"/>
                </a:lnTo>
                <a:cubicBezTo>
                  <a:pt x="3428" y="15063"/>
                  <a:pt x="3428" y="2410"/>
                  <a:pt x="3428" y="2410"/>
                </a:cubicBezTo>
                <a:close/>
                <a:moveTo>
                  <a:pt x="118" y="18316"/>
                </a:moveTo>
                <a:cubicBezTo>
                  <a:pt x="87" y="18316"/>
                  <a:pt x="41" y="18340"/>
                  <a:pt x="21" y="18377"/>
                </a:cubicBezTo>
                <a:cubicBezTo>
                  <a:pt x="-1" y="18415"/>
                  <a:pt x="-3" y="18449"/>
                  <a:pt x="2" y="18497"/>
                </a:cubicBezTo>
                <a:cubicBezTo>
                  <a:pt x="5" y="18528"/>
                  <a:pt x="323" y="21600"/>
                  <a:pt x="2824" y="21600"/>
                </a:cubicBezTo>
                <a:lnTo>
                  <a:pt x="18769" y="21600"/>
                </a:lnTo>
                <a:cubicBezTo>
                  <a:pt x="21272" y="21600"/>
                  <a:pt x="21589" y="18528"/>
                  <a:pt x="21592" y="18497"/>
                </a:cubicBezTo>
                <a:cubicBezTo>
                  <a:pt x="21597" y="18449"/>
                  <a:pt x="21593" y="18415"/>
                  <a:pt x="21573" y="18377"/>
                </a:cubicBezTo>
                <a:cubicBezTo>
                  <a:pt x="21552" y="18340"/>
                  <a:pt x="21508" y="18316"/>
                  <a:pt x="21475" y="18316"/>
                </a:cubicBezTo>
                <a:lnTo>
                  <a:pt x="118" y="18316"/>
                </a:lnTo>
                <a:close/>
                <a:moveTo>
                  <a:pt x="9191" y="19401"/>
                </a:moveTo>
                <a:lnTo>
                  <a:pt x="12403" y="19401"/>
                </a:lnTo>
                <a:cubicBezTo>
                  <a:pt x="12403" y="19401"/>
                  <a:pt x="12403" y="20546"/>
                  <a:pt x="12403" y="20546"/>
                </a:cubicBezTo>
                <a:lnTo>
                  <a:pt x="9191" y="20546"/>
                </a:lnTo>
                <a:lnTo>
                  <a:pt x="9191" y="19401"/>
                </a:lnTo>
                <a:close/>
              </a:path>
            </a:pathLst>
          </a:custGeom>
          <a:solidFill>
            <a:schemeClr val="accent1"/>
          </a:solidFill>
          <a:ln w="12700">
            <a:miter lim="400000"/>
          </a:ln>
        </p:spPr>
        <p:txBody>
          <a:bodyPr lIns="19051" tIns="19051" rIns="19051" bIns="19051" anchor="ctr"/>
          <a:lstStyle/>
          <a:p>
            <a:pPr defTabSz="22859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ym typeface="+mn-lt"/>
            </a:endParaRPr>
          </a:p>
        </p:txBody>
      </p:sp>
      <p:sp>
        <p:nvSpPr>
          <p:cNvPr id="61" name="TextBox 76"/>
          <p:cNvSpPr txBox="1"/>
          <p:nvPr/>
        </p:nvSpPr>
        <p:spPr>
          <a:xfrm>
            <a:off x="3606683" y="754152"/>
            <a:ext cx="5451229" cy="584775"/>
          </a:xfrm>
          <a:prstGeom prst="rect">
            <a:avLst/>
          </a:prstGeom>
          <a:noFill/>
          <a:effectLst/>
        </p:spPr>
        <p:txBody>
          <a:bodyPr wrap="square" rtlCol="0">
            <a:spAutoFit/>
          </a:bodyPr>
          <a:lstStyle/>
          <a:p>
            <a:pPr algn="ctr"/>
            <a:r>
              <a:rPr lang="zh-CN" altLang="en-US" sz="3200" dirty="0">
                <a:solidFill>
                  <a:schemeClr val="accent1"/>
                </a:solidFill>
                <a:effectLst>
                  <a:outerShdw blurRad="38100" dist="38100" dir="2700000" algn="tl">
                    <a:srgbClr val="000000">
                      <a:alpha val="43137"/>
                    </a:srgbClr>
                  </a:outerShdw>
                </a:effectLst>
                <a:ea typeface="张海山锐谐体" panose="02000000000000000000" pitchFamily="2" charset="-122"/>
                <a:sym typeface="+mn-lt"/>
              </a:rPr>
              <a:t>前期准备</a:t>
            </a:r>
          </a:p>
        </p:txBody>
      </p:sp>
      <p:pic>
        <p:nvPicPr>
          <p:cNvPr id="4" name="图片 3">
            <a:extLst>
              <a:ext uri="{FF2B5EF4-FFF2-40B4-BE49-F238E27FC236}">
                <a16:creationId xmlns:a16="http://schemas.microsoft.com/office/drawing/2014/main" id="{5405344E-F617-DFD2-9D01-3225077551DF}"/>
              </a:ext>
            </a:extLst>
          </p:cNvPr>
          <p:cNvPicPr>
            <a:picLocks noChangeAspect="1"/>
          </p:cNvPicPr>
          <p:nvPr/>
        </p:nvPicPr>
        <p:blipFill rotWithShape="1">
          <a:blip r:embed="rId3">
            <a:extLst>
              <a:ext uri="{28A0092B-C50C-407E-A947-70E740481C1C}">
                <a14:useLocalDpi xmlns:a14="http://schemas.microsoft.com/office/drawing/2010/main" val="0"/>
              </a:ext>
            </a:extLst>
          </a:blip>
          <a:srcRect l="9535" t="18414" r="55080" b="15556"/>
          <a:stretch/>
        </p:blipFill>
        <p:spPr>
          <a:xfrm>
            <a:off x="608407" y="1480429"/>
            <a:ext cx="4294118" cy="4528320"/>
          </a:xfrm>
          <a:prstGeom prst="rect">
            <a:avLst/>
          </a:prstGeom>
        </p:spPr>
      </p:pic>
    </p:spTree>
    <p:extLst>
      <p:ext uri="{BB962C8B-B14F-4D97-AF65-F5344CB8AC3E}">
        <p14:creationId xmlns:p14="http://schemas.microsoft.com/office/powerpoint/2010/main" val="725385802"/>
      </p:ext>
    </p:extLst>
  </p:cSld>
  <p:clrMapOvr>
    <a:masterClrMapping/>
  </p:clrMapOvr>
  <mc:AlternateContent xmlns:mc="http://schemas.openxmlformats.org/markup-compatibility/2006" xmlns:p14="http://schemas.microsoft.com/office/powerpoint/2010/main">
    <mc:Choice Requires="p14">
      <p:transition spd="slow" advTm="0">
        <p14:warp dir="in"/>
      </p:transition>
    </mc:Choice>
    <mc:Fallback xmlns="">
      <p:transition spd="slow" advTm="0">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13602"/>
                                        </p:tgtEl>
                                        <p:attrNameLst>
                                          <p:attrName>style.visibility</p:attrName>
                                        </p:attrNameLst>
                                      </p:cBhvr>
                                      <p:to>
                                        <p:strVal val="visible"/>
                                      </p:to>
                                    </p:set>
                                    <p:anim calcmode="lin" valueType="num">
                                      <p:cBhvr>
                                        <p:cTn id="7" dur="700" fill="hold"/>
                                        <p:tgtEl>
                                          <p:spTgt spid="13602"/>
                                        </p:tgtEl>
                                        <p:attrNameLst>
                                          <p:attrName>ppt_x</p:attrName>
                                        </p:attrNameLst>
                                      </p:cBhvr>
                                      <p:tavLst>
                                        <p:tav tm="0">
                                          <p:val>
                                            <p:strVal val="#ppt_x"/>
                                          </p:val>
                                        </p:tav>
                                        <p:tav tm="100000">
                                          <p:val>
                                            <p:strVal val="#ppt_x"/>
                                          </p:val>
                                        </p:tav>
                                      </p:tavLst>
                                    </p:anim>
                                    <p:anim calcmode="lin" valueType="num">
                                      <p:cBhvr>
                                        <p:cTn id="8" dur="700" fill="hold"/>
                                        <p:tgtEl>
                                          <p:spTgt spid="13602"/>
                                        </p:tgtEl>
                                        <p:attrNameLst>
                                          <p:attrName>ppt_y</p:attrName>
                                        </p:attrNameLst>
                                      </p:cBhvr>
                                      <p:tavLst>
                                        <p:tav tm="0">
                                          <p:val>
                                            <p:strVal val="0-#ppt_h/2"/>
                                          </p:val>
                                        </p:tav>
                                        <p:tav tm="100000">
                                          <p:val>
                                            <p:strVal val="#ppt_y"/>
                                          </p:val>
                                        </p:tav>
                                      </p:tavLst>
                                    </p:anim>
                                  </p:childTnLst>
                                </p:cTn>
                              </p:par>
                            </p:childTnLst>
                          </p:cTn>
                        </p:par>
                        <p:par>
                          <p:cTn id="9" fill="hold">
                            <p:stCondLst>
                              <p:cond delay="700"/>
                            </p:stCondLst>
                            <p:childTnLst>
                              <p:par>
                                <p:cTn id="10" presetID="2" presetClass="entr" presetSubtype="2" fill="hold" grpId="0" nodeType="afterEffect">
                                  <p:stCondLst>
                                    <p:cond delay="0"/>
                                  </p:stCondLst>
                                  <p:iterate>
                                    <p:tmAbs val="0"/>
                                  </p:iterate>
                                  <p:childTnLst>
                                    <p:set>
                                      <p:cBhvr>
                                        <p:cTn id="11" fill="hold"/>
                                        <p:tgtEl>
                                          <p:spTgt spid="13578"/>
                                        </p:tgtEl>
                                        <p:attrNameLst>
                                          <p:attrName>style.visibility</p:attrName>
                                        </p:attrNameLst>
                                      </p:cBhvr>
                                      <p:to>
                                        <p:strVal val="visible"/>
                                      </p:to>
                                    </p:set>
                                    <p:anim calcmode="lin" valueType="num">
                                      <p:cBhvr>
                                        <p:cTn id="12" dur="700" fill="hold"/>
                                        <p:tgtEl>
                                          <p:spTgt spid="13578"/>
                                        </p:tgtEl>
                                        <p:attrNameLst>
                                          <p:attrName>ppt_x</p:attrName>
                                        </p:attrNameLst>
                                      </p:cBhvr>
                                      <p:tavLst>
                                        <p:tav tm="0">
                                          <p:val>
                                            <p:strVal val="1+#ppt_w/2"/>
                                          </p:val>
                                        </p:tav>
                                        <p:tav tm="100000">
                                          <p:val>
                                            <p:strVal val="#ppt_x"/>
                                          </p:val>
                                        </p:tav>
                                      </p:tavLst>
                                    </p:anim>
                                    <p:anim calcmode="lin" valueType="num">
                                      <p:cBhvr>
                                        <p:cTn id="13" dur="700" fill="hold"/>
                                        <p:tgtEl>
                                          <p:spTgt spid="135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78" grpId="0" advAuto="0"/>
      <p:bldP spid="13602"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BA0357A-AF6A-7BDA-64D4-26319E318A36}"/>
              </a:ext>
            </a:extLst>
          </p:cNvPr>
          <p:cNvSpPr txBox="1"/>
          <p:nvPr/>
        </p:nvSpPr>
        <p:spPr>
          <a:xfrm>
            <a:off x="4917440" y="490348"/>
            <a:ext cx="7075858" cy="5997411"/>
          </a:xfrm>
          <a:prstGeom prst="rect">
            <a:avLst/>
          </a:prstGeom>
          <a:noFill/>
        </p:spPr>
        <p:txBody>
          <a:bodyPr wrap="square">
            <a:spAutoFit/>
          </a:bodyPr>
          <a:lstStyle/>
          <a:p>
            <a:pPr>
              <a:lnSpc>
                <a:spcPts val="2200"/>
              </a:lnSpc>
            </a:pPr>
            <a:r>
              <a:rPr lang="zh-CN" altLang="en-US" sz="3200" kern="100" dirty="0">
                <a:solidFill>
                  <a:srgbClr val="997AB5"/>
                </a:solidFill>
                <a:effectLst/>
                <a:latin typeface="隶书" panose="02010509060101010101" pitchFamily="49" charset="-122"/>
                <a:ea typeface="隶书" panose="02010509060101010101" pitchFamily="49" charset="-122"/>
              </a:rPr>
              <a:t>数据库</a:t>
            </a:r>
            <a:endParaRPr lang="en-US" altLang="zh-CN" sz="3200" kern="100" dirty="0">
              <a:solidFill>
                <a:srgbClr val="997AB5"/>
              </a:solidFill>
              <a:effectLst/>
              <a:latin typeface="隶书" panose="02010509060101010101" pitchFamily="49" charset="-122"/>
              <a:ea typeface="隶书" panose="02010509060101010101" pitchFamily="49" charset="-122"/>
            </a:endParaRPr>
          </a:p>
          <a:p>
            <a:pPr algn="just">
              <a:lnSpc>
                <a:spcPts val="2200"/>
              </a:lnSpc>
              <a:spcBef>
                <a:spcPts val="1800"/>
              </a:spcBef>
            </a:pPr>
            <a:r>
              <a:rPr lang="en-US" altLang="zh-CN" kern="100" dirty="0">
                <a:latin typeface="Times New Roman" panose="02020603050405020304" pitchFamily="18" charset="0"/>
                <a:ea typeface="宋体" panose="02010600030101010101" pitchFamily="2" charset="-122"/>
              </a:rPr>
              <a:t>1. </a:t>
            </a:r>
            <a:r>
              <a:rPr lang="zh-CN" altLang="zh-CN" sz="1800" b="1" kern="100" dirty="0">
                <a:effectLst/>
                <a:latin typeface="Times New Roman" panose="02020603050405020304" pitchFamily="18" charset="0"/>
                <a:ea typeface="宋体" panose="02010600030101010101" pitchFamily="2" charset="-122"/>
              </a:rPr>
              <a:t>基础概念</a:t>
            </a:r>
          </a:p>
          <a:p>
            <a:pPr algn="just">
              <a:lnSpc>
                <a:spcPts val="2200"/>
              </a:lnSpc>
            </a:pPr>
            <a:r>
              <a:rPr lang="en-US" altLang="zh-CN" sz="1800" kern="100" dirty="0">
                <a:effectLst/>
                <a:latin typeface="Times New Roman" panose="02020603050405020304" pitchFamily="18" charset="0"/>
                <a:ea typeface="宋体" panose="02010600030101010101" pitchFamily="2" charset="-122"/>
              </a:rPr>
              <a:t>      a. </a:t>
            </a:r>
            <a:r>
              <a:rPr lang="zh-CN" altLang="zh-CN" sz="1800" kern="100" dirty="0">
                <a:effectLst/>
                <a:latin typeface="Times New Roman" panose="02020603050405020304" pitchFamily="18" charset="0"/>
                <a:ea typeface="宋体" panose="02010600030101010101" pitchFamily="2" charset="-122"/>
              </a:rPr>
              <a:t>数据库概念</a:t>
            </a:r>
            <a:r>
              <a:rPr lang="en-US" altLang="zh-CN" sz="1800" kern="100" dirty="0">
                <a:effectLst/>
                <a:latin typeface="Times New Roman" panose="02020603050405020304" pitchFamily="18" charset="0"/>
                <a:ea typeface="宋体" panose="02010600030101010101" pitchFamily="2" charset="-122"/>
              </a:rPr>
              <a:t>           b. </a:t>
            </a:r>
            <a:r>
              <a:rPr lang="zh-CN" altLang="zh-CN" sz="1800" kern="100" dirty="0">
                <a:effectLst/>
                <a:latin typeface="Times New Roman" panose="02020603050405020304" pitchFamily="18" charset="0"/>
                <a:ea typeface="宋体" panose="02010600030101010101" pitchFamily="2" charset="-122"/>
              </a:rPr>
              <a:t>数据模型</a:t>
            </a:r>
            <a:r>
              <a:rPr lang="en-US" altLang="zh-CN" sz="1800" kern="100" dirty="0">
                <a:effectLst/>
                <a:latin typeface="Times New Roman" panose="02020603050405020304" pitchFamily="18" charset="0"/>
                <a:ea typeface="宋体" panose="02010600030101010101" pitchFamily="2" charset="-122"/>
              </a:rPr>
              <a:t>       c. </a:t>
            </a:r>
            <a:r>
              <a:rPr lang="zh-CN" altLang="zh-CN" sz="1800" kern="100" dirty="0">
                <a:effectLst/>
                <a:latin typeface="Times New Roman" panose="02020603050405020304" pitchFamily="18" charset="0"/>
                <a:ea typeface="宋体" panose="02010600030101010101" pitchFamily="2" charset="-122"/>
              </a:rPr>
              <a:t>数据库管理系统（</a:t>
            </a:r>
            <a:r>
              <a:rPr lang="en-US" altLang="zh-CN" sz="1800" kern="100" dirty="0">
                <a:effectLst/>
                <a:latin typeface="Times New Roman" panose="02020603050405020304" pitchFamily="18" charset="0"/>
                <a:ea typeface="宋体" panose="02010600030101010101" pitchFamily="2" charset="-122"/>
              </a:rPr>
              <a:t>DBMS</a:t>
            </a:r>
            <a:r>
              <a:rPr lang="zh-CN" altLang="zh-CN" sz="1800" kern="100" dirty="0">
                <a:effectLst/>
                <a:latin typeface="Times New Roman" panose="02020603050405020304" pitchFamily="18" charset="0"/>
                <a:ea typeface="宋体" panose="02010600030101010101" pitchFamily="2" charset="-122"/>
              </a:rPr>
              <a:t>）</a:t>
            </a:r>
            <a:endParaRPr lang="en-US" altLang="zh-CN" kern="100" dirty="0">
              <a:latin typeface="Times New Roman" panose="02020603050405020304" pitchFamily="18" charset="0"/>
              <a:ea typeface="宋体" panose="02010600030101010101" pitchFamily="2" charset="-122"/>
            </a:endParaRPr>
          </a:p>
          <a:p>
            <a:pPr algn="just">
              <a:lnSpc>
                <a:spcPts val="2200"/>
              </a:lnSpc>
            </a:pPr>
            <a:r>
              <a:rPr lang="en-US" altLang="zh-CN" sz="1800" kern="100" dirty="0">
                <a:effectLst/>
                <a:latin typeface="Times New Roman" panose="02020603050405020304" pitchFamily="18" charset="0"/>
                <a:ea typeface="宋体" panose="02010600030101010101" pitchFamily="2" charset="-122"/>
              </a:rPr>
              <a:t>2. </a:t>
            </a:r>
            <a:r>
              <a:rPr lang="zh-CN" altLang="zh-CN" sz="1800" b="1" kern="100" dirty="0">
                <a:effectLst/>
                <a:latin typeface="Times New Roman" panose="02020603050405020304" pitchFamily="18" charset="0"/>
                <a:ea typeface="宋体" panose="02010600030101010101" pitchFamily="2" charset="-122"/>
              </a:rPr>
              <a:t>数据库设计</a:t>
            </a:r>
          </a:p>
          <a:p>
            <a:pPr algn="just">
              <a:lnSpc>
                <a:spcPts val="2200"/>
              </a:lnSpc>
            </a:pPr>
            <a:r>
              <a:rPr lang="en-US" altLang="zh-CN" kern="100" dirty="0">
                <a:latin typeface="Times New Roman" panose="02020603050405020304" pitchFamily="18" charset="0"/>
                <a:ea typeface="宋体" panose="02010600030101010101" pitchFamily="2" charset="-122"/>
              </a:rPr>
              <a:t>      a. </a:t>
            </a:r>
            <a:r>
              <a:rPr lang="zh-CN" altLang="zh-CN" sz="1800" kern="100" dirty="0">
                <a:effectLst/>
                <a:latin typeface="Times New Roman" panose="02020603050405020304" pitchFamily="18" charset="0"/>
                <a:ea typeface="宋体" panose="02010600030101010101" pitchFamily="2" charset="-122"/>
              </a:rPr>
              <a:t>实体关系模型：实体关系模型用于表示现实世界中的实体及其之间的关系。</a:t>
            </a:r>
          </a:p>
          <a:p>
            <a:pPr algn="just">
              <a:lnSpc>
                <a:spcPts val="2200"/>
              </a:lnSpc>
            </a:pPr>
            <a:r>
              <a:rPr lang="en-US" altLang="zh-CN" sz="1800" kern="100" dirty="0">
                <a:effectLst/>
                <a:latin typeface="Times New Roman" panose="02020603050405020304" pitchFamily="18" charset="0"/>
                <a:ea typeface="宋体" panose="02010600030101010101" pitchFamily="2" charset="-122"/>
              </a:rPr>
              <a:t>      b.</a:t>
            </a:r>
            <a:r>
              <a:rPr lang="zh-CN" altLang="zh-CN" sz="1800" kern="100" dirty="0">
                <a:effectLst/>
                <a:latin typeface="Times New Roman" panose="02020603050405020304" pitchFamily="18" charset="0"/>
                <a:ea typeface="宋体" panose="02010600030101010101" pitchFamily="2" charset="-122"/>
              </a:rPr>
              <a:t>数据库范式：数据库范式是指数据在数据库中的组织形式，起到减少数据冗余和保证数据一致性的作用。</a:t>
            </a:r>
          </a:p>
          <a:p>
            <a:pPr algn="just">
              <a:lnSpc>
                <a:spcPts val="2200"/>
              </a:lnSpc>
            </a:pPr>
            <a:r>
              <a:rPr lang="en-US" altLang="zh-CN" sz="1800" kern="100" dirty="0">
                <a:effectLst/>
                <a:latin typeface="Times New Roman" panose="02020603050405020304" pitchFamily="18" charset="0"/>
                <a:ea typeface="宋体" panose="02010600030101010101" pitchFamily="2" charset="-122"/>
              </a:rPr>
              <a:t>3.  </a:t>
            </a:r>
            <a:r>
              <a:rPr lang="en-US" altLang="zh-CN" b="1" kern="100" dirty="0">
                <a:latin typeface="Times New Roman" panose="02020603050405020304" pitchFamily="18" charset="0"/>
                <a:ea typeface="宋体" panose="02010600030101010101" pitchFamily="2" charset="-122"/>
              </a:rPr>
              <a:t>SQL</a:t>
            </a:r>
            <a:r>
              <a:rPr lang="zh-CN" altLang="zh-CN" b="1" kern="100" dirty="0">
                <a:latin typeface="Times New Roman" panose="02020603050405020304" pitchFamily="18" charset="0"/>
                <a:ea typeface="宋体" panose="02010600030101010101" pitchFamily="2" charset="-122"/>
              </a:rPr>
              <a:t>语言</a:t>
            </a:r>
          </a:p>
          <a:p>
            <a:pPr algn="just">
              <a:lnSpc>
                <a:spcPts val="2200"/>
              </a:lnSpc>
            </a:pPr>
            <a:r>
              <a:rPr lang="en-US" altLang="zh-CN" kern="100" dirty="0">
                <a:latin typeface="Times New Roman" panose="02020603050405020304" pitchFamily="18" charset="0"/>
                <a:ea typeface="宋体" panose="02010600030101010101" pitchFamily="2" charset="-122"/>
              </a:rPr>
              <a:t>      a.</a:t>
            </a:r>
            <a:r>
              <a:rPr lang="zh-CN" altLang="zh-CN" sz="1800" kern="100" dirty="0">
                <a:effectLst/>
                <a:latin typeface="Times New Roman" panose="02020603050405020304" pitchFamily="18" charset="0"/>
                <a:ea typeface="宋体" panose="02010600030101010101" pitchFamily="2" charset="-122"/>
              </a:rPr>
              <a:t>数据定义语言</a:t>
            </a:r>
            <a:r>
              <a:rPr lang="en-US" altLang="zh-CN" sz="1800" kern="100" dirty="0">
                <a:effectLst/>
                <a:latin typeface="Times New Roman" panose="02020603050405020304" pitchFamily="18" charset="0"/>
                <a:ea typeface="宋体" panose="02010600030101010101" pitchFamily="2" charset="-122"/>
              </a:rPr>
              <a:t>                    b.</a:t>
            </a:r>
            <a:r>
              <a:rPr lang="zh-CN" altLang="zh-CN" sz="1800" kern="100" dirty="0">
                <a:effectLst/>
                <a:latin typeface="Times New Roman" panose="02020603050405020304" pitchFamily="18" charset="0"/>
                <a:ea typeface="宋体" panose="02010600030101010101" pitchFamily="2" charset="-122"/>
              </a:rPr>
              <a:t>数据操作语言（</a:t>
            </a:r>
            <a:r>
              <a:rPr lang="en-US" altLang="zh-CN" sz="1800" kern="100" dirty="0">
                <a:effectLst/>
                <a:latin typeface="Times New Roman" panose="02020603050405020304" pitchFamily="18" charset="0"/>
                <a:ea typeface="宋体" panose="02010600030101010101" pitchFamily="2" charset="-122"/>
              </a:rPr>
              <a:t>DML</a:t>
            </a:r>
            <a:r>
              <a:rPr lang="zh-CN" altLang="zh-CN" sz="1800" kern="100" dirty="0">
                <a:effectLst/>
                <a:latin typeface="Times New Roman" panose="02020603050405020304" pitchFamily="18" charset="0"/>
                <a:ea typeface="宋体" panose="02010600030101010101" pitchFamily="2" charset="-122"/>
              </a:rPr>
              <a:t>）</a:t>
            </a:r>
            <a:endParaRPr lang="en-US" altLang="zh-CN" sz="1800" kern="100" dirty="0">
              <a:effectLst/>
              <a:latin typeface="Times New Roman" panose="02020603050405020304" pitchFamily="18" charset="0"/>
              <a:ea typeface="宋体" panose="02010600030101010101" pitchFamily="2" charset="-122"/>
            </a:endParaRPr>
          </a:p>
          <a:p>
            <a:pPr algn="just">
              <a:lnSpc>
                <a:spcPts val="2200"/>
              </a:lnSpc>
            </a:pPr>
            <a:r>
              <a:rPr lang="en-US" altLang="zh-CN" kern="100" dirty="0">
                <a:latin typeface="Times New Roman" panose="02020603050405020304" pitchFamily="18" charset="0"/>
                <a:ea typeface="宋体" panose="02010600030101010101" pitchFamily="2" charset="-122"/>
              </a:rPr>
              <a:t>      </a:t>
            </a:r>
            <a:r>
              <a:rPr lang="en-US" altLang="zh-CN" sz="1800" kern="100" dirty="0">
                <a:effectLst/>
                <a:latin typeface="Times New Roman" panose="02020603050405020304" pitchFamily="18" charset="0"/>
                <a:ea typeface="宋体" panose="02010600030101010101" pitchFamily="2" charset="-122"/>
              </a:rPr>
              <a:t>c.</a:t>
            </a:r>
            <a:r>
              <a:rPr lang="zh-CN" altLang="zh-CN" sz="1800" kern="100" dirty="0">
                <a:effectLst/>
                <a:latin typeface="Times New Roman" panose="02020603050405020304" pitchFamily="18" charset="0"/>
                <a:ea typeface="宋体" panose="02010600030101010101" pitchFamily="2" charset="-122"/>
              </a:rPr>
              <a:t>数据查询语言（</a:t>
            </a:r>
            <a:r>
              <a:rPr lang="en-US" altLang="zh-CN" sz="1800" kern="100" dirty="0">
                <a:effectLst/>
                <a:latin typeface="Times New Roman" panose="02020603050405020304" pitchFamily="18" charset="0"/>
                <a:ea typeface="宋体" panose="02010600030101010101" pitchFamily="2" charset="-122"/>
              </a:rPr>
              <a:t>DQL</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    d.</a:t>
            </a:r>
            <a:r>
              <a:rPr lang="zh-CN" altLang="zh-CN" sz="1800" kern="100" dirty="0">
                <a:effectLst/>
                <a:latin typeface="Times New Roman" panose="02020603050405020304" pitchFamily="18" charset="0"/>
                <a:ea typeface="宋体" panose="02010600030101010101" pitchFamily="2" charset="-122"/>
              </a:rPr>
              <a:t>数据控制语言（</a:t>
            </a:r>
            <a:r>
              <a:rPr lang="en-US" altLang="zh-CN" sz="1800" kern="100" dirty="0">
                <a:effectLst/>
                <a:latin typeface="Times New Roman" panose="02020603050405020304" pitchFamily="18" charset="0"/>
                <a:ea typeface="宋体" panose="02010600030101010101" pitchFamily="2" charset="-122"/>
              </a:rPr>
              <a:t>DCL</a:t>
            </a:r>
            <a:r>
              <a:rPr lang="zh-CN" altLang="zh-CN" sz="1800" kern="100" dirty="0">
                <a:effectLst/>
                <a:latin typeface="Times New Roman" panose="02020603050405020304" pitchFamily="18" charset="0"/>
                <a:ea typeface="宋体" panose="02010600030101010101" pitchFamily="2" charset="-122"/>
              </a:rPr>
              <a:t>）</a:t>
            </a:r>
          </a:p>
          <a:p>
            <a:pPr algn="just">
              <a:lnSpc>
                <a:spcPts val="2200"/>
              </a:lnSpc>
            </a:pPr>
            <a:r>
              <a:rPr lang="en-US" altLang="zh-CN" sz="1800" kern="100" dirty="0">
                <a:effectLst/>
                <a:latin typeface="Times New Roman" panose="02020603050405020304" pitchFamily="18" charset="0"/>
                <a:ea typeface="宋体" panose="02010600030101010101" pitchFamily="2" charset="-122"/>
              </a:rPr>
              <a:t>4. </a:t>
            </a:r>
            <a:r>
              <a:rPr lang="zh-CN" altLang="zh-CN" b="1" kern="100" dirty="0">
                <a:latin typeface="Times New Roman" panose="02020603050405020304" pitchFamily="18" charset="0"/>
                <a:ea typeface="宋体" panose="02010600030101010101" pitchFamily="2" charset="-122"/>
              </a:rPr>
              <a:t>数据库管理与优化</a:t>
            </a:r>
          </a:p>
          <a:p>
            <a:pPr algn="just">
              <a:lnSpc>
                <a:spcPts val="2200"/>
              </a:lnSpc>
            </a:pPr>
            <a:r>
              <a:rPr lang="en-US" altLang="zh-CN" sz="1800" kern="100" dirty="0">
                <a:effectLst/>
                <a:latin typeface="Times New Roman" panose="02020603050405020304" pitchFamily="18" charset="0"/>
                <a:ea typeface="宋体" panose="02010600030101010101" pitchFamily="2" charset="-122"/>
              </a:rPr>
              <a:t>      a.</a:t>
            </a:r>
            <a:r>
              <a:rPr lang="zh-CN" altLang="zh-CN" sz="1800" kern="100" dirty="0">
                <a:effectLst/>
                <a:latin typeface="Times New Roman" panose="02020603050405020304" pitchFamily="18" charset="0"/>
                <a:ea typeface="宋体" panose="02010600030101010101" pitchFamily="2" charset="-122"/>
              </a:rPr>
              <a:t>数据库备份与恢复：数据库备份是为了防止数据丢失而将数据库的副本存储在备用设备上，备份方式包括定期全量备份和增量备份等。</a:t>
            </a:r>
          </a:p>
          <a:p>
            <a:pPr algn="just">
              <a:lnSpc>
                <a:spcPts val="2200"/>
              </a:lnSpc>
            </a:pPr>
            <a:r>
              <a:rPr lang="en-US" altLang="zh-CN" sz="1800" kern="100" dirty="0">
                <a:effectLst/>
                <a:latin typeface="Times New Roman" panose="02020603050405020304" pitchFamily="18" charset="0"/>
                <a:ea typeface="宋体" panose="02010600030101010101" pitchFamily="2" charset="-122"/>
              </a:rPr>
              <a:t>      b.</a:t>
            </a:r>
            <a:r>
              <a:rPr lang="zh-CN" altLang="zh-CN" sz="1800" kern="100" dirty="0">
                <a:effectLst/>
                <a:latin typeface="Times New Roman" panose="02020603050405020304" pitchFamily="18" charset="0"/>
                <a:ea typeface="宋体" panose="02010600030101010101" pitchFamily="2" charset="-122"/>
              </a:rPr>
              <a:t>数据库性能优化：通过调整数据库参数、优化</a:t>
            </a:r>
            <a:r>
              <a:rPr lang="en-US" altLang="zh-CN" sz="1800" kern="100" dirty="0">
                <a:effectLst/>
                <a:latin typeface="Times New Roman" panose="02020603050405020304" pitchFamily="18" charset="0"/>
                <a:ea typeface="宋体" panose="02010600030101010101" pitchFamily="2" charset="-122"/>
              </a:rPr>
              <a:t>SQL</a:t>
            </a:r>
            <a:r>
              <a:rPr lang="zh-CN" altLang="zh-CN" sz="1800" kern="100" dirty="0">
                <a:effectLst/>
                <a:latin typeface="Times New Roman" panose="02020603050405020304" pitchFamily="18" charset="0"/>
                <a:ea typeface="宋体" panose="02010600030101010101" pitchFamily="2" charset="-122"/>
              </a:rPr>
              <a:t>语句、建立合适的索引等手段，提高数据库的访问性能和响应速度。</a:t>
            </a:r>
          </a:p>
          <a:p>
            <a:pPr algn="just">
              <a:lnSpc>
                <a:spcPts val="2200"/>
              </a:lnSpc>
            </a:pPr>
            <a:r>
              <a:rPr lang="en-US" altLang="zh-CN" sz="1800" kern="100" dirty="0">
                <a:effectLst/>
                <a:latin typeface="Times New Roman" panose="02020603050405020304" pitchFamily="18" charset="0"/>
                <a:ea typeface="宋体" panose="02010600030101010101" pitchFamily="2" charset="-122"/>
              </a:rPr>
              <a:t>      c.</a:t>
            </a:r>
            <a:r>
              <a:rPr lang="zh-CN" altLang="zh-CN" sz="1800" kern="100" dirty="0">
                <a:effectLst/>
                <a:latin typeface="Times New Roman" panose="02020603050405020304" pitchFamily="18" charset="0"/>
                <a:ea typeface="宋体" panose="02010600030101010101" pitchFamily="2" charset="-122"/>
              </a:rPr>
              <a:t>数据库安全与权限管理：数据库安全包括对数据库的访问权限控制、身份认证、数据加密等，保障数据库中数据的安全性。</a:t>
            </a:r>
          </a:p>
          <a:p>
            <a:pPr indent="342900" algn="just">
              <a:lnSpc>
                <a:spcPct val="125000"/>
              </a:lnSpc>
            </a:pPr>
            <a:r>
              <a:rPr lang="en-US" altLang="zh-CN" kern="100" dirty="0">
                <a:effectLst/>
                <a:latin typeface="Times New Roman" panose="02020603050405020304" pitchFamily="18" charset="0"/>
                <a:ea typeface="宋体" panose="02010600030101010101" pitchFamily="2" charset="-122"/>
              </a:rPr>
              <a:t>   </a:t>
            </a:r>
            <a:endParaRPr lang="zh-CN" altLang="zh-CN" kern="100" dirty="0">
              <a:effectLst/>
              <a:latin typeface="Times New Roman" panose="02020603050405020304" pitchFamily="18" charset="0"/>
              <a:ea typeface="宋体" panose="02010600030101010101" pitchFamily="2" charset="-122"/>
            </a:endParaRPr>
          </a:p>
        </p:txBody>
      </p:sp>
      <p:pic>
        <p:nvPicPr>
          <p:cNvPr id="8" name="图片 7">
            <a:extLst>
              <a:ext uri="{FF2B5EF4-FFF2-40B4-BE49-F238E27FC236}">
                <a16:creationId xmlns:a16="http://schemas.microsoft.com/office/drawing/2014/main" id="{AB0AF32C-E048-D360-E250-4DC4C2B44B98}"/>
              </a:ext>
            </a:extLst>
          </p:cNvPr>
          <p:cNvPicPr>
            <a:picLocks noChangeAspect="1"/>
          </p:cNvPicPr>
          <p:nvPr/>
        </p:nvPicPr>
        <p:blipFill rotWithShape="1">
          <a:blip r:embed="rId2">
            <a:extLst>
              <a:ext uri="{28A0092B-C50C-407E-A947-70E740481C1C}">
                <a14:useLocalDpi xmlns:a14="http://schemas.microsoft.com/office/drawing/2010/main" val="0"/>
              </a:ext>
            </a:extLst>
          </a:blip>
          <a:srcRect t="13537" r="56145" b="10738"/>
          <a:stretch/>
        </p:blipFill>
        <p:spPr>
          <a:xfrm>
            <a:off x="401901" y="1364928"/>
            <a:ext cx="4515539" cy="4385850"/>
          </a:xfrm>
          <a:prstGeom prst="rect">
            <a:avLst/>
          </a:prstGeom>
          <a:effectLst>
            <a:softEdge rad="127000"/>
          </a:effectLst>
        </p:spPr>
      </p:pic>
    </p:spTree>
    <p:extLst>
      <p:ext uri="{BB962C8B-B14F-4D97-AF65-F5344CB8AC3E}">
        <p14:creationId xmlns:p14="http://schemas.microsoft.com/office/powerpoint/2010/main" val="607724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18C83B2-6D16-D28E-0D0B-7A164DA56C1A}"/>
              </a:ext>
            </a:extLst>
          </p:cNvPr>
          <p:cNvSpPr txBox="1"/>
          <p:nvPr/>
        </p:nvSpPr>
        <p:spPr>
          <a:xfrm>
            <a:off x="1047729" y="1335012"/>
            <a:ext cx="4348730" cy="5225148"/>
          </a:xfrm>
          <a:prstGeom prst="rect">
            <a:avLst/>
          </a:prstGeom>
          <a:noFill/>
        </p:spPr>
        <p:txBody>
          <a:bodyPr wrap="square">
            <a:spAutoFit/>
          </a:bodyPr>
          <a:lstStyle/>
          <a:p>
            <a:pPr algn="l">
              <a:lnSpc>
                <a:spcPts val="2200"/>
              </a:lnSpc>
            </a:pPr>
            <a:r>
              <a:rPr lang="en-US" altLang="zh-CN" sz="1400" dirty="0"/>
              <a:t>        Spring </a:t>
            </a:r>
            <a:r>
              <a:rPr lang="zh-CN" altLang="en-US" sz="1400" dirty="0"/>
              <a:t>是一个开源的轻量级框架，提供了广泛的技术支持和功能。主要包括：</a:t>
            </a:r>
            <a:r>
              <a:rPr lang="en-US" altLang="zh-CN" sz="1400" dirty="0"/>
              <a:t>IoC</a:t>
            </a:r>
            <a:r>
              <a:rPr lang="zh-CN" altLang="en-US" sz="1400" dirty="0"/>
              <a:t>（控制反转）容器、</a:t>
            </a:r>
            <a:r>
              <a:rPr lang="en-US" altLang="zh-CN" sz="1400" dirty="0"/>
              <a:t>AOP</a:t>
            </a:r>
            <a:r>
              <a:rPr lang="zh-CN" altLang="en-US" sz="1400" dirty="0"/>
              <a:t>（面向切面编程）、事务管理、数据访问集成、</a:t>
            </a:r>
            <a:r>
              <a:rPr lang="en-US" altLang="zh-CN" sz="1400" dirty="0"/>
              <a:t>MVC </a:t>
            </a:r>
            <a:r>
              <a:rPr lang="zh-CN" altLang="en-US" sz="1400" dirty="0"/>
              <a:t>框架等。</a:t>
            </a:r>
            <a:endParaRPr lang="en-US" altLang="zh-CN" sz="1400" dirty="0"/>
          </a:p>
          <a:p>
            <a:pPr algn="l">
              <a:lnSpc>
                <a:spcPts val="2200"/>
              </a:lnSpc>
            </a:pPr>
            <a:r>
              <a:rPr lang="en-US" altLang="zh-CN" sz="1400" dirty="0"/>
              <a:t>       </a:t>
            </a:r>
            <a:r>
              <a:rPr lang="zh-CN" altLang="en-US" sz="1400" dirty="0"/>
              <a:t>其中，</a:t>
            </a:r>
            <a:r>
              <a:rPr lang="en-US" altLang="zh-CN" sz="1400" dirty="0"/>
              <a:t>IoC </a:t>
            </a:r>
            <a:r>
              <a:rPr lang="zh-CN" altLang="en-US" sz="1400" dirty="0"/>
              <a:t>容器实现了对象的依赖注入，降低了组件之间的耦合；</a:t>
            </a:r>
            <a:r>
              <a:rPr lang="en-US" altLang="zh-CN" sz="1400" dirty="0"/>
              <a:t>AOP </a:t>
            </a:r>
            <a:r>
              <a:rPr lang="zh-CN" altLang="en-US" sz="1400" dirty="0"/>
              <a:t>提供了横切关注点的解决方案，实现了模块化的开发；事务管理支持声明式事务处理，确保数据操作的一致性；数据访问集成简化了与数据库的交互；</a:t>
            </a:r>
            <a:r>
              <a:rPr lang="en-US" altLang="zh-CN" sz="1400" dirty="0"/>
              <a:t>MVC </a:t>
            </a:r>
            <a:r>
              <a:rPr lang="zh-CN" altLang="en-US" sz="1400" dirty="0"/>
              <a:t>框架提供了灵活的 </a:t>
            </a:r>
            <a:r>
              <a:rPr lang="en-US" altLang="zh-CN" sz="1400" dirty="0"/>
              <a:t>Web </a:t>
            </a:r>
            <a:r>
              <a:rPr lang="zh-CN" altLang="en-US" sz="1400" dirty="0"/>
              <a:t>应用开发方式。</a:t>
            </a:r>
            <a:r>
              <a:rPr lang="en-US" altLang="zh-CN" sz="1400" dirty="0"/>
              <a:t>Spring </a:t>
            </a:r>
            <a:r>
              <a:rPr lang="zh-CN" altLang="en-US" sz="1400" dirty="0"/>
              <a:t>技术点丰富，广泛应用于企业级 </a:t>
            </a:r>
            <a:r>
              <a:rPr lang="en-US" altLang="zh-CN" sz="1400" dirty="0"/>
              <a:t>Java </a:t>
            </a:r>
            <a:r>
              <a:rPr lang="zh-CN" altLang="en-US" sz="1400" dirty="0"/>
              <a:t>开发中，提升了开发效率和代码质量。</a:t>
            </a:r>
            <a:endParaRPr lang="en-US" altLang="zh-CN" sz="1400" dirty="0"/>
          </a:p>
          <a:p>
            <a:pPr>
              <a:lnSpc>
                <a:spcPts val="2200"/>
              </a:lnSpc>
              <a:spcBef>
                <a:spcPts val="600"/>
              </a:spcBef>
            </a:pPr>
            <a:r>
              <a:rPr lang="en-US" altLang="zh-CN" sz="1400" b="1" dirty="0"/>
              <a:t>1.  </a:t>
            </a:r>
            <a:r>
              <a:rPr lang="zh-CN" altLang="en-US" sz="1400" b="1" dirty="0"/>
              <a:t>注解：</a:t>
            </a:r>
            <a:r>
              <a:rPr lang="en-US" altLang="zh-CN" sz="1400" dirty="0" err="1"/>
              <a:t>项目使用了Spring框架的注解，如@SpringBootApplication</a:t>
            </a:r>
            <a:r>
              <a:rPr lang="en-US" altLang="zh-CN" sz="1400" dirty="0"/>
              <a:t>、@</a:t>
            </a:r>
            <a:r>
              <a:rPr lang="en-US" altLang="zh-CN" sz="1400" dirty="0" err="1"/>
              <a:t>RestController</a:t>
            </a:r>
            <a:r>
              <a:rPr lang="en-US" altLang="zh-CN" sz="1400" dirty="0"/>
              <a:t>、@</a:t>
            </a:r>
            <a:r>
              <a:rPr lang="en-US" altLang="zh-CN" sz="1400" dirty="0" err="1"/>
              <a:t>Mapper等</a:t>
            </a:r>
            <a:r>
              <a:rPr lang="en-US" altLang="zh-CN" sz="1400" dirty="0"/>
              <a:t>。</a:t>
            </a:r>
          </a:p>
          <a:p>
            <a:pPr>
              <a:lnSpc>
                <a:spcPts val="2200"/>
              </a:lnSpc>
            </a:pPr>
            <a:r>
              <a:rPr lang="en-US" altLang="zh-CN" sz="1400" b="1" dirty="0"/>
              <a:t>2.  Spring Boot</a:t>
            </a:r>
            <a:r>
              <a:rPr lang="zh-CN" altLang="en-US" sz="1400" b="1" dirty="0"/>
              <a:t>：</a:t>
            </a:r>
            <a:r>
              <a:rPr lang="en-US" altLang="zh-CN" sz="1400" dirty="0"/>
              <a:t>通过继承spring-boot-starter-parent和引入如spring-boot-starter-web等starter依赖，项目快速搭建并简化了Spring应用的开发和部署。</a:t>
            </a:r>
          </a:p>
          <a:p>
            <a:pPr algn="l">
              <a:lnSpc>
                <a:spcPts val="2200"/>
              </a:lnSpc>
            </a:pPr>
            <a:endParaRPr lang="zh-CN" altLang="zh-CN" sz="1600" kern="100" dirty="0">
              <a:effectLst/>
              <a:latin typeface="Times New Roman" panose="02020603050405020304" pitchFamily="18" charset="0"/>
              <a:ea typeface="宋体" panose="02010600030101010101" pitchFamily="2" charset="-122"/>
            </a:endParaRPr>
          </a:p>
        </p:txBody>
      </p:sp>
      <p:sp>
        <p:nvSpPr>
          <p:cNvPr id="6" name="Shape 13603">
            <a:extLst>
              <a:ext uri="{FF2B5EF4-FFF2-40B4-BE49-F238E27FC236}">
                <a16:creationId xmlns:a16="http://schemas.microsoft.com/office/drawing/2014/main" id="{1C556781-9589-BA3D-1AB3-A6AC3C6F8645}"/>
              </a:ext>
            </a:extLst>
          </p:cNvPr>
          <p:cNvSpPr/>
          <p:nvPr/>
        </p:nvSpPr>
        <p:spPr>
          <a:xfrm>
            <a:off x="1273825" y="796798"/>
            <a:ext cx="439939" cy="401532"/>
          </a:xfrm>
          <a:custGeom>
            <a:avLst/>
            <a:gdLst/>
            <a:ahLst/>
            <a:cxnLst>
              <a:cxn ang="0">
                <a:pos x="wd2" y="hd2"/>
              </a:cxn>
              <a:cxn ang="5400000">
                <a:pos x="wd2" y="hd2"/>
              </a:cxn>
              <a:cxn ang="10800000">
                <a:pos x="wd2" y="hd2"/>
              </a:cxn>
              <a:cxn ang="16200000">
                <a:pos x="wd2" y="hd2"/>
              </a:cxn>
            </a:cxnLst>
            <a:rect l="0" t="0" r="r" b="b"/>
            <a:pathLst>
              <a:path w="21595" h="21595" extrusionOk="0">
                <a:moveTo>
                  <a:pt x="1193" y="0"/>
                </a:moveTo>
                <a:cubicBezTo>
                  <a:pt x="532" y="0"/>
                  <a:pt x="0" y="583"/>
                  <a:pt x="0" y="1307"/>
                </a:cubicBezTo>
                <a:lnTo>
                  <a:pt x="0" y="18528"/>
                </a:lnTo>
                <a:cubicBezTo>
                  <a:pt x="0" y="19252"/>
                  <a:pt x="532" y="19835"/>
                  <a:pt x="1193" y="19835"/>
                </a:cubicBezTo>
                <a:lnTo>
                  <a:pt x="14281" y="19835"/>
                </a:lnTo>
                <a:cubicBezTo>
                  <a:pt x="14179" y="19608"/>
                  <a:pt x="14146" y="19366"/>
                  <a:pt x="14207" y="19120"/>
                </a:cubicBezTo>
                <a:cubicBezTo>
                  <a:pt x="14241" y="18979"/>
                  <a:pt x="14294" y="18843"/>
                  <a:pt x="14374" y="18732"/>
                </a:cubicBezTo>
                <a:cubicBezTo>
                  <a:pt x="14264" y="18658"/>
                  <a:pt x="14172" y="18565"/>
                  <a:pt x="14095" y="18446"/>
                </a:cubicBezTo>
                <a:cubicBezTo>
                  <a:pt x="14059" y="18390"/>
                  <a:pt x="14025" y="18323"/>
                  <a:pt x="14001" y="18262"/>
                </a:cubicBezTo>
                <a:lnTo>
                  <a:pt x="1436" y="18262"/>
                </a:lnTo>
                <a:lnTo>
                  <a:pt x="1436" y="4698"/>
                </a:lnTo>
                <a:lnTo>
                  <a:pt x="18495" y="4698"/>
                </a:lnTo>
                <a:lnTo>
                  <a:pt x="18495" y="13564"/>
                </a:lnTo>
                <a:cubicBezTo>
                  <a:pt x="18859" y="13600"/>
                  <a:pt x="19168" y="13859"/>
                  <a:pt x="19296" y="14217"/>
                </a:cubicBezTo>
                <a:cubicBezTo>
                  <a:pt x="19410" y="14149"/>
                  <a:pt x="19536" y="14107"/>
                  <a:pt x="19669" y="14095"/>
                </a:cubicBezTo>
                <a:cubicBezTo>
                  <a:pt x="19760" y="14087"/>
                  <a:pt x="19844" y="14096"/>
                  <a:pt x="19930" y="14115"/>
                </a:cubicBezTo>
                <a:lnTo>
                  <a:pt x="19930" y="1307"/>
                </a:lnTo>
                <a:cubicBezTo>
                  <a:pt x="19930" y="583"/>
                  <a:pt x="19398" y="0"/>
                  <a:pt x="18737" y="0"/>
                </a:cubicBezTo>
                <a:lnTo>
                  <a:pt x="1193" y="0"/>
                </a:lnTo>
                <a:close/>
                <a:moveTo>
                  <a:pt x="13517" y="1716"/>
                </a:moveTo>
                <a:lnTo>
                  <a:pt x="13946" y="1716"/>
                </a:lnTo>
                <a:cubicBezTo>
                  <a:pt x="14190" y="1716"/>
                  <a:pt x="14393" y="1938"/>
                  <a:pt x="14393" y="2206"/>
                </a:cubicBezTo>
                <a:lnTo>
                  <a:pt x="14393" y="2758"/>
                </a:lnTo>
                <a:cubicBezTo>
                  <a:pt x="14393" y="3026"/>
                  <a:pt x="14190" y="3248"/>
                  <a:pt x="13946" y="3248"/>
                </a:cubicBezTo>
                <a:lnTo>
                  <a:pt x="13517" y="3248"/>
                </a:lnTo>
                <a:cubicBezTo>
                  <a:pt x="13273" y="3248"/>
                  <a:pt x="13069" y="3026"/>
                  <a:pt x="13069" y="2758"/>
                </a:cubicBezTo>
                <a:cubicBezTo>
                  <a:pt x="13069" y="2758"/>
                  <a:pt x="13069" y="2206"/>
                  <a:pt x="13069" y="2206"/>
                </a:cubicBezTo>
                <a:cubicBezTo>
                  <a:pt x="13069" y="1938"/>
                  <a:pt x="13273" y="1716"/>
                  <a:pt x="13517" y="1716"/>
                </a:cubicBezTo>
                <a:close/>
                <a:moveTo>
                  <a:pt x="15568" y="1716"/>
                </a:moveTo>
                <a:lnTo>
                  <a:pt x="16015" y="1716"/>
                </a:lnTo>
                <a:cubicBezTo>
                  <a:pt x="16260" y="1716"/>
                  <a:pt x="16462" y="1938"/>
                  <a:pt x="16462" y="2206"/>
                </a:cubicBezTo>
                <a:lnTo>
                  <a:pt x="16462" y="2758"/>
                </a:lnTo>
                <a:cubicBezTo>
                  <a:pt x="16462" y="3026"/>
                  <a:pt x="16260" y="3248"/>
                  <a:pt x="16015" y="3248"/>
                </a:cubicBezTo>
                <a:lnTo>
                  <a:pt x="15568" y="3248"/>
                </a:lnTo>
                <a:cubicBezTo>
                  <a:pt x="15323" y="3248"/>
                  <a:pt x="15120" y="3026"/>
                  <a:pt x="15120" y="2758"/>
                </a:cubicBezTo>
                <a:cubicBezTo>
                  <a:pt x="15120" y="2758"/>
                  <a:pt x="15120" y="2206"/>
                  <a:pt x="15120" y="2206"/>
                </a:cubicBezTo>
                <a:cubicBezTo>
                  <a:pt x="15120" y="1938"/>
                  <a:pt x="15323" y="1716"/>
                  <a:pt x="15568" y="1716"/>
                </a:cubicBezTo>
                <a:close/>
                <a:moveTo>
                  <a:pt x="17618" y="1716"/>
                </a:moveTo>
                <a:lnTo>
                  <a:pt x="18066" y="1716"/>
                </a:lnTo>
                <a:cubicBezTo>
                  <a:pt x="18310" y="1716"/>
                  <a:pt x="18513" y="1938"/>
                  <a:pt x="18513" y="2206"/>
                </a:cubicBezTo>
                <a:lnTo>
                  <a:pt x="18513" y="2758"/>
                </a:lnTo>
                <a:cubicBezTo>
                  <a:pt x="18513" y="3026"/>
                  <a:pt x="18310" y="3248"/>
                  <a:pt x="18066" y="3248"/>
                </a:cubicBezTo>
                <a:lnTo>
                  <a:pt x="17618" y="3248"/>
                </a:lnTo>
                <a:cubicBezTo>
                  <a:pt x="17375" y="3248"/>
                  <a:pt x="17190" y="3026"/>
                  <a:pt x="17190" y="2758"/>
                </a:cubicBezTo>
                <a:cubicBezTo>
                  <a:pt x="17190" y="2758"/>
                  <a:pt x="17190" y="2206"/>
                  <a:pt x="17190" y="2206"/>
                </a:cubicBezTo>
                <a:cubicBezTo>
                  <a:pt x="17190" y="1938"/>
                  <a:pt x="17375" y="1716"/>
                  <a:pt x="17618" y="1716"/>
                </a:cubicBezTo>
                <a:close/>
                <a:moveTo>
                  <a:pt x="11093" y="6537"/>
                </a:moveTo>
                <a:cubicBezTo>
                  <a:pt x="10821" y="6537"/>
                  <a:pt x="10579" y="6723"/>
                  <a:pt x="10496" y="7007"/>
                </a:cubicBezTo>
                <a:lnTo>
                  <a:pt x="8390" y="14177"/>
                </a:lnTo>
                <a:cubicBezTo>
                  <a:pt x="8330" y="14383"/>
                  <a:pt x="8347" y="14614"/>
                  <a:pt x="8464" y="14789"/>
                </a:cubicBezTo>
                <a:cubicBezTo>
                  <a:pt x="8581" y="14965"/>
                  <a:pt x="8769" y="15075"/>
                  <a:pt x="8968" y="15075"/>
                </a:cubicBezTo>
                <a:lnTo>
                  <a:pt x="8986" y="15075"/>
                </a:lnTo>
                <a:cubicBezTo>
                  <a:pt x="9258" y="15075"/>
                  <a:pt x="9500" y="14889"/>
                  <a:pt x="9583" y="14606"/>
                </a:cubicBezTo>
                <a:lnTo>
                  <a:pt x="11690" y="7436"/>
                </a:lnTo>
                <a:cubicBezTo>
                  <a:pt x="11750" y="7228"/>
                  <a:pt x="11732" y="6999"/>
                  <a:pt x="11615" y="6823"/>
                </a:cubicBezTo>
                <a:cubicBezTo>
                  <a:pt x="11498" y="6647"/>
                  <a:pt x="11310" y="6537"/>
                  <a:pt x="11112" y="6537"/>
                </a:cubicBezTo>
                <a:lnTo>
                  <a:pt x="11093" y="6537"/>
                </a:lnTo>
                <a:close/>
                <a:moveTo>
                  <a:pt x="7998" y="8498"/>
                </a:moveTo>
                <a:cubicBezTo>
                  <a:pt x="7908" y="8498"/>
                  <a:pt x="7818" y="8517"/>
                  <a:pt x="7737" y="8559"/>
                </a:cubicBezTo>
                <a:lnTo>
                  <a:pt x="4530" y="10193"/>
                </a:lnTo>
                <a:cubicBezTo>
                  <a:pt x="4312" y="10305"/>
                  <a:pt x="4176" y="10542"/>
                  <a:pt x="4176" y="10806"/>
                </a:cubicBezTo>
                <a:lnTo>
                  <a:pt x="4176" y="10867"/>
                </a:lnTo>
                <a:cubicBezTo>
                  <a:pt x="4176" y="11131"/>
                  <a:pt x="4312" y="11367"/>
                  <a:pt x="4530" y="11480"/>
                </a:cubicBezTo>
                <a:lnTo>
                  <a:pt x="7737" y="13114"/>
                </a:lnTo>
                <a:cubicBezTo>
                  <a:pt x="7820" y="13156"/>
                  <a:pt x="7907" y="13176"/>
                  <a:pt x="7998" y="13176"/>
                </a:cubicBezTo>
                <a:cubicBezTo>
                  <a:pt x="8117" y="13176"/>
                  <a:pt x="8233" y="13143"/>
                  <a:pt x="8334" y="13073"/>
                </a:cubicBezTo>
                <a:cubicBezTo>
                  <a:pt x="8514" y="12947"/>
                  <a:pt x="8632" y="12736"/>
                  <a:pt x="8632" y="12502"/>
                </a:cubicBezTo>
                <a:cubicBezTo>
                  <a:pt x="8632" y="12502"/>
                  <a:pt x="8632" y="12481"/>
                  <a:pt x="8632" y="12481"/>
                </a:cubicBezTo>
                <a:cubicBezTo>
                  <a:pt x="8632" y="12217"/>
                  <a:pt x="8497" y="11980"/>
                  <a:pt x="8278" y="11868"/>
                </a:cubicBezTo>
                <a:lnTo>
                  <a:pt x="6264" y="10847"/>
                </a:lnTo>
                <a:lnTo>
                  <a:pt x="8278" y="9826"/>
                </a:lnTo>
                <a:cubicBezTo>
                  <a:pt x="8497" y="9714"/>
                  <a:pt x="8632" y="9457"/>
                  <a:pt x="8632" y="9192"/>
                </a:cubicBezTo>
                <a:lnTo>
                  <a:pt x="8632" y="9172"/>
                </a:lnTo>
                <a:cubicBezTo>
                  <a:pt x="8632" y="8937"/>
                  <a:pt x="8514" y="8726"/>
                  <a:pt x="8334" y="8600"/>
                </a:cubicBezTo>
                <a:cubicBezTo>
                  <a:pt x="8234" y="8530"/>
                  <a:pt x="8118" y="8498"/>
                  <a:pt x="7998" y="8498"/>
                </a:cubicBezTo>
                <a:close/>
                <a:moveTo>
                  <a:pt x="12547" y="8498"/>
                </a:moveTo>
                <a:cubicBezTo>
                  <a:pt x="12427" y="8498"/>
                  <a:pt x="12312" y="8530"/>
                  <a:pt x="12212" y="8600"/>
                </a:cubicBezTo>
                <a:cubicBezTo>
                  <a:pt x="12031" y="8726"/>
                  <a:pt x="11932" y="8937"/>
                  <a:pt x="11932" y="9172"/>
                </a:cubicBezTo>
                <a:lnTo>
                  <a:pt x="11932" y="9192"/>
                </a:lnTo>
                <a:cubicBezTo>
                  <a:pt x="11932" y="9457"/>
                  <a:pt x="12067" y="9714"/>
                  <a:pt x="12286" y="9826"/>
                </a:cubicBezTo>
                <a:lnTo>
                  <a:pt x="14300" y="10847"/>
                </a:lnTo>
                <a:lnTo>
                  <a:pt x="12286" y="11868"/>
                </a:lnTo>
                <a:cubicBezTo>
                  <a:pt x="12067" y="11980"/>
                  <a:pt x="11932" y="12217"/>
                  <a:pt x="11932" y="12481"/>
                </a:cubicBezTo>
                <a:lnTo>
                  <a:pt x="11932" y="12502"/>
                </a:lnTo>
                <a:cubicBezTo>
                  <a:pt x="11932" y="12736"/>
                  <a:pt x="12031" y="12947"/>
                  <a:pt x="12212" y="13073"/>
                </a:cubicBezTo>
                <a:cubicBezTo>
                  <a:pt x="12312" y="13143"/>
                  <a:pt x="12428" y="13176"/>
                  <a:pt x="12547" y="13176"/>
                </a:cubicBezTo>
                <a:cubicBezTo>
                  <a:pt x="12638" y="13176"/>
                  <a:pt x="12743" y="13156"/>
                  <a:pt x="12827" y="13114"/>
                </a:cubicBezTo>
                <a:lnTo>
                  <a:pt x="16034" y="11480"/>
                </a:lnTo>
                <a:cubicBezTo>
                  <a:pt x="16253" y="11368"/>
                  <a:pt x="16388" y="11131"/>
                  <a:pt x="16388" y="10867"/>
                </a:cubicBezTo>
                <a:lnTo>
                  <a:pt x="16388" y="10806"/>
                </a:lnTo>
                <a:cubicBezTo>
                  <a:pt x="16388" y="10542"/>
                  <a:pt x="16253" y="10305"/>
                  <a:pt x="16034" y="10193"/>
                </a:cubicBezTo>
                <a:lnTo>
                  <a:pt x="12827" y="8559"/>
                </a:lnTo>
                <a:cubicBezTo>
                  <a:pt x="12746" y="8517"/>
                  <a:pt x="12637" y="8498"/>
                  <a:pt x="12547" y="8498"/>
                </a:cubicBezTo>
                <a:close/>
                <a:moveTo>
                  <a:pt x="17879" y="14381"/>
                </a:moveTo>
                <a:cubicBezTo>
                  <a:pt x="17776" y="14381"/>
                  <a:pt x="17693" y="14472"/>
                  <a:pt x="17693" y="14585"/>
                </a:cubicBezTo>
                <a:lnTo>
                  <a:pt x="17693" y="15341"/>
                </a:lnTo>
                <a:cubicBezTo>
                  <a:pt x="17491" y="15392"/>
                  <a:pt x="17294" y="15465"/>
                  <a:pt x="17115" y="15566"/>
                </a:cubicBezTo>
                <a:lnTo>
                  <a:pt x="16686" y="14994"/>
                </a:lnTo>
                <a:cubicBezTo>
                  <a:pt x="16620" y="14907"/>
                  <a:pt x="16486" y="14900"/>
                  <a:pt x="16407" y="14973"/>
                </a:cubicBezTo>
                <a:lnTo>
                  <a:pt x="15829" y="15504"/>
                </a:lnTo>
                <a:cubicBezTo>
                  <a:pt x="15790" y="15540"/>
                  <a:pt x="15758" y="15593"/>
                  <a:pt x="15754" y="15647"/>
                </a:cubicBezTo>
                <a:cubicBezTo>
                  <a:pt x="15750" y="15701"/>
                  <a:pt x="15778" y="15749"/>
                  <a:pt x="15810" y="15790"/>
                </a:cubicBezTo>
                <a:lnTo>
                  <a:pt x="16239" y="16362"/>
                </a:lnTo>
                <a:cubicBezTo>
                  <a:pt x="16117" y="16539"/>
                  <a:pt x="16020" y="16727"/>
                  <a:pt x="15940" y="16934"/>
                </a:cubicBezTo>
                <a:lnTo>
                  <a:pt x="15269" y="16812"/>
                </a:lnTo>
                <a:cubicBezTo>
                  <a:pt x="15168" y="16792"/>
                  <a:pt x="15064" y="16864"/>
                  <a:pt x="15046" y="16975"/>
                </a:cubicBezTo>
                <a:lnTo>
                  <a:pt x="14915" y="17813"/>
                </a:lnTo>
                <a:cubicBezTo>
                  <a:pt x="14906" y="17866"/>
                  <a:pt x="14925" y="17911"/>
                  <a:pt x="14952" y="17956"/>
                </a:cubicBezTo>
                <a:cubicBezTo>
                  <a:pt x="14981" y="18000"/>
                  <a:pt x="15016" y="18028"/>
                  <a:pt x="15064" y="18037"/>
                </a:cubicBezTo>
                <a:lnTo>
                  <a:pt x="15735" y="18160"/>
                </a:lnTo>
                <a:cubicBezTo>
                  <a:pt x="15747" y="18387"/>
                  <a:pt x="15789" y="18624"/>
                  <a:pt x="15847" y="18834"/>
                </a:cubicBezTo>
                <a:lnTo>
                  <a:pt x="15251" y="19202"/>
                </a:lnTo>
                <a:cubicBezTo>
                  <a:pt x="15208" y="19228"/>
                  <a:pt x="15189" y="19273"/>
                  <a:pt x="15176" y="19324"/>
                </a:cubicBezTo>
                <a:cubicBezTo>
                  <a:pt x="15164" y="19378"/>
                  <a:pt x="15170" y="19441"/>
                  <a:pt x="15195" y="19488"/>
                </a:cubicBezTo>
                <a:lnTo>
                  <a:pt x="15568" y="20203"/>
                </a:lnTo>
                <a:cubicBezTo>
                  <a:pt x="15592" y="20250"/>
                  <a:pt x="15632" y="20290"/>
                  <a:pt x="15679" y="20305"/>
                </a:cubicBezTo>
                <a:cubicBezTo>
                  <a:pt x="15695" y="20309"/>
                  <a:pt x="15719" y="20305"/>
                  <a:pt x="15735" y="20305"/>
                </a:cubicBezTo>
                <a:cubicBezTo>
                  <a:pt x="15768" y="20305"/>
                  <a:pt x="15799" y="20302"/>
                  <a:pt x="15829" y="20284"/>
                </a:cubicBezTo>
                <a:lnTo>
                  <a:pt x="16425" y="19917"/>
                </a:lnTo>
                <a:cubicBezTo>
                  <a:pt x="16563" y="20079"/>
                  <a:pt x="16720" y="20223"/>
                  <a:pt x="16891" y="20346"/>
                </a:cubicBezTo>
                <a:lnTo>
                  <a:pt x="16649" y="21040"/>
                </a:lnTo>
                <a:cubicBezTo>
                  <a:pt x="16632" y="21091"/>
                  <a:pt x="16628" y="21154"/>
                  <a:pt x="16649" y="21204"/>
                </a:cubicBezTo>
                <a:cubicBezTo>
                  <a:pt x="16670" y="21253"/>
                  <a:pt x="16714" y="21288"/>
                  <a:pt x="16761" y="21306"/>
                </a:cubicBezTo>
                <a:lnTo>
                  <a:pt x="17488" y="21592"/>
                </a:lnTo>
                <a:cubicBezTo>
                  <a:pt x="17509" y="21600"/>
                  <a:pt x="17522" y="21592"/>
                  <a:pt x="17544" y="21592"/>
                </a:cubicBezTo>
                <a:cubicBezTo>
                  <a:pt x="17571" y="21592"/>
                  <a:pt x="17593" y="21585"/>
                  <a:pt x="17618" y="21571"/>
                </a:cubicBezTo>
                <a:cubicBezTo>
                  <a:pt x="17663" y="21549"/>
                  <a:pt x="17695" y="21521"/>
                  <a:pt x="17712" y="21469"/>
                </a:cubicBezTo>
                <a:lnTo>
                  <a:pt x="17954" y="20754"/>
                </a:lnTo>
                <a:cubicBezTo>
                  <a:pt x="18054" y="20767"/>
                  <a:pt x="18149" y="20775"/>
                  <a:pt x="18252" y="20775"/>
                </a:cubicBezTo>
                <a:cubicBezTo>
                  <a:pt x="18355" y="20775"/>
                  <a:pt x="18469" y="20767"/>
                  <a:pt x="18569" y="20754"/>
                </a:cubicBezTo>
                <a:lnTo>
                  <a:pt x="18793" y="21469"/>
                </a:lnTo>
                <a:cubicBezTo>
                  <a:pt x="18810" y="21521"/>
                  <a:pt x="18841" y="21549"/>
                  <a:pt x="18886" y="21571"/>
                </a:cubicBezTo>
                <a:cubicBezTo>
                  <a:pt x="18911" y="21585"/>
                  <a:pt x="18952" y="21592"/>
                  <a:pt x="18979" y="21592"/>
                </a:cubicBezTo>
                <a:cubicBezTo>
                  <a:pt x="19001" y="21592"/>
                  <a:pt x="19015" y="21600"/>
                  <a:pt x="19035" y="21592"/>
                </a:cubicBezTo>
                <a:lnTo>
                  <a:pt x="19762" y="21306"/>
                </a:lnTo>
                <a:cubicBezTo>
                  <a:pt x="19809" y="21288"/>
                  <a:pt x="19835" y="21253"/>
                  <a:pt x="19856" y="21204"/>
                </a:cubicBezTo>
                <a:cubicBezTo>
                  <a:pt x="19877" y="21154"/>
                  <a:pt x="19891" y="21091"/>
                  <a:pt x="19874" y="21040"/>
                </a:cubicBezTo>
                <a:lnTo>
                  <a:pt x="19632" y="20346"/>
                </a:lnTo>
                <a:cubicBezTo>
                  <a:pt x="19803" y="20223"/>
                  <a:pt x="19959" y="20079"/>
                  <a:pt x="20098" y="19917"/>
                </a:cubicBezTo>
                <a:lnTo>
                  <a:pt x="20695" y="20284"/>
                </a:lnTo>
                <a:cubicBezTo>
                  <a:pt x="20723" y="20302"/>
                  <a:pt x="20755" y="20305"/>
                  <a:pt x="20788" y="20305"/>
                </a:cubicBezTo>
                <a:cubicBezTo>
                  <a:pt x="20804" y="20305"/>
                  <a:pt x="20809" y="20309"/>
                  <a:pt x="20825" y="20305"/>
                </a:cubicBezTo>
                <a:cubicBezTo>
                  <a:pt x="20873" y="20290"/>
                  <a:pt x="20912" y="20250"/>
                  <a:pt x="20937" y="20203"/>
                </a:cubicBezTo>
                <a:lnTo>
                  <a:pt x="21328" y="19488"/>
                </a:lnTo>
                <a:cubicBezTo>
                  <a:pt x="21353" y="19441"/>
                  <a:pt x="21360" y="19377"/>
                  <a:pt x="21347" y="19324"/>
                </a:cubicBezTo>
                <a:cubicBezTo>
                  <a:pt x="21334" y="19272"/>
                  <a:pt x="21297" y="19228"/>
                  <a:pt x="21254" y="19202"/>
                </a:cubicBezTo>
                <a:lnTo>
                  <a:pt x="20676" y="18834"/>
                </a:lnTo>
                <a:cubicBezTo>
                  <a:pt x="20735" y="18624"/>
                  <a:pt x="20758" y="18387"/>
                  <a:pt x="20769" y="18160"/>
                </a:cubicBezTo>
                <a:lnTo>
                  <a:pt x="21440" y="18037"/>
                </a:lnTo>
                <a:cubicBezTo>
                  <a:pt x="21489" y="18028"/>
                  <a:pt x="21542" y="18000"/>
                  <a:pt x="21571" y="17956"/>
                </a:cubicBezTo>
                <a:cubicBezTo>
                  <a:pt x="21600" y="17911"/>
                  <a:pt x="21598" y="17866"/>
                  <a:pt x="21590" y="17813"/>
                </a:cubicBezTo>
                <a:lnTo>
                  <a:pt x="21459" y="16975"/>
                </a:lnTo>
                <a:cubicBezTo>
                  <a:pt x="21441" y="16864"/>
                  <a:pt x="21356" y="16792"/>
                  <a:pt x="21254" y="16812"/>
                </a:cubicBezTo>
                <a:lnTo>
                  <a:pt x="20583" y="16934"/>
                </a:lnTo>
                <a:cubicBezTo>
                  <a:pt x="20502" y="16727"/>
                  <a:pt x="20388" y="16539"/>
                  <a:pt x="20266" y="16362"/>
                </a:cubicBezTo>
                <a:lnTo>
                  <a:pt x="20713" y="15790"/>
                </a:lnTo>
                <a:cubicBezTo>
                  <a:pt x="20745" y="15749"/>
                  <a:pt x="20755" y="15701"/>
                  <a:pt x="20751" y="15647"/>
                </a:cubicBezTo>
                <a:cubicBezTo>
                  <a:pt x="20746" y="15593"/>
                  <a:pt x="20733" y="15540"/>
                  <a:pt x="20695" y="15504"/>
                </a:cubicBezTo>
                <a:lnTo>
                  <a:pt x="20098" y="14973"/>
                </a:lnTo>
                <a:cubicBezTo>
                  <a:pt x="20060" y="14938"/>
                  <a:pt x="20017" y="14907"/>
                  <a:pt x="19968" y="14912"/>
                </a:cubicBezTo>
                <a:cubicBezTo>
                  <a:pt x="19918" y="14917"/>
                  <a:pt x="19868" y="14952"/>
                  <a:pt x="19837" y="14994"/>
                </a:cubicBezTo>
                <a:lnTo>
                  <a:pt x="19408" y="15566"/>
                </a:lnTo>
                <a:cubicBezTo>
                  <a:pt x="19229" y="15465"/>
                  <a:pt x="19032" y="15392"/>
                  <a:pt x="18830" y="15341"/>
                </a:cubicBezTo>
                <a:lnTo>
                  <a:pt x="18830" y="14585"/>
                </a:lnTo>
                <a:cubicBezTo>
                  <a:pt x="18830" y="14472"/>
                  <a:pt x="18747" y="14381"/>
                  <a:pt x="18644" y="14381"/>
                </a:cubicBezTo>
                <a:lnTo>
                  <a:pt x="17879" y="14381"/>
                </a:lnTo>
                <a:close/>
                <a:moveTo>
                  <a:pt x="18252" y="16873"/>
                </a:moveTo>
                <a:cubicBezTo>
                  <a:pt x="18819" y="16873"/>
                  <a:pt x="19278" y="17375"/>
                  <a:pt x="19278" y="17996"/>
                </a:cubicBezTo>
                <a:cubicBezTo>
                  <a:pt x="19278" y="18618"/>
                  <a:pt x="18819" y="19120"/>
                  <a:pt x="18252" y="19120"/>
                </a:cubicBezTo>
                <a:cubicBezTo>
                  <a:pt x="17685" y="19120"/>
                  <a:pt x="17227" y="18618"/>
                  <a:pt x="17227" y="17996"/>
                </a:cubicBezTo>
                <a:cubicBezTo>
                  <a:pt x="17227" y="17375"/>
                  <a:pt x="17685" y="16873"/>
                  <a:pt x="18252" y="16873"/>
                </a:cubicBezTo>
                <a:close/>
              </a:path>
            </a:pathLst>
          </a:custGeom>
          <a:solidFill>
            <a:schemeClr val="accent4"/>
          </a:solidFill>
          <a:ln w="12700">
            <a:miter lim="400000"/>
          </a:ln>
        </p:spPr>
        <p:txBody>
          <a:bodyPr lIns="19051" tIns="19051" rIns="19051" bIns="19051" anchor="ctr"/>
          <a:lstStyle/>
          <a:p>
            <a:pPr defTabSz="228594">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ym typeface="+mn-lt"/>
            </a:endParaRPr>
          </a:p>
        </p:txBody>
      </p:sp>
      <p:sp>
        <p:nvSpPr>
          <p:cNvPr id="7" name="Shape 13567">
            <a:extLst>
              <a:ext uri="{FF2B5EF4-FFF2-40B4-BE49-F238E27FC236}">
                <a16:creationId xmlns:a16="http://schemas.microsoft.com/office/drawing/2014/main" id="{CA45AE61-BAD3-1C64-983E-A4358F129144}"/>
              </a:ext>
            </a:extLst>
          </p:cNvPr>
          <p:cNvSpPr/>
          <p:nvPr/>
        </p:nvSpPr>
        <p:spPr>
          <a:xfrm>
            <a:off x="2047278" y="904720"/>
            <a:ext cx="2213032" cy="2174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gn="l" defTabSz="914400">
              <a:lnSpc>
                <a:spcPct val="80000"/>
              </a:lnSpc>
              <a:defRPr sz="3000">
                <a:solidFill>
                  <a:srgbClr val="FCAF17"/>
                </a:solidFill>
                <a:latin typeface="Roboto Medium"/>
                <a:ea typeface="Roboto Medium"/>
                <a:cs typeface="Roboto Medium"/>
                <a:sym typeface="Roboto Medium"/>
              </a:defRPr>
            </a:lvl1pPr>
          </a:lstStyle>
          <a:p>
            <a:pPr lvl="0" algn="ctr">
              <a:lnSpc>
                <a:spcPct val="130000"/>
              </a:lnSpc>
              <a:defRPr sz="1800">
                <a:solidFill>
                  <a:srgbClr val="000000"/>
                </a:solidFill>
              </a:defRPr>
            </a:pPr>
            <a:r>
              <a:rPr lang="en-US" altLang="zh-CN" sz="2800" b="1" dirty="0">
                <a:solidFill>
                  <a:srgbClr val="FFB850"/>
                </a:solidFill>
                <a:latin typeface="Arial Rounded MT Bold" panose="020F0704030504030204" pitchFamily="34" charset="0"/>
                <a:sym typeface="+mn-lt"/>
              </a:rPr>
              <a:t>Spring</a:t>
            </a:r>
            <a:endParaRPr sz="2800" b="1" dirty="0">
              <a:solidFill>
                <a:srgbClr val="FFB850"/>
              </a:solidFill>
              <a:latin typeface="Arial Rounded MT Bold" panose="020F0704030504030204" pitchFamily="34" charset="0"/>
              <a:sym typeface="+mn-lt"/>
            </a:endParaRPr>
          </a:p>
        </p:txBody>
      </p:sp>
      <p:sp>
        <p:nvSpPr>
          <p:cNvPr id="11" name="文本框 10">
            <a:extLst>
              <a:ext uri="{FF2B5EF4-FFF2-40B4-BE49-F238E27FC236}">
                <a16:creationId xmlns:a16="http://schemas.microsoft.com/office/drawing/2014/main" id="{D9A736AE-D2E5-D1D8-51A4-C22DA41E359F}"/>
              </a:ext>
            </a:extLst>
          </p:cNvPr>
          <p:cNvSpPr txBox="1"/>
          <p:nvPr/>
        </p:nvSpPr>
        <p:spPr>
          <a:xfrm>
            <a:off x="5874074" y="1328316"/>
            <a:ext cx="4868431" cy="5140061"/>
          </a:xfrm>
          <a:prstGeom prst="rect">
            <a:avLst/>
          </a:prstGeom>
          <a:noFill/>
        </p:spPr>
        <p:txBody>
          <a:bodyPr wrap="square">
            <a:spAutoFit/>
          </a:bodyPr>
          <a:lstStyle/>
          <a:p>
            <a:pPr indent="152400" algn="l">
              <a:lnSpc>
                <a:spcPts val="2200"/>
              </a:lnSpc>
            </a:pPr>
            <a:r>
              <a:rPr lang="en-US" altLang="zh-CN" sz="1400"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git</a:t>
            </a:r>
            <a:r>
              <a:rPr lang="zh-CN" altLang="zh-CN" sz="1400" kern="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是一种分布式版本控制系统，它能有效地管理代码的变更和版本控制。通过</a:t>
            </a:r>
            <a:r>
              <a:rPr lang="en-US" altLang="zh-CN" sz="1400" kern="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git</a:t>
            </a:r>
            <a:r>
              <a:rPr lang="zh-CN" altLang="zh-CN" sz="1400" kern="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，团队成员可以在不同的分支上独立开发，而不会相互干扰。此外，</a:t>
            </a:r>
            <a:r>
              <a:rPr lang="en-US" altLang="zh-CN" sz="1400" kern="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git</a:t>
            </a:r>
            <a:r>
              <a:rPr lang="zh-CN" altLang="zh-CN" sz="1400" kern="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还提供了合并（</a:t>
            </a:r>
            <a:r>
              <a:rPr lang="en-US" altLang="zh-CN" sz="1400" kern="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merge</a:t>
            </a:r>
            <a:r>
              <a:rPr lang="zh-CN" altLang="zh-CN" sz="1400" kern="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）和回滚（</a:t>
            </a:r>
            <a:r>
              <a:rPr lang="en-US" altLang="zh-CN" sz="1400" kern="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rollback</a:t>
            </a:r>
            <a:r>
              <a:rPr lang="zh-CN" altLang="zh-CN" sz="1400" kern="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）等功能，以确保项目代码的稳定性和可靠性。</a:t>
            </a:r>
            <a:endParaRPr lang="zh-CN" altLang="zh-CN" sz="1400" kern="100" dirty="0">
              <a:effectLst/>
              <a:latin typeface="Times New Roman" panose="02020603050405020304" pitchFamily="18" charset="0"/>
              <a:ea typeface="宋体" panose="02010600030101010101" pitchFamily="2" charset="-122"/>
            </a:endParaRPr>
          </a:p>
          <a:p>
            <a:pPr algn="l">
              <a:lnSpc>
                <a:spcPts val="2200"/>
              </a:lnSpc>
            </a:pPr>
            <a:r>
              <a:rPr lang="en-US" altLang="zh-CN" sz="1400" b="1"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1. </a:t>
            </a:r>
            <a:r>
              <a:rPr lang="zh-CN" altLang="zh-CN" sz="1400" b="1" kern="0" dirty="0">
                <a:solidFill>
                  <a:srgbClr val="000000"/>
                </a:solidFill>
                <a:latin typeface="宋体" panose="02010600030101010101" pitchFamily="2" charset="-122"/>
                <a:ea typeface="宋体" panose="02010600030101010101" pitchFamily="2" charset="-122"/>
              </a:rPr>
              <a:t>仓库和分支管理</a:t>
            </a:r>
            <a:r>
              <a:rPr lang="zh-CN" altLang="zh-CN" sz="1400" b="1" kern="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sz="1400" kern="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在</a:t>
            </a:r>
            <a:r>
              <a:rPr lang="en-US" altLang="zh-CN" sz="1400" kern="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git</a:t>
            </a:r>
            <a:r>
              <a:rPr lang="zh-CN" altLang="zh-CN" sz="1400" kern="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中，每个项目都有一个仓库（</a:t>
            </a:r>
            <a:r>
              <a:rPr lang="en-US" altLang="zh-CN" sz="1400" kern="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repository</a:t>
            </a:r>
            <a:r>
              <a:rPr lang="zh-CN" altLang="zh-CN" sz="1400" kern="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），而仓库可以包含一个或多个分支（</a:t>
            </a:r>
            <a:r>
              <a:rPr lang="en-US" altLang="zh-CN" sz="1400" kern="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branch</a:t>
            </a:r>
            <a:r>
              <a:rPr lang="zh-CN" altLang="zh-CN" sz="1400" kern="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）。主分支（</a:t>
            </a:r>
            <a:r>
              <a:rPr lang="en-US" altLang="zh-CN" sz="1400" kern="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master</a:t>
            </a:r>
            <a:r>
              <a:rPr lang="zh-CN" altLang="zh-CN" sz="1400" kern="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）通常用于存放稳定版本的代码，而开发人员在自己的分支上进行开发和试验，最终将其合并到主分支上。</a:t>
            </a:r>
            <a:endParaRPr lang="zh-CN" altLang="zh-CN" sz="1400" kern="100" dirty="0">
              <a:effectLst/>
              <a:latin typeface="Times New Roman" panose="02020603050405020304" pitchFamily="18" charset="0"/>
              <a:ea typeface="宋体" panose="02010600030101010101" pitchFamily="2" charset="-122"/>
            </a:endParaRPr>
          </a:p>
          <a:p>
            <a:pPr algn="l">
              <a:lnSpc>
                <a:spcPts val="2200"/>
              </a:lnSpc>
            </a:pPr>
            <a:r>
              <a:rPr lang="en-US" altLang="zh-CN" sz="1400" b="1"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2. </a:t>
            </a:r>
            <a:r>
              <a:rPr lang="zh-CN" altLang="zh-CN" sz="1400" b="1" kern="0" dirty="0">
                <a:solidFill>
                  <a:srgbClr val="000000"/>
                </a:solidFill>
                <a:latin typeface="宋体" panose="02010600030101010101" pitchFamily="2" charset="-122"/>
                <a:ea typeface="宋体" panose="02010600030101010101" pitchFamily="2" charset="-122"/>
              </a:rPr>
              <a:t>提交和修改管理</a:t>
            </a:r>
            <a:r>
              <a:rPr lang="zh-CN" altLang="zh-CN" sz="1400" kern="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a:t>
            </a:r>
            <a:r>
              <a:rPr lang="en-US" altLang="zh-CN" sz="1400" kern="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git</a:t>
            </a:r>
            <a:r>
              <a:rPr lang="zh-CN" altLang="zh-CN" sz="1400" kern="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允许我们将代码的修改作为提交（</a:t>
            </a:r>
            <a:r>
              <a:rPr lang="en-US" altLang="zh-CN" sz="1400" kern="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commit</a:t>
            </a:r>
            <a:r>
              <a:rPr lang="zh-CN" altLang="zh-CN" sz="1400" kern="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）保存到仓库中，每个提交都有一个唯一的标识符。</a:t>
            </a:r>
            <a:endParaRPr lang="zh-CN" altLang="zh-CN" sz="1400" kern="100" dirty="0">
              <a:effectLst/>
              <a:latin typeface="Times New Roman" panose="02020603050405020304" pitchFamily="18" charset="0"/>
              <a:ea typeface="宋体" panose="02010600030101010101" pitchFamily="2" charset="-122"/>
            </a:endParaRPr>
          </a:p>
          <a:p>
            <a:pPr algn="l">
              <a:lnSpc>
                <a:spcPts val="2200"/>
              </a:lnSpc>
            </a:pPr>
            <a:r>
              <a:rPr lang="en-US" altLang="zh-CN" sz="1400" b="1"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3. </a:t>
            </a:r>
            <a:r>
              <a:rPr lang="zh-CN" altLang="zh-CN" sz="1400" b="1" kern="0" dirty="0">
                <a:solidFill>
                  <a:srgbClr val="000000"/>
                </a:solidFill>
                <a:latin typeface="宋体" panose="02010600030101010101" pitchFamily="2" charset="-122"/>
                <a:ea typeface="宋体" panose="02010600030101010101" pitchFamily="2" charset="-122"/>
              </a:rPr>
              <a:t>远程仓库和协作</a:t>
            </a:r>
            <a:r>
              <a:rPr lang="zh-CN" altLang="zh-CN" sz="1400" b="1" kern="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sz="1400" kern="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了解到</a:t>
            </a:r>
            <a:r>
              <a:rPr lang="en-US" altLang="zh-CN" sz="1400" kern="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git</a:t>
            </a:r>
            <a:r>
              <a:rPr lang="zh-CN" altLang="zh-CN" sz="1400" kern="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允许我们将本地仓库与远程仓库进行同步。</a:t>
            </a:r>
            <a:r>
              <a:rPr lang="en-US" altLang="zh-CN" sz="1400" kern="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GitHub</a:t>
            </a:r>
            <a:r>
              <a:rPr lang="zh-CN" altLang="zh-CN" sz="1400" kern="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是一个流行的托管服务平台，它为我们提供了远程仓库的存储和管理功能。</a:t>
            </a:r>
            <a:endParaRPr lang="en-US" altLang="zh-CN" sz="1400" kern="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endParaRPr>
          </a:p>
          <a:p>
            <a:pPr algn="l">
              <a:lnSpc>
                <a:spcPts val="2200"/>
              </a:lnSpc>
            </a:pPr>
            <a:r>
              <a:rPr lang="en-US" altLang="zh-CN" sz="1400" b="1" kern="0" dirty="0">
                <a:solidFill>
                  <a:srgbClr val="333333"/>
                </a:solidFill>
                <a:effectLst/>
                <a:latin typeface="宋体" panose="02010600030101010101" pitchFamily="2" charset="-122"/>
                <a:ea typeface="宋体" panose="02010600030101010101" pitchFamily="2" charset="-122"/>
                <a:cs typeface="宋体" panose="02010600030101010101" pitchFamily="2" charset="-122"/>
              </a:rPr>
              <a:t>4. </a:t>
            </a:r>
            <a:r>
              <a:rPr lang="zh-CN" altLang="zh-CN" sz="1400" b="1" kern="0" dirty="0">
                <a:solidFill>
                  <a:srgbClr val="000000"/>
                </a:solidFill>
                <a:latin typeface="宋体" panose="02010600030101010101" pitchFamily="2" charset="-122"/>
                <a:ea typeface="宋体" panose="02010600030101010101" pitchFamily="2" charset="-122"/>
              </a:rPr>
              <a:t>解决冲突</a:t>
            </a:r>
            <a:r>
              <a:rPr lang="zh-CN" altLang="zh-CN" sz="1400" b="1" kern="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sz="1400" kern="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在多人协作的开发环境中，代码冲突是难免的。</a:t>
            </a:r>
            <a:r>
              <a:rPr lang="en-US" altLang="zh-CN" sz="1400" kern="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Git</a:t>
            </a:r>
            <a:r>
              <a:rPr lang="zh-CN" altLang="zh-CN" sz="1400" kern="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提供了一些工具和策略来处理冲突，例如合并冲突（</a:t>
            </a:r>
            <a:r>
              <a:rPr lang="en-US" altLang="zh-CN" sz="1400" kern="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merge conflict</a:t>
            </a:r>
            <a:r>
              <a:rPr lang="zh-CN" altLang="zh-CN" sz="1400" kern="0" dirty="0">
                <a:solidFill>
                  <a:srgbClr val="333333"/>
                </a:solidFill>
                <a:effectLst/>
                <a:latin typeface="Times New Roman" panose="02020603050405020304" pitchFamily="18" charset="0"/>
                <a:ea typeface="宋体" panose="02010600030101010101" pitchFamily="2" charset="-122"/>
                <a:cs typeface="宋体" panose="02010600030101010101" pitchFamily="2" charset="-122"/>
              </a:rPr>
              <a:t>）的解决方案。</a:t>
            </a:r>
            <a:endParaRPr lang="zh-CN" altLang="zh-CN" sz="1400" kern="100" dirty="0">
              <a:effectLst/>
              <a:latin typeface="Times New Roman" panose="02020603050405020304" pitchFamily="18" charset="0"/>
              <a:ea typeface="宋体" panose="02010600030101010101" pitchFamily="2" charset="-122"/>
            </a:endParaRPr>
          </a:p>
        </p:txBody>
      </p:sp>
      <p:pic>
        <p:nvPicPr>
          <p:cNvPr id="12" name="图片 11">
            <a:extLst>
              <a:ext uri="{FF2B5EF4-FFF2-40B4-BE49-F238E27FC236}">
                <a16:creationId xmlns:a16="http://schemas.microsoft.com/office/drawing/2014/main" id="{65F58204-0B3B-5C63-A8C2-AA38F30312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51832" y="4075668"/>
            <a:ext cx="1277473" cy="2539444"/>
          </a:xfrm>
          <a:prstGeom prst="rect">
            <a:avLst/>
          </a:prstGeom>
        </p:spPr>
      </p:pic>
      <p:sp>
        <p:nvSpPr>
          <p:cNvPr id="14" name="Shape 13579">
            <a:extLst>
              <a:ext uri="{FF2B5EF4-FFF2-40B4-BE49-F238E27FC236}">
                <a16:creationId xmlns:a16="http://schemas.microsoft.com/office/drawing/2014/main" id="{0B5105A9-DEF7-5FFC-62FF-DDA0B1C0C645}"/>
              </a:ext>
            </a:extLst>
          </p:cNvPr>
          <p:cNvSpPr/>
          <p:nvPr/>
        </p:nvSpPr>
        <p:spPr>
          <a:xfrm>
            <a:off x="6187019" y="798027"/>
            <a:ext cx="151850" cy="411389"/>
          </a:xfrm>
          <a:custGeom>
            <a:avLst/>
            <a:gdLst/>
            <a:ahLst/>
            <a:cxnLst>
              <a:cxn ang="0">
                <a:pos x="wd2" y="hd2"/>
              </a:cxn>
              <a:cxn ang="5400000">
                <a:pos x="wd2" y="hd2"/>
              </a:cxn>
              <a:cxn ang="10800000">
                <a:pos x="wd2" y="hd2"/>
              </a:cxn>
              <a:cxn ang="16200000">
                <a:pos x="wd2" y="hd2"/>
              </a:cxn>
            </a:cxnLst>
            <a:rect l="0" t="0" r="r" b="b"/>
            <a:pathLst>
              <a:path w="21600" h="21600" extrusionOk="0">
                <a:moveTo>
                  <a:pt x="10354" y="0"/>
                </a:moveTo>
                <a:cubicBezTo>
                  <a:pt x="8882" y="0"/>
                  <a:pt x="7409" y="208"/>
                  <a:pt x="6286" y="622"/>
                </a:cubicBezTo>
                <a:cubicBezTo>
                  <a:pt x="4041" y="1451"/>
                  <a:pt x="4041" y="2795"/>
                  <a:pt x="6286" y="3624"/>
                </a:cubicBezTo>
                <a:cubicBezTo>
                  <a:pt x="8532" y="4452"/>
                  <a:pt x="12173" y="4452"/>
                  <a:pt x="14419" y="3624"/>
                </a:cubicBezTo>
                <a:cubicBezTo>
                  <a:pt x="16664" y="2795"/>
                  <a:pt x="16664" y="1451"/>
                  <a:pt x="14419" y="622"/>
                </a:cubicBezTo>
                <a:cubicBezTo>
                  <a:pt x="13296" y="208"/>
                  <a:pt x="11825" y="0"/>
                  <a:pt x="10354" y="0"/>
                </a:cubicBezTo>
                <a:close/>
                <a:moveTo>
                  <a:pt x="2751" y="4836"/>
                </a:moveTo>
                <a:cubicBezTo>
                  <a:pt x="1555" y="4836"/>
                  <a:pt x="550" y="5119"/>
                  <a:pt x="171" y="5512"/>
                </a:cubicBezTo>
                <a:cubicBezTo>
                  <a:pt x="65" y="5594"/>
                  <a:pt x="0" y="5685"/>
                  <a:pt x="0" y="5782"/>
                </a:cubicBezTo>
                <a:lnTo>
                  <a:pt x="0" y="5851"/>
                </a:lnTo>
                <a:lnTo>
                  <a:pt x="0" y="6917"/>
                </a:lnTo>
                <a:lnTo>
                  <a:pt x="0" y="12511"/>
                </a:lnTo>
                <a:cubicBezTo>
                  <a:pt x="0" y="12862"/>
                  <a:pt x="772" y="13147"/>
                  <a:pt x="1724" y="13147"/>
                </a:cubicBezTo>
                <a:cubicBezTo>
                  <a:pt x="2676" y="13147"/>
                  <a:pt x="3448" y="12862"/>
                  <a:pt x="3448" y="12511"/>
                </a:cubicBezTo>
                <a:lnTo>
                  <a:pt x="3448" y="8135"/>
                </a:lnTo>
                <a:cubicBezTo>
                  <a:pt x="3404" y="8102"/>
                  <a:pt x="3372" y="8066"/>
                  <a:pt x="3372" y="8026"/>
                </a:cubicBezTo>
                <a:lnTo>
                  <a:pt x="3372" y="7759"/>
                </a:lnTo>
                <a:cubicBezTo>
                  <a:pt x="3372" y="7619"/>
                  <a:pt x="3680" y="7507"/>
                  <a:pt x="4058" y="7507"/>
                </a:cubicBezTo>
                <a:lnTo>
                  <a:pt x="4094" y="7507"/>
                </a:lnTo>
                <a:cubicBezTo>
                  <a:pt x="4472" y="7507"/>
                  <a:pt x="4777" y="7619"/>
                  <a:pt x="4777" y="7759"/>
                </a:cubicBezTo>
                <a:lnTo>
                  <a:pt x="4777" y="8026"/>
                </a:lnTo>
                <a:cubicBezTo>
                  <a:pt x="4777" y="8031"/>
                  <a:pt x="4770" y="8035"/>
                  <a:pt x="4770" y="8039"/>
                </a:cubicBezTo>
                <a:lnTo>
                  <a:pt x="4770" y="20650"/>
                </a:lnTo>
                <a:cubicBezTo>
                  <a:pt x="4770" y="21175"/>
                  <a:pt x="5922" y="21600"/>
                  <a:pt x="7345" y="21600"/>
                </a:cubicBezTo>
                <a:cubicBezTo>
                  <a:pt x="8767" y="21600"/>
                  <a:pt x="9920" y="21175"/>
                  <a:pt x="9920" y="20650"/>
                </a:cubicBezTo>
                <a:lnTo>
                  <a:pt x="9920" y="13164"/>
                </a:lnTo>
                <a:lnTo>
                  <a:pt x="11614" y="13164"/>
                </a:lnTo>
                <a:lnTo>
                  <a:pt x="11614" y="20650"/>
                </a:lnTo>
                <a:cubicBezTo>
                  <a:pt x="11614" y="21175"/>
                  <a:pt x="12767" y="21600"/>
                  <a:pt x="14189" y="21600"/>
                </a:cubicBezTo>
                <a:cubicBezTo>
                  <a:pt x="15612" y="21600"/>
                  <a:pt x="16765" y="21175"/>
                  <a:pt x="16765" y="20650"/>
                </a:cubicBezTo>
                <a:lnTo>
                  <a:pt x="16765" y="7932"/>
                </a:lnTo>
                <a:lnTo>
                  <a:pt x="16782" y="7932"/>
                </a:lnTo>
                <a:lnTo>
                  <a:pt x="16782" y="7759"/>
                </a:lnTo>
                <a:cubicBezTo>
                  <a:pt x="16782" y="7619"/>
                  <a:pt x="17089" y="7507"/>
                  <a:pt x="17467" y="7507"/>
                </a:cubicBezTo>
                <a:lnTo>
                  <a:pt x="17503" y="7507"/>
                </a:lnTo>
                <a:cubicBezTo>
                  <a:pt x="17881" y="7507"/>
                  <a:pt x="18186" y="7619"/>
                  <a:pt x="18186" y="7759"/>
                </a:cubicBezTo>
                <a:lnTo>
                  <a:pt x="18186" y="8026"/>
                </a:lnTo>
                <a:cubicBezTo>
                  <a:pt x="18186" y="8048"/>
                  <a:pt x="18166" y="8068"/>
                  <a:pt x="18152" y="8088"/>
                </a:cubicBezTo>
                <a:lnTo>
                  <a:pt x="18152" y="12511"/>
                </a:lnTo>
                <a:cubicBezTo>
                  <a:pt x="18152" y="12862"/>
                  <a:pt x="18924" y="13147"/>
                  <a:pt x="19876" y="13147"/>
                </a:cubicBezTo>
                <a:cubicBezTo>
                  <a:pt x="20828" y="13147"/>
                  <a:pt x="21600" y="12862"/>
                  <a:pt x="21600" y="12511"/>
                </a:cubicBezTo>
                <a:lnTo>
                  <a:pt x="21600" y="6917"/>
                </a:lnTo>
                <a:lnTo>
                  <a:pt x="21600" y="5851"/>
                </a:lnTo>
                <a:lnTo>
                  <a:pt x="21600" y="5782"/>
                </a:lnTo>
                <a:cubicBezTo>
                  <a:pt x="21600" y="5685"/>
                  <a:pt x="21535" y="5594"/>
                  <a:pt x="21429" y="5512"/>
                </a:cubicBezTo>
                <a:cubicBezTo>
                  <a:pt x="21050" y="5119"/>
                  <a:pt x="20045" y="4836"/>
                  <a:pt x="18849" y="4836"/>
                </a:cubicBezTo>
                <a:lnTo>
                  <a:pt x="2751" y="4836"/>
                </a:lnTo>
                <a:close/>
              </a:path>
            </a:pathLst>
          </a:custGeom>
          <a:solidFill>
            <a:schemeClr val="accent4"/>
          </a:solidFill>
          <a:ln w="12700" cap="flat">
            <a:noFill/>
            <a:miter lim="400000"/>
          </a:ln>
          <a:effectLst/>
        </p:spPr>
        <p:txBody>
          <a:bodyPr wrap="square" lIns="0" tIns="0" rIns="0" bIns="0" numCol="1" anchor="ctr">
            <a:noAutofit/>
          </a:bodyPr>
          <a:lstStyle/>
          <a:p>
            <a:pPr lvl="0">
              <a:defRPr sz="3200">
                <a:solidFill>
                  <a:srgbClr val="FFFFFF"/>
                </a:solidFill>
              </a:defRPr>
            </a:pPr>
            <a:endParaRPr sz="4267">
              <a:sym typeface="+mn-lt"/>
            </a:endParaRPr>
          </a:p>
        </p:txBody>
      </p:sp>
      <p:sp>
        <p:nvSpPr>
          <p:cNvPr id="21" name="Shape 13582">
            <a:extLst>
              <a:ext uri="{FF2B5EF4-FFF2-40B4-BE49-F238E27FC236}">
                <a16:creationId xmlns:a16="http://schemas.microsoft.com/office/drawing/2014/main" id="{4732D9B5-9800-02A8-CA2B-892A8EBD62DC}"/>
              </a:ext>
            </a:extLst>
          </p:cNvPr>
          <p:cNvSpPr/>
          <p:nvPr/>
        </p:nvSpPr>
        <p:spPr>
          <a:xfrm>
            <a:off x="6374767" y="808226"/>
            <a:ext cx="188289" cy="410467"/>
          </a:xfrm>
          <a:custGeom>
            <a:avLst/>
            <a:gdLst/>
            <a:ahLst/>
            <a:cxnLst>
              <a:cxn ang="0">
                <a:pos x="wd2" y="hd2"/>
              </a:cxn>
              <a:cxn ang="5400000">
                <a:pos x="wd2" y="hd2"/>
              </a:cxn>
              <a:cxn ang="10800000">
                <a:pos x="wd2" y="hd2"/>
              </a:cxn>
              <a:cxn ang="16200000">
                <a:pos x="wd2" y="hd2"/>
              </a:cxn>
            </a:cxnLst>
            <a:rect l="0" t="0" r="r" b="b"/>
            <a:pathLst>
              <a:path w="21465" h="21600" extrusionOk="0">
                <a:moveTo>
                  <a:pt x="10734" y="0"/>
                </a:moveTo>
                <a:cubicBezTo>
                  <a:pt x="9684" y="0"/>
                  <a:pt x="8634" y="185"/>
                  <a:pt x="7832" y="555"/>
                </a:cubicBezTo>
                <a:cubicBezTo>
                  <a:pt x="6229" y="1295"/>
                  <a:pt x="6229" y="2496"/>
                  <a:pt x="7832" y="3236"/>
                </a:cubicBezTo>
                <a:cubicBezTo>
                  <a:pt x="9436" y="3976"/>
                  <a:pt x="12036" y="3976"/>
                  <a:pt x="13639" y="3236"/>
                </a:cubicBezTo>
                <a:cubicBezTo>
                  <a:pt x="15242" y="2496"/>
                  <a:pt x="15242" y="1295"/>
                  <a:pt x="13639" y="555"/>
                </a:cubicBezTo>
                <a:cubicBezTo>
                  <a:pt x="12837" y="185"/>
                  <a:pt x="11785" y="0"/>
                  <a:pt x="10734" y="0"/>
                </a:cubicBezTo>
                <a:close/>
                <a:moveTo>
                  <a:pt x="7608" y="4230"/>
                </a:moveTo>
                <a:lnTo>
                  <a:pt x="6386" y="4267"/>
                </a:lnTo>
                <a:lnTo>
                  <a:pt x="5619" y="4372"/>
                </a:lnTo>
                <a:lnTo>
                  <a:pt x="5102" y="4531"/>
                </a:lnTo>
                <a:lnTo>
                  <a:pt x="4585" y="4821"/>
                </a:lnTo>
                <a:lnTo>
                  <a:pt x="3961" y="5339"/>
                </a:lnTo>
                <a:lnTo>
                  <a:pt x="3263" y="6205"/>
                </a:lnTo>
                <a:lnTo>
                  <a:pt x="221" y="10804"/>
                </a:lnTo>
                <a:cubicBezTo>
                  <a:pt x="11" y="10970"/>
                  <a:pt x="-52" y="11166"/>
                  <a:pt x="43" y="11353"/>
                </a:cubicBezTo>
                <a:cubicBezTo>
                  <a:pt x="155" y="11572"/>
                  <a:pt x="474" y="11757"/>
                  <a:pt x="910" y="11857"/>
                </a:cubicBezTo>
                <a:cubicBezTo>
                  <a:pt x="1095" y="11848"/>
                  <a:pt x="1275" y="11829"/>
                  <a:pt x="1449" y="11799"/>
                </a:cubicBezTo>
                <a:cubicBezTo>
                  <a:pt x="2214" y="11670"/>
                  <a:pt x="2778" y="11366"/>
                  <a:pt x="2939" y="10998"/>
                </a:cubicBezTo>
                <a:lnTo>
                  <a:pt x="5339" y="7729"/>
                </a:lnTo>
                <a:cubicBezTo>
                  <a:pt x="5412" y="7601"/>
                  <a:pt x="5533" y="7478"/>
                  <a:pt x="5697" y="7369"/>
                </a:cubicBezTo>
                <a:cubicBezTo>
                  <a:pt x="5977" y="7184"/>
                  <a:pt x="6372" y="7041"/>
                  <a:pt x="6829" y="6959"/>
                </a:cubicBezTo>
                <a:lnTo>
                  <a:pt x="7184" y="7246"/>
                </a:lnTo>
                <a:lnTo>
                  <a:pt x="5258" y="11244"/>
                </a:lnTo>
                <a:lnTo>
                  <a:pt x="1985" y="14779"/>
                </a:lnTo>
                <a:lnTo>
                  <a:pt x="6651" y="14779"/>
                </a:lnTo>
                <a:lnTo>
                  <a:pt x="6651" y="20894"/>
                </a:lnTo>
                <a:cubicBezTo>
                  <a:pt x="6651" y="21284"/>
                  <a:pt x="7338" y="21600"/>
                  <a:pt x="8185" y="21600"/>
                </a:cubicBezTo>
                <a:cubicBezTo>
                  <a:pt x="9031" y="21600"/>
                  <a:pt x="9718" y="21284"/>
                  <a:pt x="9718" y="20894"/>
                </a:cubicBezTo>
                <a:lnTo>
                  <a:pt x="9718" y="14779"/>
                </a:lnTo>
                <a:lnTo>
                  <a:pt x="11809" y="14779"/>
                </a:lnTo>
                <a:lnTo>
                  <a:pt x="11809" y="20894"/>
                </a:lnTo>
                <a:cubicBezTo>
                  <a:pt x="11810" y="21284"/>
                  <a:pt x="12496" y="21600"/>
                  <a:pt x="13343" y="21600"/>
                </a:cubicBezTo>
                <a:cubicBezTo>
                  <a:pt x="14190" y="21600"/>
                  <a:pt x="14876" y="21284"/>
                  <a:pt x="14876" y="20894"/>
                </a:cubicBezTo>
                <a:lnTo>
                  <a:pt x="14876" y="14779"/>
                </a:lnTo>
                <a:lnTo>
                  <a:pt x="15148" y="14779"/>
                </a:lnTo>
                <a:lnTo>
                  <a:pt x="19891" y="14779"/>
                </a:lnTo>
                <a:lnTo>
                  <a:pt x="18635" y="13649"/>
                </a:lnTo>
                <a:cubicBezTo>
                  <a:pt x="18510" y="13553"/>
                  <a:pt x="18387" y="13457"/>
                  <a:pt x="18268" y="13359"/>
                </a:cubicBezTo>
                <a:cubicBezTo>
                  <a:pt x="16031" y="11534"/>
                  <a:pt x="14874" y="9469"/>
                  <a:pt x="14911" y="7372"/>
                </a:cubicBezTo>
                <a:lnTo>
                  <a:pt x="14742" y="7027"/>
                </a:lnTo>
                <a:lnTo>
                  <a:pt x="14880" y="6936"/>
                </a:lnTo>
                <a:lnTo>
                  <a:pt x="15385" y="7028"/>
                </a:lnTo>
                <a:lnTo>
                  <a:pt x="15755" y="7230"/>
                </a:lnTo>
                <a:lnTo>
                  <a:pt x="16076" y="7667"/>
                </a:lnTo>
                <a:cubicBezTo>
                  <a:pt x="16615" y="8406"/>
                  <a:pt x="17179" y="9141"/>
                  <a:pt x="17766" y="9873"/>
                </a:cubicBezTo>
                <a:cubicBezTo>
                  <a:pt x="18209" y="10424"/>
                  <a:pt x="18664" y="10975"/>
                  <a:pt x="19134" y="11522"/>
                </a:cubicBezTo>
                <a:cubicBezTo>
                  <a:pt x="19339" y="11680"/>
                  <a:pt x="19704" y="11781"/>
                  <a:pt x="20103" y="11789"/>
                </a:cubicBezTo>
                <a:cubicBezTo>
                  <a:pt x="20905" y="11806"/>
                  <a:pt x="21548" y="11488"/>
                  <a:pt x="21456" y="11120"/>
                </a:cubicBezTo>
                <a:lnTo>
                  <a:pt x="21331" y="10834"/>
                </a:lnTo>
                <a:lnTo>
                  <a:pt x="18723" y="6751"/>
                </a:lnTo>
                <a:lnTo>
                  <a:pt x="17878" y="5695"/>
                </a:lnTo>
                <a:lnTo>
                  <a:pt x="17027" y="4880"/>
                </a:lnTo>
                <a:lnTo>
                  <a:pt x="16497" y="4601"/>
                </a:lnTo>
                <a:lnTo>
                  <a:pt x="15883" y="4357"/>
                </a:lnTo>
                <a:lnTo>
                  <a:pt x="15347" y="4266"/>
                </a:lnTo>
                <a:lnTo>
                  <a:pt x="14400" y="4230"/>
                </a:lnTo>
                <a:lnTo>
                  <a:pt x="7608" y="4230"/>
                </a:lnTo>
                <a:close/>
              </a:path>
            </a:pathLst>
          </a:custGeom>
          <a:solidFill>
            <a:schemeClr val="accent6"/>
          </a:solidFill>
          <a:ln w="12700" cap="flat">
            <a:noFill/>
            <a:miter lim="400000"/>
          </a:ln>
          <a:effectLst/>
        </p:spPr>
        <p:txBody>
          <a:bodyPr wrap="square" lIns="0" tIns="0" rIns="0" bIns="0" numCol="1" anchor="ctr">
            <a:noAutofit/>
          </a:bodyPr>
          <a:lstStyle/>
          <a:p>
            <a:pPr lvl="0">
              <a:defRPr sz="3200">
                <a:solidFill>
                  <a:srgbClr val="FFFFFF"/>
                </a:solidFill>
              </a:defRPr>
            </a:pPr>
            <a:endParaRPr sz="4267" dirty="0">
              <a:sym typeface="+mn-lt"/>
            </a:endParaRPr>
          </a:p>
        </p:txBody>
      </p:sp>
      <p:sp>
        <p:nvSpPr>
          <p:cNvPr id="23" name="Shape 13570">
            <a:extLst>
              <a:ext uri="{FF2B5EF4-FFF2-40B4-BE49-F238E27FC236}">
                <a16:creationId xmlns:a16="http://schemas.microsoft.com/office/drawing/2014/main" id="{5CC0678D-214A-2A26-C1B7-63E1EF81598D}"/>
              </a:ext>
            </a:extLst>
          </p:cNvPr>
          <p:cNvSpPr/>
          <p:nvPr/>
        </p:nvSpPr>
        <p:spPr>
          <a:xfrm>
            <a:off x="7640918" y="888825"/>
            <a:ext cx="1683809" cy="30950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gn="l" defTabSz="914400">
              <a:lnSpc>
                <a:spcPct val="80000"/>
              </a:lnSpc>
              <a:defRPr sz="3000">
                <a:solidFill>
                  <a:srgbClr val="79BF43"/>
                </a:solidFill>
                <a:latin typeface="Roboto Medium"/>
                <a:ea typeface="Roboto Medium"/>
                <a:cs typeface="Roboto Medium"/>
                <a:sym typeface="Roboto Medium"/>
              </a:defRPr>
            </a:lvl1pPr>
          </a:lstStyle>
          <a:p>
            <a:pPr lvl="0" algn="ctr">
              <a:lnSpc>
                <a:spcPct val="130000"/>
              </a:lnSpc>
              <a:defRPr sz="1800">
                <a:solidFill>
                  <a:srgbClr val="000000"/>
                </a:solidFill>
              </a:defRPr>
            </a:pPr>
            <a:r>
              <a:rPr lang="en-US" sz="2800" b="1" dirty="0">
                <a:solidFill>
                  <a:srgbClr val="01ACBE"/>
                </a:solidFill>
                <a:latin typeface="Arial Rounded MT Bold" panose="020F0704030504030204" pitchFamily="34" charset="0"/>
                <a:sym typeface="+mn-lt"/>
              </a:rPr>
              <a:t>git</a:t>
            </a:r>
            <a:endParaRPr sz="2800" b="1" dirty="0">
              <a:solidFill>
                <a:srgbClr val="01ACBE"/>
              </a:solidFill>
              <a:latin typeface="Arial Rounded MT Bold" panose="020F0704030504030204" pitchFamily="34" charset="0"/>
              <a:sym typeface="+mn-lt"/>
            </a:endParaRPr>
          </a:p>
        </p:txBody>
      </p:sp>
    </p:spTree>
    <p:extLst>
      <p:ext uri="{BB962C8B-B14F-4D97-AF65-F5344CB8AC3E}">
        <p14:creationId xmlns:p14="http://schemas.microsoft.com/office/powerpoint/2010/main" val="2073853093"/>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6"/>
                                        </p:tgtEl>
                                        <p:attrNameLst>
                                          <p:attrName>style.visibility</p:attrName>
                                        </p:attrNameLst>
                                      </p:cBhvr>
                                      <p:to>
                                        <p:strVal val="visible"/>
                                      </p:to>
                                    </p:set>
                                    <p:anim calcmode="lin" valueType="num">
                                      <p:cBhvr>
                                        <p:cTn id="7" dur="700" fill="hold"/>
                                        <p:tgtEl>
                                          <p:spTgt spid="6"/>
                                        </p:tgtEl>
                                        <p:attrNameLst>
                                          <p:attrName>ppt_x</p:attrName>
                                        </p:attrNameLst>
                                      </p:cBhvr>
                                      <p:tavLst>
                                        <p:tav tm="0">
                                          <p:val>
                                            <p:strVal val="#ppt_x"/>
                                          </p:val>
                                        </p:tav>
                                        <p:tav tm="100000">
                                          <p:val>
                                            <p:strVal val="#ppt_x"/>
                                          </p:val>
                                        </p:tav>
                                      </p:tavLst>
                                    </p:anim>
                                    <p:anim calcmode="lin" valueType="num">
                                      <p:cBhvr>
                                        <p:cTn id="8" dur="7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6" name="TextBox 76"/>
          <p:cNvSpPr txBox="1"/>
          <p:nvPr/>
        </p:nvSpPr>
        <p:spPr>
          <a:xfrm>
            <a:off x="4323048" y="3157975"/>
            <a:ext cx="3545903" cy="830997"/>
          </a:xfrm>
          <a:prstGeom prst="rect">
            <a:avLst/>
          </a:prstGeom>
          <a:noFill/>
        </p:spPr>
        <p:txBody>
          <a:bodyPr wrap="square" rtlCol="0">
            <a:spAutoFit/>
          </a:bodyPr>
          <a:lstStyle/>
          <a:p>
            <a:pPr algn="ctr"/>
            <a:r>
              <a:rPr lang="zh-CN" altLang="en-US" sz="4800" b="1" dirty="0">
                <a:solidFill>
                  <a:schemeClr val="accent3"/>
                </a:solidFill>
                <a:ea typeface="张海山锐谐体" panose="02000000000000000000" pitchFamily="2" charset="-122"/>
                <a:sym typeface="+mn-lt"/>
              </a:rPr>
              <a:t>任务概述</a:t>
            </a:r>
          </a:p>
        </p:txBody>
      </p:sp>
      <p:sp>
        <p:nvSpPr>
          <p:cNvPr id="6" name="TextBox 76"/>
          <p:cNvSpPr txBox="1"/>
          <p:nvPr/>
        </p:nvSpPr>
        <p:spPr>
          <a:xfrm>
            <a:off x="4323048" y="2444334"/>
            <a:ext cx="3545903" cy="830997"/>
          </a:xfrm>
          <a:prstGeom prst="rect">
            <a:avLst/>
          </a:prstGeom>
          <a:noFill/>
        </p:spPr>
        <p:txBody>
          <a:bodyPr wrap="square" rtlCol="0">
            <a:spAutoFit/>
          </a:bodyPr>
          <a:lstStyle/>
          <a:p>
            <a:pPr algn="ctr"/>
            <a:r>
              <a:rPr lang="zh-CN" altLang="en-US" sz="4800" b="1" dirty="0">
                <a:solidFill>
                  <a:schemeClr val="accent1"/>
                </a:solidFill>
                <a:ea typeface="张海山锐谐体" panose="02000000000000000000" pitchFamily="2" charset="-122"/>
                <a:sym typeface="+mn-lt"/>
              </a:rPr>
              <a:t>第三章节</a:t>
            </a:r>
          </a:p>
        </p:txBody>
      </p:sp>
    </p:spTree>
    <p:extLst>
      <p:ext uri="{BB962C8B-B14F-4D97-AF65-F5344CB8AC3E}">
        <p14:creationId xmlns:p14="http://schemas.microsoft.com/office/powerpoint/2010/main" val="549721971"/>
      </p:ext>
    </p:extLst>
  </p:cSld>
  <p:clrMapOvr>
    <a:masterClrMapping/>
  </p:clrMapOvr>
  <mc:AlternateContent xmlns:mc="http://schemas.openxmlformats.org/markup-compatibility/2006" xmlns:p14="http://schemas.microsoft.com/office/powerpoint/2010/main">
    <mc:Choice Requires="p14">
      <p:transition p14:dur="100" advTm="0">
        <p:cut/>
      </p:transition>
    </mc:Choice>
    <mc:Fallback xmlns="">
      <p:transition advTm="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Theme">
  <a:themeElements>
    <a:clrScheme name="自定义 385">
      <a:dk1>
        <a:sysClr val="windowText" lastClr="000000"/>
      </a:dk1>
      <a:lt1>
        <a:srgbClr val="3F3F3F"/>
      </a:lt1>
      <a:dk2>
        <a:srgbClr val="000000"/>
      </a:dk2>
      <a:lt2>
        <a:srgbClr val="7F7F7F"/>
      </a:lt2>
      <a:accent1>
        <a:srgbClr val="3872BA"/>
      </a:accent1>
      <a:accent2>
        <a:srgbClr val="E8ACAB"/>
      </a:accent2>
      <a:accent3>
        <a:srgbClr val="82CBE2"/>
      </a:accent3>
      <a:accent4>
        <a:srgbClr val="F0CB75"/>
      </a:accent4>
      <a:accent5>
        <a:srgbClr val="004F8A"/>
      </a:accent5>
      <a:accent6>
        <a:srgbClr val="004F8A"/>
      </a:accent6>
      <a:hlink>
        <a:srgbClr val="004F8A"/>
      </a:hlink>
      <a:folHlink>
        <a:srgbClr val="004F8A"/>
      </a:folHlink>
    </a:clrScheme>
    <a:fontScheme name="temp">
      <a:majorFont>
        <a:latin typeface="华文细黑"/>
        <a:ea typeface="微软雅黑"/>
        <a:cs typeface=""/>
      </a:majorFont>
      <a:minorFont>
        <a:latin typeface="华文细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12899</TotalTime>
  <Words>1470</Words>
  <Application>Microsoft Office PowerPoint</Application>
  <PresentationFormat>宽屏</PresentationFormat>
  <Paragraphs>94</Paragraphs>
  <Slides>13</Slides>
  <Notes>10</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13</vt:i4>
      </vt:variant>
    </vt:vector>
  </HeadingPairs>
  <TitlesOfParts>
    <vt:vector size="29" baseType="lpstr">
      <vt:lpstr>Signika</vt:lpstr>
      <vt:lpstr>等线</vt:lpstr>
      <vt:lpstr>等线 Light</vt:lpstr>
      <vt:lpstr>方正舒体</vt:lpstr>
      <vt:lpstr>仿宋</vt:lpstr>
      <vt:lpstr>华文楷体</vt:lpstr>
      <vt:lpstr>隶书</vt:lpstr>
      <vt:lpstr>宋体</vt:lpstr>
      <vt:lpstr>张海山锐谐体</vt:lpstr>
      <vt:lpstr>Arial</vt:lpstr>
      <vt:lpstr>Arial Rounded MT Bold</vt:lpstr>
      <vt:lpstr>Bebas Neue</vt:lpstr>
      <vt:lpstr>Calibri</vt:lpstr>
      <vt:lpstr>Times New Roman</vt:lpstr>
      <vt:lpstr>Office 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zhide chen</cp:lastModifiedBy>
  <cp:revision>1532</cp:revision>
  <dcterms:created xsi:type="dcterms:W3CDTF">2014-10-20T02:56:18Z</dcterms:created>
  <dcterms:modified xsi:type="dcterms:W3CDTF">2024-03-21T12:40:56Z</dcterms:modified>
</cp:coreProperties>
</file>