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2"/>
  </p:normalViewPr>
  <p:slideViewPr>
    <p:cSldViewPr snapToGrid="0" snapToObjects="1"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maps/d/view?mid=14MsOZWXt4HpJuAmfi9_uyfZwI-ncxNo&amp;ll=-37.866949053151245,144.86756012265627&amp;z=10&amp;hl=en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8905"/>
            <a:ext cx="7772400" cy="1470025"/>
          </a:xfrm>
        </p:spPr>
        <p:txBody>
          <a:bodyPr/>
          <a:lstStyle/>
          <a:p>
            <a:r>
              <a:rPr dirty="0"/>
              <a:t>BSSI: Housing + Care Sync (NDIS/SRS &amp; Aged Care)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54680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Align new homes with trustworthy NDIS/SRS and aged-care support.</a:t>
            </a:r>
          </a:p>
          <a:p>
            <a:r>
              <a:rPr dirty="0"/>
              <a:t>Team: </a:t>
            </a:r>
            <a:r>
              <a:rPr dirty="0" err="1"/>
              <a:t>PatDream</a:t>
            </a:r>
            <a:r>
              <a:rPr dirty="0"/>
              <a:t> — </a:t>
            </a:r>
            <a:r>
              <a:rPr dirty="0" err="1"/>
              <a:t>GovHack</a:t>
            </a:r>
            <a:r>
              <a:rPr dirty="0"/>
              <a:t> 2025 (Victoria)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Ethics, Privacy &amp; 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Privacy scope — publish only area‑level metrics (SA2/LGA); no personal data; de‑identified ratios/counts.</a:t>
            </a:r>
          </a:p>
          <a:p>
            <a:r>
              <a:rPr dirty="0"/>
              <a:t>Small‑N protection — suppress or cap cells where N &lt; 5; apply noise/limits to avoid re‑identification.</a:t>
            </a:r>
          </a:p>
          <a:p>
            <a:r>
              <a:rPr dirty="0"/>
              <a:t>Fairness &amp; bias — case‑mix adjustment; audit recency weighting; handle missing/late data with fair defaults.</a:t>
            </a:r>
          </a:p>
          <a:p>
            <a:r>
              <a:rPr dirty="0"/>
              <a:t>Governance — open methods; public data dictionary; provider right‑of‑reply on audit summaries; versioned releases.</a:t>
            </a:r>
          </a:p>
          <a:p>
            <a:r>
              <a:rPr dirty="0"/>
              <a:t>Security — access‑controlled raw feeds; encrypted at rest/in transit; audit logs for data access.</a:t>
            </a:r>
          </a:p>
          <a:p>
            <a:r>
              <a:rPr dirty="0"/>
              <a:t>Ethical AI — explainable formulas (BSSI/SIS); no automated adverse actions; human‑in‑the‑loop for oversight.</a:t>
            </a:r>
          </a:p>
          <a:p>
            <a:r>
              <a:rPr dirty="0"/>
              <a:t>Prototype note — Quality uses proxy today; path to partial‑audit transparency for Social Impact Score (SIS).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Housing plans </a:t>
            </a:r>
            <a:r>
              <a:rPr dirty="0" err="1"/>
              <a:t>optimise</a:t>
            </a:r>
            <a:r>
              <a:rPr dirty="0"/>
              <a:t> where to add dwellings, but service planning is siloed—PT, schools, primary care and NDIS/SRS &amp; aged‑care support are not assessed together.</a:t>
            </a:r>
          </a:p>
          <a:p>
            <a:r>
              <a:rPr dirty="0"/>
              <a:t>Growth corridors risk “service deserts”: more homes but insufficient, reachable, quality‑assured NDIS/SRS &amp; aged‑care support.</a:t>
            </a:r>
          </a:p>
          <a:p>
            <a:r>
              <a:rPr dirty="0"/>
              <a:t>This hurts older people, people with disability and carers—and low transparency deters impact investment and misallocates public funds.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Solution — BSSI + Social Impact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2741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BSSI (Build–Service Sync Index): 0.5·Coverage + 0.3·Quality + 0.2·Access (0–100)</a:t>
            </a:r>
          </a:p>
          <a:p>
            <a:r>
              <a:rPr dirty="0"/>
              <a:t>Coverage — NDIS/SRS &amp; aged‑care providers per 1k residents (area‑level).</a:t>
            </a:r>
          </a:p>
          <a:p>
            <a:r>
              <a:rPr dirty="0"/>
              <a:t>Access — PT stops ≤800 m; proximity to schools/amenities.</a:t>
            </a:r>
          </a:p>
          <a:p>
            <a:r>
              <a:rPr dirty="0"/>
              <a:t>Quality — NDIS/SRS Social Impact Layer: proxy now (complaints/audit hints/simulated); production via partial‑audit transparency → Social Impact Score (quality‑assured support).</a:t>
            </a:r>
          </a:p>
          <a:p>
            <a:r>
              <a:rPr dirty="0"/>
              <a:t>Outputs — risk map, ranked gap list, and a +15% permits scenario switch.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NDIS/SRS Social Impact Score — Quality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645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Purpose — measure trust/quality beyond counts &amp; access; feeds the BSSI Quality term (0–100).</a:t>
            </a:r>
          </a:p>
          <a:p>
            <a:r>
              <a:rPr dirty="0"/>
              <a:t>Prototype → Production — today use clearly‑labelled </a:t>
            </a:r>
            <a:r>
              <a:rPr dirty="0" err="1"/>
              <a:t>QualityProxy</a:t>
            </a:r>
            <a:r>
              <a:rPr dirty="0"/>
              <a:t>; future replace with partial‑audit transparency → Social Impact Score (SIS).</a:t>
            </a:r>
          </a:p>
          <a:p>
            <a:r>
              <a:rPr dirty="0"/>
              <a:t>Inputs (summary, privacy‑safe): audit opinion; corrective actions closed %; reportable incidents/100; substantiated complaints/100; staff screening &amp; training %; continuity‑of‑care; cancellations/unfilled hours; participant feedback.</a:t>
            </a:r>
          </a:p>
          <a:p>
            <a:r>
              <a:rPr dirty="0"/>
              <a:t>Example weighting: SIS = 0.40·Safety &amp; Compliance + 0.25·Continuity &amp; Capacity + 0.20·Workforce Quality + 0.15·Participant Experience.</a:t>
            </a:r>
          </a:p>
          <a:p>
            <a:r>
              <a:rPr dirty="0"/>
              <a:t>Aggregation — provider‑level SIS → area‑level via participant‑weighted average; cap small‑N providers; 12‑month rolling window; case‑mix adjustment.</a:t>
            </a:r>
          </a:p>
          <a:p>
            <a:r>
              <a:rPr dirty="0"/>
              <a:t>Governance &amp; privacy — area‑level only; de‑identified ratios; fair‑reporting for missing/late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" y="5697416"/>
            <a:ext cx="8046720" cy="914400"/>
          </a:xfrm>
          <a:prstGeom prst="rect">
            <a:avLst/>
          </a:prstGeom>
          <a:solidFill>
            <a:schemeClr val="accent1"/>
          </a:solidFill>
          <a:ln w="158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/>
              <a:t>SIS (0–100) = 0.40·Safety &amp; Compliance + 0.25·Continuity &amp; Capacity + 0.20·Workforce + 0.15·Participant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Victoria Datasets &amp; Method (</a:t>
            </a:r>
            <a:r>
              <a:rPr lang="en-AU" dirty="0"/>
              <a:t>P</a:t>
            </a:r>
            <a:r>
              <a:rPr dirty="0" err="1"/>
              <a:t>rototype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2721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Primary VIC dataset: Building Permit Activity Monthly Summaries (VBA).</a:t>
            </a:r>
          </a:p>
          <a:p>
            <a:r>
              <a:rPr dirty="0"/>
              <a:t>Optional VIC adds: Public Transport Lines &amp; Stops; School Locations; Rental Report/VHR; </a:t>
            </a:r>
            <a:r>
              <a:rPr dirty="0" err="1"/>
              <a:t>Vicmap</a:t>
            </a:r>
            <a:r>
              <a:rPr dirty="0"/>
              <a:t> Features of Interest.</a:t>
            </a:r>
          </a:p>
          <a:p>
            <a:r>
              <a:rPr dirty="0"/>
              <a:t>Other public: ABS SEIFA; NDIS Provider Register; VIC SRS register (locations).</a:t>
            </a:r>
          </a:p>
          <a:p>
            <a:r>
              <a:rPr dirty="0"/>
              <a:t>Steps: (1) Permits→Regions→12‑mo sums → </a:t>
            </a:r>
            <a:r>
              <a:rPr dirty="0" err="1"/>
              <a:t>Permits_Growth_Index</a:t>
            </a:r>
            <a:r>
              <a:rPr dirty="0"/>
              <a:t> (0–100)  (2) Coverage/Access  (3) </a:t>
            </a:r>
            <a:r>
              <a:rPr dirty="0" err="1"/>
              <a:t>QualityProxy</a:t>
            </a:r>
            <a:r>
              <a:rPr dirty="0"/>
              <a:t>  (4) BSSI  (5) Map &amp; Top‑10 CSV.</a:t>
            </a:r>
          </a:p>
          <a:p>
            <a:r>
              <a:rPr dirty="0"/>
              <a:t>Privacy: area‑level metrics; no personal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Demo Outputs — Top Gap Suburbs (</a:t>
            </a:r>
            <a:r>
              <a:rPr lang="en-AU" dirty="0"/>
              <a:t>P</a:t>
            </a:r>
            <a:r>
              <a:rPr dirty="0" err="1"/>
              <a:t>rototype</a:t>
            </a:r>
            <a:r>
              <a:rPr dirty="0"/>
              <a:t>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78245"/>
              </p:ext>
            </p:extLst>
          </p:nvPr>
        </p:nvGraphicFramePr>
        <p:xfrm>
          <a:off x="457200" y="1610752"/>
          <a:ext cx="8229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t>Suburb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Permits_Index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Providers_Count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Coverage/1k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Access(0–100)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QualityProxy(0–100)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BSSI(0–100)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Werribee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Tarneit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Craigieburn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Cranbourne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dirty="0" err="1"/>
                        <a:t>Truganina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5081954"/>
            <a:ext cx="853643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Note: </a:t>
            </a:r>
            <a:r>
              <a:rPr dirty="0" err="1"/>
              <a:t>Permits_Index</a:t>
            </a:r>
            <a:r>
              <a:rPr dirty="0"/>
              <a:t> derived from VBA monthly summaries (Outer Melbourne, 12‑month</a:t>
            </a:r>
            <a:endParaRPr lang="en-AU" dirty="0"/>
          </a:p>
          <a:p>
            <a:r>
              <a:rPr dirty="0"/>
              <a:t> relative index). Quality is prototype proxy; will be replaced by Social Impact Score.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r>
              <a:rPr sz="3600" dirty="0"/>
              <a:t>Map — Build‑Hotspot / Service‑</a:t>
            </a:r>
            <a:r>
              <a:rPr sz="3600" dirty="0" err="1"/>
              <a:t>Coldspot</a:t>
            </a:r>
            <a:endParaRPr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14997" y="5854400"/>
            <a:ext cx="853906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>
                <a:hlinkClick r:id="rId2"/>
              </a:rPr>
              <a:t>Interactive My Maps link (viewer mode): </a:t>
            </a:r>
            <a:endParaRPr lang="en-AU" dirty="0">
              <a:hlinkClick r:id="rId2"/>
            </a:endParaRPr>
          </a:p>
          <a:p>
            <a:r>
              <a:rPr dirty="0">
                <a:hlinkClick r:id="rId2"/>
              </a:rPr>
              <a:t>https://www.google.com/maps/d/view?mid=14MsOZWXt4HpJuAmfi9_uyfZwI-ncxNo&amp;ll=</a:t>
            </a:r>
            <a:endParaRPr lang="en-AU" dirty="0">
              <a:hlinkClick r:id="rId2"/>
            </a:endParaRPr>
          </a:p>
          <a:p>
            <a:r>
              <a:rPr dirty="0">
                <a:hlinkClick r:id="rId2"/>
              </a:rPr>
              <a:t>-37.866949053151245,144.86756012265627&amp;z=10&amp;hl=en</a:t>
            </a:r>
          </a:p>
        </p:txBody>
      </p:sp>
      <p:pic>
        <p:nvPicPr>
          <p:cNvPr id="5" name="Picture 4" descr="A screenshot of a map&#10;&#10;Description automatically generated">
            <a:extLst>
              <a:ext uri="{FF2B5EF4-FFF2-40B4-BE49-F238E27FC236}">
                <a16:creationId xmlns:a16="http://schemas.microsoft.com/office/drawing/2014/main" id="{8A1D2810-BE85-DFB2-F950-05F1569E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40" y="793067"/>
            <a:ext cx="6451284" cy="50675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117"/>
            <a:ext cx="8229600" cy="1143000"/>
          </a:xfrm>
        </p:spPr>
        <p:txBody>
          <a:bodyPr/>
          <a:lstStyle/>
          <a:p>
            <a:r>
              <a:rPr dirty="0"/>
              <a:t>Impact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252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Residents — clearer choices; avoid unsafe providers; less travel burden.</a:t>
            </a:r>
          </a:p>
          <a:p>
            <a:r>
              <a:rPr dirty="0"/>
              <a:t>Councils — plan housing WITH services; </a:t>
            </a:r>
            <a:r>
              <a:rPr dirty="0" err="1"/>
              <a:t>prioritise</a:t>
            </a:r>
            <a:r>
              <a:rPr dirty="0"/>
              <a:t> investment/oversight.</a:t>
            </a:r>
          </a:p>
          <a:p>
            <a:r>
              <a:rPr dirty="0"/>
              <a:t>Government — reduce waste and fraud; trust &amp; accountability via transparency.</a:t>
            </a:r>
          </a:p>
          <a:p>
            <a:r>
              <a:rPr dirty="0"/>
              <a:t>Impact investment — de‑risk allocation; crowd‑in capital to high‑need suburbs via the measurable BSSI signal.</a:t>
            </a:r>
          </a:p>
          <a:p>
            <a:r>
              <a:rPr dirty="0"/>
              <a:t>Roadmap: P0 prototype → P1 pilot (SRS/NDIS sample) → P2 partial‑audit transparency → P3 platform + API.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9721"/>
            <a:ext cx="9144000" cy="1143000"/>
          </a:xfrm>
        </p:spPr>
        <p:txBody>
          <a:bodyPr>
            <a:normAutofit fontScale="90000"/>
          </a:bodyPr>
          <a:lstStyle/>
          <a:p>
            <a:r>
              <a:rPr dirty="0"/>
              <a:t>Challenge Fit — Enabling Better Community Housing &amp; Infrastructure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39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dirty="0"/>
              <a:t>Identifies housing stress &amp; anticipates development impacts (permits + stress lenses).</a:t>
            </a:r>
          </a:p>
          <a:p>
            <a:r>
              <a:rPr dirty="0"/>
              <a:t>Maps gaps between housing pressure and available support services (BSSI).</a:t>
            </a:r>
          </a:p>
          <a:p>
            <a:r>
              <a:rPr dirty="0"/>
              <a:t>Provides community/council tools: risk map, ranked list, and scenario testing.</a:t>
            </a:r>
          </a:p>
          <a:p>
            <a:r>
              <a:rPr dirty="0"/>
              <a:t>Uses at least one VIC dataset (VBA building permits) with optional PT/schools/SEIFA.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1028</Words>
  <Application>Microsoft Macintosh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BSSI: Housing + Care Sync (NDIS/SRS &amp; Aged Care)</vt:lpstr>
      <vt:lpstr>Problem</vt:lpstr>
      <vt:lpstr>Solution — BSSI + Social Impact Layer</vt:lpstr>
      <vt:lpstr>NDIS/SRS Social Impact Score — Quality Layer</vt:lpstr>
      <vt:lpstr>Victoria Datasets &amp; Method (Prototype)</vt:lpstr>
      <vt:lpstr>Demo Outputs — Top Gap Suburbs (Prototype)</vt:lpstr>
      <vt:lpstr>Map — Build‑Hotspot / Service‑Coldspot</vt:lpstr>
      <vt:lpstr>Impact &amp; Roadmap</vt:lpstr>
      <vt:lpstr>Challenge Fit — Enabling Better Community Housing &amp; Infrastructure Planning</vt:lpstr>
      <vt:lpstr>Ethics, Privacy &amp; Fairness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Sue Ricketts</cp:lastModifiedBy>
  <cp:revision>4</cp:revision>
  <dcterms:created xsi:type="dcterms:W3CDTF">2013-01-27T09:14:16Z</dcterms:created>
  <dcterms:modified xsi:type="dcterms:W3CDTF">2025-08-30T23:26:06Z</dcterms:modified>
  <cp:category/>
</cp:coreProperties>
</file>