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8" r:id="rId3"/>
    <p:sldId id="264" r:id="rId4"/>
    <p:sldId id="259" r:id="rId5"/>
    <p:sldId id="274" r:id="rId6"/>
    <p:sldId id="275" r:id="rId7"/>
    <p:sldId id="278" r:id="rId8"/>
    <p:sldId id="268" r:id="rId9"/>
    <p:sldId id="279" r:id="rId10"/>
    <p:sldId id="280" r:id="rId11"/>
    <p:sldId id="281" r:id="rId12"/>
    <p:sldId id="282" r:id="rId13"/>
    <p:sldId id="283" r:id="rId14"/>
    <p:sldId id="284" r:id="rId15"/>
    <p:sldId id="269" r:id="rId16"/>
    <p:sldId id="285" r:id="rId17"/>
    <p:sldId id="270" r:id="rId18"/>
    <p:sldId id="286" r:id="rId19"/>
    <p:sldId id="271" r:id="rId20"/>
    <p:sldId id="272" r:id="rId21"/>
    <p:sldId id="265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clrMru>
    <a:srgbClr val="807F83"/>
    <a:srgbClr val="FFC000"/>
    <a:srgbClr val="DE3B3C"/>
    <a:srgbClr val="4F2683"/>
    <a:srgbClr val="F6AC41"/>
    <a:srgbClr val="ABC61F"/>
    <a:srgbClr val="1573BD"/>
    <a:srgbClr val="3C1B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浅色样式 2 - 强调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 snapToObjects="1">
      <p:cViewPr varScale="1">
        <p:scale>
          <a:sx n="81" d="100"/>
          <a:sy n="81" d="100"/>
        </p:scale>
        <p:origin x="1498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9E7E02-177F-1742-9B54-4359DFA80663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90D64E-5987-2D4B-9D87-3BA09D935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8915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A97568-298B-6740-9B9F-550E69FACD20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DC7D68-8AC4-0440-B1C1-67A64591B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4583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DC7D68-8AC4-0440-B1C1-67A64591BBB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4199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DC7D68-8AC4-0440-B1C1-67A64591BBB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2427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DC7D68-8AC4-0440-B1C1-67A64591BBB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5580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DC7D68-8AC4-0440-B1C1-67A64591BBB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3921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DC7D68-8AC4-0440-B1C1-67A64591BBB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2362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DC7D68-8AC4-0440-B1C1-67A64591BBB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4928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DC7D68-8AC4-0440-B1C1-67A64591BBB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4190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DC7D68-8AC4-0440-B1C1-67A64591BBB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8149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DC7D68-8AC4-0440-B1C1-67A64591BBB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1555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DC7D68-8AC4-0440-B1C1-67A64591BBB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1138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DC7D68-8AC4-0440-B1C1-67A64591BBB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2255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DC7D68-8AC4-0440-B1C1-67A64591BBB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3018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DC7D68-8AC4-0440-B1C1-67A64591BBB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29434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DC7D68-8AC4-0440-B1C1-67A64591BBB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4199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DC7D68-8AC4-0440-B1C1-67A64591BBB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5164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DC7D68-8AC4-0440-B1C1-67A64591BBB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8556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DC7D68-8AC4-0440-B1C1-67A64591BBB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7731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DC7D68-8AC4-0440-B1C1-67A64591BBB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9506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DC7D68-8AC4-0440-B1C1-67A64591BBB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0837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DC7D68-8AC4-0440-B1C1-67A64591BBB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8544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DC7D68-8AC4-0440-B1C1-67A64591BBB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3880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34A24-CCD4-E849-8882-22BD847D2D41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8058-3785-FA4E-971F-CD5983288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273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34A24-CCD4-E849-8882-22BD847D2D41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8058-3785-FA4E-971F-CD5983288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881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34A24-CCD4-E849-8882-22BD847D2D41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8058-3785-FA4E-971F-CD5983288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05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34A24-CCD4-E849-8882-22BD847D2D41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8058-3785-FA4E-971F-CD5983288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936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34A24-CCD4-E849-8882-22BD847D2D41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8058-3785-FA4E-971F-CD5983288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723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34A24-CCD4-E849-8882-22BD847D2D41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8058-3785-FA4E-971F-CD5983288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721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34A24-CCD4-E849-8882-22BD847D2D41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8058-3785-FA4E-971F-CD5983288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641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34A24-CCD4-E849-8882-22BD847D2D41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8058-3785-FA4E-971F-CD5983288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255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34A24-CCD4-E849-8882-22BD847D2D41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8058-3785-FA4E-971F-CD5983288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64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34A24-CCD4-E849-8882-22BD847D2D41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8058-3785-FA4E-971F-CD5983288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866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34A24-CCD4-E849-8882-22BD847D2D41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8058-3785-FA4E-971F-CD5983288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190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A34A24-CCD4-E849-8882-22BD847D2D41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6F8058-3785-FA4E-971F-CD5983288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07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597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3926" y="573851"/>
            <a:ext cx="718575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000" b="1" dirty="0">
                <a:solidFill>
                  <a:srgbClr val="3B1B70"/>
                </a:solidFill>
                <a:latin typeface="Arial"/>
                <a:cs typeface="Arial Unicode MS"/>
              </a:rPr>
              <a:t>Data preparation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498429" y="6302963"/>
            <a:ext cx="4391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Data Analytics Foundations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621BEA4-AAE9-4672-A1AB-E67E5F31F3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229" y="1774548"/>
            <a:ext cx="5000625" cy="3667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F77CAA5-31AD-4C9A-90F6-7571ED6528F6}"/>
              </a:ext>
            </a:extLst>
          </p:cNvPr>
          <p:cNvSpPr txBox="1"/>
          <p:nvPr/>
        </p:nvSpPr>
        <p:spPr>
          <a:xfrm>
            <a:off x="5883796" y="2786946"/>
            <a:ext cx="3006205" cy="10823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000" indent="-360000">
              <a:spcAft>
                <a:spcPts val="1000"/>
              </a:spcAft>
              <a:buSzPct val="75000"/>
              <a:buFont typeface="Arial"/>
              <a:buChar char="•"/>
            </a:pP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Ham  : 3672</a:t>
            </a:r>
          </a:p>
          <a:p>
            <a:pPr marL="360000" indent="-360000">
              <a:spcAft>
                <a:spcPts val="1000"/>
              </a:spcAft>
              <a:buSzPct val="75000"/>
              <a:buFont typeface="Arial"/>
              <a:buChar char="•"/>
            </a:pP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Spam: 1499</a:t>
            </a:r>
            <a:endParaRPr lang="en-US" sz="2800" dirty="0">
              <a:solidFill>
                <a:srgbClr val="807F83"/>
              </a:solidFill>
              <a:latin typeface="Arial"/>
              <a:cs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2433263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3926" y="573851"/>
            <a:ext cx="718575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000" b="1" dirty="0">
                <a:solidFill>
                  <a:srgbClr val="3B1B70"/>
                </a:solidFill>
                <a:latin typeface="Arial"/>
                <a:cs typeface="Arial Unicode MS"/>
              </a:rPr>
              <a:t>Data preparation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498429" y="6302963"/>
            <a:ext cx="4391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Data Analytics Foundations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2FB4961-AF77-4B57-A752-84A711C81146}"/>
              </a:ext>
            </a:extLst>
          </p:cNvPr>
          <p:cNvGraphicFramePr>
            <a:graphicFrameLocks noGrp="1"/>
          </p:cNvGraphicFramePr>
          <p:nvPr/>
        </p:nvGraphicFramePr>
        <p:xfrm>
          <a:off x="1078429" y="1910330"/>
          <a:ext cx="6840000" cy="140208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91791130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563908011"/>
                    </a:ext>
                  </a:extLst>
                </a:gridCol>
                <a:gridCol w="4680000">
                  <a:extLst>
                    <a:ext uri="{9D8B030D-6E8A-4147-A177-3AD203B41FA5}">
                      <a16:colId xmlns:a16="http://schemas.microsoft.com/office/drawing/2014/main" val="216940249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541750064"/>
                    </a:ext>
                  </a:extLst>
                </a:gridCol>
              </a:tblGrid>
              <a:tr h="17526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label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text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label_num</a:t>
                      </a:r>
                      <a:endParaRPr lang="en-CA" sz="1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4834050"/>
                  </a:ext>
                </a:extLst>
              </a:tr>
              <a:tr h="122682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ham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Subject: meter 1431 -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nov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1999</a:t>
                      </a:r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</a:b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aimee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,</a:t>
                      </a:r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</a:b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sitara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deal 92943 for meter 1431 has expired on oct 31 , 1999 . settlements</a:t>
                      </a:r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is unable to draft an invoice for this deal . this deal either needs to be</a:t>
                      </a:r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extended or a new deal needs to be set up . please let me know when this is</a:t>
                      </a:r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resolved . we need it resolved by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friday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,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dec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17 .</a:t>
                      </a:r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</a:b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hc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4022652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7114C62-19E3-4B73-8A06-7D4B990C27FC}"/>
              </a:ext>
            </a:extLst>
          </p:cNvPr>
          <p:cNvCxnSpPr/>
          <p:nvPr/>
        </p:nvCxnSpPr>
        <p:spPr>
          <a:xfrm flipV="1">
            <a:off x="1414021" y="3429000"/>
            <a:ext cx="0" cy="8884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4559961-EB3B-49FD-8F2B-B350A4C6631D}"/>
              </a:ext>
            </a:extLst>
          </p:cNvPr>
          <p:cNvCxnSpPr/>
          <p:nvPr/>
        </p:nvCxnSpPr>
        <p:spPr>
          <a:xfrm flipV="1">
            <a:off x="7544691" y="3429000"/>
            <a:ext cx="0" cy="8884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DC2C8DF-823A-43BD-A883-320DA91805E0}"/>
              </a:ext>
            </a:extLst>
          </p:cNvPr>
          <p:cNvCxnSpPr/>
          <p:nvPr/>
        </p:nvCxnSpPr>
        <p:spPr>
          <a:xfrm flipH="1" flipV="1">
            <a:off x="2205872" y="3429000"/>
            <a:ext cx="5338819" cy="8884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D832A3D-391C-4E32-B774-3FD6B5FA9F55}"/>
              </a:ext>
            </a:extLst>
          </p:cNvPr>
          <p:cNvSpPr txBox="1"/>
          <p:nvPr/>
        </p:nvSpPr>
        <p:spPr>
          <a:xfrm>
            <a:off x="857839" y="4434066"/>
            <a:ext cx="25546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zh-CN" b="1" dirty="0">
                <a:solidFill>
                  <a:srgbClr val="807F83"/>
                </a:solidFill>
              </a:rPr>
              <a:t>Original serial number</a:t>
            </a:r>
          </a:p>
          <a:p>
            <a:r>
              <a:rPr lang="zh-CN" altLang="en-US" dirty="0">
                <a:solidFill>
                  <a:srgbClr val="807F83"/>
                </a:solidFill>
              </a:rPr>
              <a:t>→ </a:t>
            </a:r>
            <a:r>
              <a:rPr lang="en-CA" altLang="zh-CN" dirty="0">
                <a:solidFill>
                  <a:srgbClr val="807F83"/>
                </a:solidFill>
              </a:rPr>
              <a:t>Meaningless</a:t>
            </a:r>
          </a:p>
          <a:p>
            <a:endParaRPr lang="en-CA" altLang="zh-CN" dirty="0">
              <a:solidFill>
                <a:srgbClr val="807F83"/>
              </a:solidFill>
            </a:endParaRPr>
          </a:p>
          <a:p>
            <a:r>
              <a:rPr lang="en-CA" altLang="zh-CN" b="1" dirty="0">
                <a:solidFill>
                  <a:srgbClr val="DE3B3C"/>
                </a:solidFill>
              </a:rPr>
              <a:t>Action: </a:t>
            </a:r>
            <a:r>
              <a:rPr lang="en-CA" altLang="zh-CN" dirty="0">
                <a:solidFill>
                  <a:srgbClr val="807F83"/>
                </a:solidFill>
              </a:rPr>
              <a:t>Delete</a:t>
            </a:r>
            <a:endParaRPr lang="zh-CN" altLang="en-US" dirty="0">
              <a:solidFill>
                <a:srgbClr val="807F83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C69EC1-492E-4D1E-B354-C8A9ABC18795}"/>
              </a:ext>
            </a:extLst>
          </p:cNvPr>
          <p:cNvSpPr txBox="1"/>
          <p:nvPr/>
        </p:nvSpPr>
        <p:spPr>
          <a:xfrm>
            <a:off x="6589345" y="4426178"/>
            <a:ext cx="25546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zh-CN" b="1" dirty="0">
                <a:solidFill>
                  <a:srgbClr val="807F83"/>
                </a:solidFill>
              </a:rPr>
              <a:t>Mail label</a:t>
            </a:r>
          </a:p>
          <a:p>
            <a:r>
              <a:rPr lang="zh-CN" altLang="en-US" dirty="0">
                <a:solidFill>
                  <a:srgbClr val="807F83"/>
                </a:solidFill>
              </a:rPr>
              <a:t>→</a:t>
            </a:r>
            <a:r>
              <a:rPr lang="en-CA" altLang="zh-CN" dirty="0">
                <a:solidFill>
                  <a:srgbClr val="807F83"/>
                </a:solidFill>
              </a:rPr>
              <a:t> Repeated</a:t>
            </a:r>
          </a:p>
          <a:p>
            <a:endParaRPr lang="en-CA" altLang="zh-CN" dirty="0">
              <a:solidFill>
                <a:srgbClr val="807F83"/>
              </a:solidFill>
            </a:endParaRPr>
          </a:p>
          <a:p>
            <a:r>
              <a:rPr lang="en-CA" altLang="zh-CN" b="1" dirty="0">
                <a:solidFill>
                  <a:srgbClr val="DE3B3C"/>
                </a:solidFill>
              </a:rPr>
              <a:t>Action: </a:t>
            </a:r>
            <a:r>
              <a:rPr lang="en-CA" altLang="zh-CN" dirty="0">
                <a:solidFill>
                  <a:srgbClr val="807F83"/>
                </a:solidFill>
              </a:rPr>
              <a:t>Keep one</a:t>
            </a:r>
            <a:endParaRPr lang="zh-CN" altLang="en-US" dirty="0">
              <a:solidFill>
                <a:srgbClr val="807F8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5407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3926" y="573851"/>
            <a:ext cx="718575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000" b="1" dirty="0">
                <a:solidFill>
                  <a:srgbClr val="3B1B70"/>
                </a:solidFill>
                <a:latin typeface="Arial"/>
                <a:cs typeface="Arial Unicode MS"/>
              </a:rPr>
              <a:t>Data preparation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498429" y="6302963"/>
            <a:ext cx="4391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Data Analytics Foundations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F77CAA5-31AD-4C9A-90F6-7571ED6528F6}"/>
              </a:ext>
            </a:extLst>
          </p:cNvPr>
          <p:cNvSpPr txBox="1"/>
          <p:nvPr/>
        </p:nvSpPr>
        <p:spPr>
          <a:xfrm>
            <a:off x="413926" y="1665155"/>
            <a:ext cx="8484977" cy="16979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000"/>
              </a:spcAft>
              <a:buSzPct val="75000"/>
            </a:pPr>
            <a:r>
              <a:rPr lang="en-US" sz="2400" dirty="0">
                <a:latin typeface="Arial"/>
                <a:cs typeface="Arial Unicode MS"/>
              </a:rPr>
              <a:t>Subject: spring savings certificate - TAKE 30 % OFF</a:t>
            </a:r>
          </a:p>
          <a:p>
            <a:pPr>
              <a:spcAft>
                <a:spcPts val="1000"/>
              </a:spcAft>
              <a:buSzPct val="75000"/>
            </a:pPr>
            <a:r>
              <a:rPr lang="en-US" sz="2400" dirty="0">
                <a:latin typeface="Arial"/>
                <a:cs typeface="Arial Unicode MS"/>
              </a:rPr>
              <a:t>save 30 % when you use our customer appreciation spring savings certificate at foot locker , lady foot locker , kids foot locker and at our online stores !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F43F0AD-0D94-4EF4-A434-785CE5EC23DB}"/>
              </a:ext>
            </a:extLst>
          </p:cNvPr>
          <p:cNvSpPr/>
          <p:nvPr/>
        </p:nvSpPr>
        <p:spPr>
          <a:xfrm>
            <a:off x="6843862" y="1665155"/>
            <a:ext cx="763572" cy="414780"/>
          </a:xfrm>
          <a:prstGeom prst="rect">
            <a:avLst/>
          </a:prstGeom>
          <a:solidFill>
            <a:srgbClr val="FFC000">
              <a:alpha val="50196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1F34CE7-1B19-4254-8243-45358621FEFF}"/>
              </a:ext>
            </a:extLst>
          </p:cNvPr>
          <p:cNvSpPr/>
          <p:nvPr/>
        </p:nvSpPr>
        <p:spPr>
          <a:xfrm>
            <a:off x="5235802" y="1665155"/>
            <a:ext cx="901051" cy="414780"/>
          </a:xfrm>
          <a:prstGeom prst="rect">
            <a:avLst/>
          </a:prstGeom>
          <a:solidFill>
            <a:srgbClr val="FFC000">
              <a:alpha val="50196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12C6D0C-E7C1-46EB-9A58-5549674CF201}"/>
              </a:ext>
            </a:extLst>
          </p:cNvPr>
          <p:cNvSpPr/>
          <p:nvPr/>
        </p:nvSpPr>
        <p:spPr>
          <a:xfrm>
            <a:off x="2000412" y="2213523"/>
            <a:ext cx="2498017" cy="414780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5B6E20B-9306-408F-911D-EDA9436A81F0}"/>
              </a:ext>
            </a:extLst>
          </p:cNvPr>
          <p:cNvSpPr/>
          <p:nvPr/>
        </p:nvSpPr>
        <p:spPr>
          <a:xfrm>
            <a:off x="2931736" y="2562045"/>
            <a:ext cx="405352" cy="414780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67424E8-BE06-46EC-A563-5E19DBD3547F}"/>
              </a:ext>
            </a:extLst>
          </p:cNvPr>
          <p:cNvSpPr/>
          <p:nvPr/>
        </p:nvSpPr>
        <p:spPr>
          <a:xfrm>
            <a:off x="1392384" y="2948276"/>
            <a:ext cx="1383811" cy="414780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2FC6499-E3C9-4C34-A6E6-B47E528E9462}"/>
              </a:ext>
            </a:extLst>
          </p:cNvPr>
          <p:cNvSpPr/>
          <p:nvPr/>
        </p:nvSpPr>
        <p:spPr>
          <a:xfrm>
            <a:off x="4793530" y="2568262"/>
            <a:ext cx="193249" cy="414780"/>
          </a:xfrm>
          <a:prstGeom prst="rect">
            <a:avLst/>
          </a:prstGeom>
          <a:solidFill>
            <a:srgbClr val="00B0F0">
              <a:alpha val="50196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45EE859-12D3-41BA-93CA-EBED1340337C}"/>
              </a:ext>
            </a:extLst>
          </p:cNvPr>
          <p:cNvSpPr/>
          <p:nvPr/>
        </p:nvSpPr>
        <p:spPr>
          <a:xfrm>
            <a:off x="7046963" y="2562045"/>
            <a:ext cx="193249" cy="414780"/>
          </a:xfrm>
          <a:prstGeom prst="rect">
            <a:avLst/>
          </a:prstGeom>
          <a:solidFill>
            <a:srgbClr val="00B0F0">
              <a:alpha val="50196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26CB3F2-1180-49D6-AB92-D34163A53934}"/>
              </a:ext>
            </a:extLst>
          </p:cNvPr>
          <p:cNvSpPr/>
          <p:nvPr/>
        </p:nvSpPr>
        <p:spPr>
          <a:xfrm>
            <a:off x="4656414" y="2918625"/>
            <a:ext cx="193249" cy="414780"/>
          </a:xfrm>
          <a:prstGeom prst="rect">
            <a:avLst/>
          </a:prstGeom>
          <a:solidFill>
            <a:srgbClr val="00B0F0">
              <a:alpha val="50196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569C4D6-C0C3-4652-976E-67A7C6FE7B39}"/>
              </a:ext>
            </a:extLst>
          </p:cNvPr>
          <p:cNvSpPr/>
          <p:nvPr/>
        </p:nvSpPr>
        <p:spPr>
          <a:xfrm>
            <a:off x="5042554" y="1665155"/>
            <a:ext cx="193249" cy="414780"/>
          </a:xfrm>
          <a:prstGeom prst="rect">
            <a:avLst/>
          </a:prstGeom>
          <a:solidFill>
            <a:srgbClr val="00B0F0">
              <a:alpha val="50196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65FA3D0-0E94-442C-8302-DDB5713BBA50}"/>
              </a:ext>
            </a:extLst>
          </p:cNvPr>
          <p:cNvSpPr/>
          <p:nvPr/>
        </p:nvSpPr>
        <p:spPr>
          <a:xfrm>
            <a:off x="6136855" y="1665155"/>
            <a:ext cx="707008" cy="414780"/>
          </a:xfrm>
          <a:prstGeom prst="rect">
            <a:avLst/>
          </a:prstGeom>
          <a:solidFill>
            <a:srgbClr val="00B0F0">
              <a:alpha val="50196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A447A112-353A-4B44-98B1-C4ED4BBB2368}"/>
              </a:ext>
            </a:extLst>
          </p:cNvPr>
          <p:cNvSpPr/>
          <p:nvPr/>
        </p:nvSpPr>
        <p:spPr>
          <a:xfrm>
            <a:off x="1178351" y="2213523"/>
            <a:ext cx="744291" cy="414780"/>
          </a:xfrm>
          <a:prstGeom prst="rect">
            <a:avLst/>
          </a:prstGeom>
          <a:solidFill>
            <a:srgbClr val="00B0F0">
              <a:alpha val="50196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8595C74F-7A8E-44D7-A725-6B5B8AEDAC46}"/>
              </a:ext>
            </a:extLst>
          </p:cNvPr>
          <p:cNvSpPr/>
          <p:nvPr/>
        </p:nvSpPr>
        <p:spPr>
          <a:xfrm>
            <a:off x="413927" y="1684546"/>
            <a:ext cx="1113215" cy="414780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80530E8-014F-4E72-A1CF-AA5FD2144555}"/>
              </a:ext>
            </a:extLst>
          </p:cNvPr>
          <p:cNvSpPr/>
          <p:nvPr/>
        </p:nvSpPr>
        <p:spPr>
          <a:xfrm>
            <a:off x="1502788" y="1684546"/>
            <a:ext cx="193249" cy="414780"/>
          </a:xfrm>
          <a:prstGeom prst="rect">
            <a:avLst/>
          </a:prstGeom>
          <a:solidFill>
            <a:srgbClr val="00B0F0">
              <a:alpha val="50196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56E54D5-154B-4B21-B072-F05E6D670DCD}"/>
              </a:ext>
            </a:extLst>
          </p:cNvPr>
          <p:cNvSpPr/>
          <p:nvPr/>
        </p:nvSpPr>
        <p:spPr>
          <a:xfrm>
            <a:off x="2540526" y="1684546"/>
            <a:ext cx="1107647" cy="414780"/>
          </a:xfrm>
          <a:prstGeom prst="rect">
            <a:avLst/>
          </a:prstGeom>
          <a:solidFill>
            <a:srgbClr val="92D050">
              <a:alpha val="50196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FEAD3053-693F-4339-B4B0-AE3F58FFAF82}"/>
              </a:ext>
            </a:extLst>
          </p:cNvPr>
          <p:cNvSpPr/>
          <p:nvPr/>
        </p:nvSpPr>
        <p:spPr>
          <a:xfrm>
            <a:off x="476977" y="2562045"/>
            <a:ext cx="1107647" cy="414780"/>
          </a:xfrm>
          <a:prstGeom prst="rect">
            <a:avLst/>
          </a:prstGeom>
          <a:solidFill>
            <a:srgbClr val="92D050">
              <a:alpha val="50196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5CD37CE7-4EA5-48B5-A1D6-D6FD557C4048}"/>
              </a:ext>
            </a:extLst>
          </p:cNvPr>
          <p:cNvSpPr/>
          <p:nvPr/>
        </p:nvSpPr>
        <p:spPr>
          <a:xfrm>
            <a:off x="3707519" y="2921454"/>
            <a:ext cx="938458" cy="414780"/>
          </a:xfrm>
          <a:prstGeom prst="rect">
            <a:avLst/>
          </a:prstGeom>
          <a:solidFill>
            <a:srgbClr val="92D050">
              <a:alpha val="50196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93B945BB-CA5F-4B27-A3A0-59B270C78187}"/>
              </a:ext>
            </a:extLst>
          </p:cNvPr>
          <p:cNvSpPr/>
          <p:nvPr/>
        </p:nvSpPr>
        <p:spPr>
          <a:xfrm>
            <a:off x="490800" y="3670839"/>
            <a:ext cx="1800000" cy="2160000"/>
          </a:xfrm>
          <a:prstGeom prst="rect">
            <a:avLst/>
          </a:prstGeom>
          <a:solidFill>
            <a:srgbClr val="FFC000">
              <a:alpha val="50196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CA" altLang="zh-CN" b="1" dirty="0">
                <a:solidFill>
                  <a:schemeClr val="tx1"/>
                </a:solidFill>
              </a:rPr>
              <a:t>CASE SENSITIVE</a:t>
            </a:r>
          </a:p>
          <a:p>
            <a:endParaRPr lang="en-CA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→  </a:t>
            </a:r>
            <a:r>
              <a:rPr lang="en-CA" altLang="zh-CN" dirty="0">
                <a:solidFill>
                  <a:schemeClr val="tx1"/>
                </a:solidFill>
              </a:rPr>
              <a:t>Change all to lowercase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44177206-91BB-4893-844A-7A130D6EF898}"/>
              </a:ext>
            </a:extLst>
          </p:cNvPr>
          <p:cNvSpPr/>
          <p:nvPr/>
        </p:nvSpPr>
        <p:spPr>
          <a:xfrm>
            <a:off x="2540526" y="3670839"/>
            <a:ext cx="1800000" cy="2160000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CA" altLang="zh-CN" b="1" dirty="0">
                <a:solidFill>
                  <a:schemeClr val="tx1"/>
                </a:solidFill>
              </a:rPr>
              <a:t>STOP WORD</a:t>
            </a:r>
          </a:p>
          <a:p>
            <a:endParaRPr lang="en-CA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→  </a:t>
            </a:r>
            <a:r>
              <a:rPr lang="en-CA" altLang="zh-CN" dirty="0">
                <a:solidFill>
                  <a:schemeClr val="tx1"/>
                </a:solidFill>
              </a:rPr>
              <a:t>Delete all</a:t>
            </a:r>
          </a:p>
          <a:p>
            <a:endParaRPr lang="en-CA" altLang="zh-CN" dirty="0">
              <a:solidFill>
                <a:schemeClr val="tx1"/>
              </a:solidFill>
            </a:endParaRPr>
          </a:p>
          <a:p>
            <a:r>
              <a:rPr lang="en-CA" altLang="zh-CN" i="1" u="sng" dirty="0">
                <a:solidFill>
                  <a:schemeClr val="tx1"/>
                </a:solidFill>
              </a:rPr>
              <a:t>“</a:t>
            </a:r>
            <a:r>
              <a:rPr lang="en-US" altLang="zh-CN" i="1" u="sng" dirty="0">
                <a:solidFill>
                  <a:schemeClr val="tx1"/>
                </a:solidFill>
              </a:rPr>
              <a:t>the most common words in a language</a:t>
            </a:r>
            <a:r>
              <a:rPr lang="en-CA" altLang="zh-CN" i="1" u="sng" dirty="0">
                <a:solidFill>
                  <a:schemeClr val="tx1"/>
                </a:solidFill>
              </a:rPr>
              <a:t>”</a:t>
            </a:r>
            <a:endParaRPr lang="zh-CN" altLang="en-US" i="1" u="sng" dirty="0">
              <a:solidFill>
                <a:schemeClr val="tx1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F6D17357-45B5-48A5-AF3D-CD20D0060D18}"/>
              </a:ext>
            </a:extLst>
          </p:cNvPr>
          <p:cNvSpPr/>
          <p:nvPr/>
        </p:nvSpPr>
        <p:spPr>
          <a:xfrm>
            <a:off x="4590252" y="3670839"/>
            <a:ext cx="1800000" cy="2160000"/>
          </a:xfrm>
          <a:prstGeom prst="rect">
            <a:avLst/>
          </a:prstGeom>
          <a:solidFill>
            <a:srgbClr val="00B0F0">
              <a:alpha val="50196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CA" altLang="zh-CN" b="1" dirty="0">
                <a:solidFill>
                  <a:schemeClr val="tx1"/>
                </a:solidFill>
              </a:rPr>
              <a:t>SYMBOL AND NUMBER</a:t>
            </a:r>
          </a:p>
          <a:p>
            <a:endParaRPr lang="en-CA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→  </a:t>
            </a:r>
            <a:r>
              <a:rPr lang="en-CA" altLang="zh-CN" dirty="0">
                <a:solidFill>
                  <a:schemeClr val="tx1"/>
                </a:solidFill>
              </a:rPr>
              <a:t>Delete all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AFB071A1-9EB5-4D80-B81D-B1038C3E3D55}"/>
              </a:ext>
            </a:extLst>
          </p:cNvPr>
          <p:cNvSpPr/>
          <p:nvPr/>
        </p:nvSpPr>
        <p:spPr>
          <a:xfrm>
            <a:off x="6639978" y="3661633"/>
            <a:ext cx="1800000" cy="2160000"/>
          </a:xfrm>
          <a:prstGeom prst="rect">
            <a:avLst/>
          </a:prstGeom>
          <a:solidFill>
            <a:srgbClr val="92D050">
              <a:alpha val="50196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CA" altLang="zh-CN" b="1" dirty="0">
                <a:solidFill>
                  <a:schemeClr val="tx1"/>
                </a:solidFill>
              </a:rPr>
              <a:t>FORM OF WORD</a:t>
            </a:r>
          </a:p>
          <a:p>
            <a:endParaRPr lang="en-CA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→ </a:t>
            </a:r>
            <a:r>
              <a:rPr lang="en-CA" altLang="zh-CN" dirty="0">
                <a:solidFill>
                  <a:schemeClr val="tx1"/>
                </a:solidFill>
              </a:rPr>
              <a:t>Change all to original form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02274141-07DD-48E1-90BF-0615E50E2320}"/>
              </a:ext>
            </a:extLst>
          </p:cNvPr>
          <p:cNvSpPr/>
          <p:nvPr/>
        </p:nvSpPr>
        <p:spPr>
          <a:xfrm>
            <a:off x="7282387" y="2567229"/>
            <a:ext cx="607848" cy="414780"/>
          </a:xfrm>
          <a:prstGeom prst="rect">
            <a:avLst/>
          </a:prstGeom>
          <a:solidFill>
            <a:srgbClr val="92D050">
              <a:alpha val="50196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141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3926" y="573851"/>
            <a:ext cx="718575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000" b="1" dirty="0">
                <a:solidFill>
                  <a:srgbClr val="3B1B70"/>
                </a:solidFill>
                <a:latin typeface="Arial"/>
                <a:cs typeface="Arial Unicode MS"/>
              </a:rPr>
              <a:t>Data preparation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498429" y="6302963"/>
            <a:ext cx="4391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Data Analytics Foundations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F77CAA5-31AD-4C9A-90F6-7571ED6528F6}"/>
              </a:ext>
            </a:extLst>
          </p:cNvPr>
          <p:cNvSpPr txBox="1"/>
          <p:nvPr/>
        </p:nvSpPr>
        <p:spPr>
          <a:xfrm>
            <a:off x="413926" y="1665155"/>
            <a:ext cx="8484977" cy="16979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000"/>
              </a:spcAft>
              <a:buSzPct val="75000"/>
            </a:pPr>
            <a:r>
              <a:rPr lang="en-US" sz="2400" dirty="0">
                <a:latin typeface="Arial"/>
                <a:cs typeface="Arial Unicode MS"/>
              </a:rPr>
              <a:t>Subject: spring savings certificate - TAKE 30 % OFF</a:t>
            </a:r>
          </a:p>
          <a:p>
            <a:pPr>
              <a:spcAft>
                <a:spcPts val="1000"/>
              </a:spcAft>
              <a:buSzPct val="75000"/>
            </a:pPr>
            <a:r>
              <a:rPr lang="en-US" sz="2400" dirty="0">
                <a:latin typeface="Arial"/>
                <a:cs typeface="Arial Unicode MS"/>
              </a:rPr>
              <a:t>save 30 % when you use our customer appreciation spring savings certificate at foot locker , lady foot locker , kids foot locker and at our online stores !</a:t>
            </a:r>
          </a:p>
        </p:txBody>
      </p:sp>
      <p:sp>
        <p:nvSpPr>
          <p:cNvPr id="29" name="TextBox 14">
            <a:extLst>
              <a:ext uri="{FF2B5EF4-FFF2-40B4-BE49-F238E27FC236}">
                <a16:creationId xmlns:a16="http://schemas.microsoft.com/office/drawing/2014/main" id="{CB2EB256-D5F7-4F48-8521-B197F1A1B0AE}"/>
              </a:ext>
            </a:extLst>
          </p:cNvPr>
          <p:cNvSpPr txBox="1"/>
          <p:nvPr/>
        </p:nvSpPr>
        <p:spPr>
          <a:xfrm>
            <a:off x="413926" y="3864276"/>
            <a:ext cx="8484977" cy="13285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000"/>
              </a:spcAft>
              <a:buSzPct val="75000"/>
            </a:pPr>
            <a:r>
              <a:rPr lang="en-US" sz="2400" dirty="0">
                <a:solidFill>
                  <a:srgbClr val="C00000"/>
                </a:solidFill>
                <a:latin typeface="Arial"/>
                <a:cs typeface="Arial Unicode MS"/>
              </a:rPr>
              <a:t>spring,</a:t>
            </a:r>
            <a:r>
              <a:rPr lang="zh-CN" altLang="en-US" sz="2400" dirty="0">
                <a:solidFill>
                  <a:srgbClr val="C00000"/>
                </a:solidFill>
                <a:latin typeface="Arial"/>
                <a:cs typeface="Arial Unicode MS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Arial"/>
                <a:cs typeface="Arial Unicode MS"/>
              </a:rPr>
              <a:t>saving, certificate</a:t>
            </a:r>
          </a:p>
          <a:p>
            <a:pPr>
              <a:spcAft>
                <a:spcPts val="1000"/>
              </a:spcAft>
              <a:buSzPct val="75000"/>
            </a:pPr>
            <a:r>
              <a:rPr lang="en-US" sz="2400" dirty="0">
                <a:solidFill>
                  <a:srgbClr val="C00000"/>
                </a:solidFill>
                <a:latin typeface="Arial"/>
                <a:cs typeface="Arial Unicode MS"/>
              </a:rPr>
              <a:t>saving, customer, appreciation, spring, save, certificate, foot, locker, lady, foot, locker, kid, foot, locker, online, store</a:t>
            </a:r>
          </a:p>
        </p:txBody>
      </p:sp>
    </p:spTree>
    <p:extLst>
      <p:ext uri="{BB962C8B-B14F-4D97-AF65-F5344CB8AC3E}">
        <p14:creationId xmlns:p14="http://schemas.microsoft.com/office/powerpoint/2010/main" val="3159469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3926" y="573851"/>
            <a:ext cx="718575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000" b="1" dirty="0">
                <a:solidFill>
                  <a:srgbClr val="3B1B70"/>
                </a:solidFill>
                <a:latin typeface="Arial"/>
                <a:cs typeface="Arial Unicode MS"/>
              </a:rPr>
              <a:t>Data preparation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498429" y="6302963"/>
            <a:ext cx="4391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Data Analytics Foundations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F77CAA5-31AD-4C9A-90F6-7571ED6528F6}"/>
              </a:ext>
            </a:extLst>
          </p:cNvPr>
          <p:cNvSpPr txBox="1"/>
          <p:nvPr/>
        </p:nvSpPr>
        <p:spPr>
          <a:xfrm>
            <a:off x="413926" y="1665155"/>
            <a:ext cx="8484977" cy="3136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SzPct val="75000"/>
            </a:pPr>
            <a:r>
              <a:rPr lang="en-US" altLang="zh-CN" sz="2400" b="1" dirty="0">
                <a:solidFill>
                  <a:srgbClr val="807F83"/>
                </a:solidFill>
                <a:latin typeface="Arial"/>
                <a:cs typeface="Arial Unicode MS"/>
              </a:rPr>
              <a:t>·</a:t>
            </a:r>
            <a:r>
              <a:rPr lang="en-US" sz="2400" b="1" dirty="0">
                <a:solidFill>
                  <a:srgbClr val="807F83"/>
                </a:solidFill>
                <a:latin typeface="Arial"/>
                <a:cs typeface="Arial Unicode MS"/>
              </a:rPr>
              <a:t>Feature engineering</a:t>
            </a:r>
          </a:p>
          <a:p>
            <a:pPr>
              <a:buSzPct val="75000"/>
            </a:pPr>
            <a:r>
              <a:rPr lang="en-US" sz="2400" dirty="0">
                <a:solidFill>
                  <a:srgbClr val="807F83"/>
                </a:solidFill>
                <a:latin typeface="Arial"/>
                <a:cs typeface="Arial Unicode MS"/>
              </a:rPr>
              <a:t>	Create word list</a:t>
            </a:r>
          </a:p>
          <a:p>
            <a:pPr>
              <a:buSzPct val="75000"/>
            </a:pPr>
            <a:endParaRPr lang="en-US" sz="2400" dirty="0">
              <a:solidFill>
                <a:srgbClr val="807F83"/>
              </a:solidFill>
              <a:latin typeface="Arial"/>
              <a:cs typeface="Arial Unicode MS"/>
            </a:endParaRPr>
          </a:p>
          <a:p>
            <a:pPr>
              <a:buSzPct val="75000"/>
            </a:pPr>
            <a:r>
              <a:rPr lang="en-US" altLang="zh-CN" sz="2400" b="1" dirty="0">
                <a:solidFill>
                  <a:srgbClr val="807F83"/>
                </a:solidFill>
                <a:latin typeface="Arial"/>
                <a:cs typeface="Arial Unicode MS"/>
              </a:rPr>
              <a:t>· </a:t>
            </a:r>
            <a:r>
              <a:rPr lang="en-US" sz="2400" b="1" dirty="0">
                <a:solidFill>
                  <a:srgbClr val="807F83"/>
                </a:solidFill>
                <a:latin typeface="Arial"/>
                <a:cs typeface="Arial Unicode MS"/>
              </a:rPr>
              <a:t>Count the number of words</a:t>
            </a:r>
          </a:p>
          <a:p>
            <a:pPr>
              <a:buSzPct val="75000"/>
            </a:pPr>
            <a:r>
              <a:rPr lang="en-US" sz="2400" dirty="0">
                <a:solidFill>
                  <a:srgbClr val="807F83"/>
                </a:solidFill>
                <a:latin typeface="Arial"/>
                <a:cs typeface="Arial Unicode MS"/>
              </a:rPr>
              <a:t>	Use: </a:t>
            </a:r>
            <a:r>
              <a:rPr lang="en-US" sz="2400" dirty="0" err="1">
                <a:solidFill>
                  <a:srgbClr val="807F83"/>
                </a:solidFill>
                <a:latin typeface="Arial"/>
                <a:cs typeface="Arial Unicode MS"/>
              </a:rPr>
              <a:t>sklearn</a:t>
            </a:r>
            <a:r>
              <a:rPr lang="en-US" sz="2400" dirty="0">
                <a:solidFill>
                  <a:srgbClr val="807F83"/>
                </a:solidFill>
                <a:latin typeface="Arial"/>
                <a:cs typeface="Arial Unicode MS"/>
              </a:rPr>
              <a:t> - </a:t>
            </a:r>
            <a:r>
              <a:rPr lang="en-US" sz="2400" dirty="0" err="1">
                <a:solidFill>
                  <a:srgbClr val="807F83"/>
                </a:solidFill>
                <a:latin typeface="Arial"/>
                <a:cs typeface="Arial Unicode MS"/>
              </a:rPr>
              <a:t>CountVectorizer</a:t>
            </a:r>
            <a:r>
              <a:rPr lang="en-US" sz="2400" dirty="0">
                <a:solidFill>
                  <a:srgbClr val="807F83"/>
                </a:solidFill>
                <a:latin typeface="Arial"/>
                <a:cs typeface="Arial Unicode MS"/>
              </a:rPr>
              <a:t>()</a:t>
            </a:r>
          </a:p>
          <a:p>
            <a:pPr>
              <a:buSzPct val="75000"/>
            </a:pPr>
            <a:endParaRPr lang="en-US" sz="2400" dirty="0">
              <a:solidFill>
                <a:srgbClr val="807F83"/>
              </a:solidFill>
              <a:latin typeface="Arial"/>
              <a:cs typeface="Arial Unicode MS"/>
            </a:endParaRPr>
          </a:p>
          <a:p>
            <a:pPr>
              <a:buSzPct val="75000"/>
            </a:pPr>
            <a:r>
              <a:rPr lang="en-US" altLang="zh-CN" sz="2400" b="1" dirty="0">
                <a:solidFill>
                  <a:srgbClr val="807F83"/>
                </a:solidFill>
                <a:latin typeface="Arial"/>
                <a:cs typeface="Arial Unicode MS"/>
              </a:rPr>
              <a:t>· </a:t>
            </a:r>
            <a:r>
              <a:rPr lang="en-US" sz="2400" b="1" dirty="0">
                <a:solidFill>
                  <a:srgbClr val="807F83"/>
                </a:solidFill>
                <a:latin typeface="Arial"/>
                <a:cs typeface="Arial Unicode MS"/>
              </a:rPr>
              <a:t>Calculate importance (TF-IDF)</a:t>
            </a:r>
          </a:p>
          <a:p>
            <a:pPr>
              <a:buSzPct val="75000"/>
            </a:pPr>
            <a:r>
              <a:rPr lang="en-US" sz="2400" dirty="0">
                <a:solidFill>
                  <a:srgbClr val="807F83"/>
                </a:solidFill>
                <a:latin typeface="Arial"/>
                <a:cs typeface="Arial Unicode MS"/>
              </a:rPr>
              <a:t>	Use: </a:t>
            </a:r>
            <a:r>
              <a:rPr lang="en-US" sz="2400" dirty="0" err="1">
                <a:solidFill>
                  <a:srgbClr val="807F83"/>
                </a:solidFill>
                <a:latin typeface="Arial"/>
                <a:cs typeface="Arial Unicode MS"/>
              </a:rPr>
              <a:t>sklearn</a:t>
            </a:r>
            <a:r>
              <a:rPr lang="en-US" sz="2400" dirty="0">
                <a:solidFill>
                  <a:srgbClr val="807F83"/>
                </a:solidFill>
                <a:latin typeface="Arial"/>
                <a:cs typeface="Arial Unicode MS"/>
              </a:rPr>
              <a:t> - </a:t>
            </a:r>
            <a:r>
              <a:rPr lang="en-US" sz="2400" dirty="0" err="1">
                <a:solidFill>
                  <a:srgbClr val="807F83"/>
                </a:solidFill>
                <a:latin typeface="Arial"/>
                <a:cs typeface="Arial Unicode MS"/>
              </a:rPr>
              <a:t>TfidfTransformer</a:t>
            </a:r>
            <a:r>
              <a:rPr lang="en-US" sz="2400" dirty="0">
                <a:solidFill>
                  <a:srgbClr val="807F83"/>
                </a:solidFill>
                <a:latin typeface="Arial"/>
                <a:cs typeface="Arial Unicode MS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69988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13926" y="1175925"/>
            <a:ext cx="456259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bg1"/>
                </a:solidFill>
                <a:latin typeface="Arial"/>
                <a:cs typeface="Arial Unicode MS"/>
              </a:rPr>
              <a:t>Algorithm Models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1" y="6302963"/>
            <a:ext cx="431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Data Analytics Foundations</a:t>
            </a:r>
          </a:p>
        </p:txBody>
      </p:sp>
    </p:spTree>
    <p:extLst>
      <p:ext uri="{BB962C8B-B14F-4D97-AF65-F5344CB8AC3E}">
        <p14:creationId xmlns:p14="http://schemas.microsoft.com/office/powerpoint/2010/main" val="3883509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3926" y="573851"/>
            <a:ext cx="8005704" cy="45191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5000" b="1" dirty="0">
                <a:solidFill>
                  <a:srgbClr val="3B1B70"/>
                </a:solidFill>
                <a:latin typeface="Arial"/>
                <a:cs typeface="Arial Unicode MS"/>
              </a:rPr>
              <a:t>Model selection</a:t>
            </a:r>
          </a:p>
          <a:p>
            <a:pPr>
              <a:spcAft>
                <a:spcPts val="1200"/>
              </a:spcAft>
            </a:pPr>
            <a:endParaRPr lang="en-US" sz="800" b="1" dirty="0">
              <a:solidFill>
                <a:srgbClr val="3B1B70"/>
              </a:solidFill>
              <a:latin typeface="Arial"/>
              <a:cs typeface="Arial Unicode MS"/>
            </a:endParaRPr>
          </a:p>
          <a:p>
            <a:pPr marL="360000" indent="-360000">
              <a:spcAft>
                <a:spcPts val="1000"/>
              </a:spcAft>
              <a:buSzPct val="75000"/>
              <a:buFont typeface="Arial"/>
              <a:buChar char="•"/>
            </a:pP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Naive Bayesian</a:t>
            </a:r>
          </a:p>
          <a:p>
            <a:pPr marL="360000" indent="-360000">
              <a:spcAft>
                <a:spcPts val="1000"/>
              </a:spcAft>
              <a:buSzPct val="75000"/>
              <a:buFont typeface="Arial"/>
              <a:buChar char="•"/>
            </a:pP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Random Forest </a:t>
            </a:r>
          </a:p>
          <a:p>
            <a:pPr marL="360000" indent="-360000">
              <a:spcAft>
                <a:spcPts val="1000"/>
              </a:spcAft>
              <a:buSzPct val="75000"/>
              <a:buFont typeface="Arial"/>
              <a:buChar char="•"/>
            </a:pP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Decision Tree</a:t>
            </a:r>
          </a:p>
          <a:p>
            <a:pPr marL="360000" indent="-360000">
              <a:spcAft>
                <a:spcPts val="1000"/>
              </a:spcAft>
              <a:buSzPct val="75000"/>
              <a:buFont typeface="Arial"/>
              <a:buChar char="•"/>
            </a:pP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SVM</a:t>
            </a:r>
          </a:p>
          <a:p>
            <a:pPr marL="360000" indent="-360000">
              <a:spcAft>
                <a:spcPts val="1000"/>
              </a:spcAft>
              <a:buSzPct val="75000"/>
              <a:buFont typeface="Arial"/>
              <a:buChar char="•"/>
            </a:pP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Ensemble Learning</a:t>
            </a:r>
          </a:p>
          <a:p>
            <a:pPr>
              <a:spcAft>
                <a:spcPts val="1000"/>
              </a:spcAft>
              <a:buSzPct val="75000"/>
            </a:pP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	(Hard voting &amp; Soft voting)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498429" y="6302963"/>
            <a:ext cx="4391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Data Analytics Foundations</a:t>
            </a:r>
          </a:p>
        </p:txBody>
      </p:sp>
    </p:spTree>
    <p:extLst>
      <p:ext uri="{BB962C8B-B14F-4D97-AF65-F5344CB8AC3E}">
        <p14:creationId xmlns:p14="http://schemas.microsoft.com/office/powerpoint/2010/main" val="1318157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13926" y="1175925"/>
            <a:ext cx="456259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bg1"/>
                </a:solidFill>
                <a:latin typeface="Arial"/>
                <a:cs typeface="Arial Unicode MS"/>
              </a:rPr>
              <a:t>Results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1" y="6302963"/>
            <a:ext cx="431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Data Analytics Foundations</a:t>
            </a:r>
          </a:p>
        </p:txBody>
      </p:sp>
    </p:spTree>
    <p:extLst>
      <p:ext uri="{BB962C8B-B14F-4D97-AF65-F5344CB8AC3E}">
        <p14:creationId xmlns:p14="http://schemas.microsoft.com/office/powerpoint/2010/main" val="933778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3926" y="573851"/>
            <a:ext cx="800570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5000" b="1" dirty="0">
                <a:solidFill>
                  <a:srgbClr val="3B1B70"/>
                </a:solidFill>
                <a:latin typeface="Arial"/>
                <a:cs typeface="Arial Unicode MS"/>
              </a:rPr>
              <a:t>Accuracy comparison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498429" y="6302963"/>
            <a:ext cx="4391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Data Analytics Foundations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2A3802EF-8D05-4F3E-A21E-C1351C2DE6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2936524"/>
              </p:ext>
            </p:extLst>
          </p:nvPr>
        </p:nvGraphicFramePr>
        <p:xfrm>
          <a:off x="1450429" y="2217132"/>
          <a:ext cx="6096000" cy="222504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3554259653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8532244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Model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altLang="zh-CN" dirty="0"/>
                        <a:t>Accuracy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9437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altLang="zh-CN" dirty="0"/>
                        <a:t>Naive Bayesian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92.7%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1536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altLang="zh-CN" dirty="0"/>
                        <a:t>Random Forest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96.0%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4148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altLang="zh-CN" dirty="0"/>
                        <a:t>Decision Tree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93.5%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2199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altLang="zh-CN" dirty="0"/>
                        <a:t>SVM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96.7%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4503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altLang="zh-CN" dirty="0"/>
                        <a:t>Ensemble Learning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96.3%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85068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0577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13926" y="1175925"/>
            <a:ext cx="456259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bg1"/>
                </a:solidFill>
                <a:latin typeface="Arial"/>
                <a:cs typeface="Arial Unicode MS"/>
              </a:rPr>
              <a:t>Conclusion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1" y="6302963"/>
            <a:ext cx="431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Data Analytics Foundations</a:t>
            </a:r>
          </a:p>
        </p:txBody>
      </p:sp>
    </p:spTree>
    <p:extLst>
      <p:ext uri="{BB962C8B-B14F-4D97-AF65-F5344CB8AC3E}">
        <p14:creationId xmlns:p14="http://schemas.microsoft.com/office/powerpoint/2010/main" val="981801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9B341E9-C3CE-4A3F-AE69-68522E32564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/>
          <a:stretch/>
        </p:blipFill>
        <p:spPr>
          <a:xfrm>
            <a:off x="0" y="3429000"/>
            <a:ext cx="9144000" cy="3429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13926" y="573851"/>
            <a:ext cx="800570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6000" b="1" dirty="0">
                <a:solidFill>
                  <a:srgbClr val="3C1B71"/>
                </a:solidFill>
                <a:latin typeface="Arial"/>
                <a:cs typeface="Arial Unicode MS"/>
              </a:rPr>
              <a:t>THE IDENTIFICATION OF</a:t>
            </a:r>
          </a:p>
          <a:p>
            <a:pPr algn="just"/>
            <a:r>
              <a:rPr lang="en-US" sz="6000" b="1" dirty="0">
                <a:solidFill>
                  <a:srgbClr val="3C1B71"/>
                </a:solidFill>
                <a:latin typeface="Arial"/>
                <a:cs typeface="Arial Unicode MS"/>
              </a:rPr>
              <a:t>SPAM MAILS</a:t>
            </a:r>
          </a:p>
          <a:p>
            <a:pPr algn="just"/>
            <a:endParaRPr lang="en-US" sz="3600" dirty="0">
              <a:solidFill>
                <a:srgbClr val="3C1B71"/>
              </a:solidFill>
              <a:latin typeface="Arial"/>
              <a:cs typeface="Arial Unicode MS"/>
            </a:endParaRPr>
          </a:p>
          <a:p>
            <a:pPr algn="r"/>
            <a:endParaRPr lang="en-US" dirty="0">
              <a:solidFill>
                <a:schemeClr val="bg1"/>
              </a:solidFill>
              <a:latin typeface="Arial"/>
              <a:cs typeface="Arial Unicode MS"/>
            </a:endParaRPr>
          </a:p>
          <a:p>
            <a:pPr algn="r"/>
            <a:r>
              <a:rPr lang="en-US" dirty="0" err="1">
                <a:solidFill>
                  <a:schemeClr val="bg1"/>
                </a:solidFill>
                <a:latin typeface="Arial"/>
                <a:cs typeface="Arial Unicode MS"/>
              </a:rPr>
              <a:t>Haoran</a:t>
            </a:r>
            <a:r>
              <a:rPr lang="en-US" dirty="0">
                <a:solidFill>
                  <a:schemeClr val="bg1"/>
                </a:solidFill>
                <a:latin typeface="Arial"/>
                <a:cs typeface="Arial Unicode MS"/>
              </a:rPr>
              <a:t> Ding, MEng</a:t>
            </a:r>
          </a:p>
          <a:p>
            <a:pPr algn="r"/>
            <a:r>
              <a:rPr lang="en-US" dirty="0">
                <a:solidFill>
                  <a:schemeClr val="bg1"/>
                </a:solidFill>
                <a:latin typeface="Arial"/>
                <a:cs typeface="Arial Unicode MS"/>
              </a:rPr>
              <a:t>Patrick Adjei, MEng</a:t>
            </a:r>
          </a:p>
          <a:p>
            <a:pPr algn="r"/>
            <a:r>
              <a:rPr lang="en-US" dirty="0" err="1">
                <a:solidFill>
                  <a:schemeClr val="bg1"/>
                </a:solidFill>
                <a:latin typeface="Arial"/>
                <a:cs typeface="Arial Unicode MS"/>
              </a:rPr>
              <a:t>Pengshuo</a:t>
            </a:r>
            <a:r>
              <a:rPr lang="en-US" dirty="0">
                <a:solidFill>
                  <a:schemeClr val="bg1"/>
                </a:solidFill>
                <a:latin typeface="Arial"/>
                <a:cs typeface="Arial Unicode MS"/>
              </a:rPr>
              <a:t> Liu, MEng</a:t>
            </a:r>
          </a:p>
          <a:p>
            <a:pPr algn="r"/>
            <a:r>
              <a:rPr lang="en-US" dirty="0" err="1">
                <a:solidFill>
                  <a:schemeClr val="bg1"/>
                </a:solidFill>
                <a:latin typeface="Arial"/>
                <a:cs typeface="Arial Unicode MS"/>
              </a:rPr>
              <a:t>Zhaokai</a:t>
            </a:r>
            <a:r>
              <a:rPr lang="en-US" dirty="0">
                <a:solidFill>
                  <a:schemeClr val="bg1"/>
                </a:solidFill>
                <a:latin typeface="Arial"/>
                <a:cs typeface="Arial Unicode MS"/>
              </a:rPr>
              <a:t> Sun, MEng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950373" y="6302963"/>
            <a:ext cx="3939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4F2683"/>
                </a:solidFill>
                <a:latin typeface="Arial"/>
                <a:cs typeface="Arial"/>
              </a:rPr>
              <a:t>Data Analytics Foundations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9F3623-4F4E-4099-BEFE-73BD4760A25D}"/>
              </a:ext>
            </a:extLst>
          </p:cNvPr>
          <p:cNvSpPr txBox="1"/>
          <p:nvPr/>
        </p:nvSpPr>
        <p:spPr>
          <a:xfrm>
            <a:off x="4572001" y="6302963"/>
            <a:ext cx="431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Data Analytics Foundations</a:t>
            </a:r>
          </a:p>
        </p:txBody>
      </p:sp>
    </p:spTree>
    <p:extLst>
      <p:ext uri="{BB962C8B-B14F-4D97-AF65-F5344CB8AC3E}">
        <p14:creationId xmlns:p14="http://schemas.microsoft.com/office/powerpoint/2010/main" val="4050488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13926" y="1175925"/>
            <a:ext cx="456259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bg1"/>
                </a:solidFill>
                <a:latin typeface="Arial"/>
                <a:cs typeface="Arial Unicode MS"/>
              </a:rPr>
              <a:t>Future Consideration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1" y="6302963"/>
            <a:ext cx="431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Data Analytics Foundations</a:t>
            </a:r>
          </a:p>
        </p:txBody>
      </p:sp>
    </p:spTree>
    <p:extLst>
      <p:ext uri="{BB962C8B-B14F-4D97-AF65-F5344CB8AC3E}">
        <p14:creationId xmlns:p14="http://schemas.microsoft.com/office/powerpoint/2010/main" val="3539417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515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3926" y="573851"/>
            <a:ext cx="8005704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5000" b="1" dirty="0">
                <a:solidFill>
                  <a:srgbClr val="3B1B70"/>
                </a:solidFill>
                <a:latin typeface="Arial"/>
                <a:cs typeface="Arial Unicode MS"/>
              </a:rPr>
              <a:t>Section</a:t>
            </a:r>
          </a:p>
          <a:p>
            <a:pPr>
              <a:spcAft>
                <a:spcPts val="1200"/>
              </a:spcAft>
            </a:pPr>
            <a:endParaRPr lang="en-US" sz="800" b="1" dirty="0">
              <a:solidFill>
                <a:srgbClr val="3B1B70"/>
              </a:solidFill>
              <a:latin typeface="Arial"/>
              <a:cs typeface="Arial Unicode MS"/>
            </a:endParaRPr>
          </a:p>
          <a:p>
            <a:pPr marL="360000" indent="-360000">
              <a:spcAft>
                <a:spcPts val="1000"/>
              </a:spcAft>
              <a:buSzPct val="75000"/>
              <a:buFont typeface="Arial"/>
              <a:buChar char="•"/>
            </a:pP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Problem Description</a:t>
            </a:r>
          </a:p>
          <a:p>
            <a:pPr marL="360000" indent="-360000">
              <a:spcAft>
                <a:spcPts val="1000"/>
              </a:spcAft>
              <a:buSzPct val="75000"/>
              <a:buFont typeface="Arial"/>
              <a:buChar char="•"/>
            </a:pP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Data Preparation</a:t>
            </a:r>
          </a:p>
          <a:p>
            <a:pPr marL="360000" indent="-360000">
              <a:spcAft>
                <a:spcPts val="1000"/>
              </a:spcAft>
              <a:buSzPct val="75000"/>
              <a:buFont typeface="Arial"/>
              <a:buChar char="•"/>
            </a:pP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Algorithm Models</a:t>
            </a:r>
          </a:p>
          <a:p>
            <a:pPr marL="360000" indent="-360000">
              <a:spcAft>
                <a:spcPts val="1000"/>
              </a:spcAft>
              <a:buSzPct val="75000"/>
              <a:buFont typeface="Arial"/>
              <a:buChar char="•"/>
            </a:pP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Results</a:t>
            </a:r>
          </a:p>
          <a:p>
            <a:pPr marL="360000" indent="-360000">
              <a:spcAft>
                <a:spcPts val="1000"/>
              </a:spcAft>
              <a:buSzPct val="75000"/>
              <a:buFont typeface="Arial"/>
              <a:buChar char="•"/>
            </a:pP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Conclusion</a:t>
            </a:r>
          </a:p>
          <a:p>
            <a:pPr marL="360000" indent="-360000">
              <a:spcAft>
                <a:spcPts val="1000"/>
              </a:spcAft>
              <a:buSzPct val="75000"/>
              <a:buFont typeface="Arial"/>
              <a:buChar char="•"/>
            </a:pP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Future Consideration</a:t>
            </a:r>
          </a:p>
          <a:p>
            <a:endParaRPr lang="en-US" sz="6000" b="1" dirty="0">
              <a:solidFill>
                <a:srgbClr val="807F83"/>
              </a:solidFill>
              <a:latin typeface="Arial"/>
              <a:cs typeface="Arial Unicode M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98429" y="6302963"/>
            <a:ext cx="4391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Data Analytics Foundations</a:t>
            </a:r>
          </a:p>
        </p:txBody>
      </p:sp>
    </p:spTree>
    <p:extLst>
      <p:ext uri="{BB962C8B-B14F-4D97-AF65-F5344CB8AC3E}">
        <p14:creationId xmlns:p14="http://schemas.microsoft.com/office/powerpoint/2010/main" val="38944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13926" y="1175925"/>
            <a:ext cx="456259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bg1"/>
                </a:solidFill>
                <a:latin typeface="Arial"/>
                <a:cs typeface="Arial Unicode MS"/>
              </a:rPr>
              <a:t>Problem Description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1" y="6302963"/>
            <a:ext cx="431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Data Analytics Foundations</a:t>
            </a:r>
          </a:p>
        </p:txBody>
      </p:sp>
    </p:spTree>
    <p:extLst>
      <p:ext uri="{BB962C8B-B14F-4D97-AF65-F5344CB8AC3E}">
        <p14:creationId xmlns:p14="http://schemas.microsoft.com/office/powerpoint/2010/main" val="4130071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3926" y="573851"/>
            <a:ext cx="7185754" cy="4283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000" b="1" dirty="0">
                <a:solidFill>
                  <a:srgbClr val="3B1B70"/>
                </a:solidFill>
                <a:latin typeface="Arial"/>
                <a:cs typeface="Arial Unicode MS"/>
              </a:rPr>
              <a:t>What is spam mail?</a:t>
            </a:r>
          </a:p>
          <a:p>
            <a:pPr>
              <a:spcAft>
                <a:spcPts val="1200"/>
              </a:spcAft>
            </a:pPr>
            <a:endParaRPr lang="en-US" sz="800" b="1" dirty="0">
              <a:solidFill>
                <a:srgbClr val="3B1B70"/>
              </a:solidFill>
              <a:latin typeface="Arial"/>
              <a:cs typeface="Arial Unicode MS"/>
            </a:endParaRPr>
          </a:p>
          <a:p>
            <a:pPr marL="360000" indent="-360000">
              <a:spcAft>
                <a:spcPts val="1000"/>
              </a:spcAft>
              <a:buSzPct val="75000"/>
              <a:buFont typeface="Arial"/>
              <a:buChar char="•"/>
            </a:pP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Spam email, also known as junk email, is unsolicited messages sent in bulk by email.</a:t>
            </a:r>
          </a:p>
          <a:p>
            <a:pPr marL="360000" indent="-360000">
              <a:spcAft>
                <a:spcPts val="1000"/>
              </a:spcAft>
              <a:buSzPct val="75000"/>
              <a:buFont typeface="Arial"/>
              <a:buChar char="•"/>
            </a:pP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Most spam email spam are dangerous. Because they may contain links that lead to phishing web sites or include malware as file attachments.</a:t>
            </a:r>
            <a:endParaRPr lang="en-US" sz="6000" b="1" dirty="0">
              <a:solidFill>
                <a:srgbClr val="807F83"/>
              </a:solidFill>
              <a:latin typeface="Arial"/>
              <a:cs typeface="Arial Unicode M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98429" y="6302963"/>
            <a:ext cx="4391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Data Analytics Foundations</a:t>
            </a:r>
          </a:p>
        </p:txBody>
      </p:sp>
    </p:spTree>
    <p:extLst>
      <p:ext uri="{BB962C8B-B14F-4D97-AF65-F5344CB8AC3E}">
        <p14:creationId xmlns:p14="http://schemas.microsoft.com/office/powerpoint/2010/main" val="793015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3926" y="573851"/>
            <a:ext cx="4158074" cy="4257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000" b="1" dirty="0">
                <a:solidFill>
                  <a:srgbClr val="3B1B70"/>
                </a:solidFill>
                <a:latin typeface="Arial"/>
                <a:cs typeface="Arial Unicode MS"/>
              </a:rPr>
              <a:t>Case</a:t>
            </a:r>
          </a:p>
          <a:p>
            <a:pPr>
              <a:spcAft>
                <a:spcPts val="1200"/>
              </a:spcAft>
            </a:pPr>
            <a:endParaRPr lang="en-US" sz="800" b="1" dirty="0">
              <a:solidFill>
                <a:srgbClr val="3B1B70"/>
              </a:solidFill>
              <a:latin typeface="Arial"/>
              <a:cs typeface="Arial Unicode MS"/>
            </a:endParaRPr>
          </a:p>
          <a:p>
            <a:pPr>
              <a:spcAft>
                <a:spcPts val="1000"/>
              </a:spcAft>
              <a:buSzPct val="75000"/>
            </a:pP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“An email supposedly from the realtor handling the sale, said the balance should go to a different bank.”</a:t>
            </a:r>
          </a:p>
          <a:p>
            <a:pPr>
              <a:spcAft>
                <a:spcPts val="1000"/>
              </a:spcAft>
              <a:buSzPct val="75000"/>
            </a:pPr>
            <a:endParaRPr lang="en-US" sz="2800" b="1" dirty="0">
              <a:solidFill>
                <a:srgbClr val="807F83"/>
              </a:solidFill>
              <a:latin typeface="Arial"/>
              <a:cs typeface="Arial"/>
            </a:endParaRPr>
          </a:p>
          <a:p>
            <a:pPr algn="r">
              <a:spcAft>
                <a:spcPts val="1000"/>
              </a:spcAft>
              <a:buSzPct val="75000"/>
            </a:pPr>
            <a:r>
              <a:rPr lang="en-US" altLang="zh-CN" dirty="0">
                <a:solidFill>
                  <a:srgbClr val="807F83"/>
                </a:solidFill>
                <a:latin typeface="Arial"/>
                <a:cs typeface="Arial"/>
              </a:rPr>
              <a:t>--CBC News</a:t>
            </a:r>
            <a:endParaRPr lang="en-US" dirty="0">
              <a:solidFill>
                <a:srgbClr val="807F83"/>
              </a:solidFill>
              <a:latin typeface="Arial"/>
              <a:cs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98429" y="6302963"/>
            <a:ext cx="4391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Data Analytics Foundations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168E732-B62B-46BE-A06A-FE2B50B9C0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8206" y="1656019"/>
            <a:ext cx="3701867" cy="319030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39702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3926" y="573851"/>
            <a:ext cx="7185754" cy="3590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000" b="1" dirty="0">
                <a:solidFill>
                  <a:srgbClr val="3B1B70"/>
                </a:solidFill>
                <a:latin typeface="Arial"/>
                <a:cs typeface="Arial Unicode MS"/>
              </a:rPr>
              <a:t>How to identify?</a:t>
            </a:r>
          </a:p>
          <a:p>
            <a:pPr>
              <a:spcAft>
                <a:spcPts val="1200"/>
              </a:spcAft>
            </a:pPr>
            <a:endParaRPr lang="en-US" sz="800" b="1" dirty="0">
              <a:solidFill>
                <a:srgbClr val="3B1B70"/>
              </a:solidFill>
              <a:latin typeface="Arial"/>
              <a:cs typeface="Arial Unicode MS"/>
            </a:endParaRPr>
          </a:p>
          <a:p>
            <a:pPr marL="360000" indent="-360000">
              <a:spcAft>
                <a:spcPts val="1000"/>
              </a:spcAft>
              <a:buSzPct val="75000"/>
              <a:buFont typeface="Arial"/>
              <a:buChar char="•"/>
            </a:pPr>
            <a:r>
              <a:rPr lang="en-US" sz="2800" b="1" dirty="0">
                <a:solidFill>
                  <a:srgbClr val="807F83"/>
                </a:solidFill>
                <a:latin typeface="Arial"/>
                <a:cs typeface="Arial"/>
              </a:rPr>
              <a:t>Traditional method</a:t>
            </a:r>
          </a:p>
          <a:p>
            <a:pPr>
              <a:spcAft>
                <a:spcPts val="1000"/>
              </a:spcAft>
              <a:buSzPct val="75000"/>
            </a:pP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	</a:t>
            </a:r>
            <a:r>
              <a:rPr lang="en-US" altLang="zh-CN" sz="2800" dirty="0">
                <a:solidFill>
                  <a:srgbClr val="807F83"/>
                </a:solidFill>
                <a:latin typeface="Arial"/>
                <a:cs typeface="Arial"/>
              </a:rPr>
              <a:t>·</a:t>
            </a: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Blacklist </a:t>
            </a:r>
            <a:r>
              <a:rPr lang="en-US" altLang="zh-CN" sz="2800" dirty="0">
                <a:solidFill>
                  <a:srgbClr val="807F83"/>
                </a:solidFill>
                <a:latin typeface="Arial"/>
                <a:cs typeface="Arial"/>
              </a:rPr>
              <a:t>+ </a:t>
            </a: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User report</a:t>
            </a:r>
          </a:p>
          <a:p>
            <a:pPr>
              <a:spcAft>
                <a:spcPts val="1000"/>
              </a:spcAft>
              <a:buSzPct val="75000"/>
            </a:pPr>
            <a:endParaRPr lang="en-US" sz="1400" dirty="0">
              <a:solidFill>
                <a:srgbClr val="807F83"/>
              </a:solidFill>
              <a:latin typeface="Arial"/>
              <a:cs typeface="Arial"/>
            </a:endParaRPr>
          </a:p>
          <a:p>
            <a:pPr marL="360000" indent="-360000">
              <a:spcAft>
                <a:spcPts val="1000"/>
              </a:spcAft>
              <a:buSzPct val="75000"/>
              <a:buFont typeface="Arial"/>
              <a:buChar char="•"/>
            </a:pPr>
            <a:r>
              <a:rPr lang="en-US" sz="2800" b="1" dirty="0">
                <a:solidFill>
                  <a:srgbClr val="807F83"/>
                </a:solidFill>
                <a:latin typeface="Arial"/>
                <a:cs typeface="Arial"/>
              </a:rPr>
              <a:t>Our method</a:t>
            </a:r>
          </a:p>
          <a:p>
            <a:pPr>
              <a:spcAft>
                <a:spcPts val="1000"/>
              </a:spcAft>
              <a:buSzPct val="75000"/>
            </a:pPr>
            <a:r>
              <a:rPr lang="en-US" altLang="zh-CN" sz="2800" dirty="0">
                <a:solidFill>
                  <a:srgbClr val="807F83"/>
                </a:solidFill>
                <a:latin typeface="Arial"/>
                <a:cs typeface="Arial"/>
              </a:rPr>
              <a:t>	·NLP + Machine learning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498429" y="6302963"/>
            <a:ext cx="4391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Data Analytics Foundations</a:t>
            </a:r>
          </a:p>
        </p:txBody>
      </p:sp>
    </p:spTree>
    <p:extLst>
      <p:ext uri="{BB962C8B-B14F-4D97-AF65-F5344CB8AC3E}">
        <p14:creationId xmlns:p14="http://schemas.microsoft.com/office/powerpoint/2010/main" val="1916118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13926" y="1175925"/>
            <a:ext cx="456259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bg1"/>
                </a:solidFill>
                <a:latin typeface="Arial"/>
                <a:cs typeface="Arial Unicode MS"/>
              </a:rPr>
              <a:t>Data Preparation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1" y="6302963"/>
            <a:ext cx="431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Data Analytics Foundations</a:t>
            </a:r>
          </a:p>
        </p:txBody>
      </p:sp>
    </p:spTree>
    <p:extLst>
      <p:ext uri="{BB962C8B-B14F-4D97-AF65-F5344CB8AC3E}">
        <p14:creationId xmlns:p14="http://schemas.microsoft.com/office/powerpoint/2010/main" val="1220045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3926" y="573851"/>
            <a:ext cx="7185754" cy="324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000" b="1" dirty="0">
                <a:solidFill>
                  <a:srgbClr val="3B1B70"/>
                </a:solidFill>
                <a:latin typeface="Arial"/>
                <a:cs typeface="Arial Unicode MS"/>
              </a:rPr>
              <a:t>Data set introduction</a:t>
            </a:r>
          </a:p>
          <a:p>
            <a:pPr>
              <a:spcAft>
                <a:spcPts val="1200"/>
              </a:spcAft>
            </a:pPr>
            <a:endParaRPr lang="en-US" sz="800" b="1" dirty="0">
              <a:solidFill>
                <a:srgbClr val="3B1B70"/>
              </a:solidFill>
              <a:latin typeface="Arial"/>
              <a:cs typeface="Arial Unicode MS"/>
            </a:endParaRPr>
          </a:p>
          <a:p>
            <a:pPr marL="360000" indent="-360000">
              <a:spcAft>
                <a:spcPts val="1000"/>
              </a:spcAft>
              <a:buSzPct val="75000"/>
              <a:buFont typeface="Arial"/>
              <a:buChar char="•"/>
            </a:pPr>
            <a:r>
              <a:rPr lang="en-US" sz="2800" dirty="0">
                <a:solidFill>
                  <a:srgbClr val="807F83"/>
                </a:solidFill>
                <a:latin typeface="Arial"/>
                <a:cs typeface="Arial"/>
              </a:rPr>
              <a:t>Name: Spam Mails Dataset</a:t>
            </a:r>
          </a:p>
          <a:p>
            <a:pPr marL="360000" indent="-360000">
              <a:spcAft>
                <a:spcPts val="1000"/>
              </a:spcAft>
              <a:buSzPct val="75000"/>
              <a:buFont typeface="Arial"/>
              <a:buChar char="•"/>
            </a:pPr>
            <a:r>
              <a:rPr lang="en-US" sz="2800" dirty="0">
                <a:solidFill>
                  <a:srgbClr val="807F83"/>
                </a:solidFill>
                <a:latin typeface="Arial"/>
                <a:cs typeface="Arial Unicode MS"/>
              </a:rPr>
              <a:t>Source: K</a:t>
            </a:r>
            <a:r>
              <a:rPr lang="en-US" altLang="zh-CN" sz="2800" dirty="0">
                <a:solidFill>
                  <a:srgbClr val="807F83"/>
                </a:solidFill>
                <a:latin typeface="Arial"/>
                <a:cs typeface="Arial Unicode MS"/>
              </a:rPr>
              <a:t>aggle</a:t>
            </a:r>
            <a:endParaRPr lang="en-US" sz="2800" dirty="0">
              <a:solidFill>
                <a:srgbClr val="807F83"/>
              </a:solidFill>
              <a:latin typeface="Arial"/>
              <a:cs typeface="Arial Unicode MS"/>
            </a:endParaRPr>
          </a:p>
          <a:p>
            <a:pPr marL="360000" indent="-360000">
              <a:spcAft>
                <a:spcPts val="1000"/>
              </a:spcAft>
              <a:buSzPct val="75000"/>
              <a:buFont typeface="Arial"/>
              <a:buChar char="•"/>
            </a:pPr>
            <a:r>
              <a:rPr lang="en-US" sz="2800" dirty="0">
                <a:solidFill>
                  <a:srgbClr val="807F83"/>
                </a:solidFill>
                <a:latin typeface="Arial"/>
                <a:cs typeface="Arial Unicode MS"/>
              </a:rPr>
              <a:t>Column: 4</a:t>
            </a:r>
          </a:p>
          <a:p>
            <a:pPr marL="360000" indent="-360000">
              <a:spcAft>
                <a:spcPts val="1000"/>
              </a:spcAft>
              <a:buSzPct val="75000"/>
              <a:buFont typeface="Arial"/>
              <a:buChar char="•"/>
            </a:pPr>
            <a:r>
              <a:rPr lang="en-US" sz="2800" dirty="0">
                <a:solidFill>
                  <a:srgbClr val="807F83"/>
                </a:solidFill>
                <a:latin typeface="Arial"/>
                <a:cs typeface="Arial Unicode MS"/>
              </a:rPr>
              <a:t>Row: 5171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498429" y="6302963"/>
            <a:ext cx="4391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Data Analytics Foundations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7BE3CD7-E4A5-43E3-9349-FFDB7CA1B3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2246" y="2359605"/>
            <a:ext cx="2128788" cy="2128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8693F04-16C2-459E-8212-18987677AD24}"/>
              </a:ext>
            </a:extLst>
          </p:cNvPr>
          <p:cNvSpPr txBox="1"/>
          <p:nvPr/>
        </p:nvSpPr>
        <p:spPr>
          <a:xfrm>
            <a:off x="6477000" y="4488393"/>
            <a:ext cx="1915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zh-CN" u="sng" dirty="0"/>
              <a:t>Scan </a:t>
            </a:r>
            <a:r>
              <a:rPr lang="en-US" altLang="zh-CN" u="sng" dirty="0"/>
              <a:t>to </a:t>
            </a:r>
            <a:r>
              <a:rPr lang="en-CA" altLang="zh-CN" u="sng" dirty="0"/>
              <a:t>download</a:t>
            </a:r>
            <a:endParaRPr lang="zh-CN" altLang="en-US" u="sng" dirty="0"/>
          </a:p>
        </p:txBody>
      </p:sp>
    </p:spTree>
    <p:extLst>
      <p:ext uri="{BB962C8B-B14F-4D97-AF65-F5344CB8AC3E}">
        <p14:creationId xmlns:p14="http://schemas.microsoft.com/office/powerpoint/2010/main" val="2606070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325</TotalTime>
  <Words>456</Words>
  <Application>Microsoft Office PowerPoint</Application>
  <PresentationFormat>全屏显示(4:3)</PresentationFormat>
  <Paragraphs>158</Paragraphs>
  <Slides>21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5" baseType="lpstr">
      <vt:lpstr>等线</vt:lpstr>
      <vt:lpstr>Arial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UWO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Jennifer Wilson</dc:creator>
  <cp:lastModifiedBy>s-zk@163.com</cp:lastModifiedBy>
  <cp:revision>113</cp:revision>
  <cp:lastPrinted>2012-01-12T15:01:17Z</cp:lastPrinted>
  <dcterms:created xsi:type="dcterms:W3CDTF">2011-12-23T15:22:14Z</dcterms:created>
  <dcterms:modified xsi:type="dcterms:W3CDTF">2019-11-25T05:58:14Z</dcterms:modified>
</cp:coreProperties>
</file>