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1" r:id="rId3"/>
    <p:sldId id="262" r:id="rId4"/>
    <p:sldId id="259" r:id="rId5"/>
    <p:sldId id="263" r:id="rId6"/>
    <p:sldId id="264" r:id="rId7"/>
    <p:sldId id="269" r:id="rId8"/>
    <p:sldId id="267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53" autoAdjust="0"/>
  </p:normalViewPr>
  <p:slideViewPr>
    <p:cSldViewPr snapToGrid="0">
      <p:cViewPr varScale="1">
        <p:scale>
          <a:sx n="86" d="100"/>
          <a:sy n="86" d="100"/>
        </p:scale>
        <p:origin x="99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06894-85EA-48D9-A2D1-E44E4196DE51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C7DA-AB0E-43C4-BD4F-D183515B1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60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8A827-2BEE-4674-A14E-80568FB01ED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35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082C-2502-4D0D-909A-1F1A8DFE245A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60FFC-4F00-4FC5-9E50-30D2A671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9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082C-2502-4D0D-909A-1F1A8DFE245A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60FFC-4F00-4FC5-9E50-30D2A671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082C-2502-4D0D-909A-1F1A8DFE245A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60FFC-4F00-4FC5-9E50-30D2A671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082C-2502-4D0D-909A-1F1A8DFE245A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60FFC-4F00-4FC5-9E50-30D2A671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082C-2502-4D0D-909A-1F1A8DFE245A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60FFC-4F00-4FC5-9E50-30D2A671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4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082C-2502-4D0D-909A-1F1A8DFE245A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60FFC-4F00-4FC5-9E50-30D2A671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8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082C-2502-4D0D-909A-1F1A8DFE245A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60FFC-4F00-4FC5-9E50-30D2A671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082C-2502-4D0D-909A-1F1A8DFE245A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60FFC-4F00-4FC5-9E50-30D2A671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082C-2502-4D0D-909A-1F1A8DFE245A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60FFC-4F00-4FC5-9E50-30D2A671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9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082C-2502-4D0D-909A-1F1A8DFE245A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60FFC-4F00-4FC5-9E50-30D2A671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2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082C-2502-4D0D-909A-1F1A8DFE245A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60FFC-4F00-4FC5-9E50-30D2A671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7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0082C-2502-4D0D-909A-1F1A8DFE245A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60FFC-4F00-4FC5-9E50-30D2A671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4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5F162-C391-4970-AE57-4095ABC69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Color-coded</a:t>
            </a:r>
            <a:br>
              <a:rPr lang="en-US" dirty="0"/>
            </a:br>
            <a:r>
              <a:rPr lang="en-US" dirty="0"/>
              <a:t>microbeads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10BA6-35A1-4925-80F7-28167DA74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71950"/>
            <a:ext cx="6858000" cy="1085850"/>
          </a:xfrm>
        </p:spPr>
        <p:txBody>
          <a:bodyPr/>
          <a:lstStyle/>
          <a:p>
            <a:r>
              <a:rPr lang="en-US" dirty="0"/>
              <a:t>Keiichi Yoshimatsu</a:t>
            </a:r>
          </a:p>
        </p:txBody>
      </p:sp>
    </p:spTree>
    <p:extLst>
      <p:ext uri="{BB962C8B-B14F-4D97-AF65-F5344CB8AC3E}">
        <p14:creationId xmlns:p14="http://schemas.microsoft.com/office/powerpoint/2010/main" val="2692949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B4F9-ABE6-4B66-9145-C7F60E81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769"/>
            <a:ext cx="7886700" cy="966717"/>
          </a:xfrm>
        </p:spPr>
        <p:txBody>
          <a:bodyPr>
            <a:normAutofit/>
          </a:bodyPr>
          <a:lstStyle/>
          <a:p>
            <a:r>
              <a:rPr lang="en-US" dirty="0"/>
              <a:t>Things need to be considered.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E686D-200F-4022-85E4-29D3A94F6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063486"/>
            <a:ext cx="9143999" cy="579451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beads will be different in color and size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 Let the users to customize the parameters for bead detections.</a:t>
            </a:r>
            <a:endParaRPr lang="en-US" dirty="0"/>
          </a:p>
          <a:p>
            <a:pPr lvl="1"/>
            <a:r>
              <a:rPr lang="en-US" dirty="0"/>
              <a:t>(Optional: can the software automatically optimize the parameters?)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After overlaying, some beads may be </a:t>
            </a:r>
            <a:r>
              <a:rPr lang="en-US" dirty="0" err="1"/>
              <a:t>distorded</a:t>
            </a:r>
            <a:r>
              <a:rPr lang="en-US" dirty="0"/>
              <a:t> (= not spherical).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/>
              <a:t>How should we deal with it?</a:t>
            </a:r>
          </a:p>
          <a:p>
            <a:endParaRPr lang="en-US" dirty="0"/>
          </a:p>
          <a:p>
            <a:r>
              <a:rPr lang="en-US" dirty="0"/>
              <a:t>Areas to be used for the quantification of color:</a:t>
            </a:r>
          </a:p>
          <a:p>
            <a:pPr lvl="1"/>
            <a:r>
              <a:rPr lang="en-US" dirty="0"/>
              <a:t>Top 20%?</a:t>
            </a:r>
          </a:p>
          <a:p>
            <a:pPr lvl="1"/>
            <a:r>
              <a:rPr lang="en-US" dirty="0"/>
              <a:t>Central part (circular range within a half in diameter)</a:t>
            </a:r>
          </a:p>
          <a:p>
            <a:endParaRPr lang="en-US" dirty="0"/>
          </a:p>
          <a:p>
            <a:r>
              <a:rPr lang="en-US" dirty="0"/>
              <a:t>Output of color information in several different ways:</a:t>
            </a:r>
          </a:p>
          <a:p>
            <a:pPr lvl="1"/>
            <a:r>
              <a:rPr lang="en-US" dirty="0"/>
              <a:t>RGB, Gray scale, HSB and CYMK</a:t>
            </a:r>
          </a:p>
          <a:p>
            <a:endParaRPr lang="en-US" dirty="0"/>
          </a:p>
          <a:p>
            <a:r>
              <a:rPr lang="en-US" dirty="0"/>
              <a:t>Optional</a:t>
            </a:r>
          </a:p>
          <a:p>
            <a:pPr lvl="1"/>
            <a:r>
              <a:rPr lang="en-US" dirty="0"/>
              <a:t>Detection of crushed beads</a:t>
            </a:r>
          </a:p>
          <a:p>
            <a:pPr lvl="1"/>
            <a:r>
              <a:rPr lang="en-US" dirty="0"/>
              <a:t>Detection of water bubble</a:t>
            </a:r>
          </a:p>
        </p:txBody>
      </p:sp>
    </p:spTree>
    <p:extLst>
      <p:ext uri="{BB962C8B-B14F-4D97-AF65-F5344CB8AC3E}">
        <p14:creationId xmlns:p14="http://schemas.microsoft.com/office/powerpoint/2010/main" val="3247834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03E6-9BDF-4CF5-94DE-9A3301CE6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515225" cy="1592262"/>
          </a:xfrm>
        </p:spPr>
        <p:txBody>
          <a:bodyPr>
            <a:normAutofit/>
          </a:bodyPr>
          <a:lstStyle/>
          <a:p>
            <a:r>
              <a:rPr lang="en-US" sz="5200" dirty="0"/>
              <a:t>Color-coded microbeads for life-science applications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AC0F0-ACAC-47DC-B262-D26BAC7A5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983" y="2409826"/>
            <a:ext cx="5429930" cy="386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5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03E6-9BDF-4CF5-94DE-9A3301CE6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809" y="110293"/>
            <a:ext cx="7515225" cy="1238822"/>
          </a:xfrm>
        </p:spPr>
        <p:txBody>
          <a:bodyPr>
            <a:normAutofit fontScale="90000"/>
          </a:bodyPr>
          <a:lstStyle/>
          <a:p>
            <a:r>
              <a:rPr lang="en-US" sz="5200" dirty="0"/>
              <a:t>Previous work by Prof. Doran at University of Minnesota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1B4448-3ABD-47B1-B1CA-86F2303CB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84" y="1644375"/>
            <a:ext cx="6800074" cy="238250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1AD4D16-1C21-4B25-99DE-83660B44D04C}"/>
              </a:ext>
            </a:extLst>
          </p:cNvPr>
          <p:cNvSpPr txBox="1">
            <a:spLocks/>
          </p:cNvSpPr>
          <p:nvPr/>
        </p:nvSpPr>
        <p:spPr>
          <a:xfrm>
            <a:off x="848808" y="4122042"/>
            <a:ext cx="7515225" cy="1592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/>
              <a:t>Color-coded beads ‘decorated’ with ligands (that binds with disease-marker proteins) are mixed with biological samples in order to identify a new ligand for diagnostics.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2902605-828A-4997-8783-4669862B4B69}"/>
              </a:ext>
            </a:extLst>
          </p:cNvPr>
          <p:cNvSpPr txBox="1">
            <a:spLocks/>
          </p:cNvSpPr>
          <p:nvPr/>
        </p:nvSpPr>
        <p:spPr>
          <a:xfrm>
            <a:off x="458824" y="5677610"/>
            <a:ext cx="8295191" cy="9231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00" dirty="0"/>
              <a:t>Reference: A Liquid Array Platform for the Multiplexed Analysis of Synthetic Molecule−Protein Interactions, Todd M. Doran and Thomas </a:t>
            </a:r>
            <a:r>
              <a:rPr lang="en-US" sz="2100" dirty="0" err="1"/>
              <a:t>Kodadek</a:t>
            </a:r>
            <a:r>
              <a:rPr lang="en-US" sz="2100" dirty="0"/>
              <a:t>, </a:t>
            </a:r>
            <a:r>
              <a:rPr lang="en-US" sz="2100" i="1" dirty="0"/>
              <a:t>ACS Chem. Biol. </a:t>
            </a:r>
            <a:r>
              <a:rPr lang="en-US" sz="2100" b="1" dirty="0"/>
              <a:t>2014</a:t>
            </a:r>
            <a:r>
              <a:rPr lang="en-US" sz="2100" dirty="0"/>
              <a:t>, </a:t>
            </a:r>
            <a:r>
              <a:rPr lang="en-US" sz="2100" i="1" dirty="0"/>
              <a:t>9</a:t>
            </a:r>
            <a:r>
              <a:rPr lang="en-US" sz="2100" dirty="0"/>
              <a:t>, 339−346, dx.doi.org/10.1021/cb400806r</a:t>
            </a:r>
          </a:p>
        </p:txBody>
      </p:sp>
    </p:spTree>
    <p:extLst>
      <p:ext uri="{BB962C8B-B14F-4D97-AF65-F5344CB8AC3E}">
        <p14:creationId xmlns:p14="http://schemas.microsoft.com/office/powerpoint/2010/main" val="38205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0CDA7C4-8D9B-4ABC-8FC7-06189AACC11F}"/>
              </a:ext>
            </a:extLst>
          </p:cNvPr>
          <p:cNvGrpSpPr>
            <a:grpSpLocks noChangeAspect="1"/>
          </p:cNvGrpSpPr>
          <p:nvPr/>
        </p:nvGrpSpPr>
        <p:grpSpPr>
          <a:xfrm>
            <a:off x="2900362" y="3168118"/>
            <a:ext cx="5079281" cy="3371400"/>
            <a:chOff x="609600" y="1752600"/>
            <a:chExt cx="4362450" cy="2895600"/>
          </a:xfrm>
        </p:grpSpPr>
        <p:pic>
          <p:nvPicPr>
            <p:cNvPr id="6" name="Picture 5" descr="A close up of a computer&#10;&#10;Description generated with high confidence">
              <a:extLst>
                <a:ext uri="{FF2B5EF4-FFF2-40B4-BE49-F238E27FC236}">
                  <a16:creationId xmlns:a16="http://schemas.microsoft.com/office/drawing/2014/main" id="{B360BDBD-FBDE-4C72-80EA-EF51ED82CE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720" b="17904"/>
            <a:stretch/>
          </p:blipFill>
          <p:spPr>
            <a:xfrm>
              <a:off x="609600" y="1752600"/>
              <a:ext cx="4362450" cy="28956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0E3BB5-17E7-4AE2-9DD6-575D9F4BC0A9}"/>
                </a:ext>
              </a:extLst>
            </p:cNvPr>
            <p:cNvSpPr/>
            <p:nvPr/>
          </p:nvSpPr>
          <p:spPr>
            <a:xfrm>
              <a:off x="990600" y="2790825"/>
              <a:ext cx="2133600" cy="1323975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025D48C-1D86-4BA4-8D16-6E24B120F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002" y="2867882"/>
              <a:ext cx="1263138" cy="116986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6987DE5-844C-4A1C-BC72-9D102E777D05}"/>
              </a:ext>
            </a:extLst>
          </p:cNvPr>
          <p:cNvSpPr txBox="1"/>
          <p:nvPr/>
        </p:nvSpPr>
        <p:spPr>
          <a:xfrm>
            <a:off x="238126" y="2401134"/>
            <a:ext cx="87201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ym typeface="Wingdings" panose="05000000000000000000" pitchFamily="2" charset="2"/>
              </a:rPr>
              <a:t> </a:t>
            </a:r>
            <a:r>
              <a:rPr lang="en-US" sz="3200" b="1" dirty="0"/>
              <a:t>Approach: the use of inexpensive microscope and automated image analysis.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F7EFAA2-24AA-4BB1-B567-4BDB44D9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344967"/>
            <a:ext cx="8720138" cy="1841021"/>
          </a:xfrm>
        </p:spPr>
        <p:txBody>
          <a:bodyPr>
            <a:noAutofit/>
          </a:bodyPr>
          <a:lstStyle/>
          <a:p>
            <a:r>
              <a:rPr lang="en-US" sz="3200" dirty="0"/>
              <a:t>Currently, Dr. Yoshimatsu at MSU is developing a similar but more cost effective method for identifying disease-markers by using color-coded microbeads and microscope.</a:t>
            </a:r>
          </a:p>
        </p:txBody>
      </p:sp>
    </p:spTree>
    <p:extLst>
      <p:ext uri="{BB962C8B-B14F-4D97-AF65-F5344CB8AC3E}">
        <p14:creationId xmlns:p14="http://schemas.microsoft.com/office/powerpoint/2010/main" val="314763849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03E6-9BDF-4CF5-94DE-9A3301CE6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222247"/>
            <a:ext cx="8358187" cy="677866"/>
          </a:xfrm>
        </p:spPr>
        <p:txBody>
          <a:bodyPr>
            <a:normAutofit/>
          </a:bodyPr>
          <a:lstStyle/>
          <a:p>
            <a:r>
              <a:rPr lang="en-US" sz="3600" dirty="0"/>
              <a:t>How the microbeads look like in the image.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7B422-3332-4B34-A3BB-3CA2360FE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48" y="1213842"/>
            <a:ext cx="3754440" cy="281583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F1DEFA3-610F-4827-9E80-81F22ADC68E7}"/>
              </a:ext>
            </a:extLst>
          </p:cNvPr>
          <p:cNvSpPr txBox="1">
            <a:spLocks/>
          </p:cNvSpPr>
          <p:nvPr/>
        </p:nvSpPr>
        <p:spPr>
          <a:xfrm>
            <a:off x="357188" y="4343402"/>
            <a:ext cx="8472491" cy="2264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an image of microbeads with a single color.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Dr. Yoshimatsu is currently preparing beads with </a:t>
            </a:r>
            <a:r>
              <a:rPr lang="en-US" sz="3000" b="1" dirty="0"/>
              <a:t>various colors</a:t>
            </a:r>
            <a:r>
              <a:rPr lang="en-US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Actual beads to be used will be </a:t>
            </a:r>
            <a:r>
              <a:rPr lang="en-US" sz="3000" b="1" dirty="0"/>
              <a:t>smaller</a:t>
            </a:r>
            <a:r>
              <a:rPr lang="en-US" sz="3000" dirty="0"/>
              <a:t> (1/5 or less in diameter.)</a:t>
            </a:r>
          </a:p>
        </p:txBody>
      </p:sp>
    </p:spTree>
    <p:extLst>
      <p:ext uri="{BB962C8B-B14F-4D97-AF65-F5344CB8AC3E}">
        <p14:creationId xmlns:p14="http://schemas.microsoft.com/office/powerpoint/2010/main" val="100959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03E6-9BDF-4CF5-94DE-9A3301CE6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193670"/>
            <a:ext cx="8386762" cy="620712"/>
          </a:xfrm>
        </p:spPr>
        <p:txBody>
          <a:bodyPr>
            <a:noAutofit/>
          </a:bodyPr>
          <a:lstStyle/>
          <a:p>
            <a:r>
              <a:rPr lang="en-US" sz="4200" dirty="0"/>
              <a:t>Requirement for software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7B422-3332-4B34-A3BB-3CA2360FE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2" y="3340900"/>
            <a:ext cx="4479926" cy="335994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D6483A9-9C26-44ED-9E3F-49A01AEDB3DE}"/>
              </a:ext>
            </a:extLst>
          </p:cNvPr>
          <p:cNvSpPr txBox="1">
            <a:spLocks/>
          </p:cNvSpPr>
          <p:nvPr/>
        </p:nvSpPr>
        <p:spPr>
          <a:xfrm>
            <a:off x="42857" y="855406"/>
            <a:ext cx="9058275" cy="2207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00050" indent="-400050"/>
            <a:r>
              <a:rPr lang="en-US" sz="2800" dirty="0"/>
              <a:t>A)	Function to detect and count spherical beads in the image while avoid counting broken (</a:t>
            </a:r>
            <a:r>
              <a:rPr lang="en-US" sz="2800" dirty="0" err="1"/>
              <a:t>nonspherical</a:t>
            </a:r>
            <a:r>
              <a:rPr lang="en-US" sz="2800" dirty="0"/>
              <a:t>) beads.</a:t>
            </a:r>
          </a:p>
          <a:p>
            <a:pPr marL="400050" indent="-400050"/>
            <a:r>
              <a:rPr lang="en-US" sz="2800" dirty="0"/>
              <a:t>	</a:t>
            </a:r>
            <a:r>
              <a:rPr lang="en-US" sz="2800" b="1" dirty="0"/>
              <a:t>(Caution! The beads may vary in size.)</a:t>
            </a:r>
          </a:p>
          <a:p>
            <a:pPr marL="400050" indent="-400050"/>
            <a:r>
              <a:rPr lang="en-US" sz="2800" dirty="0"/>
              <a:t>B)	Function to read out and export the average color intensity of each beads in RGB and Grayscale scale.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AFB417-5515-4443-80C8-9ACB33BE9E25}"/>
              </a:ext>
            </a:extLst>
          </p:cNvPr>
          <p:cNvCxnSpPr/>
          <p:nvPr/>
        </p:nvCxnSpPr>
        <p:spPr>
          <a:xfrm flipH="1">
            <a:off x="5472114" y="4200531"/>
            <a:ext cx="1814513" cy="500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05CD50C-D638-4ADF-82B2-8BF64BE52C28}"/>
              </a:ext>
            </a:extLst>
          </p:cNvPr>
          <p:cNvSpPr/>
          <p:nvPr/>
        </p:nvSpPr>
        <p:spPr>
          <a:xfrm>
            <a:off x="6883954" y="3731188"/>
            <a:ext cx="21890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spherical beads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46DE7A-7DB9-4052-900A-E930E344DD1C}"/>
              </a:ext>
            </a:extLst>
          </p:cNvPr>
          <p:cNvSpPr/>
          <p:nvPr/>
        </p:nvSpPr>
        <p:spPr>
          <a:xfrm>
            <a:off x="42864" y="3731187"/>
            <a:ext cx="19443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Broken beads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82F1D1-A880-4C1B-B446-543EDCC0D85F}"/>
              </a:ext>
            </a:extLst>
          </p:cNvPr>
          <p:cNvCxnSpPr>
            <a:cxnSpLocks/>
          </p:cNvCxnSpPr>
          <p:nvPr/>
        </p:nvCxnSpPr>
        <p:spPr>
          <a:xfrm flipV="1">
            <a:off x="1888576" y="3857631"/>
            <a:ext cx="1683301" cy="11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45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03E6-9BDF-4CF5-94DE-9A3301CE6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193670"/>
            <a:ext cx="8386762" cy="620712"/>
          </a:xfrm>
        </p:spPr>
        <p:txBody>
          <a:bodyPr>
            <a:noAutofit/>
          </a:bodyPr>
          <a:lstStyle/>
          <a:p>
            <a:r>
              <a:rPr lang="en-US" sz="4200" dirty="0"/>
              <a:t>Requirement for software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5903CDC-D148-4C7B-9178-1C6AA6E443CD}"/>
              </a:ext>
            </a:extLst>
          </p:cNvPr>
          <p:cNvSpPr/>
          <p:nvPr/>
        </p:nvSpPr>
        <p:spPr>
          <a:xfrm>
            <a:off x="900113" y="4714877"/>
            <a:ext cx="200025" cy="214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A62435-96D0-4DF7-B0E4-B982AAC50E5A}"/>
              </a:ext>
            </a:extLst>
          </p:cNvPr>
          <p:cNvSpPr/>
          <p:nvPr/>
        </p:nvSpPr>
        <p:spPr>
          <a:xfrm>
            <a:off x="876299" y="4377931"/>
            <a:ext cx="200025" cy="2143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205CAF-9D33-4101-A4B7-99488DC1422A}"/>
              </a:ext>
            </a:extLst>
          </p:cNvPr>
          <p:cNvSpPr/>
          <p:nvPr/>
        </p:nvSpPr>
        <p:spPr>
          <a:xfrm>
            <a:off x="1376362" y="4869658"/>
            <a:ext cx="200025" cy="2143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02DD1E-6AFD-4828-95BE-074296649F81}"/>
              </a:ext>
            </a:extLst>
          </p:cNvPr>
          <p:cNvSpPr/>
          <p:nvPr/>
        </p:nvSpPr>
        <p:spPr>
          <a:xfrm>
            <a:off x="700088" y="5081589"/>
            <a:ext cx="200025" cy="214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DE9DDF-68CE-4CBE-AC8B-96FFA06F0B60}"/>
              </a:ext>
            </a:extLst>
          </p:cNvPr>
          <p:cNvSpPr/>
          <p:nvPr/>
        </p:nvSpPr>
        <p:spPr>
          <a:xfrm>
            <a:off x="1238249" y="4469609"/>
            <a:ext cx="200025" cy="214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7A3B23B-4CD6-4702-9DE0-B6170D6A0FC9}"/>
              </a:ext>
            </a:extLst>
          </p:cNvPr>
          <p:cNvSpPr/>
          <p:nvPr/>
        </p:nvSpPr>
        <p:spPr>
          <a:xfrm>
            <a:off x="1543050" y="5233989"/>
            <a:ext cx="200025" cy="214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5B32AD8-D311-4DAC-A723-FBC14FE24B03}"/>
              </a:ext>
            </a:extLst>
          </p:cNvPr>
          <p:cNvSpPr/>
          <p:nvPr/>
        </p:nvSpPr>
        <p:spPr>
          <a:xfrm>
            <a:off x="1000125" y="5345907"/>
            <a:ext cx="200025" cy="214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863B23-3FAA-4234-930B-5E5EEF60FBFE}"/>
              </a:ext>
            </a:extLst>
          </p:cNvPr>
          <p:cNvSpPr/>
          <p:nvPr/>
        </p:nvSpPr>
        <p:spPr>
          <a:xfrm>
            <a:off x="1819272" y="5560219"/>
            <a:ext cx="200025" cy="214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08C6F0-A8C5-4460-B073-833E104F9424}"/>
              </a:ext>
            </a:extLst>
          </p:cNvPr>
          <p:cNvSpPr/>
          <p:nvPr/>
        </p:nvSpPr>
        <p:spPr>
          <a:xfrm>
            <a:off x="3648068" y="5191133"/>
            <a:ext cx="200025" cy="21431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7C05D0-5DCB-45C5-816D-AF2F914F156F}"/>
              </a:ext>
            </a:extLst>
          </p:cNvPr>
          <p:cNvSpPr/>
          <p:nvPr/>
        </p:nvSpPr>
        <p:spPr>
          <a:xfrm>
            <a:off x="3381375" y="5588801"/>
            <a:ext cx="200025" cy="2143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8F5BAD-232F-4B17-9E30-47E0CB8AE888}"/>
              </a:ext>
            </a:extLst>
          </p:cNvPr>
          <p:cNvSpPr/>
          <p:nvPr/>
        </p:nvSpPr>
        <p:spPr>
          <a:xfrm>
            <a:off x="2419341" y="5345907"/>
            <a:ext cx="200025" cy="2143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E6111C9-9822-4049-BD67-7600D32FC40D}"/>
              </a:ext>
            </a:extLst>
          </p:cNvPr>
          <p:cNvSpPr/>
          <p:nvPr/>
        </p:nvSpPr>
        <p:spPr>
          <a:xfrm>
            <a:off x="4338625" y="5092581"/>
            <a:ext cx="200025" cy="214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63FEAC0-231A-4327-8A7B-15286F0A7EEC}"/>
              </a:ext>
            </a:extLst>
          </p:cNvPr>
          <p:cNvSpPr/>
          <p:nvPr/>
        </p:nvSpPr>
        <p:spPr>
          <a:xfrm>
            <a:off x="4314811" y="4755635"/>
            <a:ext cx="200025" cy="2143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47D01B3-5375-4B6E-B4F9-85B492C2C09D}"/>
              </a:ext>
            </a:extLst>
          </p:cNvPr>
          <p:cNvSpPr/>
          <p:nvPr/>
        </p:nvSpPr>
        <p:spPr>
          <a:xfrm>
            <a:off x="4138600" y="5459293"/>
            <a:ext cx="200025" cy="214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BE24020-BEBA-4815-B426-46C619EE3FB8}"/>
              </a:ext>
            </a:extLst>
          </p:cNvPr>
          <p:cNvSpPr/>
          <p:nvPr/>
        </p:nvSpPr>
        <p:spPr>
          <a:xfrm>
            <a:off x="4676761" y="4847313"/>
            <a:ext cx="200025" cy="214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B904D34-1E97-4EF2-9ACE-D00028FBD6D1}"/>
              </a:ext>
            </a:extLst>
          </p:cNvPr>
          <p:cNvSpPr/>
          <p:nvPr/>
        </p:nvSpPr>
        <p:spPr>
          <a:xfrm>
            <a:off x="5272030" y="5630473"/>
            <a:ext cx="200025" cy="21431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E4A596-5EBF-49A1-8A1A-14A0DF45F0C0}"/>
              </a:ext>
            </a:extLst>
          </p:cNvPr>
          <p:cNvSpPr/>
          <p:nvPr/>
        </p:nvSpPr>
        <p:spPr>
          <a:xfrm>
            <a:off x="4700538" y="5554273"/>
            <a:ext cx="200025" cy="21431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445F44-1899-458C-BB1E-0D76A118DA89}"/>
              </a:ext>
            </a:extLst>
          </p:cNvPr>
          <p:cNvSpPr/>
          <p:nvPr/>
        </p:nvSpPr>
        <p:spPr>
          <a:xfrm>
            <a:off x="300038" y="4141267"/>
            <a:ext cx="2409810" cy="1793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16D12D-EDC0-4663-9081-4AC50F548DBF}"/>
              </a:ext>
            </a:extLst>
          </p:cNvPr>
          <p:cNvSpPr/>
          <p:nvPr/>
        </p:nvSpPr>
        <p:spPr>
          <a:xfrm>
            <a:off x="3333745" y="4134400"/>
            <a:ext cx="2409810" cy="1793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965DD1-FF7E-4701-98A7-221343A863B5}"/>
              </a:ext>
            </a:extLst>
          </p:cNvPr>
          <p:cNvSpPr/>
          <p:nvPr/>
        </p:nvSpPr>
        <p:spPr>
          <a:xfrm>
            <a:off x="2228836" y="4557711"/>
            <a:ext cx="200025" cy="21431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07FB507-B366-402B-B4C6-6973916B5995}"/>
              </a:ext>
            </a:extLst>
          </p:cNvPr>
          <p:cNvSpPr/>
          <p:nvPr/>
        </p:nvSpPr>
        <p:spPr>
          <a:xfrm>
            <a:off x="1962143" y="4955379"/>
            <a:ext cx="200025" cy="2143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7AB508-0A97-4845-AAAA-60AC9F4DCFD7}"/>
              </a:ext>
            </a:extLst>
          </p:cNvPr>
          <p:cNvSpPr txBox="1"/>
          <p:nvPr/>
        </p:nvSpPr>
        <p:spPr>
          <a:xfrm>
            <a:off x="3394611" y="4144860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00D5D1-46A6-4B75-8B82-5E3101B2D442}"/>
              </a:ext>
            </a:extLst>
          </p:cNvPr>
          <p:cNvSpPr txBox="1"/>
          <p:nvPr/>
        </p:nvSpPr>
        <p:spPr>
          <a:xfrm>
            <a:off x="300038" y="4082246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516B2F-6CCA-4EF3-8CA7-4D55420134BF}"/>
              </a:ext>
            </a:extLst>
          </p:cNvPr>
          <p:cNvSpPr/>
          <p:nvPr/>
        </p:nvSpPr>
        <p:spPr>
          <a:xfrm rot="1881698">
            <a:off x="2027025" y="4480017"/>
            <a:ext cx="373161" cy="800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D2434F7-CA31-4562-B1F9-D0968311B72E}"/>
              </a:ext>
            </a:extLst>
          </p:cNvPr>
          <p:cNvSpPr/>
          <p:nvPr/>
        </p:nvSpPr>
        <p:spPr>
          <a:xfrm rot="1881698">
            <a:off x="3451150" y="5089643"/>
            <a:ext cx="373161" cy="800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68B0E1E-14B1-4810-A1FB-D0156A642EE5}"/>
              </a:ext>
            </a:extLst>
          </p:cNvPr>
          <p:cNvSpPr/>
          <p:nvPr/>
        </p:nvSpPr>
        <p:spPr>
          <a:xfrm>
            <a:off x="6572231" y="4158685"/>
            <a:ext cx="200025" cy="2143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9CD9EBF-491E-41E1-AEFD-5E7FB7211087}"/>
              </a:ext>
            </a:extLst>
          </p:cNvPr>
          <p:cNvSpPr/>
          <p:nvPr/>
        </p:nvSpPr>
        <p:spPr>
          <a:xfrm>
            <a:off x="6591272" y="4470031"/>
            <a:ext cx="200025" cy="2143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F3D0592-0F7A-4AC2-8BAF-7B2533813133}"/>
              </a:ext>
            </a:extLst>
          </p:cNvPr>
          <p:cNvSpPr/>
          <p:nvPr/>
        </p:nvSpPr>
        <p:spPr>
          <a:xfrm>
            <a:off x="7200874" y="4748044"/>
            <a:ext cx="200025" cy="214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7FBEBE-A57A-4A96-AD7D-49F1C6E880A7}"/>
              </a:ext>
            </a:extLst>
          </p:cNvPr>
          <p:cNvSpPr/>
          <p:nvPr/>
        </p:nvSpPr>
        <p:spPr>
          <a:xfrm>
            <a:off x="6557935" y="4859962"/>
            <a:ext cx="200025" cy="214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05738BA-6FA8-4007-8441-03D08DC507C6}"/>
              </a:ext>
            </a:extLst>
          </p:cNvPr>
          <p:cNvSpPr/>
          <p:nvPr/>
        </p:nvSpPr>
        <p:spPr>
          <a:xfrm>
            <a:off x="7477096" y="5074274"/>
            <a:ext cx="200025" cy="214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5EDF5FD-537A-40A6-8868-23A9348AC325}"/>
              </a:ext>
            </a:extLst>
          </p:cNvPr>
          <p:cNvSpPr/>
          <p:nvPr/>
        </p:nvSpPr>
        <p:spPr>
          <a:xfrm>
            <a:off x="7729475" y="4226551"/>
            <a:ext cx="200025" cy="2143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61773A7-818C-4C92-9C7B-3292ACA58331}"/>
              </a:ext>
            </a:extLst>
          </p:cNvPr>
          <p:cNvSpPr/>
          <p:nvPr/>
        </p:nvSpPr>
        <p:spPr>
          <a:xfrm>
            <a:off x="8196193" y="4598025"/>
            <a:ext cx="200025" cy="2143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8CE2B22-18A3-41F3-A778-13ABB5901CF5}"/>
              </a:ext>
            </a:extLst>
          </p:cNvPr>
          <p:cNvSpPr/>
          <p:nvPr/>
        </p:nvSpPr>
        <p:spPr>
          <a:xfrm>
            <a:off x="6415063" y="4134410"/>
            <a:ext cx="2409810" cy="1793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4673DCA-ED6C-49C8-B4EE-AE38B74CE8B8}"/>
              </a:ext>
            </a:extLst>
          </p:cNvPr>
          <p:cNvSpPr txBox="1"/>
          <p:nvPr/>
        </p:nvSpPr>
        <p:spPr>
          <a:xfrm>
            <a:off x="6910355" y="5575580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B9BA60A-6085-4869-B63D-111E6D59821E}"/>
              </a:ext>
            </a:extLst>
          </p:cNvPr>
          <p:cNvSpPr/>
          <p:nvPr/>
        </p:nvSpPr>
        <p:spPr>
          <a:xfrm>
            <a:off x="2438382" y="5642959"/>
            <a:ext cx="200025" cy="2143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8493CF0-A116-41B8-BCDB-E03F8EAB04B3}"/>
              </a:ext>
            </a:extLst>
          </p:cNvPr>
          <p:cNvSpPr/>
          <p:nvPr/>
        </p:nvSpPr>
        <p:spPr>
          <a:xfrm rot="21184876">
            <a:off x="2322231" y="5230424"/>
            <a:ext cx="373161" cy="800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FCD78B7-100C-4850-9160-0B7D922A599B}"/>
              </a:ext>
            </a:extLst>
          </p:cNvPr>
          <p:cNvSpPr/>
          <p:nvPr/>
        </p:nvSpPr>
        <p:spPr>
          <a:xfrm rot="21337207">
            <a:off x="6474860" y="3988137"/>
            <a:ext cx="373161" cy="800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7B9914-4B37-4D2A-99F6-D5CE71158082}"/>
              </a:ext>
            </a:extLst>
          </p:cNvPr>
          <p:cNvCxnSpPr>
            <a:stCxn id="6" idx="0"/>
          </p:cNvCxnSpPr>
          <p:nvPr/>
        </p:nvCxnSpPr>
        <p:spPr>
          <a:xfrm flipV="1">
            <a:off x="2421807" y="3671879"/>
            <a:ext cx="621431" cy="866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84073F3-C3E9-4652-9905-87A2603ABF8D}"/>
              </a:ext>
            </a:extLst>
          </p:cNvPr>
          <p:cNvCxnSpPr>
            <a:cxnSpLocks/>
          </p:cNvCxnSpPr>
          <p:nvPr/>
        </p:nvCxnSpPr>
        <p:spPr>
          <a:xfrm flipH="1" flipV="1">
            <a:off x="3143234" y="3671879"/>
            <a:ext cx="475728" cy="1497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F821E39-3B9B-4F39-9030-102880DD1A1A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2460621" y="3623370"/>
            <a:ext cx="3408508" cy="16099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D8B82C6-4DA7-4176-AA7D-A6F4E91BE058}"/>
              </a:ext>
            </a:extLst>
          </p:cNvPr>
          <p:cNvCxnSpPr>
            <a:cxnSpLocks/>
            <a:stCxn id="61" idx="0"/>
          </p:cNvCxnSpPr>
          <p:nvPr/>
        </p:nvCxnSpPr>
        <p:spPr>
          <a:xfrm flipH="1" flipV="1">
            <a:off x="6122007" y="3629277"/>
            <a:ext cx="508883" cy="3600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F6E4984-21CC-4210-B271-E7B38655406D}"/>
              </a:ext>
            </a:extLst>
          </p:cNvPr>
          <p:cNvSpPr txBox="1"/>
          <p:nvPr/>
        </p:nvSpPr>
        <p:spPr>
          <a:xfrm>
            <a:off x="2615096" y="3355219"/>
            <a:ext cx="91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FD0B6A-ED2C-46B5-8727-C443676BAD43}"/>
              </a:ext>
            </a:extLst>
          </p:cNvPr>
          <p:cNvSpPr txBox="1"/>
          <p:nvPr/>
        </p:nvSpPr>
        <p:spPr>
          <a:xfrm>
            <a:off x="5638131" y="3293050"/>
            <a:ext cx="91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Overlap</a:t>
            </a: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6FB0C270-AA79-4461-9E50-A93B20EF9E94}"/>
              </a:ext>
            </a:extLst>
          </p:cNvPr>
          <p:cNvSpPr txBox="1">
            <a:spLocks/>
          </p:cNvSpPr>
          <p:nvPr/>
        </p:nvSpPr>
        <p:spPr>
          <a:xfrm>
            <a:off x="300038" y="914398"/>
            <a:ext cx="8620130" cy="23872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D) Function to compare each image and detect overlaps.</a:t>
            </a:r>
          </a:p>
          <a:p>
            <a:r>
              <a:rPr lang="en-US" sz="2800" b="1" dirty="0"/>
              <a:t>     (Caution! The same beads may appear in 2, 3, 4 or more </a:t>
            </a:r>
          </a:p>
          <a:p>
            <a:r>
              <a:rPr lang="en-US" sz="2800" b="1" dirty="0"/>
              <a:t>       images. Some beads may appear in only one image.)</a:t>
            </a:r>
          </a:p>
          <a:p>
            <a:pPr marL="400050" indent="-400050"/>
            <a:r>
              <a:rPr lang="en-US" sz="2800" dirty="0"/>
              <a:t>E)	Function to reconstruct an entire ‘map’ of beads based on the information on the overlaps of images.</a:t>
            </a:r>
          </a:p>
        </p:txBody>
      </p:sp>
    </p:spTree>
    <p:extLst>
      <p:ext uri="{BB962C8B-B14F-4D97-AF65-F5344CB8AC3E}">
        <p14:creationId xmlns:p14="http://schemas.microsoft.com/office/powerpoint/2010/main" val="363105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03E6-9BDF-4CF5-94DE-9A3301CE6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73750"/>
            <a:ext cx="8743947" cy="620712"/>
          </a:xfrm>
        </p:spPr>
        <p:txBody>
          <a:bodyPr>
            <a:noAutofit/>
          </a:bodyPr>
          <a:lstStyle/>
          <a:p>
            <a:r>
              <a:rPr lang="en-US" sz="3600" dirty="0"/>
              <a:t>Explanation on Reconstruction of entire “map”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5903CDC-D148-4C7B-9178-1C6AA6E443CD}"/>
              </a:ext>
            </a:extLst>
          </p:cNvPr>
          <p:cNvSpPr/>
          <p:nvPr/>
        </p:nvSpPr>
        <p:spPr>
          <a:xfrm>
            <a:off x="1042990" y="1457288"/>
            <a:ext cx="200025" cy="214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A62435-96D0-4DF7-B0E4-B982AAC50E5A}"/>
              </a:ext>
            </a:extLst>
          </p:cNvPr>
          <p:cNvSpPr/>
          <p:nvPr/>
        </p:nvSpPr>
        <p:spPr>
          <a:xfrm>
            <a:off x="1019176" y="1120342"/>
            <a:ext cx="200025" cy="2143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205CAF-9D33-4101-A4B7-99488DC1422A}"/>
              </a:ext>
            </a:extLst>
          </p:cNvPr>
          <p:cNvSpPr/>
          <p:nvPr/>
        </p:nvSpPr>
        <p:spPr>
          <a:xfrm>
            <a:off x="1519239" y="1612069"/>
            <a:ext cx="200025" cy="2143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02DD1E-6AFD-4828-95BE-074296649F81}"/>
              </a:ext>
            </a:extLst>
          </p:cNvPr>
          <p:cNvSpPr/>
          <p:nvPr/>
        </p:nvSpPr>
        <p:spPr>
          <a:xfrm>
            <a:off x="842965" y="1824000"/>
            <a:ext cx="200025" cy="214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DE9DDF-68CE-4CBE-AC8B-96FFA06F0B60}"/>
              </a:ext>
            </a:extLst>
          </p:cNvPr>
          <p:cNvSpPr/>
          <p:nvPr/>
        </p:nvSpPr>
        <p:spPr>
          <a:xfrm>
            <a:off x="1381126" y="1212020"/>
            <a:ext cx="200025" cy="214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7A3B23B-4CD6-4702-9DE0-B6170D6A0FC9}"/>
              </a:ext>
            </a:extLst>
          </p:cNvPr>
          <p:cNvSpPr/>
          <p:nvPr/>
        </p:nvSpPr>
        <p:spPr>
          <a:xfrm>
            <a:off x="1685927" y="1976400"/>
            <a:ext cx="200025" cy="214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5B32AD8-D311-4DAC-A723-FBC14FE24B03}"/>
              </a:ext>
            </a:extLst>
          </p:cNvPr>
          <p:cNvSpPr/>
          <p:nvPr/>
        </p:nvSpPr>
        <p:spPr>
          <a:xfrm>
            <a:off x="1143002" y="2088318"/>
            <a:ext cx="200025" cy="214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863B23-3FAA-4234-930B-5E5EEF60FBFE}"/>
              </a:ext>
            </a:extLst>
          </p:cNvPr>
          <p:cNvSpPr/>
          <p:nvPr/>
        </p:nvSpPr>
        <p:spPr>
          <a:xfrm>
            <a:off x="1962149" y="2302630"/>
            <a:ext cx="200025" cy="214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08C6F0-A8C5-4460-B073-833E104F9424}"/>
              </a:ext>
            </a:extLst>
          </p:cNvPr>
          <p:cNvSpPr/>
          <p:nvPr/>
        </p:nvSpPr>
        <p:spPr>
          <a:xfrm>
            <a:off x="3790945" y="1933544"/>
            <a:ext cx="200025" cy="21431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7C05D0-5DCB-45C5-816D-AF2F914F156F}"/>
              </a:ext>
            </a:extLst>
          </p:cNvPr>
          <p:cNvSpPr/>
          <p:nvPr/>
        </p:nvSpPr>
        <p:spPr>
          <a:xfrm>
            <a:off x="3524252" y="2331212"/>
            <a:ext cx="200025" cy="2143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8F5BAD-232F-4B17-9E30-47E0CB8AE888}"/>
              </a:ext>
            </a:extLst>
          </p:cNvPr>
          <p:cNvSpPr/>
          <p:nvPr/>
        </p:nvSpPr>
        <p:spPr>
          <a:xfrm>
            <a:off x="2562218" y="2088318"/>
            <a:ext cx="200025" cy="2143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E6111C9-9822-4049-BD67-7600D32FC40D}"/>
              </a:ext>
            </a:extLst>
          </p:cNvPr>
          <p:cNvSpPr/>
          <p:nvPr/>
        </p:nvSpPr>
        <p:spPr>
          <a:xfrm>
            <a:off x="4481502" y="1834992"/>
            <a:ext cx="200025" cy="214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63FEAC0-231A-4327-8A7B-15286F0A7EEC}"/>
              </a:ext>
            </a:extLst>
          </p:cNvPr>
          <p:cNvSpPr/>
          <p:nvPr/>
        </p:nvSpPr>
        <p:spPr>
          <a:xfrm>
            <a:off x="4457688" y="1498046"/>
            <a:ext cx="200025" cy="2143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47D01B3-5375-4B6E-B4F9-85B492C2C09D}"/>
              </a:ext>
            </a:extLst>
          </p:cNvPr>
          <p:cNvSpPr/>
          <p:nvPr/>
        </p:nvSpPr>
        <p:spPr>
          <a:xfrm>
            <a:off x="4281477" y="2201704"/>
            <a:ext cx="200025" cy="214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BE24020-BEBA-4815-B426-46C619EE3FB8}"/>
              </a:ext>
            </a:extLst>
          </p:cNvPr>
          <p:cNvSpPr/>
          <p:nvPr/>
        </p:nvSpPr>
        <p:spPr>
          <a:xfrm>
            <a:off x="4819638" y="1589724"/>
            <a:ext cx="200025" cy="214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B904D34-1E97-4EF2-9ACE-D00028FBD6D1}"/>
              </a:ext>
            </a:extLst>
          </p:cNvPr>
          <p:cNvSpPr/>
          <p:nvPr/>
        </p:nvSpPr>
        <p:spPr>
          <a:xfrm>
            <a:off x="5414907" y="2372884"/>
            <a:ext cx="200025" cy="21431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E4A596-5EBF-49A1-8A1A-14A0DF45F0C0}"/>
              </a:ext>
            </a:extLst>
          </p:cNvPr>
          <p:cNvSpPr/>
          <p:nvPr/>
        </p:nvSpPr>
        <p:spPr>
          <a:xfrm>
            <a:off x="4843415" y="2296684"/>
            <a:ext cx="200025" cy="21431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445F44-1899-458C-BB1E-0D76A118DA89}"/>
              </a:ext>
            </a:extLst>
          </p:cNvPr>
          <p:cNvSpPr/>
          <p:nvPr/>
        </p:nvSpPr>
        <p:spPr>
          <a:xfrm>
            <a:off x="442915" y="1096052"/>
            <a:ext cx="2409810" cy="15816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16D12D-EDC0-4663-9081-4AC50F548DBF}"/>
              </a:ext>
            </a:extLst>
          </p:cNvPr>
          <p:cNvSpPr/>
          <p:nvPr/>
        </p:nvSpPr>
        <p:spPr>
          <a:xfrm>
            <a:off x="3476622" y="1120342"/>
            <a:ext cx="2409810" cy="15504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965DD1-FF7E-4701-98A7-221343A863B5}"/>
              </a:ext>
            </a:extLst>
          </p:cNvPr>
          <p:cNvSpPr/>
          <p:nvPr/>
        </p:nvSpPr>
        <p:spPr>
          <a:xfrm>
            <a:off x="2371713" y="1300122"/>
            <a:ext cx="200025" cy="21431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07FB507-B366-402B-B4C6-6973916B5995}"/>
              </a:ext>
            </a:extLst>
          </p:cNvPr>
          <p:cNvSpPr/>
          <p:nvPr/>
        </p:nvSpPr>
        <p:spPr>
          <a:xfrm>
            <a:off x="2105020" y="1697790"/>
            <a:ext cx="200025" cy="2143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7AB508-0A97-4845-AAAA-60AC9F4DCFD7}"/>
              </a:ext>
            </a:extLst>
          </p:cNvPr>
          <p:cNvSpPr txBox="1"/>
          <p:nvPr/>
        </p:nvSpPr>
        <p:spPr>
          <a:xfrm>
            <a:off x="3451747" y="757944"/>
            <a:ext cx="190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Individual Image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00D5D1-46A6-4B75-8B82-5E3101B2D442}"/>
              </a:ext>
            </a:extLst>
          </p:cNvPr>
          <p:cNvSpPr txBox="1"/>
          <p:nvPr/>
        </p:nvSpPr>
        <p:spPr>
          <a:xfrm>
            <a:off x="378094" y="722672"/>
            <a:ext cx="190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Individual Image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516B2F-6CCA-4EF3-8CA7-4D55420134BF}"/>
              </a:ext>
            </a:extLst>
          </p:cNvPr>
          <p:cNvSpPr/>
          <p:nvPr/>
        </p:nvSpPr>
        <p:spPr>
          <a:xfrm rot="1881698">
            <a:off x="2169902" y="1222428"/>
            <a:ext cx="373161" cy="800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D2434F7-CA31-4562-B1F9-D0968311B72E}"/>
              </a:ext>
            </a:extLst>
          </p:cNvPr>
          <p:cNvSpPr/>
          <p:nvPr/>
        </p:nvSpPr>
        <p:spPr>
          <a:xfrm rot="1881698">
            <a:off x="3594027" y="1832054"/>
            <a:ext cx="373161" cy="800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68B0E1E-14B1-4810-A1FB-D0156A642EE5}"/>
              </a:ext>
            </a:extLst>
          </p:cNvPr>
          <p:cNvSpPr/>
          <p:nvPr/>
        </p:nvSpPr>
        <p:spPr>
          <a:xfrm>
            <a:off x="6586519" y="1158280"/>
            <a:ext cx="200025" cy="2143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9CD9EBF-491E-41E1-AEFD-5E7FB7211087}"/>
              </a:ext>
            </a:extLst>
          </p:cNvPr>
          <p:cNvSpPr/>
          <p:nvPr/>
        </p:nvSpPr>
        <p:spPr>
          <a:xfrm>
            <a:off x="6605560" y="1469626"/>
            <a:ext cx="200025" cy="2143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F3D0592-0F7A-4AC2-8BAF-7B2533813133}"/>
              </a:ext>
            </a:extLst>
          </p:cNvPr>
          <p:cNvSpPr/>
          <p:nvPr/>
        </p:nvSpPr>
        <p:spPr>
          <a:xfrm>
            <a:off x="7215162" y="1747639"/>
            <a:ext cx="200025" cy="214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7FBEBE-A57A-4A96-AD7D-49F1C6E880A7}"/>
              </a:ext>
            </a:extLst>
          </p:cNvPr>
          <p:cNvSpPr/>
          <p:nvPr/>
        </p:nvSpPr>
        <p:spPr>
          <a:xfrm>
            <a:off x="6572223" y="1859557"/>
            <a:ext cx="200025" cy="214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05738BA-6FA8-4007-8441-03D08DC507C6}"/>
              </a:ext>
            </a:extLst>
          </p:cNvPr>
          <p:cNvSpPr/>
          <p:nvPr/>
        </p:nvSpPr>
        <p:spPr>
          <a:xfrm>
            <a:off x="7491384" y="2073869"/>
            <a:ext cx="200025" cy="214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5EDF5FD-537A-40A6-8868-23A9348AC325}"/>
              </a:ext>
            </a:extLst>
          </p:cNvPr>
          <p:cNvSpPr/>
          <p:nvPr/>
        </p:nvSpPr>
        <p:spPr>
          <a:xfrm>
            <a:off x="7743763" y="1226146"/>
            <a:ext cx="200025" cy="2143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61773A7-818C-4C92-9C7B-3292ACA58331}"/>
              </a:ext>
            </a:extLst>
          </p:cNvPr>
          <p:cNvSpPr/>
          <p:nvPr/>
        </p:nvSpPr>
        <p:spPr>
          <a:xfrm>
            <a:off x="8210481" y="1597620"/>
            <a:ext cx="200025" cy="2143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8CE2B22-18A3-41F3-A778-13ABB5901CF5}"/>
              </a:ext>
            </a:extLst>
          </p:cNvPr>
          <p:cNvSpPr/>
          <p:nvPr/>
        </p:nvSpPr>
        <p:spPr>
          <a:xfrm>
            <a:off x="6429351" y="1124628"/>
            <a:ext cx="2409810" cy="15747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4673DCA-ED6C-49C8-B4EE-AE38B74CE8B8}"/>
              </a:ext>
            </a:extLst>
          </p:cNvPr>
          <p:cNvSpPr txBox="1"/>
          <p:nvPr/>
        </p:nvSpPr>
        <p:spPr>
          <a:xfrm>
            <a:off x="6913145" y="777228"/>
            <a:ext cx="190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Individual Image 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B9BA60A-6085-4869-B63D-111E6D59821E}"/>
              </a:ext>
            </a:extLst>
          </p:cNvPr>
          <p:cNvSpPr/>
          <p:nvPr/>
        </p:nvSpPr>
        <p:spPr>
          <a:xfrm>
            <a:off x="2581259" y="2385370"/>
            <a:ext cx="200025" cy="2143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8493CF0-A116-41B8-BCDB-E03F8EAB04B3}"/>
              </a:ext>
            </a:extLst>
          </p:cNvPr>
          <p:cNvSpPr/>
          <p:nvPr/>
        </p:nvSpPr>
        <p:spPr>
          <a:xfrm rot="21184876">
            <a:off x="2465108" y="1972835"/>
            <a:ext cx="373161" cy="800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FCD78B7-100C-4850-9160-0B7D922A599B}"/>
              </a:ext>
            </a:extLst>
          </p:cNvPr>
          <p:cNvSpPr/>
          <p:nvPr/>
        </p:nvSpPr>
        <p:spPr>
          <a:xfrm rot="21337207">
            <a:off x="6489148" y="987732"/>
            <a:ext cx="373161" cy="800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7B9914-4B37-4D2A-99F6-D5CE71158082}"/>
              </a:ext>
            </a:extLst>
          </p:cNvPr>
          <p:cNvCxnSpPr>
            <a:cxnSpLocks/>
            <a:stCxn id="6" idx="2"/>
            <a:endCxn id="31" idx="0"/>
          </p:cNvCxnSpPr>
          <p:nvPr/>
        </p:nvCxnSpPr>
        <p:spPr>
          <a:xfrm flipH="1">
            <a:off x="1306744" y="1964081"/>
            <a:ext cx="841538" cy="1001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84073F3-C3E9-4652-9905-87A2603ABF8D}"/>
              </a:ext>
            </a:extLst>
          </p:cNvPr>
          <p:cNvCxnSpPr>
            <a:cxnSpLocks/>
            <a:stCxn id="49" idx="2"/>
            <a:endCxn id="31" idx="0"/>
          </p:cNvCxnSpPr>
          <p:nvPr/>
        </p:nvCxnSpPr>
        <p:spPr>
          <a:xfrm flipH="1">
            <a:off x="1306744" y="2573707"/>
            <a:ext cx="2265663" cy="391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F821E39-3B9B-4F39-9030-102880DD1A1A}"/>
              </a:ext>
            </a:extLst>
          </p:cNvPr>
          <p:cNvCxnSpPr>
            <a:cxnSpLocks/>
            <a:stCxn id="60" idx="2"/>
            <a:endCxn id="65" idx="0"/>
          </p:cNvCxnSpPr>
          <p:nvPr/>
        </p:nvCxnSpPr>
        <p:spPr>
          <a:xfrm flipH="1">
            <a:off x="2471725" y="2770022"/>
            <a:ext cx="228155" cy="222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D8B82C6-4DA7-4176-AA7D-A6F4E91BE058}"/>
              </a:ext>
            </a:extLst>
          </p:cNvPr>
          <p:cNvCxnSpPr>
            <a:cxnSpLocks/>
            <a:stCxn id="61" idx="1"/>
            <a:endCxn id="65" idx="0"/>
          </p:cNvCxnSpPr>
          <p:nvPr/>
        </p:nvCxnSpPr>
        <p:spPr>
          <a:xfrm flipH="1">
            <a:off x="2471725" y="1402031"/>
            <a:ext cx="4017968" cy="15902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F6E4984-21CC-4210-B271-E7B38655406D}"/>
              </a:ext>
            </a:extLst>
          </p:cNvPr>
          <p:cNvSpPr txBox="1"/>
          <p:nvPr/>
        </p:nvSpPr>
        <p:spPr>
          <a:xfrm>
            <a:off x="785319" y="2965538"/>
            <a:ext cx="104285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Overlap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FD0B6A-ED2C-46B5-8727-C443676BAD43}"/>
              </a:ext>
            </a:extLst>
          </p:cNvPr>
          <p:cNvSpPr txBox="1"/>
          <p:nvPr/>
        </p:nvSpPr>
        <p:spPr>
          <a:xfrm>
            <a:off x="1950300" y="2992322"/>
            <a:ext cx="104285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Overlap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AEF2BF9-6A08-4486-B4E5-C01210BAE5DB}"/>
              </a:ext>
            </a:extLst>
          </p:cNvPr>
          <p:cNvSpPr/>
          <p:nvPr/>
        </p:nvSpPr>
        <p:spPr>
          <a:xfrm>
            <a:off x="5161793" y="4463548"/>
            <a:ext cx="200025" cy="214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7BF4FDE-B173-4D7D-8C5B-6C60A6DFA046}"/>
              </a:ext>
            </a:extLst>
          </p:cNvPr>
          <p:cNvSpPr/>
          <p:nvPr/>
        </p:nvSpPr>
        <p:spPr>
          <a:xfrm>
            <a:off x="5137979" y="4126602"/>
            <a:ext cx="200025" cy="2143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DED76B1-E01B-4784-824B-828073B406B6}"/>
              </a:ext>
            </a:extLst>
          </p:cNvPr>
          <p:cNvSpPr/>
          <p:nvPr/>
        </p:nvSpPr>
        <p:spPr>
          <a:xfrm>
            <a:off x="5638042" y="4618329"/>
            <a:ext cx="200025" cy="2143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A4AD15C-7609-4267-9F25-B9015631023B}"/>
              </a:ext>
            </a:extLst>
          </p:cNvPr>
          <p:cNvSpPr/>
          <p:nvPr/>
        </p:nvSpPr>
        <p:spPr>
          <a:xfrm>
            <a:off x="4961768" y="4830260"/>
            <a:ext cx="200025" cy="214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89F76D4-8616-4690-BE80-088C69D83D0C}"/>
              </a:ext>
            </a:extLst>
          </p:cNvPr>
          <p:cNvSpPr/>
          <p:nvPr/>
        </p:nvSpPr>
        <p:spPr>
          <a:xfrm>
            <a:off x="5499929" y="4218280"/>
            <a:ext cx="200025" cy="214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35D0D81-3443-461B-A452-2BEF20BE0844}"/>
              </a:ext>
            </a:extLst>
          </p:cNvPr>
          <p:cNvSpPr/>
          <p:nvPr/>
        </p:nvSpPr>
        <p:spPr>
          <a:xfrm>
            <a:off x="5804730" y="4982660"/>
            <a:ext cx="200025" cy="214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8BD0DF5-8625-4DD1-A747-C1073ABE9C32}"/>
              </a:ext>
            </a:extLst>
          </p:cNvPr>
          <p:cNvSpPr/>
          <p:nvPr/>
        </p:nvSpPr>
        <p:spPr>
          <a:xfrm>
            <a:off x="5261805" y="5094578"/>
            <a:ext cx="200025" cy="214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9684E88-010C-4B6D-8864-8AA47844C772}"/>
              </a:ext>
            </a:extLst>
          </p:cNvPr>
          <p:cNvSpPr/>
          <p:nvPr/>
        </p:nvSpPr>
        <p:spPr>
          <a:xfrm>
            <a:off x="6080952" y="5308890"/>
            <a:ext cx="200025" cy="214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790C49B-1276-47B6-8A0E-C7293F9DD5EF}"/>
              </a:ext>
            </a:extLst>
          </p:cNvPr>
          <p:cNvSpPr/>
          <p:nvPr/>
        </p:nvSpPr>
        <p:spPr>
          <a:xfrm>
            <a:off x="6480996" y="4325436"/>
            <a:ext cx="200025" cy="21431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7EBD417-6B03-4618-9F6C-3F4C1B607A7A}"/>
              </a:ext>
            </a:extLst>
          </p:cNvPr>
          <p:cNvSpPr/>
          <p:nvPr/>
        </p:nvSpPr>
        <p:spPr>
          <a:xfrm>
            <a:off x="5909504" y="4249236"/>
            <a:ext cx="200025" cy="21431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1BD06AE-99E6-429E-BF79-CBDBF834DACF}"/>
              </a:ext>
            </a:extLst>
          </p:cNvPr>
          <p:cNvSpPr/>
          <p:nvPr/>
        </p:nvSpPr>
        <p:spPr>
          <a:xfrm>
            <a:off x="6214303" y="4723104"/>
            <a:ext cx="200025" cy="2143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50A1E1A-FE89-4B75-9125-4CFE4838A90A}"/>
              </a:ext>
            </a:extLst>
          </p:cNvPr>
          <p:cNvSpPr/>
          <p:nvPr/>
        </p:nvSpPr>
        <p:spPr>
          <a:xfrm>
            <a:off x="6681021" y="5094578"/>
            <a:ext cx="200025" cy="2143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41D7199-3936-4D37-9054-63CC15DA0DC0}"/>
              </a:ext>
            </a:extLst>
          </p:cNvPr>
          <p:cNvSpPr/>
          <p:nvPr/>
        </p:nvSpPr>
        <p:spPr>
          <a:xfrm>
            <a:off x="7171553" y="4226884"/>
            <a:ext cx="200025" cy="214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D722F81-6211-448B-ABB0-12DDAFC19928}"/>
              </a:ext>
            </a:extLst>
          </p:cNvPr>
          <p:cNvSpPr/>
          <p:nvPr/>
        </p:nvSpPr>
        <p:spPr>
          <a:xfrm>
            <a:off x="7147739" y="3889938"/>
            <a:ext cx="200025" cy="2143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A64A2F6-C6FE-49A5-A5A2-8C3D79A0C0EC}"/>
              </a:ext>
            </a:extLst>
          </p:cNvPr>
          <p:cNvSpPr/>
          <p:nvPr/>
        </p:nvSpPr>
        <p:spPr>
          <a:xfrm>
            <a:off x="6700062" y="5405924"/>
            <a:ext cx="200025" cy="2143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A42E45C-594B-487E-B9FD-C27399CE62A9}"/>
              </a:ext>
            </a:extLst>
          </p:cNvPr>
          <p:cNvSpPr/>
          <p:nvPr/>
        </p:nvSpPr>
        <p:spPr>
          <a:xfrm>
            <a:off x="6971528" y="4593596"/>
            <a:ext cx="200025" cy="214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DBC05C1-BD7B-4D8C-9507-B23949104F41}"/>
              </a:ext>
            </a:extLst>
          </p:cNvPr>
          <p:cNvSpPr/>
          <p:nvPr/>
        </p:nvSpPr>
        <p:spPr>
          <a:xfrm>
            <a:off x="7509689" y="3981616"/>
            <a:ext cx="200025" cy="214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9C40B0B-6BB8-40F5-B1C0-97490D3AF65A}"/>
              </a:ext>
            </a:extLst>
          </p:cNvPr>
          <p:cNvSpPr/>
          <p:nvPr/>
        </p:nvSpPr>
        <p:spPr>
          <a:xfrm>
            <a:off x="7309664" y="5683937"/>
            <a:ext cx="200025" cy="214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4A10EDA-A6C5-4CBB-AC01-CF1021E16B09}"/>
              </a:ext>
            </a:extLst>
          </p:cNvPr>
          <p:cNvSpPr/>
          <p:nvPr/>
        </p:nvSpPr>
        <p:spPr>
          <a:xfrm>
            <a:off x="6666725" y="5795855"/>
            <a:ext cx="200025" cy="214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4972075-B3B8-4AC4-9BFA-48E40C5F9E9B}"/>
              </a:ext>
            </a:extLst>
          </p:cNvPr>
          <p:cNvSpPr/>
          <p:nvPr/>
        </p:nvSpPr>
        <p:spPr>
          <a:xfrm>
            <a:off x="7585886" y="6010167"/>
            <a:ext cx="200025" cy="214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CC96867-83F2-4DB5-9F39-623840ED4741}"/>
              </a:ext>
            </a:extLst>
          </p:cNvPr>
          <p:cNvSpPr/>
          <p:nvPr/>
        </p:nvSpPr>
        <p:spPr>
          <a:xfrm>
            <a:off x="8104958" y="4764776"/>
            <a:ext cx="200025" cy="21431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3E31BCD-8019-4B17-9211-950E71ED8A39}"/>
              </a:ext>
            </a:extLst>
          </p:cNvPr>
          <p:cNvSpPr/>
          <p:nvPr/>
        </p:nvSpPr>
        <p:spPr>
          <a:xfrm>
            <a:off x="7533466" y="4688576"/>
            <a:ext cx="200025" cy="21431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18648AA-2C1D-427F-9E9C-A58AF7F75FD6}"/>
              </a:ext>
            </a:extLst>
          </p:cNvPr>
          <p:cNvSpPr/>
          <p:nvPr/>
        </p:nvSpPr>
        <p:spPr>
          <a:xfrm>
            <a:off x="7838265" y="5162444"/>
            <a:ext cx="200025" cy="2143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09FB328-C1C3-4F65-9769-F7337412A656}"/>
              </a:ext>
            </a:extLst>
          </p:cNvPr>
          <p:cNvSpPr/>
          <p:nvPr/>
        </p:nvSpPr>
        <p:spPr>
          <a:xfrm>
            <a:off x="8304983" y="5533918"/>
            <a:ext cx="200025" cy="2143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ECACA50-11E9-4384-9EF6-D4238E360AE1}"/>
              </a:ext>
            </a:extLst>
          </p:cNvPr>
          <p:cNvSpPr/>
          <p:nvPr/>
        </p:nvSpPr>
        <p:spPr>
          <a:xfrm>
            <a:off x="4561718" y="4111841"/>
            <a:ext cx="2409810" cy="15720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7F77422-8D63-4F52-A7C5-BA442F25928E}"/>
              </a:ext>
            </a:extLst>
          </p:cNvPr>
          <p:cNvSpPr/>
          <p:nvPr/>
        </p:nvSpPr>
        <p:spPr>
          <a:xfrm>
            <a:off x="6166673" y="3489347"/>
            <a:ext cx="2409810" cy="15733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CC901A6-2805-49FA-B023-92A9AD42F76E}"/>
              </a:ext>
            </a:extLst>
          </p:cNvPr>
          <p:cNvSpPr/>
          <p:nvPr/>
        </p:nvSpPr>
        <p:spPr>
          <a:xfrm>
            <a:off x="6523853" y="5070304"/>
            <a:ext cx="2409810" cy="15806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D4FED3-BA55-4826-90B4-A88A67568A7E}"/>
              </a:ext>
            </a:extLst>
          </p:cNvPr>
          <p:cNvSpPr txBox="1"/>
          <p:nvPr/>
        </p:nvSpPr>
        <p:spPr>
          <a:xfrm>
            <a:off x="4336877" y="2999589"/>
            <a:ext cx="3009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Entire “map” of beads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744F624-1145-459B-A99A-A3CA64363C16}"/>
              </a:ext>
            </a:extLst>
          </p:cNvPr>
          <p:cNvCxnSpPr>
            <a:cxnSpLocks/>
          </p:cNvCxnSpPr>
          <p:nvPr/>
        </p:nvCxnSpPr>
        <p:spPr>
          <a:xfrm>
            <a:off x="1204954" y="3436536"/>
            <a:ext cx="138073" cy="90437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9688CB-02EE-40FC-A8D4-414157DB1000}"/>
              </a:ext>
            </a:extLst>
          </p:cNvPr>
          <p:cNvCxnSpPr>
            <a:cxnSpLocks/>
          </p:cNvCxnSpPr>
          <p:nvPr/>
        </p:nvCxnSpPr>
        <p:spPr>
          <a:xfrm flipH="1">
            <a:off x="1581151" y="3533903"/>
            <a:ext cx="919203" cy="80701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B231BF9-05FE-4D7F-89E7-28BFF3EA82C3}"/>
              </a:ext>
            </a:extLst>
          </p:cNvPr>
          <p:cNvCxnSpPr>
            <a:cxnSpLocks/>
          </p:cNvCxnSpPr>
          <p:nvPr/>
        </p:nvCxnSpPr>
        <p:spPr>
          <a:xfrm>
            <a:off x="2885101" y="4994013"/>
            <a:ext cx="1263029" cy="27558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940BA24-F490-418B-BE7A-927B34C8852A}"/>
              </a:ext>
            </a:extLst>
          </p:cNvPr>
          <p:cNvSpPr/>
          <p:nvPr/>
        </p:nvSpPr>
        <p:spPr>
          <a:xfrm>
            <a:off x="4245460" y="2932805"/>
            <a:ext cx="4798525" cy="3868044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EB7E0A5-B956-4447-8389-20373ED8BCCD}"/>
              </a:ext>
            </a:extLst>
          </p:cNvPr>
          <p:cNvSpPr txBox="1"/>
          <p:nvPr/>
        </p:nvSpPr>
        <p:spPr>
          <a:xfrm>
            <a:off x="538114" y="4413290"/>
            <a:ext cx="3427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Based on the information </a:t>
            </a:r>
          </a:p>
          <a:p>
            <a:r>
              <a:rPr lang="en-US" sz="2400" dirty="0"/>
              <a:t>of overlaps.</a:t>
            </a:r>
          </a:p>
        </p:txBody>
      </p:sp>
    </p:spTree>
    <p:extLst>
      <p:ext uri="{BB962C8B-B14F-4D97-AF65-F5344CB8AC3E}">
        <p14:creationId xmlns:p14="http://schemas.microsoft.com/office/powerpoint/2010/main" val="1042885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03E6-9BDF-4CF5-94DE-9A3301CE6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193670"/>
            <a:ext cx="8386762" cy="620712"/>
          </a:xfrm>
        </p:spPr>
        <p:txBody>
          <a:bodyPr>
            <a:noAutofit/>
          </a:bodyPr>
          <a:lstStyle/>
          <a:p>
            <a:r>
              <a:rPr lang="en-US" sz="4200" dirty="0"/>
              <a:t>Requirement for software 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AEF2BF9-6A08-4486-B4E5-C01210BAE5DB}"/>
              </a:ext>
            </a:extLst>
          </p:cNvPr>
          <p:cNvSpPr/>
          <p:nvPr/>
        </p:nvSpPr>
        <p:spPr>
          <a:xfrm>
            <a:off x="1032703" y="4292109"/>
            <a:ext cx="200025" cy="214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7BF4FDE-B173-4D7D-8C5B-6C60A6DFA046}"/>
              </a:ext>
            </a:extLst>
          </p:cNvPr>
          <p:cNvSpPr/>
          <p:nvPr/>
        </p:nvSpPr>
        <p:spPr>
          <a:xfrm>
            <a:off x="1008889" y="3955163"/>
            <a:ext cx="200025" cy="2143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DED76B1-E01B-4784-824B-828073B406B6}"/>
              </a:ext>
            </a:extLst>
          </p:cNvPr>
          <p:cNvSpPr/>
          <p:nvPr/>
        </p:nvSpPr>
        <p:spPr>
          <a:xfrm>
            <a:off x="1508952" y="4446890"/>
            <a:ext cx="200025" cy="2143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A4AD15C-7609-4267-9F25-B9015631023B}"/>
              </a:ext>
            </a:extLst>
          </p:cNvPr>
          <p:cNvSpPr/>
          <p:nvPr/>
        </p:nvSpPr>
        <p:spPr>
          <a:xfrm>
            <a:off x="832678" y="4658821"/>
            <a:ext cx="200025" cy="214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89F76D4-8616-4690-BE80-088C69D83D0C}"/>
              </a:ext>
            </a:extLst>
          </p:cNvPr>
          <p:cNvSpPr/>
          <p:nvPr/>
        </p:nvSpPr>
        <p:spPr>
          <a:xfrm>
            <a:off x="1370839" y="4046841"/>
            <a:ext cx="200025" cy="214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35D0D81-3443-461B-A452-2BEF20BE0844}"/>
              </a:ext>
            </a:extLst>
          </p:cNvPr>
          <p:cNvSpPr/>
          <p:nvPr/>
        </p:nvSpPr>
        <p:spPr>
          <a:xfrm>
            <a:off x="1675640" y="4811221"/>
            <a:ext cx="200025" cy="214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8BD0DF5-8625-4DD1-A747-C1073ABE9C32}"/>
              </a:ext>
            </a:extLst>
          </p:cNvPr>
          <p:cNvSpPr/>
          <p:nvPr/>
        </p:nvSpPr>
        <p:spPr>
          <a:xfrm>
            <a:off x="1132715" y="4923139"/>
            <a:ext cx="200025" cy="214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9684E88-010C-4B6D-8864-8AA47844C772}"/>
              </a:ext>
            </a:extLst>
          </p:cNvPr>
          <p:cNvSpPr/>
          <p:nvPr/>
        </p:nvSpPr>
        <p:spPr>
          <a:xfrm>
            <a:off x="1951862" y="5137451"/>
            <a:ext cx="200025" cy="214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790C49B-1276-47B6-8A0E-C7293F9DD5EF}"/>
              </a:ext>
            </a:extLst>
          </p:cNvPr>
          <p:cNvSpPr/>
          <p:nvPr/>
        </p:nvSpPr>
        <p:spPr>
          <a:xfrm>
            <a:off x="2351906" y="4153997"/>
            <a:ext cx="200025" cy="21431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7EBD417-6B03-4618-9F6C-3F4C1B607A7A}"/>
              </a:ext>
            </a:extLst>
          </p:cNvPr>
          <p:cNvSpPr/>
          <p:nvPr/>
        </p:nvSpPr>
        <p:spPr>
          <a:xfrm>
            <a:off x="1780414" y="4077797"/>
            <a:ext cx="200025" cy="21431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1BD06AE-99E6-429E-BF79-CBDBF834DACF}"/>
              </a:ext>
            </a:extLst>
          </p:cNvPr>
          <p:cNvSpPr/>
          <p:nvPr/>
        </p:nvSpPr>
        <p:spPr>
          <a:xfrm>
            <a:off x="2085213" y="4551665"/>
            <a:ext cx="200025" cy="2143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50A1E1A-FE89-4B75-9125-4CFE4838A90A}"/>
              </a:ext>
            </a:extLst>
          </p:cNvPr>
          <p:cNvSpPr/>
          <p:nvPr/>
        </p:nvSpPr>
        <p:spPr>
          <a:xfrm>
            <a:off x="2551931" y="4923139"/>
            <a:ext cx="200025" cy="2143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41D7199-3936-4D37-9054-63CC15DA0DC0}"/>
              </a:ext>
            </a:extLst>
          </p:cNvPr>
          <p:cNvSpPr/>
          <p:nvPr/>
        </p:nvSpPr>
        <p:spPr>
          <a:xfrm>
            <a:off x="3042463" y="4055445"/>
            <a:ext cx="200025" cy="214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D722F81-6211-448B-ABB0-12DDAFC19928}"/>
              </a:ext>
            </a:extLst>
          </p:cNvPr>
          <p:cNvSpPr/>
          <p:nvPr/>
        </p:nvSpPr>
        <p:spPr>
          <a:xfrm>
            <a:off x="3018649" y="3718499"/>
            <a:ext cx="200025" cy="2143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A64A2F6-C6FE-49A5-A5A2-8C3D79A0C0EC}"/>
              </a:ext>
            </a:extLst>
          </p:cNvPr>
          <p:cNvSpPr/>
          <p:nvPr/>
        </p:nvSpPr>
        <p:spPr>
          <a:xfrm>
            <a:off x="2570972" y="5234485"/>
            <a:ext cx="200025" cy="2143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A42E45C-594B-487E-B9FD-C27399CE62A9}"/>
              </a:ext>
            </a:extLst>
          </p:cNvPr>
          <p:cNvSpPr/>
          <p:nvPr/>
        </p:nvSpPr>
        <p:spPr>
          <a:xfrm>
            <a:off x="2842438" y="4422157"/>
            <a:ext cx="200025" cy="214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DBC05C1-BD7B-4D8C-9507-B23949104F41}"/>
              </a:ext>
            </a:extLst>
          </p:cNvPr>
          <p:cNvSpPr/>
          <p:nvPr/>
        </p:nvSpPr>
        <p:spPr>
          <a:xfrm>
            <a:off x="3380599" y="3810177"/>
            <a:ext cx="200025" cy="214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9C40B0B-6BB8-40F5-B1C0-97490D3AF65A}"/>
              </a:ext>
            </a:extLst>
          </p:cNvPr>
          <p:cNvSpPr/>
          <p:nvPr/>
        </p:nvSpPr>
        <p:spPr>
          <a:xfrm>
            <a:off x="3180574" y="5512498"/>
            <a:ext cx="200025" cy="214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4A10EDA-A6C5-4CBB-AC01-CF1021E16B09}"/>
              </a:ext>
            </a:extLst>
          </p:cNvPr>
          <p:cNvSpPr/>
          <p:nvPr/>
        </p:nvSpPr>
        <p:spPr>
          <a:xfrm>
            <a:off x="2537635" y="5624416"/>
            <a:ext cx="200025" cy="214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4972075-B3B8-4AC4-9BFA-48E40C5F9E9B}"/>
              </a:ext>
            </a:extLst>
          </p:cNvPr>
          <p:cNvSpPr/>
          <p:nvPr/>
        </p:nvSpPr>
        <p:spPr>
          <a:xfrm>
            <a:off x="3456796" y="5838728"/>
            <a:ext cx="200025" cy="214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CC96867-83F2-4DB5-9F39-623840ED4741}"/>
              </a:ext>
            </a:extLst>
          </p:cNvPr>
          <p:cNvSpPr/>
          <p:nvPr/>
        </p:nvSpPr>
        <p:spPr>
          <a:xfrm>
            <a:off x="3975868" y="4593337"/>
            <a:ext cx="200025" cy="21431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3E31BCD-8019-4B17-9211-950E71ED8A39}"/>
              </a:ext>
            </a:extLst>
          </p:cNvPr>
          <p:cNvSpPr/>
          <p:nvPr/>
        </p:nvSpPr>
        <p:spPr>
          <a:xfrm>
            <a:off x="3404376" y="4517137"/>
            <a:ext cx="200025" cy="21431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18648AA-2C1D-427F-9E9C-A58AF7F75FD6}"/>
              </a:ext>
            </a:extLst>
          </p:cNvPr>
          <p:cNvSpPr/>
          <p:nvPr/>
        </p:nvSpPr>
        <p:spPr>
          <a:xfrm>
            <a:off x="3709175" y="4991005"/>
            <a:ext cx="200025" cy="2143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09FB328-C1C3-4F65-9769-F7337412A656}"/>
              </a:ext>
            </a:extLst>
          </p:cNvPr>
          <p:cNvSpPr/>
          <p:nvPr/>
        </p:nvSpPr>
        <p:spPr>
          <a:xfrm>
            <a:off x="4175893" y="5362479"/>
            <a:ext cx="200025" cy="21431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ECACA50-11E9-4384-9EF6-D4238E360AE1}"/>
              </a:ext>
            </a:extLst>
          </p:cNvPr>
          <p:cNvSpPr/>
          <p:nvPr/>
        </p:nvSpPr>
        <p:spPr>
          <a:xfrm>
            <a:off x="432628" y="3940402"/>
            <a:ext cx="2409810" cy="15720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7F77422-8D63-4F52-A7C5-BA442F25928E}"/>
              </a:ext>
            </a:extLst>
          </p:cNvPr>
          <p:cNvSpPr/>
          <p:nvPr/>
        </p:nvSpPr>
        <p:spPr>
          <a:xfrm>
            <a:off x="2037583" y="3317908"/>
            <a:ext cx="2409810" cy="15733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CC901A6-2805-49FA-B023-92A9AD42F76E}"/>
              </a:ext>
            </a:extLst>
          </p:cNvPr>
          <p:cNvSpPr/>
          <p:nvPr/>
        </p:nvSpPr>
        <p:spPr>
          <a:xfrm>
            <a:off x="2394763" y="4898865"/>
            <a:ext cx="2409810" cy="15806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D4FED3-BA55-4826-90B4-A88A67568A7E}"/>
              </a:ext>
            </a:extLst>
          </p:cNvPr>
          <p:cNvSpPr txBox="1"/>
          <p:nvPr/>
        </p:nvSpPr>
        <p:spPr>
          <a:xfrm>
            <a:off x="918271" y="2698435"/>
            <a:ext cx="3009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Entire “map” of beads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AD0BBF-DECA-46BF-A0BD-70F23FE8A56F}"/>
              </a:ext>
            </a:extLst>
          </p:cNvPr>
          <p:cNvCxnSpPr>
            <a:cxnSpLocks/>
          </p:cNvCxnSpPr>
          <p:nvPr/>
        </p:nvCxnSpPr>
        <p:spPr>
          <a:xfrm flipV="1">
            <a:off x="171454" y="3000383"/>
            <a:ext cx="0" cy="36934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7CD6CB5-4B39-4060-A399-604242FD7AFD}"/>
              </a:ext>
            </a:extLst>
          </p:cNvPr>
          <p:cNvCxnSpPr>
            <a:cxnSpLocks/>
          </p:cNvCxnSpPr>
          <p:nvPr/>
        </p:nvCxnSpPr>
        <p:spPr>
          <a:xfrm>
            <a:off x="171454" y="6679540"/>
            <a:ext cx="50006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itle 1">
            <a:extLst>
              <a:ext uri="{FF2B5EF4-FFF2-40B4-BE49-F238E27FC236}">
                <a16:creationId xmlns:a16="http://schemas.microsoft.com/office/drawing/2014/main" id="{43B621F2-E0DC-4F55-93F9-FE132A1F4471}"/>
              </a:ext>
            </a:extLst>
          </p:cNvPr>
          <p:cNvSpPr txBox="1">
            <a:spLocks/>
          </p:cNvSpPr>
          <p:nvPr/>
        </p:nvSpPr>
        <p:spPr>
          <a:xfrm>
            <a:off x="300038" y="914397"/>
            <a:ext cx="8620130" cy="14293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F) Function to export the following data</a:t>
            </a:r>
          </a:p>
          <a:p>
            <a:r>
              <a:rPr lang="en-US" sz="2800" b="1" dirty="0"/>
              <a:t>     1. The center of each bead in x-y coordinate</a:t>
            </a:r>
          </a:p>
          <a:p>
            <a:r>
              <a:rPr lang="en-US" sz="2800" b="1" dirty="0"/>
              <a:t>     2. Color of each bead (in RGB and Gray scale)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FE8BC6-291E-4694-8BEF-843B5EABCB2B}"/>
              </a:ext>
            </a:extLst>
          </p:cNvPr>
          <p:cNvSpPr txBox="1"/>
          <p:nvPr/>
        </p:nvSpPr>
        <p:spPr>
          <a:xfrm>
            <a:off x="5390474" y="2788498"/>
            <a:ext cx="3549177" cy="2077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Data format (just a suggestion)</a:t>
            </a:r>
          </a:p>
          <a:p>
            <a:endParaRPr lang="en-US" dirty="0"/>
          </a:p>
          <a:p>
            <a:r>
              <a:rPr lang="en-US" dirty="0"/>
              <a:t>X	Y	R	G	B	Gray Scale</a:t>
            </a:r>
          </a:p>
          <a:p>
            <a:r>
              <a:rPr lang="en-US" dirty="0"/>
              <a:t>1	6	125	12	4	87</a:t>
            </a:r>
          </a:p>
          <a:p>
            <a:r>
              <a:rPr lang="en-US" dirty="0"/>
              <a:t>4	5	32	31	13	12</a:t>
            </a:r>
          </a:p>
          <a:p>
            <a:r>
              <a:rPr lang="en-US" dirty="0"/>
              <a:t>12	67	3	43	120	87</a:t>
            </a:r>
          </a:p>
          <a:p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739672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434</Words>
  <Application>Microsoft Office PowerPoint</Application>
  <PresentationFormat>On-screen Show (4:3)</PresentationFormat>
  <Paragraphs>68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Color-coded microbeads project</vt:lpstr>
      <vt:lpstr>Color-coded microbeads for life-science applications</vt:lpstr>
      <vt:lpstr>Previous work by Prof. Doran at University of Minnesota</vt:lpstr>
      <vt:lpstr>Currently, Dr. Yoshimatsu at MSU is developing a similar but more cost effective method for identifying disease-markers by using color-coded microbeads and microscope.</vt:lpstr>
      <vt:lpstr>How the microbeads look like in the image.</vt:lpstr>
      <vt:lpstr>Requirement for software</vt:lpstr>
      <vt:lpstr>Requirement for software </vt:lpstr>
      <vt:lpstr>Explanation on Reconstruction of entire “map” </vt:lpstr>
      <vt:lpstr>Requirement for software </vt:lpstr>
      <vt:lpstr>Things need to be considered.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Color-coded microbeads project</dc:title>
  <dc:creator>Yoshimatsu, Keiichi</dc:creator>
  <cp:lastModifiedBy>Yoshimatsu, Keiichi</cp:lastModifiedBy>
  <cp:revision>23</cp:revision>
  <dcterms:created xsi:type="dcterms:W3CDTF">2018-08-18T04:42:32Z</dcterms:created>
  <dcterms:modified xsi:type="dcterms:W3CDTF">2019-08-12T22:06:27Z</dcterms:modified>
</cp:coreProperties>
</file>