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2"/>
  </p:notesMasterIdLst>
  <p:sldIdLst>
    <p:sldId id="292" r:id="rId5"/>
    <p:sldId id="525" r:id="rId6"/>
    <p:sldId id="532" r:id="rId7"/>
    <p:sldId id="529" r:id="rId8"/>
    <p:sldId id="258" r:id="rId9"/>
    <p:sldId id="530" r:id="rId10"/>
    <p:sldId id="277" r:id="rId11"/>
    <p:sldId id="273" r:id="rId12"/>
    <p:sldId id="272" r:id="rId13"/>
    <p:sldId id="275" r:id="rId14"/>
    <p:sldId id="531" r:id="rId15"/>
    <p:sldId id="276" r:id="rId16"/>
    <p:sldId id="260" r:id="rId17"/>
    <p:sldId id="563" r:id="rId18"/>
    <p:sldId id="528" r:id="rId19"/>
    <p:sldId id="527" r:id="rId20"/>
    <p:sldId id="534" r:id="rId21"/>
    <p:sldId id="535" r:id="rId22"/>
    <p:sldId id="533" r:id="rId23"/>
    <p:sldId id="526" r:id="rId24"/>
    <p:sldId id="538" r:id="rId25"/>
    <p:sldId id="539" r:id="rId26"/>
    <p:sldId id="564" r:id="rId27"/>
    <p:sldId id="567" r:id="rId28"/>
    <p:sldId id="310" r:id="rId29"/>
    <p:sldId id="543" r:id="rId30"/>
    <p:sldId id="540" r:id="rId31"/>
    <p:sldId id="542" r:id="rId32"/>
    <p:sldId id="471" r:id="rId33"/>
    <p:sldId id="304" r:id="rId34"/>
    <p:sldId id="305" r:id="rId35"/>
    <p:sldId id="306" r:id="rId36"/>
    <p:sldId id="307" r:id="rId37"/>
    <p:sldId id="308" r:id="rId38"/>
    <p:sldId id="480" r:id="rId39"/>
    <p:sldId id="481" r:id="rId40"/>
    <p:sldId id="474" r:id="rId41"/>
    <p:sldId id="573" r:id="rId42"/>
    <p:sldId id="574" r:id="rId43"/>
    <p:sldId id="565" r:id="rId44"/>
    <p:sldId id="568" r:id="rId45"/>
    <p:sldId id="546" r:id="rId46"/>
    <p:sldId id="547" r:id="rId47"/>
    <p:sldId id="548" r:id="rId48"/>
    <p:sldId id="550" r:id="rId49"/>
    <p:sldId id="552" r:id="rId50"/>
    <p:sldId id="554" r:id="rId51"/>
    <p:sldId id="555" r:id="rId52"/>
    <p:sldId id="569" r:id="rId53"/>
    <p:sldId id="570" r:id="rId54"/>
    <p:sldId id="559" r:id="rId55"/>
    <p:sldId id="558" r:id="rId56"/>
    <p:sldId id="561" r:id="rId57"/>
    <p:sldId id="560" r:id="rId58"/>
    <p:sldId id="562" r:id="rId59"/>
    <p:sldId id="566" r:id="rId60"/>
    <p:sldId id="572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A46749-EBE6-4444-A484-CD211B683B6B}">
          <p14:sldIdLst>
            <p14:sldId id="292"/>
            <p14:sldId id="525"/>
          </p14:sldIdLst>
        </p14:section>
        <p14:section name="Maven" id="{8F0BC1EE-3564-42E7-BB63-1E896C26FB77}">
          <p14:sldIdLst>
            <p14:sldId id="532"/>
            <p14:sldId id="529"/>
            <p14:sldId id="258"/>
            <p14:sldId id="530"/>
            <p14:sldId id="277"/>
            <p14:sldId id="273"/>
            <p14:sldId id="272"/>
            <p14:sldId id="275"/>
            <p14:sldId id="531"/>
            <p14:sldId id="276"/>
            <p14:sldId id="260"/>
            <p14:sldId id="563"/>
          </p14:sldIdLst>
        </p14:section>
        <p14:section name="Git" id="{C5C4D1C9-57DA-410E-90DC-CC77B3B69A97}">
          <p14:sldIdLst>
            <p14:sldId id="528"/>
            <p14:sldId id="527"/>
            <p14:sldId id="534"/>
            <p14:sldId id="535"/>
            <p14:sldId id="533"/>
            <p14:sldId id="526"/>
            <p14:sldId id="538"/>
            <p14:sldId id="539"/>
            <p14:sldId id="564"/>
          </p14:sldIdLst>
        </p14:section>
        <p14:section name="Unit Tests" id="{8B5AC185-C225-493B-8A62-92F1B55F2F03}">
          <p14:sldIdLst>
            <p14:sldId id="567"/>
            <p14:sldId id="310"/>
            <p14:sldId id="543"/>
            <p14:sldId id="540"/>
            <p14:sldId id="542"/>
            <p14:sldId id="471"/>
            <p14:sldId id="304"/>
            <p14:sldId id="305"/>
            <p14:sldId id="306"/>
            <p14:sldId id="307"/>
            <p14:sldId id="308"/>
            <p14:sldId id="480"/>
            <p14:sldId id="481"/>
            <p14:sldId id="474"/>
            <p14:sldId id="573"/>
            <p14:sldId id="574"/>
            <p14:sldId id="565"/>
          </p14:sldIdLst>
        </p14:section>
        <p14:section name="Abhängigkeiten" id="{0F02F8FB-6519-440E-B9DF-0E92CF7D154A}">
          <p14:sldIdLst>
            <p14:sldId id="568"/>
            <p14:sldId id="546"/>
            <p14:sldId id="547"/>
            <p14:sldId id="548"/>
            <p14:sldId id="550"/>
            <p14:sldId id="552"/>
            <p14:sldId id="554"/>
            <p14:sldId id="555"/>
            <p14:sldId id="569"/>
            <p14:sldId id="570"/>
            <p14:sldId id="559"/>
            <p14:sldId id="558"/>
            <p14:sldId id="561"/>
            <p14:sldId id="560"/>
            <p14:sldId id="562"/>
            <p14:sldId id="566"/>
          </p14:sldIdLst>
        </p14:section>
        <p14:section name="Ende" id="{488C060B-6693-46AE-A112-F1B6DF688BD8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tgesell, Patrick" initials="GP" lastIdx="1" clrIdx="0">
    <p:extLst>
      <p:ext uri="{19B8F6BF-5375-455C-9EA6-DF929625EA0E}">
        <p15:presenceInfo xmlns:p15="http://schemas.microsoft.com/office/powerpoint/2012/main" userId="S::patrick.gutgesell@sap.com::17b1b580-2667-4c30-9feb-0a42eb34d95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84086" autoAdjust="0"/>
  </p:normalViewPr>
  <p:slideViewPr>
    <p:cSldViewPr snapToGrid="0">
      <p:cViewPr varScale="1">
        <p:scale>
          <a:sx n="118" d="100"/>
          <a:sy n="118" d="100"/>
        </p:scale>
        <p:origin x="120" y="7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5CE20-60A5-4843-988F-DEBE779DF85B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1FE88-078D-4DF0-BFA6-094B223ED3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76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359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116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609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78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860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292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041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15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032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364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29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774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993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504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960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138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962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8122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203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427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7696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948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5324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938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313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0465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447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few clicks you can get a default project setup from a certain archetype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515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few clicks you can get a default project setup from a certain archetype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776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194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33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695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1FE88-078D-4DF0-BFA6-094B223ED3B7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D5-0987-42D5-BE03-369C28CA6CCA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1098-44F5-46E0-9D65-DB452BEAD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82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D5-0987-42D5-BE03-369C28CA6CCA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1098-44F5-46E0-9D65-DB452BEAD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16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D5-0987-42D5-BE03-369C28CA6CCA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1098-44F5-46E0-9D65-DB452BEAD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13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F88683B-6134-4623-88D6-25C7A7F1874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199" y="365125"/>
            <a:ext cx="10515599" cy="597127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80F42-0C79-43F9-AEEB-7185C48C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D5-0987-42D5-BE03-369C28CA6CCA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D7091-6A51-41C5-960E-39C94CB1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06EC1-7ABF-4E7F-85C3-25A43FD4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1098-44F5-46E0-9D65-DB452BEAD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853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868" y="1620000"/>
            <a:ext cx="11183565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3870" y="504000"/>
            <a:ext cx="11183564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04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D5-0987-42D5-BE03-369C28CA6CCA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1098-44F5-46E0-9D65-DB452BEAD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4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D5-0987-42D5-BE03-369C28CA6CCA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1098-44F5-46E0-9D65-DB452BEAD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D5-0987-42D5-BE03-369C28CA6CCA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1098-44F5-46E0-9D65-DB452BEAD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52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D5-0987-42D5-BE03-369C28CA6CCA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1098-44F5-46E0-9D65-DB452BEAD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32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D5-0987-42D5-BE03-369C28CA6CCA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1098-44F5-46E0-9D65-DB452BEAD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65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D5-0987-42D5-BE03-369C28CA6CCA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1098-44F5-46E0-9D65-DB452BEAD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57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D5-0987-42D5-BE03-369C28CA6CCA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1098-44F5-46E0-9D65-DB452BEAD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94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AED5-0987-42D5-BE03-369C28CA6CCA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1098-44F5-46E0-9D65-DB452BEAD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93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EAED5-0987-42D5-BE03-369C28CA6CCA}" type="datetimeFigureOut">
              <a:rPr lang="de-DE" smtClean="0"/>
              <a:t>18.03.2024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41098-44F5-46E0-9D65-DB452BEAD0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507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4CC8-BA10-4FED-83FF-160B0CFED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Aktuelle Themen der IT</a:t>
            </a:r>
          </a:p>
        </p:txBody>
      </p:sp>
    </p:spTree>
    <p:extLst>
      <p:ext uri="{BB962C8B-B14F-4D97-AF65-F5344CB8AC3E}">
        <p14:creationId xmlns:p14="http://schemas.microsoft.com/office/powerpoint/2010/main" val="11377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AE0A-8A97-4B4E-8450-E92E2B10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Maven</a:t>
            </a:r>
            <a:r>
              <a:rPr lang="de-DE" noProof="0" dirty="0"/>
              <a:t>-Koordinaten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C059-330F-423A-9210-24501477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3300" noProof="0" dirty="0"/>
              <a:t>Identifizieren ein Projekt/Module</a:t>
            </a:r>
            <a:endParaRPr lang="de-DE" sz="3300" dirty="0"/>
          </a:p>
          <a:p>
            <a:r>
              <a:rPr lang="de-DE" sz="3300" noProof="0" dirty="0"/>
              <a:t>Gehören in die &lt;</a:t>
            </a:r>
            <a:r>
              <a:rPr lang="de-DE" sz="3300" noProof="0" dirty="0" err="1"/>
              <a:t>project</a:t>
            </a:r>
            <a:r>
              <a:rPr lang="de-DE" sz="3300" noProof="0" dirty="0"/>
              <a:t>&gt;-Sektion</a:t>
            </a:r>
          </a:p>
          <a:p>
            <a:endParaRPr lang="de-DE" noProof="0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2500" dirty="0"/>
              <a:t> &lt;</a:t>
            </a:r>
            <a:r>
              <a:rPr lang="de-DE" sz="2500" dirty="0" err="1"/>
              <a:t>project</a:t>
            </a:r>
            <a:r>
              <a:rPr lang="de-DE" sz="2500" dirty="0"/>
              <a:t> […]&gt;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500" dirty="0"/>
              <a:t>&lt;</a:t>
            </a:r>
            <a:r>
              <a:rPr lang="de-DE" sz="2500" dirty="0" err="1"/>
              <a:t>modelVersion</a:t>
            </a:r>
            <a:r>
              <a:rPr lang="de-DE" sz="2500" dirty="0"/>
              <a:t>&gt;4.0.0&lt;/</a:t>
            </a:r>
            <a:r>
              <a:rPr lang="de-DE" sz="2500" dirty="0" err="1"/>
              <a:t>modelVersion</a:t>
            </a:r>
            <a:r>
              <a:rPr lang="de-DE" sz="2500" dirty="0"/>
              <a:t>&gt;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de-DE" sz="25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500" dirty="0"/>
              <a:t>&lt;</a:t>
            </a:r>
            <a:r>
              <a:rPr lang="de-DE" sz="2500" dirty="0" err="1"/>
              <a:t>groupId</a:t>
            </a:r>
            <a:r>
              <a:rPr lang="de-DE" sz="2500" dirty="0"/>
              <a:t>&gt;		…	&lt;/</a:t>
            </a:r>
            <a:r>
              <a:rPr lang="de-DE" sz="2500" dirty="0" err="1"/>
              <a:t>groupId</a:t>
            </a:r>
            <a:r>
              <a:rPr lang="de-DE" sz="2500" dirty="0"/>
              <a:t>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500" dirty="0"/>
              <a:t>&lt;</a:t>
            </a:r>
            <a:r>
              <a:rPr lang="de-DE" sz="2500" dirty="0" err="1"/>
              <a:t>artifactId</a:t>
            </a:r>
            <a:r>
              <a:rPr lang="de-DE" sz="2500" dirty="0"/>
              <a:t>&gt;		…	&lt;/</a:t>
            </a:r>
            <a:r>
              <a:rPr lang="de-DE" sz="2500" dirty="0" err="1"/>
              <a:t>artifactId</a:t>
            </a:r>
            <a:r>
              <a:rPr lang="de-DE" sz="2500" dirty="0"/>
              <a:t>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2500" dirty="0"/>
              <a:t>&lt;</a:t>
            </a:r>
            <a:r>
              <a:rPr lang="de-DE" sz="2500" dirty="0" err="1"/>
              <a:t>version</a:t>
            </a:r>
            <a:r>
              <a:rPr lang="de-DE" sz="2500" dirty="0"/>
              <a:t>&gt;		…	&lt;/</a:t>
            </a:r>
            <a:r>
              <a:rPr lang="de-DE" sz="2500" dirty="0" err="1"/>
              <a:t>version</a:t>
            </a:r>
            <a:r>
              <a:rPr lang="de-DE" sz="25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2500" dirty="0"/>
              <a:t>&lt;/</a:t>
            </a:r>
            <a:r>
              <a:rPr lang="de-DE" sz="2500" dirty="0" err="1"/>
              <a:t>project</a:t>
            </a:r>
            <a:r>
              <a:rPr lang="de-DE" sz="25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5742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AE0A-8A97-4B4E-8450-E92E2B10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Dependencies</a:t>
            </a:r>
            <a:endParaRPr lang="de-D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C059-330F-423A-9210-24501477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noProof="0" dirty="0"/>
              <a:t>Genutzte externe oder interne Bibliotheken</a:t>
            </a:r>
          </a:p>
          <a:p>
            <a:r>
              <a:rPr lang="de-DE" noProof="0" dirty="0"/>
              <a:t>Gehören in die &lt;</a:t>
            </a:r>
            <a:r>
              <a:rPr lang="de-DE" noProof="0" dirty="0" err="1"/>
              <a:t>dependencies</a:t>
            </a:r>
            <a:r>
              <a:rPr lang="de-DE" noProof="0" dirty="0"/>
              <a:t>&gt;-Sektion</a:t>
            </a:r>
          </a:p>
          <a:p>
            <a:r>
              <a:rPr lang="de-DE" noProof="0" dirty="0"/>
              <a:t>Werden aus einem Remote- in das lokale Repository heruntergeladen</a:t>
            </a:r>
          </a:p>
          <a:p>
            <a:endParaRPr lang="de-DE" noProof="0" dirty="0"/>
          </a:p>
          <a:p>
            <a:pPr marL="0" indent="0">
              <a:buNone/>
            </a:pPr>
            <a:r>
              <a:rPr lang="de-DE" sz="2400" noProof="0" dirty="0"/>
              <a:t>&lt;</a:t>
            </a:r>
            <a:r>
              <a:rPr lang="de-DE" sz="2400" noProof="0" dirty="0" err="1"/>
              <a:t>dependencies</a:t>
            </a:r>
            <a:r>
              <a:rPr lang="de-DE" sz="2400" noProof="0" dirty="0"/>
              <a:t>&gt;</a:t>
            </a:r>
          </a:p>
          <a:p>
            <a:pPr marL="457200" lvl="1" indent="0">
              <a:buNone/>
            </a:pPr>
            <a:r>
              <a:rPr lang="de-DE" noProof="0" dirty="0"/>
              <a:t>&lt;</a:t>
            </a:r>
            <a:r>
              <a:rPr lang="de-DE" noProof="0" dirty="0" err="1"/>
              <a:t>dependency</a:t>
            </a:r>
            <a:r>
              <a:rPr lang="de-DE" noProof="0" dirty="0"/>
              <a:t>&gt;</a:t>
            </a:r>
          </a:p>
          <a:p>
            <a:pPr marL="914400" lvl="2" indent="0">
              <a:buNone/>
            </a:pPr>
            <a:r>
              <a:rPr lang="de-DE" sz="2400" noProof="0" dirty="0"/>
              <a:t>&lt;</a:t>
            </a:r>
            <a:r>
              <a:rPr lang="de-DE" sz="2400" noProof="0" dirty="0" err="1"/>
              <a:t>groupId</a:t>
            </a:r>
            <a:r>
              <a:rPr lang="de-DE" sz="2400" noProof="0" dirty="0"/>
              <a:t>&gt;	</a:t>
            </a:r>
            <a:r>
              <a:rPr lang="de-DE" sz="2400" i="1" noProof="0" dirty="0"/>
              <a:t>…</a:t>
            </a:r>
            <a:r>
              <a:rPr lang="de-DE" sz="2400" noProof="0" dirty="0"/>
              <a:t>	&lt;/</a:t>
            </a:r>
            <a:r>
              <a:rPr lang="de-DE" sz="2400" noProof="0" dirty="0" err="1"/>
              <a:t>groupId</a:t>
            </a:r>
            <a:r>
              <a:rPr lang="de-DE" sz="2400" noProof="0" dirty="0"/>
              <a:t>&gt;</a:t>
            </a:r>
          </a:p>
          <a:p>
            <a:pPr marL="914400" lvl="2" indent="0">
              <a:buNone/>
            </a:pPr>
            <a:r>
              <a:rPr lang="de-DE" sz="2400" noProof="0" dirty="0"/>
              <a:t>&lt;</a:t>
            </a:r>
            <a:r>
              <a:rPr lang="de-DE" sz="2400" noProof="0" dirty="0" err="1"/>
              <a:t>artifactId</a:t>
            </a:r>
            <a:r>
              <a:rPr lang="de-DE" sz="2400" noProof="0" dirty="0"/>
              <a:t>&gt;	</a:t>
            </a:r>
            <a:r>
              <a:rPr lang="de-DE" sz="2400" i="1" noProof="0" dirty="0"/>
              <a:t>…</a:t>
            </a:r>
            <a:r>
              <a:rPr lang="de-DE" sz="2400" noProof="0" dirty="0"/>
              <a:t>	&lt;/</a:t>
            </a:r>
            <a:r>
              <a:rPr lang="de-DE" sz="2400" noProof="0" dirty="0" err="1"/>
              <a:t>artifactId</a:t>
            </a:r>
            <a:r>
              <a:rPr lang="de-DE" sz="2400" noProof="0" dirty="0"/>
              <a:t>&gt;</a:t>
            </a:r>
          </a:p>
          <a:p>
            <a:pPr marL="914400" lvl="2" indent="0">
              <a:buNone/>
            </a:pPr>
            <a:r>
              <a:rPr lang="de-DE" sz="2400" noProof="0" dirty="0"/>
              <a:t>&lt;</a:t>
            </a:r>
            <a:r>
              <a:rPr lang="de-DE" sz="2400" noProof="0" dirty="0" err="1"/>
              <a:t>version</a:t>
            </a:r>
            <a:r>
              <a:rPr lang="de-DE" sz="2400" noProof="0" dirty="0"/>
              <a:t>&gt;	</a:t>
            </a:r>
            <a:r>
              <a:rPr lang="de-DE" sz="2400" i="1" noProof="0" dirty="0"/>
              <a:t>…</a:t>
            </a:r>
            <a:r>
              <a:rPr lang="de-DE" sz="2400" noProof="0" dirty="0"/>
              <a:t>	&lt;/</a:t>
            </a:r>
            <a:r>
              <a:rPr lang="de-DE" sz="2400" noProof="0" dirty="0" err="1"/>
              <a:t>version</a:t>
            </a:r>
            <a:r>
              <a:rPr lang="de-DE" sz="2400" noProof="0" dirty="0"/>
              <a:t>&gt;</a:t>
            </a:r>
          </a:p>
          <a:p>
            <a:pPr marL="457200" lvl="1" indent="0">
              <a:buNone/>
            </a:pPr>
            <a:r>
              <a:rPr lang="de-DE" noProof="0" dirty="0"/>
              <a:t>&lt;/</a:t>
            </a:r>
            <a:r>
              <a:rPr lang="de-DE" noProof="0" dirty="0" err="1"/>
              <a:t>dependency</a:t>
            </a:r>
            <a:r>
              <a:rPr lang="de-DE" noProof="0" dirty="0"/>
              <a:t>&gt;</a:t>
            </a:r>
          </a:p>
          <a:p>
            <a:pPr marL="0" indent="0">
              <a:buNone/>
            </a:pPr>
            <a:r>
              <a:rPr lang="de-DE" sz="2400" noProof="0" dirty="0"/>
              <a:t>&lt;/</a:t>
            </a:r>
            <a:r>
              <a:rPr lang="de-DE" sz="2400" noProof="0" dirty="0" err="1"/>
              <a:t>dependencies</a:t>
            </a:r>
            <a:r>
              <a:rPr lang="de-DE" sz="2400" noProof="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1617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1542-DE44-4895-94A7-47C8ED7D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Build</a:t>
            </a:r>
            <a:r>
              <a:rPr lang="de-DE" noProof="0" dirty="0"/>
              <a:t> </a:t>
            </a:r>
            <a:r>
              <a:rPr lang="de-DE" noProof="0" dirty="0" err="1"/>
              <a:t>Plugins</a:t>
            </a:r>
            <a:endParaRPr lang="de-D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B4A5-C246-4062-93F4-4259111E2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sz="4400" noProof="0" dirty="0"/>
              <a:t>Fügen Goals zu einzelnen </a:t>
            </a:r>
            <a:r>
              <a:rPr lang="de-DE" sz="4400" noProof="0" dirty="0" err="1"/>
              <a:t>Phases</a:t>
            </a:r>
            <a:r>
              <a:rPr lang="de-DE" sz="4400" noProof="0" dirty="0"/>
              <a:t> des </a:t>
            </a:r>
            <a:r>
              <a:rPr lang="de-DE" sz="4400" noProof="0" dirty="0" err="1"/>
              <a:t>Build</a:t>
            </a:r>
            <a:r>
              <a:rPr lang="de-DE" sz="4400" dirty="0"/>
              <a:t>-</a:t>
            </a:r>
            <a:r>
              <a:rPr lang="de-DE" sz="4400" dirty="0" err="1"/>
              <a:t>Lebenszykluses</a:t>
            </a:r>
            <a:r>
              <a:rPr lang="de-DE" sz="4400" dirty="0"/>
              <a:t> hinzu</a:t>
            </a:r>
            <a:endParaRPr lang="de-DE" sz="4400" noProof="0" dirty="0"/>
          </a:p>
          <a:p>
            <a:r>
              <a:rPr lang="de-DE" sz="4400" noProof="0" dirty="0"/>
              <a:t>Gehören in die &lt;</a:t>
            </a:r>
            <a:r>
              <a:rPr lang="de-DE" sz="4400" noProof="0" dirty="0" err="1"/>
              <a:t>build</a:t>
            </a:r>
            <a:r>
              <a:rPr lang="de-DE" sz="4400" noProof="0" dirty="0"/>
              <a:t>&gt;-Sektion</a:t>
            </a:r>
          </a:p>
          <a:p>
            <a:r>
              <a:rPr lang="de-DE" sz="4400" noProof="0" dirty="0"/>
              <a:t>Werden aus einem Remote- in das lokale Repository heruntergeladen</a:t>
            </a:r>
          </a:p>
          <a:p>
            <a:pPr marL="0" indent="0">
              <a:buNone/>
            </a:pPr>
            <a:endParaRPr lang="de-DE" noProof="0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4000" dirty="0"/>
              <a:t> &lt;</a:t>
            </a:r>
            <a:r>
              <a:rPr lang="de-DE" sz="4000" dirty="0" err="1"/>
              <a:t>build</a:t>
            </a:r>
            <a:r>
              <a:rPr lang="de-DE" sz="4000" dirty="0"/>
              <a:t>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4000" dirty="0"/>
              <a:t>&lt;</a:t>
            </a:r>
            <a:r>
              <a:rPr lang="de-DE" sz="4000" dirty="0" err="1"/>
              <a:t>plugins</a:t>
            </a:r>
            <a:r>
              <a:rPr lang="de-DE" sz="4000" dirty="0"/>
              <a:t>&gt;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de-DE" sz="4000" dirty="0"/>
              <a:t>&lt;</a:t>
            </a:r>
            <a:r>
              <a:rPr lang="de-DE" sz="4000" dirty="0" err="1"/>
              <a:t>plugin</a:t>
            </a:r>
            <a:r>
              <a:rPr lang="de-DE" sz="4000" dirty="0"/>
              <a:t>&gt;</a:t>
            </a:r>
          </a:p>
          <a:p>
            <a:pPr marL="1371600" lvl="3" indent="0">
              <a:lnSpc>
                <a:spcPct val="100000"/>
              </a:lnSpc>
              <a:buNone/>
            </a:pPr>
            <a:r>
              <a:rPr lang="de-DE" sz="4000" dirty="0"/>
              <a:t>&lt;</a:t>
            </a:r>
            <a:r>
              <a:rPr lang="de-DE" sz="4000" dirty="0" err="1"/>
              <a:t>groupId</a:t>
            </a:r>
            <a:r>
              <a:rPr lang="de-DE" sz="4000" dirty="0"/>
              <a:t>&gt;	…	&lt;/</a:t>
            </a:r>
            <a:r>
              <a:rPr lang="de-DE" sz="4000" dirty="0" err="1"/>
              <a:t>groupId</a:t>
            </a:r>
            <a:r>
              <a:rPr lang="de-DE" sz="4000" dirty="0"/>
              <a:t>&gt;</a:t>
            </a:r>
          </a:p>
          <a:p>
            <a:pPr marL="1371600" lvl="3" indent="0">
              <a:lnSpc>
                <a:spcPct val="100000"/>
              </a:lnSpc>
              <a:buNone/>
            </a:pPr>
            <a:r>
              <a:rPr lang="de-DE" sz="4000" dirty="0"/>
              <a:t>&lt;</a:t>
            </a:r>
            <a:r>
              <a:rPr lang="de-DE" sz="4000" dirty="0" err="1"/>
              <a:t>artifactId</a:t>
            </a:r>
            <a:r>
              <a:rPr lang="de-DE" sz="4000" dirty="0"/>
              <a:t>&gt;	…	&lt;/</a:t>
            </a:r>
            <a:r>
              <a:rPr lang="de-DE" sz="4000" dirty="0" err="1"/>
              <a:t>artifactId</a:t>
            </a:r>
            <a:r>
              <a:rPr lang="de-DE" sz="4000" dirty="0"/>
              <a:t>&gt;</a:t>
            </a:r>
          </a:p>
          <a:p>
            <a:pPr marL="1371600" lvl="3" indent="0">
              <a:lnSpc>
                <a:spcPct val="100000"/>
              </a:lnSpc>
              <a:buNone/>
            </a:pPr>
            <a:r>
              <a:rPr lang="de-DE" sz="4000" dirty="0"/>
              <a:t>&lt;</a:t>
            </a:r>
            <a:r>
              <a:rPr lang="de-DE" sz="4000" dirty="0" err="1"/>
              <a:t>version</a:t>
            </a:r>
            <a:r>
              <a:rPr lang="de-DE" sz="4000" dirty="0"/>
              <a:t>&gt;	…	&lt;/</a:t>
            </a:r>
            <a:r>
              <a:rPr lang="de-DE" sz="4000" dirty="0" err="1"/>
              <a:t>version</a:t>
            </a:r>
            <a:r>
              <a:rPr lang="de-DE" sz="4000" dirty="0"/>
              <a:t>&gt;</a:t>
            </a:r>
          </a:p>
          <a:p>
            <a:pPr marL="1371600" lvl="3" indent="0">
              <a:lnSpc>
                <a:spcPct val="100000"/>
              </a:lnSpc>
              <a:buNone/>
            </a:pPr>
            <a:r>
              <a:rPr lang="de-DE" sz="4000" dirty="0"/>
              <a:t>&lt;!-- </a:t>
            </a:r>
            <a:r>
              <a:rPr lang="de-DE" sz="4000" dirty="0" err="1"/>
              <a:t>configuration</a:t>
            </a:r>
            <a:r>
              <a:rPr lang="de-DE" sz="4000" dirty="0"/>
              <a:t> --&gt;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de-DE" sz="4000" dirty="0"/>
              <a:t>&lt;/</a:t>
            </a:r>
            <a:r>
              <a:rPr lang="de-DE" sz="4000" dirty="0" err="1"/>
              <a:t>plugin</a:t>
            </a:r>
            <a:r>
              <a:rPr lang="de-DE" sz="4000" dirty="0"/>
              <a:t>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de-DE" sz="4000" dirty="0"/>
              <a:t>&lt;/</a:t>
            </a:r>
            <a:r>
              <a:rPr lang="de-DE" sz="4000" dirty="0" err="1"/>
              <a:t>plugins</a:t>
            </a:r>
            <a:r>
              <a:rPr lang="de-DE" sz="40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4000" dirty="0"/>
              <a:t>&lt;/</a:t>
            </a:r>
            <a:r>
              <a:rPr lang="de-DE" sz="4000" dirty="0" err="1"/>
              <a:t>build</a:t>
            </a:r>
            <a:r>
              <a:rPr lang="de-DE" sz="4000" dirty="0"/>
              <a:t>&gt;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5362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4CC8-BA10-4FED-83FF-160B0CFED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C4FCD-8321-4746-95FE-C3F5776ED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/>
              <a:t>Java-FX Applikation</a:t>
            </a:r>
          </a:p>
        </p:txBody>
      </p:sp>
    </p:spTree>
    <p:extLst>
      <p:ext uri="{BB962C8B-B14F-4D97-AF65-F5344CB8AC3E}">
        <p14:creationId xmlns:p14="http://schemas.microsoft.com/office/powerpoint/2010/main" val="253457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4CC8-BA10-4FED-83FF-160B0CFED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Übung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C4FCD-8321-4746-95FE-C3F5776ED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9608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401B2-47C3-B4A3-A6B3-5A372451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Versionsverwaltung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393D1-9BC4-4115-30AB-CED97DF81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</a:t>
            </a:r>
            <a:r>
              <a:rPr lang="de-DE" noProof="0" dirty="0"/>
              <a:t> </a:t>
            </a:r>
            <a:r>
              <a:rPr lang="de-DE" noProof="0" dirty="0" err="1"/>
              <a:t>Git</a:t>
            </a:r>
            <a:r>
              <a:rPr lang="de-DE" noProof="0" dirty="0"/>
              <a:t> </a:t>
            </a:r>
            <a:r>
              <a:rPr lang="de-DE" dirty="0"/>
              <a:t>und</a:t>
            </a:r>
            <a:r>
              <a:rPr lang="de-DE" noProof="0" dirty="0"/>
              <a:t> </a:t>
            </a:r>
            <a:r>
              <a:rPr lang="de-DE" noProof="0" dirty="0" err="1"/>
              <a:t>GitHub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61296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DD36-4341-4DCC-9EB7-E6A8A8B0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Versionsverwaltung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A006C-DAAA-47BC-A0C7-89F58362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System, dass Änderungen an Entwicklungsobjekten festhält, </a:t>
            </a:r>
            <a:r>
              <a:rPr lang="de-DE" noProof="0" dirty="0" err="1"/>
              <a:t>typischweise</a:t>
            </a:r>
            <a:endParaRPr lang="de-DE" noProof="0" dirty="0"/>
          </a:p>
          <a:p>
            <a:pPr lvl="1"/>
            <a:r>
              <a:rPr lang="de-DE" noProof="0" dirty="0"/>
              <a:t>Was</a:t>
            </a:r>
          </a:p>
          <a:p>
            <a:pPr lvl="1"/>
            <a:r>
              <a:rPr lang="de-DE" dirty="0"/>
              <a:t>Wann</a:t>
            </a:r>
          </a:p>
          <a:p>
            <a:pPr lvl="1"/>
            <a:r>
              <a:rPr lang="de-DE" dirty="0"/>
              <a:t>Wer</a:t>
            </a:r>
          </a:p>
          <a:p>
            <a:r>
              <a:rPr lang="de-DE" dirty="0"/>
              <a:t>Ermöglicht historische Nachvollziehbarkeit</a:t>
            </a:r>
          </a:p>
          <a:p>
            <a:r>
              <a:rPr lang="de-DE" dirty="0"/>
              <a:t>Möglichkeit zur Wiederherstellung alter Versionen</a:t>
            </a:r>
          </a:p>
        </p:txBody>
      </p:sp>
    </p:spTree>
    <p:extLst>
      <p:ext uri="{BB962C8B-B14F-4D97-AF65-F5344CB8AC3E}">
        <p14:creationId xmlns:p14="http://schemas.microsoft.com/office/powerpoint/2010/main" val="413234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DD36-4341-4DCC-9EB7-E6A8A8B0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Konzepte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A006C-DAAA-47BC-A0C7-89F58362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Ablageort</a:t>
            </a:r>
          </a:p>
          <a:p>
            <a:pPr lvl="1"/>
            <a:r>
              <a:rPr lang="de-DE" dirty="0"/>
              <a:t>Lokal</a:t>
            </a:r>
          </a:p>
          <a:p>
            <a:pPr lvl="1"/>
            <a:r>
              <a:rPr lang="de-DE" dirty="0"/>
              <a:t>Zentral (Client-Server, einzelnes Repository)</a:t>
            </a:r>
          </a:p>
          <a:p>
            <a:pPr lvl="1"/>
            <a:r>
              <a:rPr lang="de-DE" dirty="0"/>
              <a:t>Verteilt (mehrere </a:t>
            </a:r>
            <a:r>
              <a:rPr lang="de-DE" dirty="0" err="1"/>
              <a:t>Repositories</a:t>
            </a:r>
            <a:r>
              <a:rPr lang="de-DE" dirty="0"/>
              <a:t>, üblicherweise ein </a:t>
            </a:r>
            <a:r>
              <a:rPr lang="de-DE" dirty="0" err="1"/>
              <a:t>Hauptrepository</a:t>
            </a:r>
            <a:r>
              <a:rPr lang="de-DE" dirty="0"/>
              <a:t>)</a:t>
            </a:r>
          </a:p>
          <a:p>
            <a:r>
              <a:rPr lang="de-DE" dirty="0"/>
              <a:t>Änderungen</a:t>
            </a:r>
          </a:p>
          <a:p>
            <a:pPr lvl="1"/>
            <a:r>
              <a:rPr lang="de-DE" dirty="0"/>
              <a:t>Exklusiv (Lock Modify </a:t>
            </a:r>
            <a:r>
              <a:rPr lang="de-DE" dirty="0" err="1"/>
              <a:t>Unlock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Parallel (</a:t>
            </a:r>
            <a:r>
              <a:rPr lang="de-DE" dirty="0" err="1"/>
              <a:t>Copy</a:t>
            </a:r>
            <a:r>
              <a:rPr lang="de-DE" dirty="0"/>
              <a:t> Modify </a:t>
            </a:r>
            <a:r>
              <a:rPr lang="de-DE" dirty="0" err="1"/>
              <a:t>Merge</a:t>
            </a:r>
            <a:r>
              <a:rPr lang="de-DE" dirty="0"/>
              <a:t>)</a:t>
            </a:r>
          </a:p>
          <a:p>
            <a:r>
              <a:rPr lang="de-DE" dirty="0"/>
              <a:t>Linearität</a:t>
            </a:r>
          </a:p>
          <a:p>
            <a:pPr lvl="1"/>
            <a:r>
              <a:rPr lang="de-DE" dirty="0"/>
              <a:t>Linear</a:t>
            </a:r>
          </a:p>
          <a:p>
            <a:pPr lvl="1"/>
            <a:r>
              <a:rPr lang="de-DE" dirty="0"/>
              <a:t>Nichtlinear</a:t>
            </a:r>
          </a:p>
        </p:txBody>
      </p:sp>
    </p:spTree>
    <p:extLst>
      <p:ext uri="{BB962C8B-B14F-4D97-AF65-F5344CB8AC3E}">
        <p14:creationId xmlns:p14="http://schemas.microsoft.com/office/powerpoint/2010/main" val="288452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DD36-4341-4DCC-9EB7-E6A8A8B0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Beispiele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A006C-DAAA-47BC-A0C7-89F58362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Perforce</a:t>
            </a:r>
            <a:endParaRPr lang="de-DE" dirty="0"/>
          </a:p>
          <a:p>
            <a:r>
              <a:rPr lang="de-DE" dirty="0"/>
              <a:t>SAP Versionsverwaltung</a:t>
            </a:r>
          </a:p>
          <a:p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IDE lokal</a:t>
            </a:r>
          </a:p>
        </p:txBody>
      </p:sp>
    </p:spTree>
    <p:extLst>
      <p:ext uri="{BB962C8B-B14F-4D97-AF65-F5344CB8AC3E}">
        <p14:creationId xmlns:p14="http://schemas.microsoft.com/office/powerpoint/2010/main" val="1513589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DD36-4341-4DCC-9EB7-E6A8A8B0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Git</a:t>
            </a:r>
            <a:endParaRPr lang="de-D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A006C-DAAA-47BC-A0C7-89F58362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Version Control System von </a:t>
            </a:r>
            <a:r>
              <a:rPr lang="de-DE" b="1" noProof="0" dirty="0"/>
              <a:t>Linus </a:t>
            </a:r>
            <a:r>
              <a:rPr lang="de-DE" b="1" noProof="0" dirty="0" err="1"/>
              <a:t>Torvalds</a:t>
            </a:r>
            <a:r>
              <a:rPr lang="de-DE" b="1" noProof="0" dirty="0"/>
              <a:t> </a:t>
            </a:r>
            <a:r>
              <a:rPr lang="de-DE" noProof="0" dirty="0"/>
              <a:t>(2005)</a:t>
            </a:r>
          </a:p>
          <a:p>
            <a:r>
              <a:rPr lang="de-DE" noProof="0" dirty="0"/>
              <a:t>Parallel, verteilt, nichtlinear</a:t>
            </a:r>
          </a:p>
          <a:p>
            <a:r>
              <a:rPr lang="de-DE" noProof="0" dirty="0"/>
              <a:t>Servers:</a:t>
            </a:r>
          </a:p>
          <a:p>
            <a:pPr lvl="1"/>
            <a:r>
              <a:rPr lang="de-DE" noProof="0" dirty="0"/>
              <a:t>Lokal</a:t>
            </a:r>
          </a:p>
          <a:p>
            <a:pPr lvl="1"/>
            <a:r>
              <a:rPr lang="de-DE" noProof="0" dirty="0"/>
              <a:t>Wechseldatenträger</a:t>
            </a:r>
          </a:p>
          <a:p>
            <a:pPr lvl="1"/>
            <a:r>
              <a:rPr lang="de-DE" noProof="0" dirty="0"/>
              <a:t>Remote (</a:t>
            </a:r>
            <a:r>
              <a:rPr lang="de-DE" b="1" noProof="0" dirty="0" err="1"/>
              <a:t>GitHub</a:t>
            </a:r>
            <a:r>
              <a:rPr lang="de-DE" noProof="0" dirty="0"/>
              <a:t>, </a:t>
            </a:r>
            <a:r>
              <a:rPr lang="de-DE" noProof="0" dirty="0" err="1"/>
              <a:t>GitLab</a:t>
            </a:r>
            <a:r>
              <a:rPr lang="de-DE" noProof="0" dirty="0"/>
              <a:t>, etc.)</a:t>
            </a:r>
          </a:p>
          <a:p>
            <a:r>
              <a:rPr lang="de-DE" noProof="0" dirty="0"/>
              <a:t>Clients:</a:t>
            </a:r>
          </a:p>
          <a:p>
            <a:pPr lvl="1"/>
            <a:r>
              <a:rPr lang="de-DE" dirty="0"/>
              <a:t>K</a:t>
            </a:r>
            <a:r>
              <a:rPr lang="de-DE" noProof="0" dirty="0" err="1"/>
              <a:t>onsole</a:t>
            </a:r>
            <a:endParaRPr lang="de-DE" noProof="0" dirty="0"/>
          </a:p>
          <a:p>
            <a:pPr lvl="1"/>
            <a:r>
              <a:rPr lang="de-DE" noProof="0" dirty="0"/>
              <a:t>Third-party UIs</a:t>
            </a:r>
          </a:p>
          <a:p>
            <a:pPr lvl="1"/>
            <a:r>
              <a:rPr lang="de-DE" b="1" noProof="0" dirty="0"/>
              <a:t>IDE </a:t>
            </a:r>
            <a:r>
              <a:rPr lang="de-DE" b="1" noProof="0" dirty="0" err="1"/>
              <a:t>integration</a:t>
            </a:r>
            <a:endParaRPr lang="de-DE" b="1" noProof="0" dirty="0"/>
          </a:p>
        </p:txBody>
      </p:sp>
    </p:spTree>
    <p:extLst>
      <p:ext uri="{BB962C8B-B14F-4D97-AF65-F5344CB8AC3E}">
        <p14:creationId xmlns:p14="http://schemas.microsoft.com/office/powerpoint/2010/main" val="201557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3E22-FB2D-B7A8-96D2-231CC7FE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2CD9-71B4-FCEB-62CF-9E4EE7B80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3200" b="1" noProof="0" dirty="0" err="1"/>
              <a:t>Build</a:t>
            </a:r>
            <a:r>
              <a:rPr lang="de-DE" sz="3200" b="1" noProof="0" dirty="0"/>
              <a:t>-Werkzeuge (</a:t>
            </a:r>
            <a:r>
              <a:rPr lang="de-DE" sz="3200" b="1" noProof="0" dirty="0" err="1"/>
              <a:t>Maven</a:t>
            </a:r>
            <a:r>
              <a:rPr lang="de-DE" sz="3200" b="1" noProof="0" dirty="0"/>
              <a:t>)</a:t>
            </a:r>
          </a:p>
          <a:p>
            <a:pPr lvl="1"/>
            <a:r>
              <a:rPr lang="de-DE" sz="2800" noProof="0" dirty="0"/>
              <a:t>Ausführbare </a:t>
            </a:r>
            <a:r>
              <a:rPr lang="de-DE" sz="2800" noProof="0" dirty="0" err="1"/>
              <a:t>JavaFX</a:t>
            </a:r>
            <a:r>
              <a:rPr lang="de-DE" sz="2800" noProof="0" dirty="0"/>
              <a:t>-Applikation</a:t>
            </a:r>
          </a:p>
          <a:p>
            <a:r>
              <a:rPr lang="de-DE" sz="3200" b="1" noProof="0" dirty="0"/>
              <a:t>Versionsverwaltung (</a:t>
            </a:r>
            <a:r>
              <a:rPr lang="de-DE" sz="3200" b="1" noProof="0" dirty="0" err="1"/>
              <a:t>Git</a:t>
            </a:r>
            <a:r>
              <a:rPr lang="de-DE" sz="3200" b="1" noProof="0" dirty="0"/>
              <a:t> and </a:t>
            </a:r>
            <a:r>
              <a:rPr lang="de-DE" sz="3200" b="1" noProof="0" dirty="0" err="1"/>
              <a:t>GitHub</a:t>
            </a:r>
            <a:r>
              <a:rPr lang="de-DE" sz="3200" b="1" noProof="0" dirty="0"/>
              <a:t>)</a:t>
            </a:r>
          </a:p>
          <a:p>
            <a:pPr lvl="1"/>
            <a:r>
              <a:rPr lang="de-DE" sz="2800" noProof="0" dirty="0"/>
              <a:t>Arbeiten mit </a:t>
            </a:r>
            <a:r>
              <a:rPr lang="de-DE" sz="2800" noProof="0" dirty="0" err="1"/>
              <a:t>Git</a:t>
            </a:r>
            <a:endParaRPr lang="de-DE" sz="2800" noProof="0" dirty="0"/>
          </a:p>
          <a:p>
            <a:pPr lvl="1"/>
            <a:r>
              <a:rPr lang="de-DE" sz="2800" dirty="0"/>
              <a:t>Konflikte auflösen</a:t>
            </a:r>
          </a:p>
          <a:p>
            <a:pPr lvl="1"/>
            <a:r>
              <a:rPr lang="de-DE" sz="2800" noProof="0" dirty="0"/>
              <a:t>Projekt auf </a:t>
            </a:r>
            <a:r>
              <a:rPr lang="de-DE" sz="2800" noProof="0" dirty="0" err="1"/>
              <a:t>GitHub</a:t>
            </a:r>
            <a:r>
              <a:rPr lang="de-DE" sz="2800" noProof="0" dirty="0"/>
              <a:t> veröffentlichen</a:t>
            </a:r>
            <a:endParaRPr lang="de-DE" sz="2800" dirty="0"/>
          </a:p>
          <a:p>
            <a:r>
              <a:rPr lang="de-DE" sz="3200" b="1" noProof="0" dirty="0"/>
              <a:t>Unit-Tests (JUnit5)</a:t>
            </a:r>
          </a:p>
          <a:p>
            <a:pPr lvl="1"/>
            <a:r>
              <a:rPr lang="de-DE" sz="2800" noProof="0" dirty="0"/>
              <a:t>Ein einfacher Unit-Test</a:t>
            </a:r>
            <a:endParaRPr lang="de-DE" sz="2800" dirty="0"/>
          </a:p>
          <a:p>
            <a:r>
              <a:rPr lang="de-DE" sz="3200" b="1" noProof="0" dirty="0"/>
              <a:t>Abhängigkeiten in Unit-Tests</a:t>
            </a:r>
          </a:p>
          <a:p>
            <a:pPr lvl="1"/>
            <a:r>
              <a:rPr lang="de-DE" sz="2800" dirty="0"/>
              <a:t>Manuelles Auflösen</a:t>
            </a:r>
          </a:p>
          <a:p>
            <a:pPr lvl="1"/>
            <a:r>
              <a:rPr lang="de-DE" sz="2800" noProof="0" dirty="0"/>
              <a:t>Auflösen mit </a:t>
            </a:r>
            <a:r>
              <a:rPr lang="de-DE" sz="2800" noProof="0" dirty="0" err="1"/>
              <a:t>Mockito</a:t>
            </a:r>
            <a:endParaRPr lang="de-DE" sz="2800" noProof="0" dirty="0"/>
          </a:p>
        </p:txBody>
      </p:sp>
    </p:spTree>
    <p:extLst>
      <p:ext uri="{BB962C8B-B14F-4D97-AF65-F5344CB8AC3E}">
        <p14:creationId xmlns:p14="http://schemas.microsoft.com/office/powerpoint/2010/main" val="159696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5871-743D-74D8-4049-5864CD20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Git</a:t>
            </a:r>
            <a:endParaRPr lang="de-DE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D1416E-0F71-EB61-79C8-715C42945F74}"/>
              </a:ext>
            </a:extLst>
          </p:cNvPr>
          <p:cNvSpPr/>
          <p:nvPr/>
        </p:nvSpPr>
        <p:spPr>
          <a:xfrm>
            <a:off x="838199" y="3139806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1.0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7BAA47F-03D3-9063-5344-BBA50F2E9814}"/>
              </a:ext>
            </a:extLst>
          </p:cNvPr>
          <p:cNvSpPr/>
          <p:nvPr/>
        </p:nvSpPr>
        <p:spPr>
          <a:xfrm>
            <a:off x="6516639" y="3139806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2.0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A730980-076B-670C-E87E-A21EF80E7ED7}"/>
              </a:ext>
            </a:extLst>
          </p:cNvPr>
          <p:cNvSpPr/>
          <p:nvPr/>
        </p:nvSpPr>
        <p:spPr>
          <a:xfrm>
            <a:off x="8769393" y="5417157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71F9CC-FA71-2582-6CF7-63DA099DA51F}"/>
              </a:ext>
            </a:extLst>
          </p:cNvPr>
          <p:cNvSpPr/>
          <p:nvPr/>
        </p:nvSpPr>
        <p:spPr>
          <a:xfrm>
            <a:off x="3109575" y="5417157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30DE75D-EDF9-D177-1B2D-C54D55B97326}"/>
              </a:ext>
            </a:extLst>
          </p:cNvPr>
          <p:cNvSpPr/>
          <p:nvPr/>
        </p:nvSpPr>
        <p:spPr>
          <a:xfrm>
            <a:off x="4245263" y="5417157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D280600-3DE9-EA97-A3BE-F4596EE0035C}"/>
              </a:ext>
            </a:extLst>
          </p:cNvPr>
          <p:cNvSpPr/>
          <p:nvPr/>
        </p:nvSpPr>
        <p:spPr>
          <a:xfrm>
            <a:off x="5380951" y="5417157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9384A4-BD7E-5375-F1F7-A66587B00ED6}"/>
              </a:ext>
            </a:extLst>
          </p:cNvPr>
          <p:cNvSpPr/>
          <p:nvPr/>
        </p:nvSpPr>
        <p:spPr>
          <a:xfrm>
            <a:off x="3109575" y="4278482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AEB620-5135-869A-FAF8-5EA4CB1FCB1E}"/>
              </a:ext>
            </a:extLst>
          </p:cNvPr>
          <p:cNvCxnSpPr>
            <a:cxnSpLocks/>
            <a:stCxn id="23" idx="6"/>
            <a:endCxn id="76" idx="2"/>
          </p:cNvCxnSpPr>
          <p:nvPr/>
        </p:nvCxnSpPr>
        <p:spPr>
          <a:xfrm>
            <a:off x="1558199" y="3499806"/>
            <a:ext cx="2687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03A019-4616-15E5-EC9F-B8397BCAE694}"/>
              </a:ext>
            </a:extLst>
          </p:cNvPr>
          <p:cNvCxnSpPr>
            <a:cxnSpLocks/>
            <a:stCxn id="37" idx="6"/>
            <a:endCxn id="114" idx="2"/>
          </p:cNvCxnSpPr>
          <p:nvPr/>
        </p:nvCxnSpPr>
        <p:spPr>
          <a:xfrm>
            <a:off x="7236639" y="3499806"/>
            <a:ext cx="2621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36CCE01-CEC3-6E40-42F1-892348F1893D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2693887" y="3499806"/>
            <a:ext cx="415688" cy="2277351"/>
          </a:xfrm>
          <a:prstGeom prst="bentConnector3">
            <a:avLst>
              <a:gd name="adj1" fmla="val -1779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068A4E-8484-441B-1305-AE73DA58B3CE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3829575" y="5777157"/>
            <a:ext cx="415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986C4C9-6A3D-8A9F-557D-9374EB1F90F1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4965263" y="5777157"/>
            <a:ext cx="415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F5DD91-4ABA-A9EC-BD43-F113BF351FDC}"/>
              </a:ext>
            </a:extLst>
          </p:cNvPr>
          <p:cNvCxnSpPr>
            <a:cxnSpLocks/>
            <a:stCxn id="42" idx="6"/>
            <a:endCxn id="37" idx="2"/>
          </p:cNvCxnSpPr>
          <p:nvPr/>
        </p:nvCxnSpPr>
        <p:spPr>
          <a:xfrm flipV="1">
            <a:off x="6100951" y="3499806"/>
            <a:ext cx="415688" cy="22773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4228AB3-F39F-EBAD-200D-666C2D366791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2693887" y="3499806"/>
            <a:ext cx="415688" cy="1138676"/>
          </a:xfrm>
          <a:prstGeom prst="bentConnector3">
            <a:avLst>
              <a:gd name="adj1" fmla="val -957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FDE0D528-5EA3-602C-97E3-61C7F912D977}"/>
              </a:ext>
            </a:extLst>
          </p:cNvPr>
          <p:cNvSpPr/>
          <p:nvPr/>
        </p:nvSpPr>
        <p:spPr>
          <a:xfrm>
            <a:off x="4245263" y="3139806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1.1</a:t>
            </a:r>
            <a:endParaRPr lang="de-DE" sz="16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FF184C3-9F0C-5133-486C-D394E9148A51}"/>
              </a:ext>
            </a:extLst>
          </p:cNvPr>
          <p:cNvCxnSpPr>
            <a:cxnSpLocks/>
            <a:stCxn id="76" idx="6"/>
            <a:endCxn id="37" idx="2"/>
          </p:cNvCxnSpPr>
          <p:nvPr/>
        </p:nvCxnSpPr>
        <p:spPr>
          <a:xfrm>
            <a:off x="4965263" y="3499806"/>
            <a:ext cx="15513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36C2AB1-A23F-8056-06E1-6BAFA2E4F808}"/>
              </a:ext>
            </a:extLst>
          </p:cNvPr>
          <p:cNvCxnSpPr>
            <a:stCxn id="45" idx="6"/>
            <a:endCxn id="76" idx="2"/>
          </p:cNvCxnSpPr>
          <p:nvPr/>
        </p:nvCxnSpPr>
        <p:spPr>
          <a:xfrm flipV="1">
            <a:off x="3829575" y="3499806"/>
            <a:ext cx="415688" cy="11386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521BCA31-9FF2-CF6B-EF92-ED7E66DFED8D}"/>
              </a:ext>
            </a:extLst>
          </p:cNvPr>
          <p:cNvSpPr/>
          <p:nvPr/>
        </p:nvSpPr>
        <p:spPr>
          <a:xfrm>
            <a:off x="7689393" y="5417157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F1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2713A02-C4DC-5D84-F645-2405F59450E6}"/>
              </a:ext>
            </a:extLst>
          </p:cNvPr>
          <p:cNvCxnSpPr>
            <a:stCxn id="37" idx="6"/>
            <a:endCxn id="82" idx="2"/>
          </p:cNvCxnSpPr>
          <p:nvPr/>
        </p:nvCxnSpPr>
        <p:spPr>
          <a:xfrm>
            <a:off x="7236639" y="3499806"/>
            <a:ext cx="452754" cy="22773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76FB581-8E8B-524A-4C6C-7019DDCFF635}"/>
              </a:ext>
            </a:extLst>
          </p:cNvPr>
          <p:cNvCxnSpPr>
            <a:cxnSpLocks/>
            <a:stCxn id="39" idx="6"/>
            <a:endCxn id="114" idx="2"/>
          </p:cNvCxnSpPr>
          <p:nvPr/>
        </p:nvCxnSpPr>
        <p:spPr>
          <a:xfrm flipV="1">
            <a:off x="9489393" y="3499806"/>
            <a:ext cx="368720" cy="22773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45A634A8-ABE7-8E15-B81E-765F5D538F6B}"/>
              </a:ext>
            </a:extLst>
          </p:cNvPr>
          <p:cNvSpPr/>
          <p:nvPr/>
        </p:nvSpPr>
        <p:spPr>
          <a:xfrm>
            <a:off x="9858113" y="2070824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D0BD2E4-9FDE-2202-1A4C-D77B0F6CC14A}"/>
              </a:ext>
            </a:extLst>
          </p:cNvPr>
          <p:cNvSpPr/>
          <p:nvPr/>
        </p:nvSpPr>
        <p:spPr>
          <a:xfrm>
            <a:off x="7586737" y="2070824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F2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C2039A7-003E-5FA0-3056-F13E6286FAA1}"/>
              </a:ext>
            </a:extLst>
          </p:cNvPr>
          <p:cNvSpPr/>
          <p:nvPr/>
        </p:nvSpPr>
        <p:spPr>
          <a:xfrm>
            <a:off x="8722425" y="2070824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F2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9BD83CA-DF44-CCB8-1FD9-F6CD0354895A}"/>
              </a:ext>
            </a:extLst>
          </p:cNvPr>
          <p:cNvCxnSpPr>
            <a:cxnSpLocks/>
            <a:stCxn id="37" idx="6"/>
            <a:endCxn id="92" idx="2"/>
          </p:cNvCxnSpPr>
          <p:nvPr/>
        </p:nvCxnSpPr>
        <p:spPr>
          <a:xfrm flipV="1">
            <a:off x="7236639" y="2430824"/>
            <a:ext cx="350098" cy="1068982"/>
          </a:xfrm>
          <a:prstGeom prst="bentConnector3">
            <a:avLst>
              <a:gd name="adj1" fmla="val 374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B11C43B-B548-CA04-7A65-8922B9F750C4}"/>
              </a:ext>
            </a:extLst>
          </p:cNvPr>
          <p:cNvCxnSpPr>
            <a:stCxn id="92" idx="6"/>
            <a:endCxn id="93" idx="2"/>
          </p:cNvCxnSpPr>
          <p:nvPr/>
        </p:nvCxnSpPr>
        <p:spPr>
          <a:xfrm>
            <a:off x="8306737" y="2430824"/>
            <a:ext cx="415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866FB1-49E8-50AA-CFBC-311253E6AE64}"/>
              </a:ext>
            </a:extLst>
          </p:cNvPr>
          <p:cNvCxnSpPr>
            <a:stCxn id="93" idx="6"/>
            <a:endCxn id="91" idx="2"/>
          </p:cNvCxnSpPr>
          <p:nvPr/>
        </p:nvCxnSpPr>
        <p:spPr>
          <a:xfrm>
            <a:off x="9442425" y="2430824"/>
            <a:ext cx="415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F1EF371C-6C7B-E980-99D7-3977832F7C48}"/>
              </a:ext>
            </a:extLst>
          </p:cNvPr>
          <p:cNvSpPr/>
          <p:nvPr/>
        </p:nvSpPr>
        <p:spPr>
          <a:xfrm>
            <a:off x="9858113" y="3139806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BCB03DF-3922-CD44-9F49-65E6B327BECE}"/>
              </a:ext>
            </a:extLst>
          </p:cNvPr>
          <p:cNvCxnSpPr>
            <a:stCxn id="82" idx="6"/>
            <a:endCxn id="39" idx="2"/>
          </p:cNvCxnSpPr>
          <p:nvPr/>
        </p:nvCxnSpPr>
        <p:spPr>
          <a:xfrm>
            <a:off x="8409393" y="577715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9C476F9-56FA-0079-46DD-8E699B860FBC}"/>
              </a:ext>
            </a:extLst>
          </p:cNvPr>
          <p:cNvCxnSpPr>
            <a:cxnSpLocks/>
          </p:cNvCxnSpPr>
          <p:nvPr/>
        </p:nvCxnSpPr>
        <p:spPr>
          <a:xfrm>
            <a:off x="6100951" y="5788174"/>
            <a:ext cx="1588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257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C8D6-F5FD-2298-4541-C328BF79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Einfacher Workflow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CDF163-81A4-97C8-90BA-C4D3B89EFAF6}"/>
              </a:ext>
            </a:extLst>
          </p:cNvPr>
          <p:cNvSpPr/>
          <p:nvPr/>
        </p:nvSpPr>
        <p:spPr>
          <a:xfrm>
            <a:off x="838200" y="2071171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B994EC-3B01-099D-FD74-BB317B577F5A}"/>
              </a:ext>
            </a:extLst>
          </p:cNvPr>
          <p:cNvSpPr/>
          <p:nvPr/>
        </p:nvSpPr>
        <p:spPr>
          <a:xfrm>
            <a:off x="4172639" y="1938967"/>
            <a:ext cx="2947930" cy="616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Projekt klonen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24C10-2132-152F-AA67-53FDFF9A4BD5}"/>
              </a:ext>
            </a:extLst>
          </p:cNvPr>
          <p:cNvSpPr/>
          <p:nvPr/>
        </p:nvSpPr>
        <p:spPr>
          <a:xfrm>
            <a:off x="8405870" y="1938967"/>
            <a:ext cx="2947930" cy="616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Branch</a:t>
            </a:r>
            <a:r>
              <a:rPr lang="de-DE" dirty="0"/>
              <a:t> erstellen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071D0-D072-32A5-AD2A-7EFEAFB724E0}"/>
              </a:ext>
            </a:extLst>
          </p:cNvPr>
          <p:cNvSpPr/>
          <p:nvPr/>
        </p:nvSpPr>
        <p:spPr>
          <a:xfrm>
            <a:off x="838200" y="4211197"/>
            <a:ext cx="2947930" cy="616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Commit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AA7C8-2B91-016A-E1C4-5EFEEFD9A644}"/>
              </a:ext>
            </a:extLst>
          </p:cNvPr>
          <p:cNvSpPr/>
          <p:nvPr/>
        </p:nvSpPr>
        <p:spPr>
          <a:xfrm>
            <a:off x="838200" y="3120525"/>
            <a:ext cx="2947930" cy="616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Implementieren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299233A-2EB4-B2D7-DC29-C5AF710FF8DD}"/>
              </a:ext>
            </a:extLst>
          </p:cNvPr>
          <p:cNvSpPr/>
          <p:nvPr/>
        </p:nvSpPr>
        <p:spPr>
          <a:xfrm>
            <a:off x="9699835" y="3248998"/>
            <a:ext cx="360000" cy="3600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E63640-3ABD-8FF6-C0C8-6EDA55EE0F62}"/>
              </a:ext>
            </a:extLst>
          </p:cNvPr>
          <p:cNvCxnSpPr>
            <a:stCxn id="9" idx="6"/>
            <a:endCxn id="10" idx="1"/>
          </p:cNvCxnSpPr>
          <p:nvPr/>
        </p:nvCxnSpPr>
        <p:spPr>
          <a:xfrm flipV="1">
            <a:off x="1198200" y="2247440"/>
            <a:ext cx="2974439" cy="3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1ED242-9DFE-3985-7745-DCF8B9AF7BC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120569" y="2247440"/>
            <a:ext cx="12853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E91690-698E-1ABC-4F68-0BAD771AF5A2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3786130" y="3428998"/>
            <a:ext cx="59137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7A15D6-6AD9-8A27-A28D-E799ACF2FF1D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2312165" y="3737470"/>
            <a:ext cx="0" cy="473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D7BDF03-5FA2-4FED-0A51-9FE9F2A4565B}"/>
              </a:ext>
            </a:extLst>
          </p:cNvPr>
          <p:cNvCxnSpPr>
            <a:stCxn id="12" idx="3"/>
            <a:endCxn id="14" idx="2"/>
          </p:cNvCxnSpPr>
          <p:nvPr/>
        </p:nvCxnSpPr>
        <p:spPr>
          <a:xfrm flipV="1">
            <a:off x="3786130" y="3608998"/>
            <a:ext cx="6093705" cy="9106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33C17A5-852B-528D-CB5B-3B43B07F4420}"/>
              </a:ext>
            </a:extLst>
          </p:cNvPr>
          <p:cNvSpPr/>
          <p:nvPr/>
        </p:nvSpPr>
        <p:spPr>
          <a:xfrm>
            <a:off x="838200" y="5301869"/>
            <a:ext cx="2947930" cy="966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Master </a:t>
            </a:r>
            <a:r>
              <a:rPr lang="de-DE" dirty="0" err="1"/>
              <a:t>Branch</a:t>
            </a:r>
            <a:r>
              <a:rPr lang="de-DE" dirty="0"/>
              <a:t> aus </a:t>
            </a:r>
            <a:r>
              <a:rPr lang="de-DE" dirty="0" err="1"/>
              <a:t>Zentralrepository</a:t>
            </a:r>
            <a:r>
              <a:rPr lang="de-DE" dirty="0"/>
              <a:t> aktualisieren (</a:t>
            </a:r>
            <a:r>
              <a:rPr lang="de-DE" dirty="0" err="1"/>
              <a:t>Fetch</a:t>
            </a:r>
            <a:r>
              <a:rPr lang="de-DE" dirty="0"/>
              <a:t>)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71B5FB3-39A5-85A4-0ACC-2A457509EEFC}"/>
              </a:ext>
            </a:extLst>
          </p:cNvPr>
          <p:cNvCxnSpPr>
            <a:cxnSpLocks/>
            <a:stCxn id="14" idx="3"/>
            <a:endCxn id="29" idx="0"/>
          </p:cNvCxnSpPr>
          <p:nvPr/>
        </p:nvCxnSpPr>
        <p:spPr>
          <a:xfrm flipH="1">
            <a:off x="2312165" y="3428998"/>
            <a:ext cx="7747670" cy="1872871"/>
          </a:xfrm>
          <a:prstGeom prst="bentConnector4">
            <a:avLst>
              <a:gd name="adj1" fmla="val -13758"/>
              <a:gd name="adj2" fmla="val 830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6F4AF02-229A-5A90-3FEB-D961688CA114}"/>
              </a:ext>
            </a:extLst>
          </p:cNvPr>
          <p:cNvSpPr/>
          <p:nvPr/>
        </p:nvSpPr>
        <p:spPr>
          <a:xfrm>
            <a:off x="7507078" y="5301868"/>
            <a:ext cx="2947930" cy="966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Master </a:t>
            </a:r>
            <a:r>
              <a:rPr lang="de-DE" dirty="0" err="1"/>
              <a:t>Branch</a:t>
            </a:r>
            <a:r>
              <a:rPr lang="de-DE" dirty="0"/>
              <a:t> im </a:t>
            </a:r>
            <a:r>
              <a:rPr lang="de-DE" dirty="0" err="1"/>
              <a:t>Zentralrepository</a:t>
            </a:r>
            <a:r>
              <a:rPr lang="de-DE" dirty="0"/>
              <a:t> aktualisieren (Push)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04B34B-6BDA-84E2-7E3E-12D648F124E4}"/>
              </a:ext>
            </a:extLst>
          </p:cNvPr>
          <p:cNvSpPr/>
          <p:nvPr/>
        </p:nvSpPr>
        <p:spPr>
          <a:xfrm>
            <a:off x="4172639" y="5301868"/>
            <a:ext cx="2947930" cy="966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Änderungen in Master </a:t>
            </a:r>
            <a:r>
              <a:rPr lang="de-DE" dirty="0" err="1"/>
              <a:t>Branch</a:t>
            </a:r>
            <a:r>
              <a:rPr lang="de-DE" dirty="0"/>
              <a:t> übernehmen (</a:t>
            </a:r>
            <a:r>
              <a:rPr lang="de-DE" dirty="0" err="1"/>
              <a:t>Merge</a:t>
            </a:r>
            <a:r>
              <a:rPr lang="de-DE" dirty="0"/>
              <a:t>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EB5E92B-5E53-53E1-3812-33285F70BD01}"/>
              </a:ext>
            </a:extLst>
          </p:cNvPr>
          <p:cNvSpPr/>
          <p:nvPr/>
        </p:nvSpPr>
        <p:spPr>
          <a:xfrm>
            <a:off x="10993800" y="5605232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EDA36A4-3CED-701F-E3FB-75C3226E73FF}"/>
              </a:ext>
            </a:extLst>
          </p:cNvPr>
          <p:cNvSpPr/>
          <p:nvPr/>
        </p:nvSpPr>
        <p:spPr>
          <a:xfrm>
            <a:off x="11066510" y="5677942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28044DD-A4EC-0588-C31E-11DD79C411D8}"/>
              </a:ext>
            </a:extLst>
          </p:cNvPr>
          <p:cNvCxnSpPr>
            <a:stCxn id="36" idx="3"/>
            <a:endCxn id="38" idx="2"/>
          </p:cNvCxnSpPr>
          <p:nvPr/>
        </p:nvCxnSpPr>
        <p:spPr>
          <a:xfrm flipV="1">
            <a:off x="10455008" y="5785232"/>
            <a:ext cx="5387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8DE602-87CE-F7F7-6898-AA41EA1DE3CD}"/>
              </a:ext>
            </a:extLst>
          </p:cNvPr>
          <p:cNvCxnSpPr>
            <a:stCxn id="37" idx="3"/>
            <a:endCxn id="36" idx="1"/>
          </p:cNvCxnSpPr>
          <p:nvPr/>
        </p:nvCxnSpPr>
        <p:spPr>
          <a:xfrm>
            <a:off x="7120569" y="5785233"/>
            <a:ext cx="3865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DF91E3B-B932-8D40-AAAE-502A5A933D8C}"/>
              </a:ext>
            </a:extLst>
          </p:cNvPr>
          <p:cNvCxnSpPr>
            <a:stCxn id="29" idx="3"/>
            <a:endCxn id="37" idx="1"/>
          </p:cNvCxnSpPr>
          <p:nvPr/>
        </p:nvCxnSpPr>
        <p:spPr>
          <a:xfrm flipV="1">
            <a:off x="3786130" y="5785233"/>
            <a:ext cx="3865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12048D4-11DB-3B60-5151-A597198D39F4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9879835" y="2555912"/>
            <a:ext cx="0" cy="693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91698CE-8DD3-1815-C8D1-3DEEDBE1484E}"/>
              </a:ext>
            </a:extLst>
          </p:cNvPr>
          <p:cNvSpPr txBox="1"/>
          <p:nvPr/>
        </p:nvSpPr>
        <p:spPr>
          <a:xfrm>
            <a:off x="5387247" y="3029639"/>
            <a:ext cx="39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Implementierung nicht abgeschlossen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35EC53-1455-E3D8-794F-13245231288F}"/>
              </a:ext>
            </a:extLst>
          </p:cNvPr>
          <p:cNvSpPr txBox="1"/>
          <p:nvPr/>
        </p:nvSpPr>
        <p:spPr>
          <a:xfrm>
            <a:off x="7903543" y="4624065"/>
            <a:ext cx="39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Implementierung abgeschlossen</a:t>
            </a:r>
          </a:p>
        </p:txBody>
      </p:sp>
    </p:spTree>
    <p:extLst>
      <p:ext uri="{BB962C8B-B14F-4D97-AF65-F5344CB8AC3E}">
        <p14:creationId xmlns:p14="http://schemas.microsoft.com/office/powerpoint/2010/main" val="2737963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4CC8-BA10-4FED-83FF-160B0CFED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C4FCD-8321-4746-95FE-C3F5776ED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Verwendung von </a:t>
            </a:r>
            <a:r>
              <a:rPr lang="de-DE" dirty="0" err="1"/>
              <a:t>Git</a:t>
            </a:r>
            <a:r>
              <a:rPr lang="de-DE" dirty="0"/>
              <a:t> und </a:t>
            </a:r>
            <a:r>
              <a:rPr lang="de-DE" dirty="0" err="1"/>
              <a:t>GitHub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74162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4CC8-BA10-4FED-83FF-160B0CFED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Übung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C4FCD-8321-4746-95FE-C3F5776ED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32161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401B2-47C3-B4A3-A6B3-5A372451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Unit-Tests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393D1-9BC4-4115-30AB-CED97DF81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 JUnit5</a:t>
            </a:r>
          </a:p>
        </p:txBody>
      </p:sp>
    </p:spTree>
    <p:extLst>
      <p:ext uri="{BB962C8B-B14F-4D97-AF65-F5344CB8AC3E}">
        <p14:creationId xmlns:p14="http://schemas.microsoft.com/office/powerpoint/2010/main" val="9332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A7F6-731A-4E50-8C2C-FD205C1B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4375" indent="-714375">
              <a:buNone/>
            </a:pPr>
            <a:r>
              <a:rPr lang="de-DE" sz="6000" noProof="0" dirty="0">
                <a:solidFill>
                  <a:srgbClr val="FFFF00"/>
                </a:solidFill>
              </a:rPr>
              <a:t>Unit-Tests</a:t>
            </a:r>
            <a:r>
              <a:rPr lang="de-DE" sz="6000" noProof="0" dirty="0"/>
              <a:t> sind</a:t>
            </a:r>
            <a:br>
              <a:rPr lang="de-DE" sz="6000" noProof="0" dirty="0"/>
            </a:br>
            <a:r>
              <a:rPr lang="de-DE" sz="6000" noProof="0" dirty="0"/>
              <a:t>automatisierte </a:t>
            </a:r>
            <a:r>
              <a:rPr lang="de-DE" sz="6000" noProof="0" dirty="0">
                <a:solidFill>
                  <a:srgbClr val="FFFF00"/>
                </a:solidFill>
              </a:rPr>
              <a:t>Tests</a:t>
            </a:r>
            <a:r>
              <a:rPr lang="de-DE" sz="6000" noProof="0" dirty="0"/>
              <a:t>,</a:t>
            </a:r>
            <a:br>
              <a:rPr lang="de-DE" sz="6000" noProof="0" dirty="0"/>
            </a:br>
            <a:r>
              <a:rPr lang="de-DE" sz="6000" noProof="0" dirty="0"/>
              <a:t>die die funktionale Korrektheit einzelner Einheiten (</a:t>
            </a:r>
            <a:r>
              <a:rPr lang="de-DE" sz="6000" noProof="0" dirty="0">
                <a:solidFill>
                  <a:srgbClr val="FFFF00"/>
                </a:solidFill>
              </a:rPr>
              <a:t>Units</a:t>
            </a:r>
            <a:r>
              <a:rPr lang="de-DE" sz="6000" noProof="0" dirty="0"/>
              <a:t>) eines Programms sicherstellen.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84021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1EDA5F-1BD6-2C10-2B2D-604720E7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noProof="0" dirty="0"/>
              <a:t>Programme verarbeiten Daten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AE70C-71EB-4B2F-B3D7-84BB6A4B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Prinzip</a:t>
            </a:r>
            <a:endParaRPr lang="de-DE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3B285-062D-CDC3-3897-4E59957F3936}"/>
              </a:ext>
            </a:extLst>
          </p:cNvPr>
          <p:cNvSpPr/>
          <p:nvPr/>
        </p:nvSpPr>
        <p:spPr bwMode="gray">
          <a:xfrm>
            <a:off x="838200" y="3429000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Eingabe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8EF698-CD90-C6FB-6839-AD433B36B593}"/>
              </a:ext>
            </a:extLst>
          </p:cNvPr>
          <p:cNvSpPr/>
          <p:nvPr/>
        </p:nvSpPr>
        <p:spPr bwMode="gray">
          <a:xfrm>
            <a:off x="8876469" y="3428998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Ergebnis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8C908E-ABF2-8A92-7E8E-F799451DFBF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315531" y="4038440"/>
            <a:ext cx="5560938" cy="2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37FB1E9-BDA3-231D-EA77-6FFA6BBE4CEE}"/>
              </a:ext>
            </a:extLst>
          </p:cNvPr>
          <p:cNvSpPr/>
          <p:nvPr/>
        </p:nvSpPr>
        <p:spPr bwMode="gray">
          <a:xfrm>
            <a:off x="4857334" y="3428998"/>
            <a:ext cx="2477331" cy="121888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</a:rPr>
              <a:t>Programm</a:t>
            </a:r>
            <a:endParaRPr lang="en-US" sz="2799" b="1" kern="0" dirty="0" err="1"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0467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825DBC7-4B93-AFC3-3BD4-AF532719D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Ergebnisse </a:t>
            </a:r>
            <a:r>
              <a:rPr lang="de-DE" noProof="0" dirty="0"/>
              <a:t>sind reproduzierbar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AE70C-71EB-4B2F-B3D7-84BB6A4B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Prinzip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3B285-062D-CDC3-3897-4E59957F3936}"/>
              </a:ext>
            </a:extLst>
          </p:cNvPr>
          <p:cNvSpPr/>
          <p:nvPr/>
        </p:nvSpPr>
        <p:spPr bwMode="gray">
          <a:xfrm>
            <a:off x="838200" y="3429000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  <a:cs typeface="Arial Unicode MS" pitchFamily="34" charset="-128"/>
              </a:rPr>
              <a:t>Gleiche</a:t>
            </a: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 Eingabe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8EF698-CD90-C6FB-6839-AD433B36B593}"/>
              </a:ext>
            </a:extLst>
          </p:cNvPr>
          <p:cNvSpPr/>
          <p:nvPr/>
        </p:nvSpPr>
        <p:spPr bwMode="gray">
          <a:xfrm>
            <a:off x="8876469" y="3428998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  <a:cs typeface="Arial Unicode MS" pitchFamily="34" charset="-128"/>
              </a:rPr>
              <a:t>Gleiches </a:t>
            </a: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Ergebnis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8C908E-ABF2-8A92-7E8E-F799451DFBF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315531" y="4038440"/>
            <a:ext cx="5560938" cy="2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37FB1E9-BDA3-231D-EA77-6FFA6BBE4CEE}"/>
              </a:ext>
            </a:extLst>
          </p:cNvPr>
          <p:cNvSpPr/>
          <p:nvPr/>
        </p:nvSpPr>
        <p:spPr bwMode="gray">
          <a:xfrm>
            <a:off x="4857334" y="3428998"/>
            <a:ext cx="2477331" cy="121888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</a:rPr>
              <a:t>Programm</a:t>
            </a:r>
            <a:endParaRPr lang="en-US" sz="2799" b="1" kern="0" dirty="0" err="1"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5820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674927-3279-F892-6FEE-4C1F8F6EC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noProof="0" dirty="0"/>
              <a:t>Module sind Deterministisch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4690063-2C55-1555-C4BC-B40B6828AC04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4960634" y="1751266"/>
            <a:ext cx="1032068" cy="6799601"/>
          </a:xfrm>
          <a:prstGeom prst="bentConnector2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FC18E4E-87E1-4985-9CCD-242C910F80C4}"/>
              </a:ext>
            </a:extLst>
          </p:cNvPr>
          <p:cNvSpPr/>
          <p:nvPr/>
        </p:nvSpPr>
        <p:spPr bwMode="gray">
          <a:xfrm>
            <a:off x="838202" y="3416150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  <a:cs typeface="Arial Unicode MS" pitchFamily="34" charset="-128"/>
              </a:rPr>
              <a:t>Bestimmte</a:t>
            </a: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 Eingabe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25E26-7735-4FAC-B218-EBB7E9C2CEF0}"/>
              </a:ext>
            </a:extLst>
          </p:cNvPr>
          <p:cNvSpPr/>
          <p:nvPr/>
        </p:nvSpPr>
        <p:spPr bwMode="gray">
          <a:xfrm>
            <a:off x="8876469" y="5057659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  <a:cs typeface="Arial Unicode MS" pitchFamily="34" charset="-128"/>
              </a:rPr>
              <a:t>Tatsächliches </a:t>
            </a: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Ergebnis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C4AA29-DE7D-4548-98A9-0CFFACA22C0F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3315533" y="4025592"/>
            <a:ext cx="5560935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FBB90B1-02B3-482F-944D-76BDBBA1D9F9}"/>
              </a:ext>
            </a:extLst>
          </p:cNvPr>
          <p:cNvSpPr/>
          <p:nvPr/>
        </p:nvSpPr>
        <p:spPr bwMode="gray">
          <a:xfrm>
            <a:off x="4857334" y="5057659"/>
            <a:ext cx="2477331" cy="121888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</a:rPr>
              <a:t>Programm</a:t>
            </a:r>
            <a:endParaRPr lang="en-US" sz="2799" b="1" kern="0" dirty="0" err="1">
              <a:ea typeface="Arial Unicode MS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AE70C-71EB-4B2F-B3D7-84BB6A4B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Prinzip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18AA57-9F73-E314-5E37-2B86B8ADE3E7}"/>
              </a:ext>
            </a:extLst>
          </p:cNvPr>
          <p:cNvSpPr/>
          <p:nvPr/>
        </p:nvSpPr>
        <p:spPr bwMode="gray">
          <a:xfrm>
            <a:off x="8876468" y="3416151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  <a:cs typeface="Arial Unicode MS" pitchFamily="34" charset="-128"/>
              </a:rPr>
              <a:t>Erwartetes</a:t>
            </a: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 Ergebnis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2447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5AE70C-71EB-4B2F-B3D7-84BB6A4B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Prinzip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18E4E-87E1-4985-9CCD-242C910F80C4}"/>
              </a:ext>
            </a:extLst>
          </p:cNvPr>
          <p:cNvSpPr/>
          <p:nvPr/>
        </p:nvSpPr>
        <p:spPr bwMode="gray">
          <a:xfrm>
            <a:off x="2228942" y="3430199"/>
            <a:ext cx="2401199" cy="121888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  <a:cs typeface="Arial Unicode MS" pitchFamily="34" charset="-128"/>
              </a:rPr>
              <a:t>Erwartetes</a:t>
            </a:r>
            <a:br>
              <a:rPr lang="de-DE" sz="2799" b="1" kern="0" dirty="0">
                <a:ea typeface="Arial Unicode MS" pitchFamily="34" charset="-128"/>
                <a:cs typeface="Arial Unicode MS" pitchFamily="34" charset="-128"/>
              </a:rPr>
            </a:b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Ergebnis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25E26-7735-4FAC-B218-EBB7E9C2CEF0}"/>
              </a:ext>
            </a:extLst>
          </p:cNvPr>
          <p:cNvSpPr/>
          <p:nvPr/>
        </p:nvSpPr>
        <p:spPr bwMode="gray">
          <a:xfrm>
            <a:off x="7561859" y="3430199"/>
            <a:ext cx="2401199" cy="121888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  <a:cs typeface="Arial Unicode MS" pitchFamily="34" charset="-128"/>
              </a:rPr>
              <a:t>Tatsächliches</a:t>
            </a:r>
            <a:br>
              <a:rPr lang="de-DE" sz="2799" b="1" kern="0" dirty="0">
                <a:ea typeface="Arial Unicode MS" pitchFamily="34" charset="-128"/>
                <a:cs typeface="Arial Unicode MS" pitchFamily="34" charset="-128"/>
              </a:rPr>
            </a:b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Ergebnis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95D703EF-10F7-444E-A7B6-81004F98B861}"/>
              </a:ext>
            </a:extLst>
          </p:cNvPr>
          <p:cNvSpPr/>
          <p:nvPr/>
        </p:nvSpPr>
        <p:spPr bwMode="gray">
          <a:xfrm>
            <a:off x="5043274" y="3429000"/>
            <a:ext cx="2105452" cy="1220082"/>
          </a:xfrm>
          <a:prstGeom prst="mathEqual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EABF01-BF95-4D17-B8D7-2CE62503E640}"/>
              </a:ext>
            </a:extLst>
          </p:cNvPr>
          <p:cNvSpPr/>
          <p:nvPr/>
        </p:nvSpPr>
        <p:spPr bwMode="gray">
          <a:xfrm>
            <a:off x="6007916" y="2604879"/>
            <a:ext cx="176167" cy="4804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89D263-520B-46B2-958A-50AF4C6C3DC7}"/>
              </a:ext>
            </a:extLst>
          </p:cNvPr>
          <p:cNvSpPr/>
          <p:nvPr/>
        </p:nvSpPr>
        <p:spPr bwMode="gray">
          <a:xfrm>
            <a:off x="6008265" y="3242962"/>
            <a:ext cx="176167" cy="186038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7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401B2-47C3-B4A3-A6B3-5A372451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Build</a:t>
            </a:r>
            <a:r>
              <a:rPr lang="de-DE" noProof="0" dirty="0"/>
              <a:t>-Werkzeuge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393D1-9BC4-4115-30AB-CED97DF81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Speziell </a:t>
            </a:r>
            <a:r>
              <a:rPr lang="de-DE" noProof="0" dirty="0" err="1"/>
              <a:t>Maven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63789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D503-EAB8-4A61-8037-E8D351BC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Unit-Tests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CB90-E50A-43C6-8755-EEAC930B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noProof="0" dirty="0"/>
              <a:t>Automatisiert</a:t>
            </a:r>
            <a:endParaRPr lang="de-DE" b="1" noProof="0" dirty="0"/>
          </a:p>
          <a:p>
            <a:pPr lvl="1"/>
            <a:r>
              <a:rPr lang="de-DE" noProof="0" dirty="0"/>
              <a:t>Unit-Tests können automatisiert ausgeführt werden</a:t>
            </a:r>
          </a:p>
          <a:p>
            <a:pPr lvl="1"/>
            <a:r>
              <a:rPr lang="de-DE" dirty="0"/>
              <a:t>Ergebnisse können </a:t>
            </a:r>
            <a:r>
              <a:rPr lang="de-DE" noProof="0" dirty="0"/>
              <a:t>automatisiert interpretiert werden</a:t>
            </a:r>
            <a:endParaRPr lang="de-DE" b="1" noProof="0" dirty="0"/>
          </a:p>
          <a:p>
            <a:r>
              <a:rPr lang="de-DE" sz="2400" b="1" noProof="0" dirty="0"/>
              <a:t>Deterministisch</a:t>
            </a:r>
          </a:p>
          <a:p>
            <a:pPr lvl="1"/>
            <a:r>
              <a:rPr lang="de-DE" noProof="0" dirty="0"/>
              <a:t>Die Ergebnisse von Unit-Tests sind vorhersagbar</a:t>
            </a:r>
          </a:p>
          <a:p>
            <a:r>
              <a:rPr lang="de-DE" sz="2400" b="1" noProof="0" dirty="0"/>
              <a:t>Reproduzierbar</a:t>
            </a:r>
            <a:endParaRPr lang="de-DE" b="1" noProof="0" dirty="0"/>
          </a:p>
          <a:p>
            <a:pPr lvl="1"/>
            <a:r>
              <a:rPr lang="de-DE" dirty="0"/>
              <a:t>Die Ergebnisse von Unit-Tests sind reproduzierbar</a:t>
            </a:r>
          </a:p>
          <a:p>
            <a:pPr lvl="1"/>
            <a:r>
              <a:rPr lang="de-DE" dirty="0"/>
              <a:t>Unabhängig von Reihenfolge und Anzahl der Ausführungen</a:t>
            </a:r>
            <a:endParaRPr lang="de-DE" noProof="0" dirty="0"/>
          </a:p>
          <a:p>
            <a:pPr marL="0" indent="0">
              <a:buNone/>
            </a:pP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72176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D503-EAB8-4A61-8037-E8D351BC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Unit-Tests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CB90-E50A-43C6-8755-EEAC930B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noProof="0" dirty="0"/>
              <a:t>Isoliert</a:t>
            </a:r>
          </a:p>
          <a:p>
            <a:pPr lvl="1"/>
            <a:r>
              <a:rPr lang="de-DE" noProof="0" dirty="0"/>
              <a:t>Jeder Unit-Test </a:t>
            </a:r>
            <a:r>
              <a:rPr lang="de-DE" dirty="0" err="1"/>
              <a:t>tested</a:t>
            </a:r>
            <a:r>
              <a:rPr lang="de-DE" dirty="0"/>
              <a:t> nur ein einzelnes Modul</a:t>
            </a:r>
          </a:p>
          <a:p>
            <a:pPr lvl="1"/>
            <a:r>
              <a:rPr lang="de-DE" dirty="0"/>
              <a:t>Keine Abhängigkeiten zu anderen Modulen</a:t>
            </a:r>
          </a:p>
          <a:p>
            <a:r>
              <a:rPr lang="de-DE" sz="2400" b="1" dirty="0"/>
              <a:t>Einfach</a:t>
            </a:r>
            <a:endParaRPr lang="de-DE" sz="2400" b="1" noProof="0" dirty="0"/>
          </a:p>
          <a:p>
            <a:pPr lvl="1"/>
            <a:r>
              <a:rPr lang="de-DE" noProof="0" dirty="0"/>
              <a:t>Einfachster Code</a:t>
            </a:r>
          </a:p>
          <a:p>
            <a:pPr lvl="1"/>
            <a:r>
              <a:rPr lang="de-DE" dirty="0"/>
              <a:t>Jeder Unit-Test soll nur einen Aspekt eines Moduls testen</a:t>
            </a:r>
          </a:p>
          <a:p>
            <a:r>
              <a:rPr lang="de-DE" sz="2400" b="1" noProof="0" dirty="0"/>
              <a:t>Vertragsbasiert</a:t>
            </a:r>
          </a:p>
          <a:p>
            <a:pPr lvl="1"/>
            <a:r>
              <a:rPr lang="de-DE" noProof="0" dirty="0"/>
              <a:t>Unit-Tests fokussieren sich auf Schnittstellen</a:t>
            </a:r>
          </a:p>
          <a:p>
            <a:pPr lvl="1"/>
            <a:r>
              <a:rPr lang="de-DE" noProof="0" dirty="0"/>
              <a:t>Unit-Tests sollten keine Interna testen</a:t>
            </a:r>
          </a:p>
          <a:p>
            <a:pPr lvl="1"/>
            <a:r>
              <a:rPr lang="de-DE" dirty="0"/>
              <a:t>(Trotzdem </a:t>
            </a:r>
            <a:r>
              <a:rPr lang="de-DE" dirty="0" err="1"/>
              <a:t>Coverage</a:t>
            </a:r>
            <a:r>
              <a:rPr lang="de-DE" dirty="0"/>
              <a:t> beachten)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93007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402E-3B10-440F-8F86-36F10E46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Warum Unit-Test?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37FA-00D9-4FDE-A7CF-371F6352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noProof="0" dirty="0"/>
              <a:t>Fehlerfrüherkennung</a:t>
            </a:r>
          </a:p>
          <a:p>
            <a:pPr lvl="1"/>
            <a:r>
              <a:rPr lang="de-DE" noProof="0" dirty="0"/>
              <a:t>Fehler </a:t>
            </a:r>
            <a:r>
              <a:rPr lang="de-DE" dirty="0"/>
              <a:t>werden bereits bei der Entwicklung erkannt, noch vor der eigentlichen Testphase</a:t>
            </a:r>
            <a:endParaRPr lang="de-DE" noProof="0" dirty="0"/>
          </a:p>
          <a:p>
            <a:r>
              <a:rPr lang="de-DE" b="1" noProof="0" dirty="0"/>
              <a:t>Codequalität</a:t>
            </a:r>
          </a:p>
          <a:p>
            <a:pPr lvl="1"/>
            <a:r>
              <a:rPr lang="de-DE" noProof="0" dirty="0"/>
              <a:t>Unit-Tests erfordern testbaren Code</a:t>
            </a:r>
          </a:p>
          <a:p>
            <a:pPr lvl="1"/>
            <a:r>
              <a:rPr lang="de-DE" noProof="0" dirty="0"/>
              <a:t>Testbarer Code erzeugt bessere Codequalität</a:t>
            </a:r>
          </a:p>
          <a:p>
            <a:pPr lvl="2"/>
            <a:r>
              <a:rPr lang="de-DE" noProof="0" dirty="0"/>
              <a:t>Modularisiert</a:t>
            </a:r>
          </a:p>
          <a:p>
            <a:pPr lvl="2"/>
            <a:r>
              <a:rPr lang="de-DE" noProof="0" dirty="0"/>
              <a:t>Kleine Programmeinheiten</a:t>
            </a:r>
          </a:p>
          <a:p>
            <a:pPr lvl="2"/>
            <a:r>
              <a:rPr lang="de-DE" noProof="0" dirty="0"/>
              <a:t>SOLID per Design</a:t>
            </a:r>
          </a:p>
          <a:p>
            <a:pPr lvl="2"/>
            <a:r>
              <a:rPr lang="de-DE" dirty="0"/>
              <a:t>Fördert Clean Code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1423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893E-ADAB-4B31-ACA7-49EDD5ED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Warum Unit-Test?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8376-3391-4718-B3EE-58FE74CC6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noProof="0" dirty="0"/>
              <a:t>Softwarequalität</a:t>
            </a:r>
          </a:p>
          <a:p>
            <a:pPr lvl="1"/>
            <a:r>
              <a:rPr lang="de-DE" noProof="0" dirty="0"/>
              <a:t>Codequalität ist teil der Softwarequalität</a:t>
            </a:r>
          </a:p>
          <a:p>
            <a:pPr lvl="1"/>
            <a:r>
              <a:rPr lang="de-DE" noProof="0" dirty="0"/>
              <a:t>Tests können schneller, häufiger und detaillierter durchgeführt werden (im Vergleich zu manuellen Tests)</a:t>
            </a:r>
          </a:p>
          <a:p>
            <a:r>
              <a:rPr lang="de-DE" b="1" noProof="0" dirty="0"/>
              <a:t>Agilität</a:t>
            </a:r>
          </a:p>
          <a:p>
            <a:pPr lvl="1"/>
            <a:r>
              <a:rPr lang="de-DE" noProof="0" dirty="0"/>
              <a:t>Vermeidung von Regressionsfehlern</a:t>
            </a:r>
          </a:p>
          <a:p>
            <a:pPr lvl="1"/>
            <a:r>
              <a:rPr lang="de-DE" noProof="0" dirty="0"/>
              <a:t>Gilt für Entwicklung und Wartung</a:t>
            </a:r>
          </a:p>
        </p:txBody>
      </p:sp>
    </p:spTree>
    <p:extLst>
      <p:ext uri="{BB962C8B-B14F-4D97-AF65-F5344CB8AC3E}">
        <p14:creationId xmlns:p14="http://schemas.microsoft.com/office/powerpoint/2010/main" val="3355009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E1BA-DC13-4F4E-A17C-AF31A5F6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Warum Unit-Test?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8959-B011-4241-9B3E-2FD919B43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noProof="0" dirty="0"/>
              <a:t>Schnellere Fehleranalyse</a:t>
            </a:r>
          </a:p>
          <a:p>
            <a:pPr lvl="1"/>
            <a:r>
              <a:rPr lang="de-DE" dirty="0"/>
              <a:t>Wartbarer Code</a:t>
            </a:r>
            <a:endParaRPr lang="de-DE" noProof="0" dirty="0"/>
          </a:p>
          <a:p>
            <a:pPr lvl="1"/>
            <a:r>
              <a:rPr lang="de-DE" noProof="0" dirty="0"/>
              <a:t>Scheiternde Unit-Tests verweisen direkt auf das fehlerhafte Modul</a:t>
            </a:r>
          </a:p>
          <a:p>
            <a:pPr lvl="1"/>
            <a:r>
              <a:rPr lang="de-DE" dirty="0"/>
              <a:t>Ursache für scheiternden Unit-Tests ist immer die letzte Codeänderung </a:t>
            </a:r>
            <a:endParaRPr lang="de-DE" noProof="0" dirty="0"/>
          </a:p>
          <a:p>
            <a:r>
              <a:rPr lang="de-DE" b="1" noProof="0" dirty="0"/>
              <a:t>Dokumentation</a:t>
            </a:r>
          </a:p>
          <a:p>
            <a:pPr lvl="1"/>
            <a:r>
              <a:rPr lang="de-DE" noProof="0" dirty="0"/>
              <a:t>Unit-Tests sind klein und leicht zu verstehen</a:t>
            </a:r>
          </a:p>
          <a:p>
            <a:pPr lvl="1"/>
            <a:r>
              <a:rPr lang="de-DE" dirty="0"/>
              <a:t>Unit-Tests e</a:t>
            </a:r>
            <a:r>
              <a:rPr lang="de-DE" noProof="0" dirty="0" err="1"/>
              <a:t>nthalten</a:t>
            </a:r>
            <a:r>
              <a:rPr lang="de-DE" noProof="0" dirty="0"/>
              <a:t> Erwartungswerte </a:t>
            </a:r>
            <a:r>
              <a:rPr lang="de-DE" noProof="0" dirty="0" err="1"/>
              <a:t>fü</a:t>
            </a:r>
            <a:r>
              <a:rPr lang="de-DE" dirty="0"/>
              <a:t>r </a:t>
            </a:r>
            <a:r>
              <a:rPr lang="de-DE" noProof="0" dirty="0"/>
              <a:t>bestimmte Eingaben</a:t>
            </a:r>
          </a:p>
          <a:p>
            <a:pPr lvl="1"/>
            <a:r>
              <a:rPr lang="de-DE" noProof="0" dirty="0"/>
              <a:t>Vorgesehene Funktionalität kann </a:t>
            </a:r>
            <a:r>
              <a:rPr lang="de-DE" dirty="0"/>
              <a:t>abgeleitet werden </a:t>
            </a:r>
          </a:p>
          <a:p>
            <a:pPr lvl="1"/>
            <a:r>
              <a:rPr lang="de-DE" noProof="0" dirty="0"/>
              <a:t>Vorgesehene Schnittstellennutzung </a:t>
            </a:r>
            <a:r>
              <a:rPr lang="de-DE" dirty="0"/>
              <a:t>kann abgeleitet werden</a:t>
            </a:r>
          </a:p>
          <a:p>
            <a:pPr lvl="1"/>
            <a:r>
              <a:rPr lang="de-DE" noProof="0" dirty="0"/>
              <a:t>Besser als nichts!</a:t>
            </a:r>
          </a:p>
        </p:txBody>
      </p:sp>
    </p:spTree>
    <p:extLst>
      <p:ext uri="{BB962C8B-B14F-4D97-AF65-F5344CB8AC3E}">
        <p14:creationId xmlns:p14="http://schemas.microsoft.com/office/powerpoint/2010/main" val="1833680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F2EE-9B4F-4222-A2EE-4A6FA916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Vorgehensweise mit </a:t>
            </a:r>
            <a:r>
              <a:rPr lang="de-DE" noProof="0" dirty="0" err="1"/>
              <a:t>JUnit</a:t>
            </a:r>
            <a:r>
              <a:rPr lang="de-DE" noProof="0" dirty="0"/>
              <a:t>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C194-FFFD-4866-96F9-B1ED00F6B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Test</a:t>
            </a:r>
            <a:r>
              <a:rPr lang="de-DE" dirty="0"/>
              <a:t>-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b="1" noProof="0" dirty="0" err="1"/>
              <a:t>JUnit</a:t>
            </a:r>
            <a:r>
              <a:rPr lang="de-DE" b="1" noProof="0" dirty="0"/>
              <a:t> Jupiter </a:t>
            </a:r>
            <a:r>
              <a:rPr lang="de-DE" b="1" noProof="0" dirty="0" err="1"/>
              <a:t>Aggregator</a:t>
            </a:r>
            <a:br>
              <a:rPr lang="de-DE" b="1" noProof="0" dirty="0"/>
            </a:br>
            <a:r>
              <a:rPr lang="de-DE" b="1" noProof="0" dirty="0" err="1"/>
              <a:t>Maven-Surefire-Plugin</a:t>
            </a:r>
            <a:r>
              <a:rPr lang="de-DE" dirty="0"/>
              <a:t> Version 3.0.0-M4+</a:t>
            </a:r>
            <a:endParaRPr lang="de-DE" b="1" noProof="0" dirty="0"/>
          </a:p>
          <a:p>
            <a:r>
              <a:rPr lang="de-DE" b="1" noProof="0" dirty="0"/>
              <a:t>Testfall</a:t>
            </a:r>
            <a:r>
              <a:rPr lang="de-DE" noProof="0" dirty="0"/>
              <a:t> anlegen</a:t>
            </a:r>
          </a:p>
          <a:p>
            <a:pPr lvl="1"/>
            <a:r>
              <a:rPr lang="de-DE" noProof="0" dirty="0"/>
              <a:t>Testklasse in </a:t>
            </a:r>
            <a:r>
              <a:rPr lang="de-DE" b="1" noProof="0" dirty="0" err="1"/>
              <a:t>src</a:t>
            </a:r>
            <a:r>
              <a:rPr lang="de-DE" b="1" noProof="0" dirty="0"/>
              <a:t>/</a:t>
            </a:r>
            <a:r>
              <a:rPr lang="de-DE" b="1" noProof="0" dirty="0" err="1"/>
              <a:t>test</a:t>
            </a:r>
            <a:r>
              <a:rPr lang="de-DE" b="1" noProof="0" dirty="0"/>
              <a:t>/</a:t>
            </a:r>
            <a:r>
              <a:rPr lang="de-DE" b="1" noProof="0" dirty="0" err="1"/>
              <a:t>java</a:t>
            </a:r>
            <a:endParaRPr lang="de-DE" b="1" noProof="0" dirty="0"/>
          </a:p>
          <a:p>
            <a:pPr lvl="1"/>
            <a:r>
              <a:rPr lang="de-DE" noProof="0" dirty="0"/>
              <a:t>Je </a:t>
            </a:r>
            <a:r>
              <a:rPr lang="de-DE" dirty="0"/>
              <a:t>Testfall: e</a:t>
            </a:r>
            <a:r>
              <a:rPr lang="de-DE" noProof="0" dirty="0" err="1"/>
              <a:t>ine</a:t>
            </a:r>
            <a:r>
              <a:rPr lang="de-DE" noProof="0" dirty="0"/>
              <a:t> Methode annotiert mit </a:t>
            </a:r>
            <a:r>
              <a:rPr lang="de-DE" b="1" noProof="0" dirty="0"/>
              <a:t>@org.junit.jupiter.api.Test</a:t>
            </a:r>
          </a:p>
          <a:p>
            <a:pPr lvl="1"/>
            <a:r>
              <a:rPr lang="de-DE" noProof="0" dirty="0" err="1"/>
              <a:t>Imp</a:t>
            </a:r>
            <a:r>
              <a:rPr lang="de-DE" dirty="0" err="1"/>
              <a:t>lementieren</a:t>
            </a:r>
            <a:r>
              <a:rPr lang="de-DE" dirty="0"/>
              <a:t> entsprechend der d</a:t>
            </a:r>
            <a:r>
              <a:rPr lang="de-DE" noProof="0" dirty="0" err="1"/>
              <a:t>rei</a:t>
            </a:r>
            <a:r>
              <a:rPr lang="de-DE" noProof="0" dirty="0"/>
              <a:t> As</a:t>
            </a:r>
          </a:p>
          <a:p>
            <a:r>
              <a:rPr lang="de-DE" noProof="0" dirty="0" err="1"/>
              <a:t>Mavens</a:t>
            </a:r>
            <a:r>
              <a:rPr lang="de-DE" noProof="0" dirty="0"/>
              <a:t> </a:t>
            </a:r>
            <a:r>
              <a:rPr lang="de-DE" b="1" noProof="0" dirty="0"/>
              <a:t>Test</a:t>
            </a:r>
            <a:r>
              <a:rPr lang="de-DE" noProof="0" dirty="0"/>
              <a:t>phase ausführen</a:t>
            </a:r>
          </a:p>
        </p:txBody>
      </p:sp>
    </p:spTree>
    <p:extLst>
      <p:ext uri="{BB962C8B-B14F-4D97-AF65-F5344CB8AC3E}">
        <p14:creationId xmlns:p14="http://schemas.microsoft.com/office/powerpoint/2010/main" val="1433459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F2EE-9B4F-4222-A2EE-4A6FA916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Die Drei 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C194-FFFD-4866-96F9-B1ED00F6B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noProof="0" dirty="0" err="1"/>
              <a:t>Assemble</a:t>
            </a:r>
            <a:endParaRPr lang="de-DE" b="1" noProof="0" dirty="0"/>
          </a:p>
          <a:p>
            <a:pPr lvl="1"/>
            <a:r>
              <a:rPr lang="de-DE" b="1" dirty="0"/>
              <a:t>Aufbauen</a:t>
            </a:r>
            <a:r>
              <a:rPr lang="de-DE" dirty="0"/>
              <a:t> des Testfalls, typischerweise</a:t>
            </a:r>
          </a:p>
          <a:p>
            <a:pPr lvl="2"/>
            <a:r>
              <a:rPr lang="de-DE" noProof="0" dirty="0"/>
              <a:t>Eingabe und Erwartungswerte definieren</a:t>
            </a:r>
          </a:p>
          <a:p>
            <a:pPr lvl="2"/>
            <a:r>
              <a:rPr lang="de-DE" noProof="0" dirty="0"/>
              <a:t>Zu testendes Objekt instanziieren</a:t>
            </a:r>
          </a:p>
          <a:p>
            <a:pPr lvl="2"/>
            <a:r>
              <a:rPr lang="de-DE" noProof="0" dirty="0"/>
              <a:t>Abhängigkeiten ersetzen</a:t>
            </a:r>
          </a:p>
          <a:p>
            <a:r>
              <a:rPr lang="de-DE" b="1" noProof="0" dirty="0"/>
              <a:t>Act</a:t>
            </a:r>
          </a:p>
          <a:p>
            <a:pPr lvl="1"/>
            <a:r>
              <a:rPr lang="de-DE" b="1" noProof="0" dirty="0"/>
              <a:t>Ausführen</a:t>
            </a:r>
            <a:r>
              <a:rPr lang="de-DE" noProof="0" dirty="0"/>
              <a:t> des zu testenden Codes (</a:t>
            </a:r>
            <a:r>
              <a:rPr lang="de-DE" b="1" noProof="0" dirty="0"/>
              <a:t>CUT</a:t>
            </a:r>
            <a:r>
              <a:rPr lang="de-DE" noProof="0" dirty="0"/>
              <a:t>, </a:t>
            </a:r>
            <a:r>
              <a:rPr lang="de-DE" dirty="0"/>
              <a:t>C</a:t>
            </a:r>
            <a:r>
              <a:rPr lang="de-DE" noProof="0" dirty="0" err="1"/>
              <a:t>ode</a:t>
            </a:r>
            <a:r>
              <a:rPr lang="de-DE" noProof="0" dirty="0"/>
              <a:t> </a:t>
            </a:r>
            <a:r>
              <a:rPr lang="de-DE" noProof="0" dirty="0" err="1"/>
              <a:t>Under</a:t>
            </a:r>
            <a:r>
              <a:rPr lang="de-DE" noProof="0" dirty="0"/>
              <a:t> Test</a:t>
            </a:r>
            <a:r>
              <a:rPr lang="de-DE" dirty="0"/>
              <a:t>)</a:t>
            </a:r>
            <a:endParaRPr lang="de-DE" noProof="0" dirty="0"/>
          </a:p>
          <a:p>
            <a:r>
              <a:rPr lang="de-DE" b="1" noProof="0" dirty="0" err="1"/>
              <a:t>Assert</a:t>
            </a:r>
            <a:endParaRPr lang="de-DE" b="1" noProof="0" dirty="0"/>
          </a:p>
          <a:p>
            <a:pPr lvl="1"/>
            <a:r>
              <a:rPr lang="de-DE" b="1" noProof="0" dirty="0"/>
              <a:t>Abgleichen </a:t>
            </a:r>
            <a:r>
              <a:rPr lang="de-DE" noProof="0" dirty="0"/>
              <a:t>des tatsächlichen und erwarteten Ergebnisses</a:t>
            </a:r>
          </a:p>
          <a:p>
            <a:pPr lvl="1"/>
            <a:r>
              <a:rPr lang="de-DE" noProof="0" dirty="0"/>
              <a:t>(</a:t>
            </a:r>
            <a:r>
              <a:rPr lang="de-DE" noProof="0" dirty="0" err="1"/>
              <a:t>JUnit</a:t>
            </a:r>
            <a:r>
              <a:rPr lang="de-DE" noProof="0" dirty="0"/>
              <a:t> 5 stellt hierfür die Klasse </a:t>
            </a:r>
            <a:r>
              <a:rPr lang="de-DE" noProof="0" dirty="0" err="1"/>
              <a:t>org.junit.jupiter.api.</a:t>
            </a:r>
            <a:r>
              <a:rPr lang="de-DE" b="1" noProof="0" dirty="0" err="1"/>
              <a:t>Assertions</a:t>
            </a:r>
            <a:r>
              <a:rPr lang="de-DE" noProof="0" dirty="0"/>
              <a:t> </a:t>
            </a:r>
            <a:r>
              <a:rPr lang="de-DE" dirty="0"/>
              <a:t>bereit</a:t>
            </a:r>
            <a:r>
              <a:rPr lang="de-DE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4444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3714382-2D70-4C13-A449-F8D7BF855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Demo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F6EC932-FE4A-478D-A96A-A53FEF46C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/>
              <a:t>Eine Chiffrierungsmodul</a:t>
            </a:r>
          </a:p>
        </p:txBody>
      </p:sp>
    </p:spTree>
    <p:extLst>
      <p:ext uri="{BB962C8B-B14F-4D97-AF65-F5344CB8AC3E}">
        <p14:creationId xmlns:p14="http://schemas.microsoft.com/office/powerpoint/2010/main" val="3347110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F9D0-9C21-A4B5-DE5D-2687E82D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Exkurs: Caesar-Verschlüsselung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E881-60AC-95EB-BAE2-B60D3586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Geht auf Gaius Julius Caesar zurück</a:t>
            </a:r>
          </a:p>
          <a:p>
            <a:r>
              <a:rPr lang="de-DE" dirty="0"/>
              <a:t>Symmetrisches Verschlüsselungsverfahren</a:t>
            </a:r>
          </a:p>
          <a:p>
            <a:r>
              <a:rPr lang="de-DE" dirty="0"/>
              <a:t>Verfahren (laut Gaius Suetonius </a:t>
            </a:r>
            <a:r>
              <a:rPr lang="de-DE" dirty="0" err="1"/>
              <a:t>Tranquillus</a:t>
            </a:r>
            <a:r>
              <a:rPr lang="de-DE" dirty="0"/>
              <a:t>)</a:t>
            </a:r>
          </a:p>
          <a:p>
            <a:pPr marL="457200" lvl="1" indent="0">
              <a:buNone/>
            </a:pPr>
            <a:r>
              <a:rPr lang="de-DE" dirty="0"/>
              <a:t>„[…] wenn etwas Geheimes zu überbringen war, schrieb er in Zeichen, das heißt, er ordnete die Buchstaben so, dass kein Wort gelesen werden konnte: Um diese zu lesen, tauscht man den vierten Buchstaben, also D für A, aus und ebenso mit den restlichen.“</a:t>
            </a:r>
          </a:p>
        </p:txBody>
      </p:sp>
    </p:spTree>
    <p:extLst>
      <p:ext uri="{BB962C8B-B14F-4D97-AF65-F5344CB8AC3E}">
        <p14:creationId xmlns:p14="http://schemas.microsoft.com/office/powerpoint/2010/main" val="3239233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CE7F1C47-5B44-8033-D3FE-470FE3BD7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695678"/>
              </p:ext>
            </p:extLst>
          </p:nvPr>
        </p:nvGraphicFramePr>
        <p:xfrm>
          <a:off x="838200" y="3035460"/>
          <a:ext cx="10584000" cy="52641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{D7AC3CCA-C797-4891-BE02-D94E43425B78}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3740663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92882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271718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032577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69173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73738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07007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821639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79182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50178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70261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0871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92855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359703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080202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214676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528374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65431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889407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6364677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391663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915232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09916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3877921"/>
                    </a:ext>
                  </a:extLst>
                </a:gridCol>
              </a:tblGrid>
              <a:tr h="526415">
                <a:tc>
                  <a:txBody>
                    <a:bodyPr/>
                    <a:lstStyle/>
                    <a:p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Verschlüsselt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15101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B41F9D0-9C21-A4B5-DE5D-2687E82D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Exkurs: Caesar-Verschlüsselung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36BDC4EB-87E2-A5A8-3D22-9E7DA8AE0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772717"/>
              </p:ext>
            </p:extLst>
          </p:nvPr>
        </p:nvGraphicFramePr>
        <p:xfrm>
          <a:off x="838200" y="2519046"/>
          <a:ext cx="10584000" cy="52641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{D7AC3CCA-C797-4891-BE02-D94E43425B78}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3740663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92882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271718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032577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69173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73738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07007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821639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79182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50178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70261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0871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92855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359703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080202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214676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528374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654319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889407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6364677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391663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915232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909916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33877921"/>
                    </a:ext>
                  </a:extLst>
                </a:gridCol>
              </a:tblGrid>
              <a:tr h="526415">
                <a:tc>
                  <a:txBody>
                    <a:bodyPr/>
                    <a:lstStyle/>
                    <a:p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Unverschlüsselt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151011"/>
                  </a:ext>
                </a:extLst>
              </a:tr>
            </a:tbl>
          </a:graphicData>
        </a:graphic>
      </p:graphicFrame>
      <p:graphicFrame>
        <p:nvGraphicFramePr>
          <p:cNvPr id="69" name="Table 4">
            <a:extLst>
              <a:ext uri="{FF2B5EF4-FFF2-40B4-BE49-F238E27FC236}">
                <a16:creationId xmlns:a16="http://schemas.microsoft.com/office/drawing/2014/main" id="{A506402A-8156-F47E-A1B0-C519DD2D19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147537"/>
              </p:ext>
            </p:extLst>
          </p:nvPr>
        </p:nvGraphicFramePr>
        <p:xfrm>
          <a:off x="838200" y="4338954"/>
          <a:ext cx="7344000" cy="52641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{D7AC3CCA-C797-4891-BE02-D94E43425B78}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3740663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92882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271718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032577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69173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73738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07007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821639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79182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50178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70261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0871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92855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359703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08020207"/>
                    </a:ext>
                  </a:extLst>
                </a:gridCol>
              </a:tblGrid>
              <a:tr h="526415">
                <a:tc>
                  <a:txBody>
                    <a:bodyPr/>
                    <a:lstStyle/>
                    <a:p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Unverschlüsselt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151011"/>
                  </a:ext>
                </a:extLst>
              </a:tr>
            </a:tbl>
          </a:graphicData>
        </a:graphic>
      </p:graphicFrame>
      <p:graphicFrame>
        <p:nvGraphicFramePr>
          <p:cNvPr id="70" name="Table 4">
            <a:extLst>
              <a:ext uri="{FF2B5EF4-FFF2-40B4-BE49-F238E27FC236}">
                <a16:creationId xmlns:a16="http://schemas.microsoft.com/office/drawing/2014/main" id="{EDC13536-3D3F-7AAF-27F1-354DCD145A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21434"/>
              </p:ext>
            </p:extLst>
          </p:nvPr>
        </p:nvGraphicFramePr>
        <p:xfrm>
          <a:off x="838200" y="4865369"/>
          <a:ext cx="7344000" cy="52641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{D7AC3CCA-C797-4891-BE02-D94E43425B78}</a:tableStyleId>
              </a:tblPr>
              <a:tblGrid>
                <a:gridCol w="2304000">
                  <a:extLst>
                    <a:ext uri="{9D8B030D-6E8A-4147-A177-3AD203B41FA5}">
                      <a16:colId xmlns:a16="http://schemas.microsoft.com/office/drawing/2014/main" val="3740663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392882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271718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032577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69173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73738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307007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821639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6791823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50178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870261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90871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992855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359703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08020207"/>
                    </a:ext>
                  </a:extLst>
                </a:gridCol>
              </a:tblGrid>
              <a:tr h="526415">
                <a:tc>
                  <a:txBody>
                    <a:bodyPr/>
                    <a:lstStyle/>
                    <a:p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Verschlüsselt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151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5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96EF-82FF-4433-4923-83668077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Build</a:t>
            </a:r>
            <a:r>
              <a:rPr lang="de-DE" noProof="0" dirty="0"/>
              <a:t>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BD7DB-9E7B-C668-D42B-481EE5B3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noProof="0" dirty="0"/>
              <a:t>Automatisierung des gesamten </a:t>
            </a:r>
            <a:r>
              <a:rPr lang="de-DE" noProof="0" dirty="0" err="1"/>
              <a:t>Build</a:t>
            </a:r>
            <a:r>
              <a:rPr lang="de-DE" noProof="0" dirty="0"/>
              <a:t>-Prozesses, z.B.</a:t>
            </a:r>
          </a:p>
          <a:p>
            <a:pPr lvl="1"/>
            <a:r>
              <a:rPr lang="de-DE" noProof="0" dirty="0"/>
              <a:t>Kompilierung</a:t>
            </a:r>
          </a:p>
          <a:p>
            <a:pPr lvl="2"/>
            <a:r>
              <a:rPr lang="de-DE" noProof="0" dirty="0"/>
              <a:t>Einbinden von externen Bibliotheken (</a:t>
            </a:r>
            <a:r>
              <a:rPr lang="de-DE" noProof="0" dirty="0" err="1"/>
              <a:t>Dependency</a:t>
            </a:r>
            <a:r>
              <a:rPr lang="de-DE" noProof="0" dirty="0"/>
              <a:t> Management)</a:t>
            </a:r>
          </a:p>
          <a:p>
            <a:pPr lvl="2"/>
            <a:r>
              <a:rPr lang="de-DE" noProof="0" dirty="0"/>
              <a:t>Ressourceneinbindung</a:t>
            </a:r>
          </a:p>
          <a:p>
            <a:pPr lvl="2"/>
            <a:r>
              <a:rPr lang="de-DE" noProof="0" dirty="0"/>
              <a:t>Code-Generierung</a:t>
            </a:r>
          </a:p>
          <a:p>
            <a:pPr lvl="2"/>
            <a:r>
              <a:rPr lang="de-DE" noProof="0" dirty="0"/>
              <a:t>Annotation Processing</a:t>
            </a:r>
          </a:p>
          <a:p>
            <a:pPr lvl="1"/>
            <a:r>
              <a:rPr lang="de-DE" noProof="0" dirty="0" err="1"/>
              <a:t>Packaging</a:t>
            </a:r>
            <a:r>
              <a:rPr lang="de-DE" noProof="0" dirty="0"/>
              <a:t> (</a:t>
            </a:r>
            <a:r>
              <a:rPr lang="de-DE" noProof="0" dirty="0" err="1"/>
              <a:t>jar</a:t>
            </a:r>
            <a:r>
              <a:rPr lang="de-DE" noProof="0" dirty="0"/>
              <a:t>)</a:t>
            </a:r>
          </a:p>
          <a:p>
            <a:pPr lvl="2"/>
            <a:r>
              <a:rPr lang="de-DE" noProof="0" dirty="0"/>
              <a:t>Metadaten erstellen</a:t>
            </a:r>
          </a:p>
          <a:p>
            <a:pPr lvl="2"/>
            <a:r>
              <a:rPr lang="de-DE" noProof="0" dirty="0" err="1"/>
              <a:t>Javadocs</a:t>
            </a:r>
            <a:r>
              <a:rPr lang="de-DE" noProof="0" dirty="0"/>
              <a:t>/</a:t>
            </a:r>
            <a:r>
              <a:rPr lang="de-DE" noProof="0" dirty="0" err="1"/>
              <a:t>Sources</a:t>
            </a:r>
            <a:r>
              <a:rPr lang="de-DE" noProof="0" dirty="0"/>
              <a:t> anhängen</a:t>
            </a:r>
          </a:p>
          <a:p>
            <a:pPr lvl="2"/>
            <a:r>
              <a:rPr lang="de-DE" noProof="0" dirty="0"/>
              <a:t>Linking</a:t>
            </a:r>
          </a:p>
          <a:p>
            <a:pPr lvl="1"/>
            <a:r>
              <a:rPr lang="de-DE" noProof="0" dirty="0"/>
              <a:t>Testen</a:t>
            </a:r>
          </a:p>
          <a:p>
            <a:pPr lvl="2"/>
            <a:r>
              <a:rPr lang="de-DE" noProof="0" dirty="0"/>
              <a:t>Modultests</a:t>
            </a:r>
          </a:p>
          <a:p>
            <a:pPr lvl="2"/>
            <a:r>
              <a:rPr lang="de-DE" noProof="0" dirty="0"/>
              <a:t>Integrationstests</a:t>
            </a:r>
          </a:p>
          <a:p>
            <a:pPr lvl="2"/>
            <a:r>
              <a:rPr lang="de-DE" noProof="0" dirty="0" err="1"/>
              <a:t>Reportings</a:t>
            </a:r>
            <a:endParaRPr lang="de-DE" noProof="0" dirty="0"/>
          </a:p>
          <a:p>
            <a:pPr lvl="1"/>
            <a:r>
              <a:rPr lang="de-DE" noProof="0" dirty="0" err="1"/>
              <a:t>Deployment</a:t>
            </a:r>
            <a:endParaRPr lang="de-DE" noProof="0" dirty="0"/>
          </a:p>
          <a:p>
            <a:pPr lvl="2"/>
            <a:r>
              <a:rPr lang="de-DE" noProof="0" dirty="0"/>
              <a:t>Lokationsbestimmung</a:t>
            </a:r>
          </a:p>
          <a:p>
            <a:pPr lvl="2"/>
            <a:r>
              <a:rPr lang="de-DE" noProof="0" dirty="0" err="1"/>
              <a:t>Signing</a:t>
            </a:r>
            <a:endParaRPr lang="de-DE" noProof="0" dirty="0"/>
          </a:p>
          <a:p>
            <a:r>
              <a:rPr lang="de-DE" noProof="0" dirty="0"/>
              <a:t>Individuelle Anpassungen über </a:t>
            </a:r>
            <a:r>
              <a:rPr lang="de-DE" noProof="0" dirty="0" err="1"/>
              <a:t>Plugins</a:t>
            </a:r>
            <a:r>
              <a:rPr lang="de-DE" noProof="0" dirty="0"/>
              <a:t> oder Skripte</a:t>
            </a:r>
          </a:p>
        </p:txBody>
      </p:sp>
    </p:spTree>
    <p:extLst>
      <p:ext uri="{BB962C8B-B14F-4D97-AF65-F5344CB8AC3E}">
        <p14:creationId xmlns:p14="http://schemas.microsoft.com/office/powerpoint/2010/main" val="1141370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4CC8-BA10-4FED-83FF-160B0CFED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Übung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C4FCD-8321-4746-95FE-C3F5776ED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11302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401B2-47C3-B4A3-A6B3-5A372451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Abhängigkeiten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393D1-9BC4-4115-30AB-CED97DF81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Und deren Auflösung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070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1EDA5F-1BD6-2C10-2B2D-604720E7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noProof="0" dirty="0"/>
              <a:t>Unit-Tests sollen einzelne Module testen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AE70C-71EB-4B2F-B3D7-84BB6A4B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Anforderung an Unit-Tests</a:t>
            </a:r>
            <a:endParaRPr lang="de-DE" b="1" noProof="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00A792-2EBC-ACB0-608F-4DFFC62B462E}"/>
              </a:ext>
            </a:extLst>
          </p:cNvPr>
          <p:cNvCxnSpPr>
            <a:cxnSpLocks/>
          </p:cNvCxnSpPr>
          <p:nvPr/>
        </p:nvCxnSpPr>
        <p:spPr>
          <a:xfrm flipV="1">
            <a:off x="3315531" y="3477326"/>
            <a:ext cx="5560938" cy="2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DB67E28-1F65-2D7B-4FB0-1A94E1E20E87}"/>
              </a:ext>
            </a:extLst>
          </p:cNvPr>
          <p:cNvSpPr/>
          <p:nvPr/>
        </p:nvSpPr>
        <p:spPr bwMode="gray">
          <a:xfrm>
            <a:off x="838200" y="2867887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Eingabe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4E4994-F3DC-E311-9E70-C9C0557CD599}"/>
              </a:ext>
            </a:extLst>
          </p:cNvPr>
          <p:cNvSpPr/>
          <p:nvPr/>
        </p:nvSpPr>
        <p:spPr bwMode="gray">
          <a:xfrm>
            <a:off x="8876469" y="2867885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Ergebnis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A2AB25-D016-1F69-AD35-C6D508C7ED70}"/>
              </a:ext>
            </a:extLst>
          </p:cNvPr>
          <p:cNvSpPr/>
          <p:nvPr/>
        </p:nvSpPr>
        <p:spPr bwMode="gray">
          <a:xfrm>
            <a:off x="4857334" y="2867885"/>
            <a:ext cx="2477331" cy="121888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</a:rPr>
              <a:t>Modul</a:t>
            </a:r>
            <a:endParaRPr lang="en-US" sz="2799" b="1" kern="0" dirty="0" err="1"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3646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1EDA5F-1BD6-2C10-2B2D-604720E7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Module nutzen andere Module</a:t>
            </a:r>
            <a:endParaRPr lang="de-DE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AE70C-71EB-4B2F-B3D7-84BB6A4B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Die </a:t>
            </a:r>
            <a:r>
              <a:rPr lang="de-DE" noProof="0" dirty="0" err="1"/>
              <a:t>Realiatät</a:t>
            </a:r>
            <a:endParaRPr lang="de-DE" b="1" noProof="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1F55455-A0C5-3D92-890F-8CC39AC93711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3887036" y="5851744"/>
            <a:ext cx="4417925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35A757-4DC7-CDE5-1DC6-CBBB4FB8752D}"/>
              </a:ext>
            </a:extLst>
          </p:cNvPr>
          <p:cNvCxnSpPr>
            <a:cxnSpLocks/>
          </p:cNvCxnSpPr>
          <p:nvPr/>
        </p:nvCxnSpPr>
        <p:spPr>
          <a:xfrm flipV="1">
            <a:off x="3315531" y="3695537"/>
            <a:ext cx="5560938" cy="2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961575F-E9B3-16CE-E6B4-75EE55305C06}"/>
              </a:ext>
            </a:extLst>
          </p:cNvPr>
          <p:cNvSpPr/>
          <p:nvPr/>
        </p:nvSpPr>
        <p:spPr bwMode="gray">
          <a:xfrm>
            <a:off x="838200" y="3086098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Eingabe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799C2B-7733-C53F-C2DE-AC650029054B}"/>
              </a:ext>
            </a:extLst>
          </p:cNvPr>
          <p:cNvSpPr/>
          <p:nvPr/>
        </p:nvSpPr>
        <p:spPr bwMode="gray">
          <a:xfrm>
            <a:off x="8876469" y="3086096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Ergebnis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2A925F2-8B5B-6CD1-0F51-3DA7B1B8B49D}"/>
              </a:ext>
            </a:extLst>
          </p:cNvPr>
          <p:cNvSpPr/>
          <p:nvPr/>
        </p:nvSpPr>
        <p:spPr bwMode="gray">
          <a:xfrm>
            <a:off x="4857334" y="3086096"/>
            <a:ext cx="2477331" cy="121888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</a:rPr>
              <a:t>Modul</a:t>
            </a:r>
            <a:endParaRPr lang="en-US" sz="2799" b="1" kern="0" dirty="0" err="1">
              <a:ea typeface="Arial Unicode MS" pitchFamily="34" charset="-128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F003B55-44A9-971F-C24C-189BE920B430}"/>
              </a:ext>
            </a:extLst>
          </p:cNvPr>
          <p:cNvSpPr/>
          <p:nvPr/>
        </p:nvSpPr>
        <p:spPr bwMode="gray">
          <a:xfrm>
            <a:off x="4857333" y="5242302"/>
            <a:ext cx="2477331" cy="121888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</a:rPr>
              <a:t>Anderes Modul</a:t>
            </a:r>
            <a:endParaRPr lang="en-US" sz="2799" b="1" kern="0" dirty="0" err="1">
              <a:ea typeface="Arial Unicode MS" pitchFamily="34" charset="-128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B1CCACA-9777-AB02-562F-C845418BD3E2}"/>
              </a:ext>
            </a:extLst>
          </p:cNvPr>
          <p:cNvSpPr/>
          <p:nvPr/>
        </p:nvSpPr>
        <p:spPr bwMode="gray">
          <a:xfrm>
            <a:off x="1409705" y="5242302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Eingabe anderes Modul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CA2249E-4C67-FFD3-D6E7-BC5032F80408}"/>
              </a:ext>
            </a:extLst>
          </p:cNvPr>
          <p:cNvSpPr/>
          <p:nvPr/>
        </p:nvSpPr>
        <p:spPr bwMode="gray">
          <a:xfrm>
            <a:off x="8304961" y="5242302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Ergebnis anderes Modul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522C7A7-1213-BF8D-DE6B-B0DACDD55256}"/>
              </a:ext>
            </a:extLst>
          </p:cNvPr>
          <p:cNvCxnSpPr>
            <a:cxnSpLocks/>
          </p:cNvCxnSpPr>
          <p:nvPr/>
        </p:nvCxnSpPr>
        <p:spPr>
          <a:xfrm>
            <a:off x="5192823" y="4304979"/>
            <a:ext cx="0" cy="64011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196C657-AC80-759C-5881-FD43AE8418E8}"/>
              </a:ext>
            </a:extLst>
          </p:cNvPr>
          <p:cNvCxnSpPr>
            <a:cxnSpLocks/>
          </p:cNvCxnSpPr>
          <p:nvPr/>
        </p:nvCxnSpPr>
        <p:spPr>
          <a:xfrm>
            <a:off x="748145" y="4934703"/>
            <a:ext cx="4507024" cy="276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0E2D54E-61A1-239E-C18A-F1B1D82AF738}"/>
              </a:ext>
            </a:extLst>
          </p:cNvPr>
          <p:cNvCxnSpPr>
            <a:cxnSpLocks/>
          </p:cNvCxnSpPr>
          <p:nvPr/>
        </p:nvCxnSpPr>
        <p:spPr>
          <a:xfrm>
            <a:off x="814783" y="4934703"/>
            <a:ext cx="0" cy="9066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B236C75-6E02-ECA8-8588-F5EEDE663C03}"/>
              </a:ext>
            </a:extLst>
          </p:cNvPr>
          <p:cNvCxnSpPr>
            <a:cxnSpLocks/>
          </p:cNvCxnSpPr>
          <p:nvPr/>
        </p:nvCxnSpPr>
        <p:spPr>
          <a:xfrm flipV="1">
            <a:off x="10782292" y="5851742"/>
            <a:ext cx="460672" cy="111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C7128A7-76BE-9F6A-8183-E9E3599EB7E4}"/>
              </a:ext>
            </a:extLst>
          </p:cNvPr>
          <p:cNvCxnSpPr>
            <a:cxnSpLocks/>
          </p:cNvCxnSpPr>
          <p:nvPr/>
        </p:nvCxnSpPr>
        <p:spPr>
          <a:xfrm>
            <a:off x="11181449" y="4965875"/>
            <a:ext cx="0" cy="9066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F548EA-AA40-4AA3-8181-13959992C280}"/>
              </a:ext>
            </a:extLst>
          </p:cNvPr>
          <p:cNvCxnSpPr>
            <a:cxnSpLocks/>
          </p:cNvCxnSpPr>
          <p:nvPr/>
        </p:nvCxnSpPr>
        <p:spPr>
          <a:xfrm>
            <a:off x="6878782" y="4965875"/>
            <a:ext cx="4363036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85AC395-C8BD-6057-EAED-664435EB08C3}"/>
              </a:ext>
            </a:extLst>
          </p:cNvPr>
          <p:cNvCxnSpPr>
            <a:cxnSpLocks/>
          </p:cNvCxnSpPr>
          <p:nvPr/>
        </p:nvCxnSpPr>
        <p:spPr>
          <a:xfrm>
            <a:off x="6945422" y="4304979"/>
            <a:ext cx="0" cy="66089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3D0EAA4-28B8-0E96-E03B-195037A65118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748145" y="5851744"/>
            <a:ext cx="661560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536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1EDA5F-1BD6-2C10-2B2D-604720E7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b="1" noProof="0" dirty="0"/>
              <a:t>Andere Module beeinflussen </a:t>
            </a:r>
            <a:r>
              <a:rPr lang="de-DE" noProof="0" dirty="0"/>
              <a:t>das Ergebnis </a:t>
            </a:r>
            <a:r>
              <a:rPr lang="de-DE" b="1" noProof="0" dirty="0"/>
              <a:t>unseres</a:t>
            </a:r>
            <a:r>
              <a:rPr lang="de-DE" noProof="0" dirty="0"/>
              <a:t> Moduls</a:t>
            </a:r>
          </a:p>
          <a:p>
            <a:r>
              <a:rPr lang="de-DE" b="1" dirty="0"/>
              <a:t>Unser Modul ist abhängig</a:t>
            </a:r>
            <a:r>
              <a:rPr lang="de-DE" dirty="0"/>
              <a:t> von einem anderen Modul</a:t>
            </a:r>
            <a:endParaRPr lang="de-DE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AE70C-71EB-4B2F-B3D7-84BB6A4B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Konsequenz</a:t>
            </a:r>
            <a:endParaRPr lang="de-DE" b="1" noProof="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E21F8F-12D3-24BA-A624-DBED7BBC96DC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887036" y="5851744"/>
            <a:ext cx="4417925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B9CFB8-BB52-CA7F-1303-00E47C7C7F4B}"/>
              </a:ext>
            </a:extLst>
          </p:cNvPr>
          <p:cNvCxnSpPr>
            <a:cxnSpLocks/>
          </p:cNvCxnSpPr>
          <p:nvPr/>
        </p:nvCxnSpPr>
        <p:spPr>
          <a:xfrm flipV="1">
            <a:off x="3315531" y="3695537"/>
            <a:ext cx="5560938" cy="2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2FF7980-4010-4E52-178C-F967E47964AA}"/>
              </a:ext>
            </a:extLst>
          </p:cNvPr>
          <p:cNvSpPr/>
          <p:nvPr/>
        </p:nvSpPr>
        <p:spPr bwMode="gray">
          <a:xfrm>
            <a:off x="838200" y="3086098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Eingabe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3C254C-2A17-7035-65B9-88AACED445A8}"/>
              </a:ext>
            </a:extLst>
          </p:cNvPr>
          <p:cNvSpPr/>
          <p:nvPr/>
        </p:nvSpPr>
        <p:spPr bwMode="gray">
          <a:xfrm>
            <a:off x="8876469" y="3086096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  <a:cs typeface="Arial Unicode MS" pitchFamily="34" charset="-128"/>
              </a:rPr>
              <a:t>Unerwartetes</a:t>
            </a: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 Ergebnis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BCD652-E4A3-E48D-D187-E15B038D1188}"/>
              </a:ext>
            </a:extLst>
          </p:cNvPr>
          <p:cNvSpPr/>
          <p:nvPr/>
        </p:nvSpPr>
        <p:spPr bwMode="gray">
          <a:xfrm>
            <a:off x="4857334" y="3086096"/>
            <a:ext cx="2477331" cy="121888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</a:rPr>
              <a:t>Modul</a:t>
            </a:r>
            <a:endParaRPr lang="en-US" sz="2799" b="1" kern="0" dirty="0" err="1">
              <a:ea typeface="Arial Unicode MS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2E828B-FD62-1B1A-CD21-3D4E355782D7}"/>
              </a:ext>
            </a:extLst>
          </p:cNvPr>
          <p:cNvSpPr/>
          <p:nvPr/>
        </p:nvSpPr>
        <p:spPr bwMode="gray">
          <a:xfrm>
            <a:off x="4857333" y="5242302"/>
            <a:ext cx="2477331" cy="121888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</a:rPr>
              <a:t>Abhängigkeit</a:t>
            </a:r>
            <a:endParaRPr lang="en-US" sz="2799" b="1" kern="0" dirty="0" err="1">
              <a:ea typeface="Arial Unicode MS" pitchFamily="34" charset="-12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30B564-A27D-7D4F-9F37-F89917BD4363}"/>
              </a:ext>
            </a:extLst>
          </p:cNvPr>
          <p:cNvSpPr/>
          <p:nvPr/>
        </p:nvSpPr>
        <p:spPr bwMode="gray">
          <a:xfrm>
            <a:off x="1409705" y="5242302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Eingabe Abhängigkeit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849DCF-3397-B962-7E96-EB406EFB645D}"/>
              </a:ext>
            </a:extLst>
          </p:cNvPr>
          <p:cNvSpPr/>
          <p:nvPr/>
        </p:nvSpPr>
        <p:spPr bwMode="gray">
          <a:xfrm>
            <a:off x="8304961" y="5242302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Ergebnis Abhängigkeit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98AFB6-688A-0ECC-92C0-6709A91B7A5E}"/>
              </a:ext>
            </a:extLst>
          </p:cNvPr>
          <p:cNvCxnSpPr>
            <a:cxnSpLocks/>
          </p:cNvCxnSpPr>
          <p:nvPr/>
        </p:nvCxnSpPr>
        <p:spPr>
          <a:xfrm>
            <a:off x="5192823" y="4304979"/>
            <a:ext cx="0" cy="64011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C82A23-4ED3-502D-2A52-2A57BBAD5A60}"/>
              </a:ext>
            </a:extLst>
          </p:cNvPr>
          <p:cNvCxnSpPr>
            <a:cxnSpLocks/>
          </p:cNvCxnSpPr>
          <p:nvPr/>
        </p:nvCxnSpPr>
        <p:spPr>
          <a:xfrm>
            <a:off x="748145" y="4934703"/>
            <a:ext cx="4507024" cy="276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5E9936-4921-5556-0365-AB5FAD478FF8}"/>
              </a:ext>
            </a:extLst>
          </p:cNvPr>
          <p:cNvCxnSpPr>
            <a:cxnSpLocks/>
          </p:cNvCxnSpPr>
          <p:nvPr/>
        </p:nvCxnSpPr>
        <p:spPr>
          <a:xfrm>
            <a:off x="814783" y="4934703"/>
            <a:ext cx="0" cy="9066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4921B9-FCD6-BDA0-8BF5-1508FF1DB8A9}"/>
              </a:ext>
            </a:extLst>
          </p:cNvPr>
          <p:cNvCxnSpPr>
            <a:cxnSpLocks/>
          </p:cNvCxnSpPr>
          <p:nvPr/>
        </p:nvCxnSpPr>
        <p:spPr>
          <a:xfrm flipV="1">
            <a:off x="10782292" y="5851742"/>
            <a:ext cx="460672" cy="111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3AF692-8829-FBFF-8A46-E214D59E0BCB}"/>
              </a:ext>
            </a:extLst>
          </p:cNvPr>
          <p:cNvCxnSpPr>
            <a:cxnSpLocks/>
          </p:cNvCxnSpPr>
          <p:nvPr/>
        </p:nvCxnSpPr>
        <p:spPr>
          <a:xfrm>
            <a:off x="11181449" y="4965875"/>
            <a:ext cx="0" cy="9066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BF8E61-A163-C6FA-4725-8A97602EB0C2}"/>
              </a:ext>
            </a:extLst>
          </p:cNvPr>
          <p:cNvCxnSpPr>
            <a:cxnSpLocks/>
          </p:cNvCxnSpPr>
          <p:nvPr/>
        </p:nvCxnSpPr>
        <p:spPr>
          <a:xfrm>
            <a:off x="6878782" y="4965875"/>
            <a:ext cx="4363036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4EB187-9F1F-D025-4BAB-03E4F71E7161}"/>
              </a:ext>
            </a:extLst>
          </p:cNvPr>
          <p:cNvCxnSpPr>
            <a:cxnSpLocks/>
          </p:cNvCxnSpPr>
          <p:nvPr/>
        </p:nvCxnSpPr>
        <p:spPr>
          <a:xfrm>
            <a:off x="6945422" y="4304979"/>
            <a:ext cx="0" cy="66089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B7D839-31F4-DCE3-1997-12821358F68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48145" y="5851744"/>
            <a:ext cx="661560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82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1EDA5F-1BD6-2C10-2B2D-604720E7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Konsument (Aufrufer) liefert falsche Eingabe</a:t>
            </a:r>
          </a:p>
          <a:p>
            <a:r>
              <a:rPr lang="de-DE" sz="2000" dirty="0"/>
              <a:t>Unit-Tests werden bestanden </a:t>
            </a:r>
            <a:r>
              <a:rPr lang="de-DE" sz="2000" dirty="0">
                <a:sym typeface="Wingdings" panose="05000000000000000000" pitchFamily="2" charset="2"/>
              </a:rPr>
              <a:t>und bestätigen</a:t>
            </a:r>
            <a:r>
              <a:rPr lang="de-DE" sz="2000" dirty="0"/>
              <a:t>, dass unser Modul korrekt arbeitet</a:t>
            </a:r>
          </a:p>
          <a:p>
            <a:r>
              <a:rPr lang="de-DE" sz="2000" noProof="0" dirty="0"/>
              <a:t>Verantwortung/Fehler liegt beim Konsumenten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AE70C-71EB-4B2F-B3D7-84BB6A4B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Fehlerquellen</a:t>
            </a:r>
            <a:endParaRPr lang="de-DE" b="1" noProof="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E21F8F-12D3-24BA-A624-DBED7BBC96DC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887036" y="5851744"/>
            <a:ext cx="4417925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B9CFB8-BB52-CA7F-1303-00E47C7C7F4B}"/>
              </a:ext>
            </a:extLst>
          </p:cNvPr>
          <p:cNvCxnSpPr>
            <a:cxnSpLocks/>
          </p:cNvCxnSpPr>
          <p:nvPr/>
        </p:nvCxnSpPr>
        <p:spPr>
          <a:xfrm flipV="1">
            <a:off x="3315531" y="3695537"/>
            <a:ext cx="5560938" cy="2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2FF7980-4010-4E52-178C-F967E47964AA}"/>
              </a:ext>
            </a:extLst>
          </p:cNvPr>
          <p:cNvSpPr/>
          <p:nvPr/>
        </p:nvSpPr>
        <p:spPr bwMode="gray">
          <a:xfrm>
            <a:off x="838200" y="3086098"/>
            <a:ext cx="2477331" cy="121888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Falsche Eingabe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3C254C-2A17-7035-65B9-88AACED445A8}"/>
              </a:ext>
            </a:extLst>
          </p:cNvPr>
          <p:cNvSpPr/>
          <p:nvPr/>
        </p:nvSpPr>
        <p:spPr bwMode="gray">
          <a:xfrm>
            <a:off x="8876469" y="3086096"/>
            <a:ext cx="2477331" cy="121888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 err="1">
                <a:ea typeface="Arial Unicode MS" pitchFamily="34" charset="-128"/>
                <a:cs typeface="Arial Unicode MS" pitchFamily="34" charset="-128"/>
              </a:rPr>
              <a:t>Erwartbares</a:t>
            </a: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 Ergebnis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BCD652-E4A3-E48D-D187-E15B038D1188}"/>
              </a:ext>
            </a:extLst>
          </p:cNvPr>
          <p:cNvSpPr/>
          <p:nvPr/>
        </p:nvSpPr>
        <p:spPr bwMode="gray">
          <a:xfrm>
            <a:off x="4857334" y="3086096"/>
            <a:ext cx="2477331" cy="121888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</a:rPr>
              <a:t>Modul</a:t>
            </a:r>
            <a:endParaRPr lang="en-US" sz="2799" b="1" kern="0" dirty="0" err="1">
              <a:ea typeface="Arial Unicode MS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2E828B-FD62-1B1A-CD21-3D4E355782D7}"/>
              </a:ext>
            </a:extLst>
          </p:cNvPr>
          <p:cNvSpPr/>
          <p:nvPr/>
        </p:nvSpPr>
        <p:spPr bwMode="gray">
          <a:xfrm>
            <a:off x="4857333" y="5242302"/>
            <a:ext cx="2477331" cy="121888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</a:rPr>
              <a:t>Abhängigkeit</a:t>
            </a:r>
            <a:endParaRPr lang="en-US" sz="2799" b="1" kern="0" dirty="0" err="1">
              <a:ea typeface="Arial Unicode MS" pitchFamily="34" charset="-12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30B564-A27D-7D4F-9F37-F89917BD4363}"/>
              </a:ext>
            </a:extLst>
          </p:cNvPr>
          <p:cNvSpPr/>
          <p:nvPr/>
        </p:nvSpPr>
        <p:spPr bwMode="gray">
          <a:xfrm>
            <a:off x="1409705" y="5242302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Korrekte Eingabe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849DCF-3397-B962-7E96-EB406EFB645D}"/>
              </a:ext>
            </a:extLst>
          </p:cNvPr>
          <p:cNvSpPr/>
          <p:nvPr/>
        </p:nvSpPr>
        <p:spPr bwMode="gray">
          <a:xfrm>
            <a:off x="8304961" y="5242302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Erwartetes Ergebnis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98AFB6-688A-0ECC-92C0-6709A91B7A5E}"/>
              </a:ext>
            </a:extLst>
          </p:cNvPr>
          <p:cNvCxnSpPr>
            <a:cxnSpLocks/>
          </p:cNvCxnSpPr>
          <p:nvPr/>
        </p:nvCxnSpPr>
        <p:spPr>
          <a:xfrm>
            <a:off x="5192823" y="4304979"/>
            <a:ext cx="0" cy="64011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C82A23-4ED3-502D-2A52-2A57BBAD5A60}"/>
              </a:ext>
            </a:extLst>
          </p:cNvPr>
          <p:cNvCxnSpPr>
            <a:cxnSpLocks/>
          </p:cNvCxnSpPr>
          <p:nvPr/>
        </p:nvCxnSpPr>
        <p:spPr>
          <a:xfrm>
            <a:off x="748145" y="4934703"/>
            <a:ext cx="4507024" cy="276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5E9936-4921-5556-0365-AB5FAD478FF8}"/>
              </a:ext>
            </a:extLst>
          </p:cNvPr>
          <p:cNvCxnSpPr>
            <a:cxnSpLocks/>
          </p:cNvCxnSpPr>
          <p:nvPr/>
        </p:nvCxnSpPr>
        <p:spPr>
          <a:xfrm>
            <a:off x="814783" y="4934703"/>
            <a:ext cx="0" cy="9066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4921B9-FCD6-BDA0-8BF5-1508FF1DB8A9}"/>
              </a:ext>
            </a:extLst>
          </p:cNvPr>
          <p:cNvCxnSpPr>
            <a:cxnSpLocks/>
          </p:cNvCxnSpPr>
          <p:nvPr/>
        </p:nvCxnSpPr>
        <p:spPr>
          <a:xfrm flipV="1">
            <a:off x="10782292" y="5851742"/>
            <a:ext cx="460672" cy="111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3AF692-8829-FBFF-8A46-E214D59E0BCB}"/>
              </a:ext>
            </a:extLst>
          </p:cNvPr>
          <p:cNvCxnSpPr>
            <a:cxnSpLocks/>
          </p:cNvCxnSpPr>
          <p:nvPr/>
        </p:nvCxnSpPr>
        <p:spPr>
          <a:xfrm>
            <a:off x="11181449" y="4965875"/>
            <a:ext cx="0" cy="9066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BF8E61-A163-C6FA-4725-8A97602EB0C2}"/>
              </a:ext>
            </a:extLst>
          </p:cNvPr>
          <p:cNvCxnSpPr>
            <a:cxnSpLocks/>
          </p:cNvCxnSpPr>
          <p:nvPr/>
        </p:nvCxnSpPr>
        <p:spPr>
          <a:xfrm>
            <a:off x="6878782" y="4965875"/>
            <a:ext cx="4363036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4EB187-9F1F-D025-4BAB-03E4F71E7161}"/>
              </a:ext>
            </a:extLst>
          </p:cNvPr>
          <p:cNvCxnSpPr>
            <a:cxnSpLocks/>
          </p:cNvCxnSpPr>
          <p:nvPr/>
        </p:nvCxnSpPr>
        <p:spPr>
          <a:xfrm>
            <a:off x="6945422" y="4304979"/>
            <a:ext cx="0" cy="66089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B7D839-31F4-DCE3-1997-12821358F68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48145" y="5851744"/>
            <a:ext cx="661560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21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1EDA5F-1BD6-2C10-2B2D-604720E7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Unser Modul hat einen Bug nach dem Aufruf der Abhängigkeit</a:t>
            </a:r>
          </a:p>
          <a:p>
            <a:r>
              <a:rPr lang="de-DE" sz="2000" dirty="0"/>
              <a:t>Unit-Tests schlagen fehl und zeigen, dass unser Modul nicht korrekt arbeitet</a:t>
            </a:r>
          </a:p>
          <a:p>
            <a:r>
              <a:rPr lang="de-DE" sz="2000" noProof="0" dirty="0"/>
              <a:t>Verantwortung/Fehler liegt bei unserem Modul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AE70C-71EB-4B2F-B3D7-84BB6A4B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Fehlerquellen</a:t>
            </a:r>
            <a:endParaRPr lang="de-DE" b="1" noProof="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E21F8F-12D3-24BA-A624-DBED7BBC96DC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887036" y="5851744"/>
            <a:ext cx="4417925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B9CFB8-BB52-CA7F-1303-00E47C7C7F4B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334665" y="3695537"/>
            <a:ext cx="1541804" cy="1"/>
          </a:xfrm>
          <a:prstGeom prst="straightConnector1">
            <a:avLst/>
          </a:prstGeom>
          <a:ln w="127000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2FF7980-4010-4E52-178C-F967E47964AA}"/>
              </a:ext>
            </a:extLst>
          </p:cNvPr>
          <p:cNvSpPr/>
          <p:nvPr/>
        </p:nvSpPr>
        <p:spPr bwMode="gray">
          <a:xfrm>
            <a:off x="838200" y="3086098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Korrekte Eingabe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3C254C-2A17-7035-65B9-88AACED445A8}"/>
              </a:ext>
            </a:extLst>
          </p:cNvPr>
          <p:cNvSpPr/>
          <p:nvPr/>
        </p:nvSpPr>
        <p:spPr bwMode="gray">
          <a:xfrm>
            <a:off x="8876469" y="3086096"/>
            <a:ext cx="2477331" cy="121888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  <a:cs typeface="Arial Unicode MS" pitchFamily="34" charset="-128"/>
              </a:rPr>
              <a:t>Unerwartetes</a:t>
            </a: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 Ergebnis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BCD652-E4A3-E48D-D187-E15B038D1188}"/>
              </a:ext>
            </a:extLst>
          </p:cNvPr>
          <p:cNvSpPr/>
          <p:nvPr/>
        </p:nvSpPr>
        <p:spPr bwMode="gray">
          <a:xfrm>
            <a:off x="4857334" y="3086096"/>
            <a:ext cx="2477331" cy="121888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</a:rPr>
              <a:t>Modul</a:t>
            </a:r>
            <a:endParaRPr lang="en-US" sz="2799" b="1" kern="0" dirty="0" err="1">
              <a:ea typeface="Arial Unicode MS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2E828B-FD62-1B1A-CD21-3D4E355782D7}"/>
              </a:ext>
            </a:extLst>
          </p:cNvPr>
          <p:cNvSpPr/>
          <p:nvPr/>
        </p:nvSpPr>
        <p:spPr bwMode="gray">
          <a:xfrm>
            <a:off x="4857333" y="5242302"/>
            <a:ext cx="2477331" cy="121888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</a:rPr>
              <a:t>Abhängigkeit</a:t>
            </a:r>
            <a:endParaRPr lang="en-US" sz="2799" b="1" kern="0" dirty="0" err="1">
              <a:ea typeface="Arial Unicode MS" pitchFamily="34" charset="-12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30B564-A27D-7D4F-9F37-F89917BD4363}"/>
              </a:ext>
            </a:extLst>
          </p:cNvPr>
          <p:cNvSpPr/>
          <p:nvPr/>
        </p:nvSpPr>
        <p:spPr bwMode="gray">
          <a:xfrm>
            <a:off x="1409705" y="5242302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Korrekte Eingabe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849DCF-3397-B962-7E96-EB406EFB645D}"/>
              </a:ext>
            </a:extLst>
          </p:cNvPr>
          <p:cNvSpPr/>
          <p:nvPr/>
        </p:nvSpPr>
        <p:spPr bwMode="gray">
          <a:xfrm>
            <a:off x="8304961" y="5242302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Erwartetes Ergebnis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98AFB6-688A-0ECC-92C0-6709A91B7A5E}"/>
              </a:ext>
            </a:extLst>
          </p:cNvPr>
          <p:cNvCxnSpPr>
            <a:cxnSpLocks/>
          </p:cNvCxnSpPr>
          <p:nvPr/>
        </p:nvCxnSpPr>
        <p:spPr>
          <a:xfrm>
            <a:off x="5192823" y="4304979"/>
            <a:ext cx="0" cy="64011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C82A23-4ED3-502D-2A52-2A57BBAD5A60}"/>
              </a:ext>
            </a:extLst>
          </p:cNvPr>
          <p:cNvCxnSpPr>
            <a:cxnSpLocks/>
          </p:cNvCxnSpPr>
          <p:nvPr/>
        </p:nvCxnSpPr>
        <p:spPr>
          <a:xfrm>
            <a:off x="748145" y="4934703"/>
            <a:ext cx="4507024" cy="276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5E9936-4921-5556-0365-AB5FAD478FF8}"/>
              </a:ext>
            </a:extLst>
          </p:cNvPr>
          <p:cNvCxnSpPr>
            <a:cxnSpLocks/>
          </p:cNvCxnSpPr>
          <p:nvPr/>
        </p:nvCxnSpPr>
        <p:spPr>
          <a:xfrm>
            <a:off x="814783" y="4934703"/>
            <a:ext cx="0" cy="9066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4921B9-FCD6-BDA0-8BF5-1508FF1DB8A9}"/>
              </a:ext>
            </a:extLst>
          </p:cNvPr>
          <p:cNvCxnSpPr>
            <a:cxnSpLocks/>
          </p:cNvCxnSpPr>
          <p:nvPr/>
        </p:nvCxnSpPr>
        <p:spPr>
          <a:xfrm flipV="1">
            <a:off x="10782292" y="5851742"/>
            <a:ext cx="460672" cy="111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3AF692-8829-FBFF-8A46-E214D59E0BCB}"/>
              </a:ext>
            </a:extLst>
          </p:cNvPr>
          <p:cNvCxnSpPr>
            <a:cxnSpLocks/>
          </p:cNvCxnSpPr>
          <p:nvPr/>
        </p:nvCxnSpPr>
        <p:spPr>
          <a:xfrm>
            <a:off x="11181449" y="4965875"/>
            <a:ext cx="0" cy="9066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BF8E61-A163-C6FA-4725-8A97602EB0C2}"/>
              </a:ext>
            </a:extLst>
          </p:cNvPr>
          <p:cNvCxnSpPr>
            <a:cxnSpLocks/>
          </p:cNvCxnSpPr>
          <p:nvPr/>
        </p:nvCxnSpPr>
        <p:spPr>
          <a:xfrm>
            <a:off x="6878782" y="4965875"/>
            <a:ext cx="4363036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4EB187-9F1F-D025-4BAB-03E4F71E7161}"/>
              </a:ext>
            </a:extLst>
          </p:cNvPr>
          <p:cNvCxnSpPr>
            <a:cxnSpLocks/>
          </p:cNvCxnSpPr>
          <p:nvPr/>
        </p:nvCxnSpPr>
        <p:spPr>
          <a:xfrm>
            <a:off x="6945422" y="4304979"/>
            <a:ext cx="0" cy="66089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B7D839-31F4-DCE3-1997-12821358F68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48145" y="5851744"/>
            <a:ext cx="661560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A5EB01-5218-BE04-0B6D-044B7653686F}"/>
              </a:ext>
            </a:extLst>
          </p:cNvPr>
          <p:cNvCxnSpPr>
            <a:cxnSpLocks/>
          </p:cNvCxnSpPr>
          <p:nvPr/>
        </p:nvCxnSpPr>
        <p:spPr>
          <a:xfrm flipV="1">
            <a:off x="3315529" y="3695537"/>
            <a:ext cx="1541804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331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021F83-F731-DD3A-82FB-767CE8372630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3887036" y="5851744"/>
            <a:ext cx="970297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1EDA5F-1BD6-2C10-2B2D-604720E7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Unser Modul hat einen Bug, der eine falsche Eingabe für die Abhängigkeit erzeugt</a:t>
            </a:r>
          </a:p>
          <a:p>
            <a:r>
              <a:rPr lang="de-DE" sz="2000" dirty="0"/>
              <a:t>Unit-Tests schlagen fehl und zeigen, dass unser Modul nicht korrekt arbeitet</a:t>
            </a:r>
          </a:p>
          <a:p>
            <a:r>
              <a:rPr lang="de-DE" sz="2000" noProof="0" dirty="0"/>
              <a:t>Verantwortung/Fehler liegt bei unserem Modul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AE70C-71EB-4B2F-B3D7-84BB6A4B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Fehlerquellen</a:t>
            </a:r>
            <a:endParaRPr lang="de-DE" b="1" noProof="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E21F8F-12D3-24BA-A624-DBED7BBC96D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334664" y="5851744"/>
            <a:ext cx="970297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B9CFB8-BB52-CA7F-1303-00E47C7C7F4B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334665" y="3695537"/>
            <a:ext cx="1541804" cy="1"/>
          </a:xfrm>
          <a:prstGeom prst="straightConnector1">
            <a:avLst/>
          </a:prstGeom>
          <a:ln w="127000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2FF7980-4010-4E52-178C-F967E47964AA}"/>
              </a:ext>
            </a:extLst>
          </p:cNvPr>
          <p:cNvSpPr/>
          <p:nvPr/>
        </p:nvSpPr>
        <p:spPr bwMode="gray">
          <a:xfrm>
            <a:off x="838200" y="3086098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Korrekte Eingabe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3C254C-2A17-7035-65B9-88AACED445A8}"/>
              </a:ext>
            </a:extLst>
          </p:cNvPr>
          <p:cNvSpPr/>
          <p:nvPr/>
        </p:nvSpPr>
        <p:spPr bwMode="gray">
          <a:xfrm>
            <a:off x="8876469" y="3086096"/>
            <a:ext cx="2477331" cy="121888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  <a:cs typeface="Arial Unicode MS" pitchFamily="34" charset="-128"/>
              </a:rPr>
              <a:t>Unerwartetes</a:t>
            </a: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 Ergebnis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BCD652-E4A3-E48D-D187-E15B038D1188}"/>
              </a:ext>
            </a:extLst>
          </p:cNvPr>
          <p:cNvSpPr/>
          <p:nvPr/>
        </p:nvSpPr>
        <p:spPr bwMode="gray">
          <a:xfrm>
            <a:off x="4857334" y="3086096"/>
            <a:ext cx="2477331" cy="121888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</a:rPr>
              <a:t>Modul</a:t>
            </a:r>
            <a:endParaRPr lang="en-US" sz="2799" b="1" kern="0" dirty="0" err="1">
              <a:ea typeface="Arial Unicode MS" pitchFamily="34" charset="-128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98AFB6-688A-0ECC-92C0-6709A91B7A5E}"/>
              </a:ext>
            </a:extLst>
          </p:cNvPr>
          <p:cNvCxnSpPr>
            <a:cxnSpLocks/>
          </p:cNvCxnSpPr>
          <p:nvPr/>
        </p:nvCxnSpPr>
        <p:spPr>
          <a:xfrm>
            <a:off x="5192823" y="4304979"/>
            <a:ext cx="0" cy="640111"/>
          </a:xfrm>
          <a:prstGeom prst="straightConnector1">
            <a:avLst/>
          </a:prstGeom>
          <a:ln w="127000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C82A23-4ED3-502D-2A52-2A57BBAD5A60}"/>
              </a:ext>
            </a:extLst>
          </p:cNvPr>
          <p:cNvCxnSpPr>
            <a:cxnSpLocks/>
          </p:cNvCxnSpPr>
          <p:nvPr/>
        </p:nvCxnSpPr>
        <p:spPr>
          <a:xfrm>
            <a:off x="748145" y="4934703"/>
            <a:ext cx="4507024" cy="2763"/>
          </a:xfrm>
          <a:prstGeom prst="straightConnector1">
            <a:avLst/>
          </a:prstGeom>
          <a:ln w="127000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5E9936-4921-5556-0365-AB5FAD478FF8}"/>
              </a:ext>
            </a:extLst>
          </p:cNvPr>
          <p:cNvCxnSpPr>
            <a:cxnSpLocks/>
          </p:cNvCxnSpPr>
          <p:nvPr/>
        </p:nvCxnSpPr>
        <p:spPr>
          <a:xfrm>
            <a:off x="814783" y="4934703"/>
            <a:ext cx="0" cy="906649"/>
          </a:xfrm>
          <a:prstGeom prst="straightConnector1">
            <a:avLst/>
          </a:prstGeom>
          <a:ln w="127000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4921B9-FCD6-BDA0-8BF5-1508FF1DB8A9}"/>
              </a:ext>
            </a:extLst>
          </p:cNvPr>
          <p:cNvCxnSpPr>
            <a:cxnSpLocks/>
          </p:cNvCxnSpPr>
          <p:nvPr/>
        </p:nvCxnSpPr>
        <p:spPr>
          <a:xfrm flipV="1">
            <a:off x="10782292" y="5851742"/>
            <a:ext cx="460672" cy="1113"/>
          </a:xfrm>
          <a:prstGeom prst="straightConnector1">
            <a:avLst/>
          </a:prstGeom>
          <a:ln w="127000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3AF692-8829-FBFF-8A46-E214D59E0BCB}"/>
              </a:ext>
            </a:extLst>
          </p:cNvPr>
          <p:cNvCxnSpPr>
            <a:cxnSpLocks/>
          </p:cNvCxnSpPr>
          <p:nvPr/>
        </p:nvCxnSpPr>
        <p:spPr>
          <a:xfrm>
            <a:off x="11181449" y="4965875"/>
            <a:ext cx="0" cy="906649"/>
          </a:xfrm>
          <a:prstGeom prst="straightConnector1">
            <a:avLst/>
          </a:prstGeom>
          <a:ln w="127000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BF8E61-A163-C6FA-4725-8A97602EB0C2}"/>
              </a:ext>
            </a:extLst>
          </p:cNvPr>
          <p:cNvCxnSpPr>
            <a:cxnSpLocks/>
          </p:cNvCxnSpPr>
          <p:nvPr/>
        </p:nvCxnSpPr>
        <p:spPr>
          <a:xfrm>
            <a:off x="6878782" y="4965875"/>
            <a:ext cx="4363036" cy="0"/>
          </a:xfrm>
          <a:prstGeom prst="straightConnector1">
            <a:avLst/>
          </a:prstGeom>
          <a:ln w="127000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4EB187-9F1F-D025-4BAB-03E4F71E7161}"/>
              </a:ext>
            </a:extLst>
          </p:cNvPr>
          <p:cNvCxnSpPr>
            <a:cxnSpLocks/>
          </p:cNvCxnSpPr>
          <p:nvPr/>
        </p:nvCxnSpPr>
        <p:spPr>
          <a:xfrm>
            <a:off x="6945422" y="4304979"/>
            <a:ext cx="0" cy="660896"/>
          </a:xfrm>
          <a:prstGeom prst="straightConnector1">
            <a:avLst/>
          </a:prstGeom>
          <a:ln w="127000">
            <a:solidFill>
              <a:srgbClr val="C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B7D839-31F4-DCE3-1997-12821358F680}"/>
              </a:ext>
            </a:extLst>
          </p:cNvPr>
          <p:cNvCxnSpPr>
            <a:cxnSpLocks/>
          </p:cNvCxnSpPr>
          <p:nvPr/>
        </p:nvCxnSpPr>
        <p:spPr>
          <a:xfrm>
            <a:off x="748145" y="5851744"/>
            <a:ext cx="661560" cy="0"/>
          </a:xfrm>
          <a:prstGeom prst="straightConnector1">
            <a:avLst/>
          </a:prstGeom>
          <a:ln w="127000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A5EB01-5218-BE04-0B6D-044B7653686F}"/>
              </a:ext>
            </a:extLst>
          </p:cNvPr>
          <p:cNvCxnSpPr>
            <a:cxnSpLocks/>
          </p:cNvCxnSpPr>
          <p:nvPr/>
        </p:nvCxnSpPr>
        <p:spPr>
          <a:xfrm flipV="1">
            <a:off x="3315529" y="3695537"/>
            <a:ext cx="1541804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C513A4-902B-9CF7-6B68-DDD33114F70E}"/>
              </a:ext>
            </a:extLst>
          </p:cNvPr>
          <p:cNvSpPr/>
          <p:nvPr/>
        </p:nvSpPr>
        <p:spPr bwMode="gray">
          <a:xfrm>
            <a:off x="4857333" y="5242302"/>
            <a:ext cx="2477331" cy="121888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</a:rPr>
              <a:t>Abhängigkeit</a:t>
            </a:r>
            <a:endParaRPr lang="en-US" sz="2799" b="1" kern="0" dirty="0" err="1">
              <a:ea typeface="Arial Unicode MS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AA7FB-6DB6-5D2A-5A65-56D04CBA430D}"/>
              </a:ext>
            </a:extLst>
          </p:cNvPr>
          <p:cNvSpPr/>
          <p:nvPr/>
        </p:nvSpPr>
        <p:spPr bwMode="gray">
          <a:xfrm>
            <a:off x="1409705" y="5242302"/>
            <a:ext cx="2477331" cy="1218883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Falsche</a:t>
            </a:r>
            <a:br>
              <a:rPr lang="de-DE" sz="2799" kern="0" dirty="0">
                <a:ea typeface="Arial Unicode MS" pitchFamily="34" charset="-128"/>
                <a:cs typeface="Arial Unicode MS" pitchFamily="34" charset="-128"/>
              </a:rPr>
            </a:b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Eingabe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61CD7-7BAC-478F-6EB4-B3D575276F52}"/>
              </a:ext>
            </a:extLst>
          </p:cNvPr>
          <p:cNvSpPr/>
          <p:nvPr/>
        </p:nvSpPr>
        <p:spPr bwMode="gray">
          <a:xfrm>
            <a:off x="8304961" y="5242302"/>
            <a:ext cx="2477331" cy="1218883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 err="1">
                <a:ea typeface="Arial Unicode MS" pitchFamily="34" charset="-128"/>
                <a:cs typeface="Arial Unicode MS" pitchFamily="34" charset="-128"/>
              </a:rPr>
              <a:t>Erwartbares</a:t>
            </a: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 Ergebnis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4386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021F83-F731-DD3A-82FB-767CE8372630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3887036" y="5851744"/>
            <a:ext cx="970297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1EDA5F-1BD6-2C10-2B2D-604720E7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Die Abhängigkeit hat einen Bug</a:t>
            </a:r>
          </a:p>
          <a:p>
            <a:r>
              <a:rPr lang="de-DE" sz="2000" dirty="0"/>
              <a:t>Unit-Tests schlagen fehl und deuten auf einen Fehler in unserem Modul hin</a:t>
            </a:r>
          </a:p>
          <a:p>
            <a:r>
              <a:rPr lang="de-DE" sz="2000" noProof="0" dirty="0"/>
              <a:t>Fehler liegt tatsächlich in der Abhängigkeit, aber verantwortlich gemacht wird unser Modul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AE70C-71EB-4B2F-B3D7-84BB6A4B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Fehlerquellen</a:t>
            </a:r>
            <a:endParaRPr lang="de-DE" b="1" noProof="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E21F8F-12D3-24BA-A624-DBED7BBC96D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334664" y="5851744"/>
            <a:ext cx="970297" cy="0"/>
          </a:xfrm>
          <a:prstGeom prst="straightConnector1">
            <a:avLst/>
          </a:prstGeom>
          <a:ln w="127000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B9CFB8-BB52-CA7F-1303-00E47C7C7F4B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334665" y="3695537"/>
            <a:ext cx="1541804" cy="1"/>
          </a:xfrm>
          <a:prstGeom prst="straightConnector1">
            <a:avLst/>
          </a:prstGeom>
          <a:ln w="127000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2FF7980-4010-4E52-178C-F967E47964AA}"/>
              </a:ext>
            </a:extLst>
          </p:cNvPr>
          <p:cNvSpPr/>
          <p:nvPr/>
        </p:nvSpPr>
        <p:spPr bwMode="gray">
          <a:xfrm>
            <a:off x="838200" y="3086098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Korrekte Eingabe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3C254C-2A17-7035-65B9-88AACED445A8}"/>
              </a:ext>
            </a:extLst>
          </p:cNvPr>
          <p:cNvSpPr/>
          <p:nvPr/>
        </p:nvSpPr>
        <p:spPr bwMode="gray">
          <a:xfrm>
            <a:off x="8876469" y="3086096"/>
            <a:ext cx="2477331" cy="121888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  <a:cs typeface="Arial Unicode MS" pitchFamily="34" charset="-128"/>
              </a:rPr>
              <a:t>Unerwartetes</a:t>
            </a: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 Ergebnis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BCD652-E4A3-E48D-D187-E15B038D1188}"/>
              </a:ext>
            </a:extLst>
          </p:cNvPr>
          <p:cNvSpPr/>
          <p:nvPr/>
        </p:nvSpPr>
        <p:spPr bwMode="gray">
          <a:xfrm>
            <a:off x="4857334" y="3086096"/>
            <a:ext cx="2477331" cy="121888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</a:rPr>
              <a:t>Modul</a:t>
            </a:r>
            <a:endParaRPr lang="en-US" sz="2799" b="1" kern="0" dirty="0" err="1">
              <a:ea typeface="Arial Unicode MS" pitchFamily="34" charset="-128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98AFB6-688A-0ECC-92C0-6709A91B7A5E}"/>
              </a:ext>
            </a:extLst>
          </p:cNvPr>
          <p:cNvCxnSpPr>
            <a:cxnSpLocks/>
          </p:cNvCxnSpPr>
          <p:nvPr/>
        </p:nvCxnSpPr>
        <p:spPr>
          <a:xfrm>
            <a:off x="5192823" y="4304979"/>
            <a:ext cx="0" cy="64011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C82A23-4ED3-502D-2A52-2A57BBAD5A60}"/>
              </a:ext>
            </a:extLst>
          </p:cNvPr>
          <p:cNvCxnSpPr>
            <a:cxnSpLocks/>
          </p:cNvCxnSpPr>
          <p:nvPr/>
        </p:nvCxnSpPr>
        <p:spPr>
          <a:xfrm>
            <a:off x="748145" y="4934703"/>
            <a:ext cx="4507024" cy="276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5E9936-4921-5556-0365-AB5FAD478FF8}"/>
              </a:ext>
            </a:extLst>
          </p:cNvPr>
          <p:cNvCxnSpPr>
            <a:cxnSpLocks/>
          </p:cNvCxnSpPr>
          <p:nvPr/>
        </p:nvCxnSpPr>
        <p:spPr>
          <a:xfrm>
            <a:off x="814783" y="4934703"/>
            <a:ext cx="0" cy="9066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4921B9-FCD6-BDA0-8BF5-1508FF1DB8A9}"/>
              </a:ext>
            </a:extLst>
          </p:cNvPr>
          <p:cNvCxnSpPr>
            <a:cxnSpLocks/>
          </p:cNvCxnSpPr>
          <p:nvPr/>
        </p:nvCxnSpPr>
        <p:spPr>
          <a:xfrm flipV="1">
            <a:off x="10782292" y="5851742"/>
            <a:ext cx="460672" cy="1113"/>
          </a:xfrm>
          <a:prstGeom prst="straightConnector1">
            <a:avLst/>
          </a:prstGeom>
          <a:ln w="127000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3AF692-8829-FBFF-8A46-E214D59E0BCB}"/>
              </a:ext>
            </a:extLst>
          </p:cNvPr>
          <p:cNvCxnSpPr>
            <a:cxnSpLocks/>
          </p:cNvCxnSpPr>
          <p:nvPr/>
        </p:nvCxnSpPr>
        <p:spPr>
          <a:xfrm>
            <a:off x="11181449" y="4965875"/>
            <a:ext cx="0" cy="906649"/>
          </a:xfrm>
          <a:prstGeom prst="straightConnector1">
            <a:avLst/>
          </a:prstGeom>
          <a:ln w="127000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BF8E61-A163-C6FA-4725-8A97602EB0C2}"/>
              </a:ext>
            </a:extLst>
          </p:cNvPr>
          <p:cNvCxnSpPr>
            <a:cxnSpLocks/>
          </p:cNvCxnSpPr>
          <p:nvPr/>
        </p:nvCxnSpPr>
        <p:spPr>
          <a:xfrm>
            <a:off x="6878782" y="4965875"/>
            <a:ext cx="4363036" cy="0"/>
          </a:xfrm>
          <a:prstGeom prst="straightConnector1">
            <a:avLst/>
          </a:prstGeom>
          <a:ln w="127000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4EB187-9F1F-D025-4BAB-03E4F71E7161}"/>
              </a:ext>
            </a:extLst>
          </p:cNvPr>
          <p:cNvCxnSpPr>
            <a:cxnSpLocks/>
          </p:cNvCxnSpPr>
          <p:nvPr/>
        </p:nvCxnSpPr>
        <p:spPr>
          <a:xfrm>
            <a:off x="6945422" y="4304979"/>
            <a:ext cx="0" cy="660896"/>
          </a:xfrm>
          <a:prstGeom prst="straightConnector1">
            <a:avLst/>
          </a:prstGeom>
          <a:ln w="127000">
            <a:solidFill>
              <a:srgbClr val="C0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B7D839-31F4-DCE3-1997-12821358F680}"/>
              </a:ext>
            </a:extLst>
          </p:cNvPr>
          <p:cNvCxnSpPr>
            <a:cxnSpLocks/>
          </p:cNvCxnSpPr>
          <p:nvPr/>
        </p:nvCxnSpPr>
        <p:spPr>
          <a:xfrm>
            <a:off x="748145" y="5851744"/>
            <a:ext cx="661560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A5EB01-5218-BE04-0B6D-044B7653686F}"/>
              </a:ext>
            </a:extLst>
          </p:cNvPr>
          <p:cNvCxnSpPr>
            <a:cxnSpLocks/>
          </p:cNvCxnSpPr>
          <p:nvPr/>
        </p:nvCxnSpPr>
        <p:spPr>
          <a:xfrm flipV="1">
            <a:off x="3315529" y="3695537"/>
            <a:ext cx="1541804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C513A4-902B-9CF7-6B68-DDD33114F70E}"/>
              </a:ext>
            </a:extLst>
          </p:cNvPr>
          <p:cNvSpPr/>
          <p:nvPr/>
        </p:nvSpPr>
        <p:spPr bwMode="gray">
          <a:xfrm>
            <a:off x="4857333" y="5242302"/>
            <a:ext cx="2477331" cy="121888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b="1" kern="0" dirty="0">
                <a:ea typeface="Arial Unicode MS" pitchFamily="34" charset="-128"/>
              </a:rPr>
              <a:t>Abhängigkeit</a:t>
            </a:r>
            <a:endParaRPr lang="en-US" sz="2799" b="1" kern="0" dirty="0" err="1">
              <a:ea typeface="Arial Unicode MS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AA7FB-6DB6-5D2A-5A65-56D04CBA430D}"/>
              </a:ext>
            </a:extLst>
          </p:cNvPr>
          <p:cNvSpPr/>
          <p:nvPr/>
        </p:nvSpPr>
        <p:spPr bwMode="gray">
          <a:xfrm>
            <a:off x="1409705" y="5242302"/>
            <a:ext cx="2477331" cy="1218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Korrekte Eingabe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961CD7-7BAC-478F-6EB4-B3D575276F52}"/>
              </a:ext>
            </a:extLst>
          </p:cNvPr>
          <p:cNvSpPr/>
          <p:nvPr/>
        </p:nvSpPr>
        <p:spPr bwMode="gray">
          <a:xfrm>
            <a:off x="8304961" y="5242302"/>
            <a:ext cx="2477331" cy="1218883"/>
          </a:xfrm>
          <a:prstGeom prst="rect">
            <a:avLst/>
          </a:prstGeom>
          <a:noFill/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799" kern="0" dirty="0">
                <a:ea typeface="Arial Unicode MS" pitchFamily="34" charset="-128"/>
                <a:cs typeface="Arial Unicode MS" pitchFamily="34" charset="-128"/>
              </a:rPr>
              <a:t>Unerwartetes Ergebnis</a:t>
            </a:r>
            <a:endParaRPr lang="en-US" sz="2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6407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5AE70C-71EB-4B2F-B3D7-84BB6A4B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Abhängigkeit auflösen</a:t>
            </a:r>
            <a:endParaRPr lang="de-DE" b="1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A0B864-BB05-938A-69FA-80974BC2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 ist es, die Abhängigkeit für den Unit-Test zu eliminieren, sodass sie für das  Testergebnis irrelevant wird</a:t>
            </a:r>
          </a:p>
          <a:p>
            <a:r>
              <a:rPr lang="de-DE" dirty="0"/>
              <a:t>Die Abhängigkeit liegt nicht in unserem Einflussbereich</a:t>
            </a:r>
          </a:p>
          <a:p>
            <a:r>
              <a:rPr lang="de-DE" dirty="0"/>
              <a:t>Wir können sie aber durch einen Mock ersetzen, der vorgibt die reale Abhängigkeit zu sein</a:t>
            </a:r>
          </a:p>
          <a:p>
            <a:r>
              <a:rPr lang="de-DE" dirty="0"/>
              <a:t>Dieser Mock liegt komplett in unserem Einflussbereich; wir entscheiden über sein Laufzeitverhalten</a:t>
            </a:r>
          </a:p>
        </p:txBody>
      </p:sp>
    </p:spTree>
    <p:extLst>
      <p:ext uri="{BB962C8B-B14F-4D97-AF65-F5344CB8AC3E}">
        <p14:creationId xmlns:p14="http://schemas.microsoft.com/office/powerpoint/2010/main" val="13000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D722-79E1-4C7A-8B03-A83A08D1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Build</a:t>
            </a:r>
            <a:r>
              <a:rPr lang="de-DE" noProof="0" dirty="0"/>
              <a:t>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D412B-F830-4295-8C55-C3F54BCF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noProof="0" dirty="0" err="1"/>
              <a:t>Maven</a:t>
            </a:r>
            <a:endParaRPr lang="de-DE" b="1" noProof="0" dirty="0"/>
          </a:p>
          <a:p>
            <a:r>
              <a:rPr lang="de-DE" b="1" noProof="0" dirty="0" err="1"/>
              <a:t>Gradle</a:t>
            </a:r>
            <a:endParaRPr lang="de-DE" b="1" noProof="0" dirty="0"/>
          </a:p>
          <a:p>
            <a:r>
              <a:rPr lang="de-DE" b="1" noProof="0" dirty="0" err="1"/>
              <a:t>Ant</a:t>
            </a:r>
            <a:endParaRPr lang="de-DE" b="1" noProof="0" dirty="0"/>
          </a:p>
          <a:p>
            <a:r>
              <a:rPr lang="de-DE" noProof="0" dirty="0" err="1"/>
              <a:t>Bazel</a:t>
            </a:r>
            <a:endParaRPr lang="de-DE" noProof="0" dirty="0"/>
          </a:p>
          <a:p>
            <a:r>
              <a:rPr lang="de-DE" noProof="0" dirty="0" err="1"/>
              <a:t>Grunt</a:t>
            </a:r>
            <a:endParaRPr lang="de-DE" noProof="0" dirty="0"/>
          </a:p>
          <a:p>
            <a:r>
              <a:rPr lang="de-DE" noProof="0" dirty="0" err="1"/>
              <a:t>sbt</a:t>
            </a:r>
            <a:endParaRPr lang="de-DE" noProof="0" dirty="0"/>
          </a:p>
          <a:p>
            <a:r>
              <a:rPr lang="de-DE" noProof="0" dirty="0" err="1"/>
              <a:t>Buildr</a:t>
            </a:r>
            <a:endParaRPr lang="de-DE" noProof="0" dirty="0"/>
          </a:p>
          <a:p>
            <a:r>
              <a:rPr lang="de-DE" noProof="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28891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5AE70C-71EB-4B2F-B3D7-84BB6A4B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Übrigens</a:t>
            </a:r>
            <a:endParaRPr lang="de-DE" b="1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A0B864-BB05-938A-69FA-80974BC2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Neben Unit-Tests gibt es auch noch Integrationstests.</a:t>
            </a:r>
          </a:p>
          <a:p>
            <a:r>
              <a:rPr lang="de-DE" dirty="0"/>
              <a:t>Ziel ist es, die Module unter möglichst „produktionsnahen“ Bedingungen zu testen</a:t>
            </a:r>
          </a:p>
          <a:p>
            <a:r>
              <a:rPr lang="de-DE" dirty="0"/>
              <a:t>Dies wird gemacht, um das Zusammenspiel der Module zu prüfen (Integration</a:t>
            </a:r>
          </a:p>
          <a:p>
            <a:r>
              <a:rPr lang="de-DE" dirty="0"/>
              <a:t>Ziel ist es Schnittstellenprobleme zu ermitteln, die Unit Tests nicht finden können</a:t>
            </a:r>
          </a:p>
          <a:p>
            <a:r>
              <a:rPr lang="de-DE" dirty="0"/>
              <a:t>Reales Beispiel: Der Mars </a:t>
            </a:r>
            <a:r>
              <a:rPr lang="de-DE" dirty="0" err="1"/>
              <a:t>Climate</a:t>
            </a:r>
            <a:r>
              <a:rPr lang="de-DE" dirty="0"/>
              <a:t> Orbiter stürzte 1999 ab, weil Module nicht in denselben Einheiten gerechnet haben</a:t>
            </a:r>
          </a:p>
        </p:txBody>
      </p:sp>
    </p:spTree>
    <p:extLst>
      <p:ext uri="{BB962C8B-B14F-4D97-AF65-F5344CB8AC3E}">
        <p14:creationId xmlns:p14="http://schemas.microsoft.com/office/powerpoint/2010/main" val="2035635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5AE70C-71EB-4B2F-B3D7-84BB6A4B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Voraussetzung Testbarer Code</a:t>
            </a:r>
            <a:endParaRPr lang="de-DE" b="1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A0B864-BB05-938A-69FA-80974BC2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Abhängigkeit muss eine Schnittstelle haben</a:t>
            </a:r>
          </a:p>
          <a:p>
            <a:r>
              <a:rPr lang="de-DE" dirty="0"/>
              <a:t>Die Schnittstellenimplementierung muss vom Konsumenten austauschbar sein (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Parameter im Konstruktor</a:t>
            </a:r>
          </a:p>
          <a:p>
            <a:pPr lvl="1"/>
            <a:r>
              <a:rPr lang="de-DE" dirty="0"/>
              <a:t>Parameter in der CUT-Methode</a:t>
            </a:r>
          </a:p>
          <a:p>
            <a:pPr lvl="1"/>
            <a:r>
              <a:rPr lang="de-DE" dirty="0"/>
              <a:t>Öffentliches Klassenattribut (Achtung: Kapselung!)</a:t>
            </a:r>
          </a:p>
          <a:p>
            <a:pPr lvl="1"/>
            <a:r>
              <a:rPr lang="de-DE" dirty="0"/>
              <a:t>Instanziierung per Factory (Achtung: Die Factory könnte auch eine Abhängigkeit sein)</a:t>
            </a:r>
          </a:p>
          <a:p>
            <a:pPr lvl="1"/>
            <a:r>
              <a:rPr lang="de-DE" dirty="0"/>
              <a:t>Reflexion (Achtung: Könnte verboten sein, etwa bei Nutzung von JPMS)</a:t>
            </a:r>
          </a:p>
          <a:p>
            <a:pPr lvl="1"/>
            <a:r>
              <a:rPr lang="de-DE" dirty="0"/>
              <a:t>Freundschaft (Achtung: Das kann Java nicht)</a:t>
            </a:r>
          </a:p>
        </p:txBody>
      </p:sp>
    </p:spTree>
    <p:extLst>
      <p:ext uri="{BB962C8B-B14F-4D97-AF65-F5344CB8AC3E}">
        <p14:creationId xmlns:p14="http://schemas.microsoft.com/office/powerpoint/2010/main" val="39130840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3261-34CD-049C-D54D-0555E683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Nichttestbarer Code</a:t>
            </a:r>
            <a:endParaRPr lang="de-DE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C64080A-C8FF-3A04-8266-866CD79DD412}"/>
              </a:ext>
            </a:extLst>
          </p:cNvPr>
          <p:cNvCxnSpPr>
            <a:cxnSpLocks/>
            <a:stCxn id="163" idx="3"/>
            <a:endCxn id="183" idx="1"/>
          </p:cNvCxnSpPr>
          <p:nvPr/>
        </p:nvCxnSpPr>
        <p:spPr>
          <a:xfrm flipV="1">
            <a:off x="6933006" y="3671578"/>
            <a:ext cx="1817234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Diamond 159">
            <a:extLst>
              <a:ext uri="{FF2B5EF4-FFF2-40B4-BE49-F238E27FC236}">
                <a16:creationId xmlns:a16="http://schemas.microsoft.com/office/drawing/2014/main" id="{19E84F66-6780-73F8-B7D7-7F695EDE6D58}"/>
              </a:ext>
            </a:extLst>
          </p:cNvPr>
          <p:cNvSpPr/>
          <p:nvPr/>
        </p:nvSpPr>
        <p:spPr>
          <a:xfrm>
            <a:off x="6969847" y="3521760"/>
            <a:ext cx="561861" cy="308467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5944210-6759-2E3E-9B05-EADE8A1CEDEA}"/>
              </a:ext>
            </a:extLst>
          </p:cNvPr>
          <p:cNvSpPr txBox="1"/>
          <p:nvPr/>
        </p:nvSpPr>
        <p:spPr>
          <a:xfrm>
            <a:off x="7164213" y="2788916"/>
            <a:ext cx="135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&lt;&lt;</a:t>
            </a:r>
            <a:r>
              <a:rPr lang="de-DE" dirty="0" err="1"/>
              <a:t>create</a:t>
            </a:r>
            <a:r>
              <a:rPr lang="de-DE" dirty="0"/>
              <a:t>&gt;&gt;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4C9D20E-AE0E-7C12-1D1B-A97B80CB7948}"/>
              </a:ext>
            </a:extLst>
          </p:cNvPr>
          <p:cNvGrpSpPr/>
          <p:nvPr/>
        </p:nvGrpSpPr>
        <p:grpSpPr>
          <a:xfrm>
            <a:off x="4729632" y="2914868"/>
            <a:ext cx="2203377" cy="1736900"/>
            <a:chOff x="4637727" y="2932564"/>
            <a:chExt cx="2203377" cy="1736900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BB807328-224B-F1AC-6697-144CA442F8C9}"/>
                </a:ext>
              </a:extLst>
            </p:cNvPr>
            <p:cNvGrpSpPr/>
            <p:nvPr/>
          </p:nvGrpSpPr>
          <p:grpSpPr>
            <a:xfrm>
              <a:off x="4637728" y="2932564"/>
              <a:ext cx="2203376" cy="1016984"/>
              <a:chOff x="4648380" y="2140142"/>
              <a:chExt cx="2203376" cy="1016985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A4AE7C4-C14F-D33C-5A45-952B70E9E61F}"/>
                  </a:ext>
                </a:extLst>
              </p:cNvPr>
              <p:cNvSpPr/>
              <p:nvPr/>
            </p:nvSpPr>
            <p:spPr bwMode="gray">
              <a:xfrm>
                <a:off x="4648383" y="2140142"/>
                <a:ext cx="2203373" cy="498399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9977" tIns="71981" rIns="89977" bIns="71981" rtlCol="0" anchor="ctr"/>
              <a:lstStyle/>
              <a:p>
                <a:pPr algn="ctr" defTabSz="914126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de-DE" b="1" kern="0" dirty="0">
                    <a:ea typeface="Arial Unicode MS" pitchFamily="34" charset="-128"/>
                  </a:rPr>
                  <a:t>Modul</a:t>
                </a:r>
                <a:endParaRPr lang="en-US" b="1" kern="0" dirty="0" err="1">
                  <a:ea typeface="Arial Unicode MS" pitchFamily="34" charset="-128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D8839148-77D7-C477-187C-B246FC4B88CB}"/>
                  </a:ext>
                </a:extLst>
              </p:cNvPr>
              <p:cNvSpPr/>
              <p:nvPr/>
            </p:nvSpPr>
            <p:spPr bwMode="gray">
              <a:xfrm>
                <a:off x="4648380" y="2636579"/>
                <a:ext cx="2203373" cy="520548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9977" tIns="71981" rIns="89977" bIns="71981" rtlCol="0" anchor="ctr"/>
              <a:lstStyle/>
              <a:p>
                <a:pPr defTabSz="914126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de-DE" kern="0" dirty="0">
                    <a:ea typeface="Arial Unicode MS" pitchFamily="34" charset="-128"/>
                  </a:rPr>
                  <a:t>-</a:t>
                </a:r>
                <a:r>
                  <a:rPr lang="de-DE" kern="0" dirty="0" err="1">
                    <a:ea typeface="Arial Unicode MS" pitchFamily="34" charset="-128"/>
                  </a:rPr>
                  <a:t>foo</a:t>
                </a:r>
                <a:r>
                  <a:rPr lang="de-DE" kern="0" dirty="0">
                    <a:ea typeface="Arial Unicode MS" pitchFamily="34" charset="-128"/>
                  </a:rPr>
                  <a:t> : Abhängigkeit</a:t>
                </a:r>
                <a:endParaRPr lang="en-US" kern="0" dirty="0" err="1">
                  <a:ea typeface="Arial Unicode MS" pitchFamily="34" charset="-128"/>
                </a:endParaRPr>
              </a:p>
            </p:txBody>
          </p:sp>
        </p:grp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A8CD88C1-811F-0B85-0C97-82835F13A005}"/>
                </a:ext>
              </a:extLst>
            </p:cNvPr>
            <p:cNvSpPr/>
            <p:nvPr/>
          </p:nvSpPr>
          <p:spPr bwMode="gray">
            <a:xfrm>
              <a:off x="4637727" y="3949547"/>
              <a:ext cx="2203373" cy="71991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9977" tIns="71981" rIns="89977" bIns="71981" rtlCol="0" anchor="ctr"/>
            <a:lstStyle/>
            <a:p>
              <a:pPr defTabSz="914126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kern="0" dirty="0">
                  <a:ea typeface="Arial Unicode MS" pitchFamily="34" charset="-128"/>
                </a:rPr>
                <a:t>+Modul( )</a:t>
              </a:r>
              <a:br>
                <a:rPr lang="en-US" kern="0" dirty="0">
                  <a:ea typeface="Arial Unicode MS" pitchFamily="34" charset="-128"/>
                </a:rPr>
              </a:br>
              <a:r>
                <a:rPr lang="en-US" kern="0" dirty="0">
                  <a:ea typeface="Arial Unicode MS" pitchFamily="34" charset="-128"/>
                </a:rPr>
                <a:t>+cut( )</a:t>
              </a:r>
            </a:p>
          </p:txBody>
        </p:sp>
      </p:grpSp>
      <p:sp>
        <p:nvSpPr>
          <p:cNvPr id="170" name="Rectangle: Folded Corner 169">
            <a:extLst>
              <a:ext uri="{FF2B5EF4-FFF2-40B4-BE49-F238E27FC236}">
                <a16:creationId xmlns:a16="http://schemas.microsoft.com/office/drawing/2014/main" id="{BA21D4D6-5DB1-3543-B5D4-CAC65DC28755}"/>
              </a:ext>
            </a:extLst>
          </p:cNvPr>
          <p:cNvSpPr/>
          <p:nvPr/>
        </p:nvSpPr>
        <p:spPr>
          <a:xfrm flipV="1">
            <a:off x="838200" y="2147878"/>
            <a:ext cx="3077589" cy="2503891"/>
          </a:xfrm>
          <a:prstGeom prst="foldedCorner">
            <a:avLst>
              <a:gd name="adj" fmla="val 116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dirty="0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63F9599-610D-8D6E-FA9C-0FC42B60B118}"/>
              </a:ext>
            </a:extLst>
          </p:cNvPr>
          <p:cNvCxnSpPr>
            <a:cxnSpLocks/>
          </p:cNvCxnSpPr>
          <p:nvPr/>
        </p:nvCxnSpPr>
        <p:spPr>
          <a:xfrm>
            <a:off x="3915789" y="3290500"/>
            <a:ext cx="1111673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CD2663A-876B-6EFC-40DE-1EB2FDFA8718}"/>
              </a:ext>
            </a:extLst>
          </p:cNvPr>
          <p:cNvSpPr txBox="1"/>
          <p:nvPr/>
        </p:nvSpPr>
        <p:spPr>
          <a:xfrm>
            <a:off x="917968" y="2274838"/>
            <a:ext cx="2903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Modul {</a:t>
            </a:r>
          </a:p>
          <a:p>
            <a:r>
              <a:rPr lang="de-DE" dirty="0"/>
              <a:t>  </a:t>
            </a:r>
            <a:r>
              <a:rPr lang="de-DE" dirty="0" err="1"/>
              <a:t>public</a:t>
            </a:r>
            <a:r>
              <a:rPr lang="de-DE" dirty="0"/>
              <a:t> Modul( ) {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abh</a:t>
            </a:r>
            <a:r>
              <a:rPr lang="de-DE" dirty="0"/>
              <a:t> = </a:t>
            </a:r>
            <a:r>
              <a:rPr lang="de-DE" dirty="0" err="1"/>
              <a:t>new</a:t>
            </a:r>
            <a:r>
              <a:rPr lang="de-DE" dirty="0"/>
              <a:t> Abhängigkeit( );</a:t>
            </a:r>
            <a:br>
              <a:rPr lang="de-DE" dirty="0"/>
            </a:br>
            <a:r>
              <a:rPr lang="de-DE" dirty="0"/>
              <a:t>  }</a:t>
            </a:r>
          </a:p>
          <a:p>
            <a:r>
              <a:rPr lang="de-DE" dirty="0"/>
              <a:t> 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cut</a:t>
            </a:r>
            <a:r>
              <a:rPr lang="de-DE" dirty="0"/>
              <a:t>( ) {</a:t>
            </a:r>
          </a:p>
          <a:p>
            <a:r>
              <a:rPr lang="de-DE" dirty="0"/>
              <a:t>    </a:t>
            </a:r>
            <a:r>
              <a:rPr lang="de-DE" dirty="0" err="1"/>
              <a:t>abh.methode</a:t>
            </a:r>
            <a:r>
              <a:rPr lang="de-DE" dirty="0"/>
              <a:t>( );</a:t>
            </a:r>
            <a:br>
              <a:rPr lang="de-DE" dirty="0"/>
            </a:br>
            <a:r>
              <a:rPr lang="de-DE" dirty="0"/>
              <a:t>  }</a:t>
            </a:r>
          </a:p>
          <a:p>
            <a:r>
              <a:rPr lang="de-DE" dirty="0"/>
              <a:t>}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1E3F3D6-54AC-2AD1-4D66-CA07502325F6}"/>
              </a:ext>
            </a:extLst>
          </p:cNvPr>
          <p:cNvGrpSpPr/>
          <p:nvPr/>
        </p:nvGrpSpPr>
        <p:grpSpPr>
          <a:xfrm>
            <a:off x="8750239" y="2914867"/>
            <a:ext cx="2203377" cy="1537533"/>
            <a:chOff x="3150450" y="3431279"/>
            <a:chExt cx="2203377" cy="1537533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8C666D50-D416-B511-4ECB-01F4F653E8E8}"/>
                </a:ext>
              </a:extLst>
            </p:cNvPr>
            <p:cNvGrpSpPr/>
            <p:nvPr/>
          </p:nvGrpSpPr>
          <p:grpSpPr>
            <a:xfrm>
              <a:off x="3150451" y="3431279"/>
              <a:ext cx="2203376" cy="1016985"/>
              <a:chOff x="4648380" y="2140142"/>
              <a:chExt cx="2203376" cy="1016985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BAA16A7D-212F-2AA4-2BF1-67B72F22FFC4}"/>
                  </a:ext>
                </a:extLst>
              </p:cNvPr>
              <p:cNvSpPr/>
              <p:nvPr/>
            </p:nvSpPr>
            <p:spPr bwMode="gray">
              <a:xfrm>
                <a:off x="4648383" y="2140142"/>
                <a:ext cx="2203373" cy="498399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9977" tIns="71981" rIns="89977" bIns="71981" rtlCol="0" anchor="ctr"/>
              <a:lstStyle/>
              <a:p>
                <a:pPr algn="ctr" defTabSz="914126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de-DE" b="1" kern="0" dirty="0">
                    <a:ea typeface="Arial Unicode MS" pitchFamily="34" charset="-128"/>
                  </a:rPr>
                  <a:t>Abhängigkeit</a:t>
                </a:r>
                <a:endParaRPr lang="en-US" b="1" kern="0" dirty="0" err="1">
                  <a:ea typeface="Arial Unicode MS" pitchFamily="34" charset="-128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F7C7B186-69F9-289D-DAE6-26A43467374A}"/>
                  </a:ext>
                </a:extLst>
              </p:cNvPr>
              <p:cNvSpPr/>
              <p:nvPr/>
            </p:nvSpPr>
            <p:spPr bwMode="gray">
              <a:xfrm>
                <a:off x="4648380" y="2636579"/>
                <a:ext cx="2203373" cy="520548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9977" tIns="71981" rIns="89977" bIns="71981" rtlCol="0" anchor="ctr"/>
              <a:lstStyle/>
              <a:p>
                <a:pPr defTabSz="914126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de-DE" kern="0" dirty="0">
                    <a:ea typeface="Arial Unicode MS" pitchFamily="34" charset="-128"/>
                  </a:rPr>
                  <a:t>-</a:t>
                </a:r>
                <a:r>
                  <a:rPr lang="de-DE" kern="0" dirty="0" err="1">
                    <a:ea typeface="Arial Unicode MS" pitchFamily="34" charset="-128"/>
                  </a:rPr>
                  <a:t>abh</a:t>
                </a:r>
                <a:r>
                  <a:rPr lang="de-DE" kern="0" dirty="0">
                    <a:ea typeface="Arial Unicode MS" pitchFamily="34" charset="-128"/>
                  </a:rPr>
                  <a:t> : Abhängigkeit</a:t>
                </a:r>
                <a:endParaRPr lang="en-US" kern="0" dirty="0" err="1">
                  <a:ea typeface="Arial Unicode MS" pitchFamily="34" charset="-128"/>
                </a:endParaRPr>
              </a:p>
            </p:txBody>
          </p:sp>
        </p:grp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9615919B-3269-897B-176A-527835BE6C07}"/>
                </a:ext>
              </a:extLst>
            </p:cNvPr>
            <p:cNvSpPr/>
            <p:nvPr/>
          </p:nvSpPr>
          <p:spPr bwMode="gray">
            <a:xfrm>
              <a:off x="3150450" y="4448264"/>
              <a:ext cx="2203373" cy="52054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9977" tIns="71981" rIns="89977" bIns="71981" rtlCol="0" anchor="ctr"/>
            <a:lstStyle/>
            <a:p>
              <a:pPr defTabSz="914126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kern="0" dirty="0">
                  <a:ea typeface="Arial Unicode MS" pitchFamily="34" charset="-128"/>
                </a:rPr>
                <a:t>+</a:t>
              </a:r>
              <a:r>
                <a:rPr lang="en-US" kern="0" dirty="0" err="1">
                  <a:ea typeface="Arial Unicode MS" pitchFamily="34" charset="-128"/>
                </a:rPr>
                <a:t>methode</a:t>
              </a:r>
              <a:r>
                <a:rPr lang="en-US" kern="0" dirty="0">
                  <a:ea typeface="Arial Unicode MS" pitchFamily="34" charset="-128"/>
                </a:rPr>
                <a:t>( )</a:t>
              </a:r>
            </a:p>
          </p:txBody>
        </p:sp>
      </p:grp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8CF9AAA-60CF-7657-7EDB-7FC6CF85E3A5}"/>
              </a:ext>
            </a:extLst>
          </p:cNvPr>
          <p:cNvCxnSpPr>
            <a:stCxn id="162" idx="3"/>
            <a:endCxn id="182" idx="1"/>
          </p:cNvCxnSpPr>
          <p:nvPr/>
        </p:nvCxnSpPr>
        <p:spPr>
          <a:xfrm flipV="1">
            <a:off x="6933009" y="3164067"/>
            <a:ext cx="1817234" cy="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083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4C9D20E-AE0E-7C12-1D1B-A97B80CB7948}"/>
              </a:ext>
            </a:extLst>
          </p:cNvPr>
          <p:cNvGrpSpPr/>
          <p:nvPr/>
        </p:nvGrpSpPr>
        <p:grpSpPr>
          <a:xfrm>
            <a:off x="4914070" y="2932564"/>
            <a:ext cx="3077589" cy="1736900"/>
            <a:chOff x="4637727" y="2932564"/>
            <a:chExt cx="2203377" cy="1736900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BB807328-224B-F1AC-6697-144CA442F8C9}"/>
                </a:ext>
              </a:extLst>
            </p:cNvPr>
            <p:cNvGrpSpPr/>
            <p:nvPr/>
          </p:nvGrpSpPr>
          <p:grpSpPr>
            <a:xfrm>
              <a:off x="4637728" y="2932564"/>
              <a:ext cx="2203376" cy="1016984"/>
              <a:chOff x="4648380" y="2140142"/>
              <a:chExt cx="2203376" cy="1016985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7A4AE7C4-C14F-D33C-5A45-952B70E9E61F}"/>
                  </a:ext>
                </a:extLst>
              </p:cNvPr>
              <p:cNvSpPr/>
              <p:nvPr/>
            </p:nvSpPr>
            <p:spPr bwMode="gray">
              <a:xfrm>
                <a:off x="4648383" y="2140142"/>
                <a:ext cx="2203373" cy="498399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9977" tIns="71981" rIns="89977" bIns="71981" rtlCol="0" anchor="ctr"/>
              <a:lstStyle/>
              <a:p>
                <a:pPr algn="ctr" defTabSz="914126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de-DE" b="1" kern="0" dirty="0">
                    <a:ea typeface="Arial Unicode MS" pitchFamily="34" charset="-128"/>
                  </a:rPr>
                  <a:t>Modul</a:t>
                </a:r>
                <a:endParaRPr lang="en-US" b="1" kern="0" dirty="0" err="1">
                  <a:ea typeface="Arial Unicode MS" pitchFamily="34" charset="-128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D8839148-77D7-C477-187C-B246FC4B88CB}"/>
                  </a:ext>
                </a:extLst>
              </p:cNvPr>
              <p:cNvSpPr/>
              <p:nvPr/>
            </p:nvSpPr>
            <p:spPr bwMode="gray">
              <a:xfrm>
                <a:off x="4648380" y="2636579"/>
                <a:ext cx="2203373" cy="520548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9977" tIns="71981" rIns="89977" bIns="71981" rtlCol="0" anchor="ctr"/>
              <a:lstStyle/>
              <a:p>
                <a:pPr defTabSz="914126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de-DE" kern="0" dirty="0">
                    <a:ea typeface="Arial Unicode MS" pitchFamily="34" charset="-128"/>
                  </a:rPr>
                  <a:t>-</a:t>
                </a:r>
                <a:r>
                  <a:rPr lang="de-DE" kern="0" dirty="0" err="1">
                    <a:ea typeface="Arial Unicode MS" pitchFamily="34" charset="-128"/>
                  </a:rPr>
                  <a:t>foo</a:t>
                </a:r>
                <a:r>
                  <a:rPr lang="de-DE" kern="0" dirty="0">
                    <a:ea typeface="Arial Unicode MS" pitchFamily="34" charset="-128"/>
                  </a:rPr>
                  <a:t> : Abhängigkeit</a:t>
                </a:r>
                <a:endParaRPr lang="en-US" kern="0" dirty="0" err="1">
                  <a:ea typeface="Arial Unicode MS" pitchFamily="34" charset="-128"/>
                </a:endParaRPr>
              </a:p>
            </p:txBody>
          </p:sp>
        </p:grp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A8CD88C1-811F-0B85-0C97-82835F13A005}"/>
                </a:ext>
              </a:extLst>
            </p:cNvPr>
            <p:cNvSpPr/>
            <p:nvPr/>
          </p:nvSpPr>
          <p:spPr bwMode="gray">
            <a:xfrm>
              <a:off x="4637727" y="3949547"/>
              <a:ext cx="2203373" cy="71991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9977" tIns="71981" rIns="89977" bIns="71981" rtlCol="0" anchor="ctr"/>
            <a:lstStyle/>
            <a:p>
              <a:pPr defTabSz="914126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kern="0" dirty="0">
                  <a:ea typeface="Arial Unicode MS" pitchFamily="34" charset="-128"/>
                </a:rPr>
                <a:t>+Modul( </a:t>
              </a:r>
              <a:r>
                <a:rPr lang="en-US" kern="0" dirty="0" err="1">
                  <a:ea typeface="Arial Unicode MS" pitchFamily="34" charset="-128"/>
                </a:rPr>
                <a:t>abh</a:t>
              </a:r>
              <a:r>
                <a:rPr lang="en-US" kern="0" dirty="0">
                  <a:ea typeface="Arial Unicode MS" pitchFamily="34" charset="-128"/>
                </a:rPr>
                <a:t> : </a:t>
              </a:r>
              <a:r>
                <a:rPr lang="en-US" kern="0" dirty="0" err="1">
                  <a:ea typeface="Arial Unicode MS" pitchFamily="34" charset="-128"/>
                </a:rPr>
                <a:t>Abhängigkeit</a:t>
              </a:r>
              <a:r>
                <a:rPr lang="en-US" kern="0" dirty="0">
                  <a:ea typeface="Arial Unicode MS" pitchFamily="34" charset="-128"/>
                </a:rPr>
                <a:t> )</a:t>
              </a:r>
              <a:br>
                <a:rPr lang="en-US" kern="0" dirty="0">
                  <a:ea typeface="Arial Unicode MS" pitchFamily="34" charset="-128"/>
                </a:rPr>
              </a:br>
              <a:r>
                <a:rPr lang="en-US" kern="0" dirty="0">
                  <a:ea typeface="Arial Unicode MS" pitchFamily="34" charset="-128"/>
                </a:rPr>
                <a:t>+cut( 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D23261-34CD-049C-D54D-0555E683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Testbarer Code</a:t>
            </a:r>
            <a:endParaRPr lang="de-DE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C64080A-C8FF-3A04-8266-866CD79DD412}"/>
              </a:ext>
            </a:extLst>
          </p:cNvPr>
          <p:cNvCxnSpPr>
            <a:cxnSpLocks/>
            <a:stCxn id="163" idx="3"/>
            <a:endCxn id="183" idx="1"/>
          </p:cNvCxnSpPr>
          <p:nvPr/>
        </p:nvCxnSpPr>
        <p:spPr>
          <a:xfrm flipV="1">
            <a:off x="7991655" y="3689274"/>
            <a:ext cx="943023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Diamond 159">
            <a:extLst>
              <a:ext uri="{FF2B5EF4-FFF2-40B4-BE49-F238E27FC236}">
                <a16:creationId xmlns:a16="http://schemas.microsoft.com/office/drawing/2014/main" id="{19E84F66-6780-73F8-B7D7-7F695EDE6D58}"/>
              </a:ext>
            </a:extLst>
          </p:cNvPr>
          <p:cNvSpPr/>
          <p:nvPr/>
        </p:nvSpPr>
        <p:spPr>
          <a:xfrm>
            <a:off x="8013686" y="3535040"/>
            <a:ext cx="561861" cy="308467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0" name="Rectangle: Folded Corner 169">
            <a:extLst>
              <a:ext uri="{FF2B5EF4-FFF2-40B4-BE49-F238E27FC236}">
                <a16:creationId xmlns:a16="http://schemas.microsoft.com/office/drawing/2014/main" id="{BA21D4D6-5DB1-3543-B5D4-CAC65DC28755}"/>
              </a:ext>
            </a:extLst>
          </p:cNvPr>
          <p:cNvSpPr/>
          <p:nvPr/>
        </p:nvSpPr>
        <p:spPr>
          <a:xfrm flipV="1">
            <a:off x="838204" y="2165573"/>
            <a:ext cx="3680665" cy="2503891"/>
          </a:xfrm>
          <a:prstGeom prst="foldedCorner">
            <a:avLst>
              <a:gd name="adj" fmla="val 116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dirty="0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63F9599-610D-8D6E-FA9C-0FC42B60B118}"/>
              </a:ext>
            </a:extLst>
          </p:cNvPr>
          <p:cNvCxnSpPr>
            <a:cxnSpLocks/>
            <a:stCxn id="170" idx="3"/>
          </p:cNvCxnSpPr>
          <p:nvPr/>
        </p:nvCxnSpPr>
        <p:spPr>
          <a:xfrm flipV="1">
            <a:off x="4518869" y="3308196"/>
            <a:ext cx="693031" cy="109322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CD2663A-876B-6EFC-40DE-1EB2FDFA8718}"/>
              </a:ext>
            </a:extLst>
          </p:cNvPr>
          <p:cNvSpPr txBox="1"/>
          <p:nvPr/>
        </p:nvSpPr>
        <p:spPr>
          <a:xfrm>
            <a:off x="838200" y="2292534"/>
            <a:ext cx="3585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Modul {</a:t>
            </a:r>
          </a:p>
          <a:p>
            <a:r>
              <a:rPr lang="de-DE" dirty="0"/>
              <a:t>  </a:t>
            </a:r>
            <a:r>
              <a:rPr lang="de-DE" dirty="0" err="1"/>
              <a:t>public</a:t>
            </a:r>
            <a:r>
              <a:rPr lang="de-DE" dirty="0"/>
              <a:t> Modul(</a:t>
            </a:r>
            <a:r>
              <a:rPr lang="en-US" kern="0" dirty="0" err="1">
                <a:ea typeface="Arial Unicode MS" pitchFamily="34" charset="-128"/>
              </a:rPr>
              <a:t>Abhängigkeit</a:t>
            </a:r>
            <a:r>
              <a:rPr lang="en-US" kern="0" dirty="0">
                <a:ea typeface="Arial Unicode MS" pitchFamily="34" charset="-128"/>
              </a:rPr>
              <a:t> </a:t>
            </a:r>
            <a:r>
              <a:rPr lang="en-US" kern="0" dirty="0" err="1">
                <a:ea typeface="Arial Unicode MS" pitchFamily="34" charset="-128"/>
              </a:rPr>
              <a:t>abh</a:t>
            </a:r>
            <a:r>
              <a:rPr lang="de-DE" dirty="0"/>
              <a:t> ) {</a:t>
            </a:r>
            <a:br>
              <a:rPr lang="de-DE" dirty="0"/>
            </a:br>
            <a:r>
              <a:rPr lang="de-DE" dirty="0"/>
              <a:t>    </a:t>
            </a:r>
            <a:r>
              <a:rPr lang="de-DE" dirty="0" err="1"/>
              <a:t>this.abh</a:t>
            </a:r>
            <a:r>
              <a:rPr lang="de-DE" dirty="0"/>
              <a:t> = </a:t>
            </a:r>
            <a:r>
              <a:rPr lang="de-DE" dirty="0" err="1"/>
              <a:t>abh</a:t>
            </a:r>
            <a:r>
              <a:rPr lang="de-DE" dirty="0"/>
              <a:t>;</a:t>
            </a:r>
            <a:br>
              <a:rPr lang="de-DE" dirty="0"/>
            </a:br>
            <a:r>
              <a:rPr lang="de-DE" dirty="0"/>
              <a:t>  }</a:t>
            </a:r>
          </a:p>
          <a:p>
            <a:r>
              <a:rPr lang="de-DE" dirty="0"/>
              <a:t> 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cut</a:t>
            </a:r>
            <a:r>
              <a:rPr lang="de-DE" dirty="0"/>
              <a:t>( ) {</a:t>
            </a:r>
          </a:p>
          <a:p>
            <a:r>
              <a:rPr lang="de-DE" dirty="0"/>
              <a:t>    </a:t>
            </a:r>
            <a:r>
              <a:rPr lang="de-DE" dirty="0" err="1"/>
              <a:t>abh.methode</a:t>
            </a:r>
            <a:r>
              <a:rPr lang="de-DE" dirty="0"/>
              <a:t>( );</a:t>
            </a:r>
            <a:br>
              <a:rPr lang="de-DE" dirty="0"/>
            </a:br>
            <a:r>
              <a:rPr lang="de-DE" dirty="0"/>
              <a:t>  }</a:t>
            </a:r>
          </a:p>
          <a:p>
            <a:r>
              <a:rPr lang="de-DE" dirty="0"/>
              <a:t>}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1E3F3D6-54AC-2AD1-4D66-CA07502325F6}"/>
              </a:ext>
            </a:extLst>
          </p:cNvPr>
          <p:cNvGrpSpPr/>
          <p:nvPr/>
        </p:nvGrpSpPr>
        <p:grpSpPr>
          <a:xfrm>
            <a:off x="8934677" y="2932563"/>
            <a:ext cx="2203377" cy="1537533"/>
            <a:chOff x="3150450" y="3431279"/>
            <a:chExt cx="2203377" cy="1537533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8C666D50-D416-B511-4ECB-01F4F653E8E8}"/>
                </a:ext>
              </a:extLst>
            </p:cNvPr>
            <p:cNvGrpSpPr/>
            <p:nvPr/>
          </p:nvGrpSpPr>
          <p:grpSpPr>
            <a:xfrm>
              <a:off x="3150451" y="3431279"/>
              <a:ext cx="2203376" cy="1016985"/>
              <a:chOff x="4648380" y="2140142"/>
              <a:chExt cx="2203376" cy="1016985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BAA16A7D-212F-2AA4-2BF1-67B72F22FFC4}"/>
                  </a:ext>
                </a:extLst>
              </p:cNvPr>
              <p:cNvSpPr/>
              <p:nvPr/>
            </p:nvSpPr>
            <p:spPr bwMode="gray">
              <a:xfrm>
                <a:off x="4648383" y="2140142"/>
                <a:ext cx="2203373" cy="498399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9977" tIns="71981" rIns="89977" bIns="71981" rtlCol="0" anchor="ctr"/>
              <a:lstStyle/>
              <a:p>
                <a:pPr algn="ctr" defTabSz="914126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de-DE" b="1" kern="0" dirty="0" err="1">
                    <a:ea typeface="Arial Unicode MS" pitchFamily="34" charset="-128"/>
                  </a:rPr>
                  <a:t>EchteAbhängigkeit</a:t>
                </a:r>
                <a:endParaRPr lang="en-US" b="1" kern="0" dirty="0" err="1">
                  <a:ea typeface="Arial Unicode MS" pitchFamily="34" charset="-128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F7C7B186-69F9-289D-DAE6-26A43467374A}"/>
                  </a:ext>
                </a:extLst>
              </p:cNvPr>
              <p:cNvSpPr/>
              <p:nvPr/>
            </p:nvSpPr>
            <p:spPr bwMode="gray">
              <a:xfrm>
                <a:off x="4648380" y="2636579"/>
                <a:ext cx="2203373" cy="520548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9977" tIns="71981" rIns="89977" bIns="71981" rtlCol="0" anchor="ctr"/>
              <a:lstStyle/>
              <a:p>
                <a:pPr defTabSz="914126" fontAlgn="base">
                  <a:spcBef>
                    <a:spcPct val="50000"/>
                  </a:spcBef>
                  <a:spcAft>
                    <a:spcPct val="0"/>
                  </a:spcAft>
                  <a:buClr>
                    <a:srgbClr val="F0AB00"/>
                  </a:buClr>
                  <a:buSzPct val="80000"/>
                </a:pPr>
                <a:r>
                  <a:rPr lang="de-DE" kern="0" dirty="0">
                    <a:ea typeface="Arial Unicode MS" pitchFamily="34" charset="-128"/>
                  </a:rPr>
                  <a:t>-</a:t>
                </a:r>
                <a:r>
                  <a:rPr lang="de-DE" kern="0" dirty="0" err="1">
                    <a:ea typeface="Arial Unicode MS" pitchFamily="34" charset="-128"/>
                  </a:rPr>
                  <a:t>abh</a:t>
                </a:r>
                <a:r>
                  <a:rPr lang="de-DE" kern="0" dirty="0">
                    <a:ea typeface="Arial Unicode MS" pitchFamily="34" charset="-128"/>
                  </a:rPr>
                  <a:t> : Abhängigkeit</a:t>
                </a:r>
                <a:endParaRPr lang="en-US" kern="0" dirty="0" err="1">
                  <a:ea typeface="Arial Unicode MS" pitchFamily="34" charset="-128"/>
                </a:endParaRPr>
              </a:p>
            </p:txBody>
          </p:sp>
        </p:grp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9615919B-3269-897B-176A-527835BE6C07}"/>
                </a:ext>
              </a:extLst>
            </p:cNvPr>
            <p:cNvSpPr/>
            <p:nvPr/>
          </p:nvSpPr>
          <p:spPr bwMode="gray">
            <a:xfrm>
              <a:off x="3150450" y="4448264"/>
              <a:ext cx="2203373" cy="52054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9977" tIns="71981" rIns="89977" bIns="71981" rtlCol="0" anchor="ctr"/>
            <a:lstStyle/>
            <a:p>
              <a:pPr defTabSz="914126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endParaRPr lang="en-US" b="1" kern="0" dirty="0">
                <a:ea typeface="Arial Unicode MS" pitchFamily="34" charset="-128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F47ABAC-F41F-0636-7312-3532E73D451A}"/>
              </a:ext>
            </a:extLst>
          </p:cNvPr>
          <p:cNvGrpSpPr/>
          <p:nvPr/>
        </p:nvGrpSpPr>
        <p:grpSpPr>
          <a:xfrm>
            <a:off x="8934677" y="5328322"/>
            <a:ext cx="2203373" cy="1217590"/>
            <a:chOff x="9110032" y="2140142"/>
            <a:chExt cx="2203373" cy="12175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A794E5-546C-3EF5-A4F8-64807826EC7E}"/>
                </a:ext>
              </a:extLst>
            </p:cNvPr>
            <p:cNvSpPr/>
            <p:nvPr/>
          </p:nvSpPr>
          <p:spPr bwMode="gray">
            <a:xfrm>
              <a:off x="9110032" y="2140142"/>
              <a:ext cx="2203373" cy="698159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9977" tIns="71981" rIns="89977" bIns="71981" rtlCol="0" anchor="ctr"/>
            <a:lstStyle/>
            <a:p>
              <a:pPr algn="ctr" defTabSz="914126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de-DE" b="1" kern="0" dirty="0">
                  <a:ea typeface="Arial Unicode MS" pitchFamily="34" charset="-128"/>
                </a:rPr>
                <a:t>&lt;&lt;</a:t>
              </a:r>
              <a:r>
                <a:rPr lang="de-DE" b="1" kern="0" dirty="0" err="1">
                  <a:ea typeface="Arial Unicode MS" pitchFamily="34" charset="-128"/>
                </a:rPr>
                <a:t>interface</a:t>
              </a:r>
              <a:r>
                <a:rPr lang="de-DE" b="1" kern="0" dirty="0">
                  <a:ea typeface="Arial Unicode MS" pitchFamily="34" charset="-128"/>
                </a:rPr>
                <a:t>&gt;&gt;</a:t>
              </a:r>
              <a:br>
                <a:rPr lang="de-DE" b="1" kern="0" dirty="0">
                  <a:ea typeface="Arial Unicode MS" pitchFamily="34" charset="-128"/>
                </a:rPr>
              </a:br>
              <a:r>
                <a:rPr lang="de-DE" b="1" kern="0" dirty="0">
                  <a:ea typeface="Arial Unicode MS" pitchFamily="34" charset="-128"/>
                </a:rPr>
                <a:t>Abhängigkeit</a:t>
              </a:r>
              <a:endParaRPr lang="en-US" b="1" kern="0" dirty="0" err="1">
                <a:ea typeface="Arial Unicode MS" pitchFamily="34" charset="-128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2D9A73-343B-D6F6-F270-4A9EFB2E1BD9}"/>
                </a:ext>
              </a:extLst>
            </p:cNvPr>
            <p:cNvSpPr/>
            <p:nvPr/>
          </p:nvSpPr>
          <p:spPr bwMode="gray">
            <a:xfrm>
              <a:off x="9110032" y="2837184"/>
              <a:ext cx="2203373" cy="52054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9977" tIns="71981" rIns="89977" bIns="71981" rtlCol="0" anchor="ctr"/>
            <a:lstStyle/>
            <a:p>
              <a:pPr defTabSz="914126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de-DE" kern="0" dirty="0">
                  <a:ea typeface="Arial Unicode MS" pitchFamily="34" charset="-128"/>
                </a:rPr>
                <a:t>+</a:t>
              </a:r>
              <a:r>
                <a:rPr lang="de-DE" kern="0" dirty="0" err="1">
                  <a:ea typeface="Arial Unicode MS" pitchFamily="34" charset="-128"/>
                </a:rPr>
                <a:t>methode</a:t>
              </a:r>
              <a:r>
                <a:rPr lang="de-DE" kern="0" dirty="0">
                  <a:ea typeface="Arial Unicode MS" pitchFamily="34" charset="-128"/>
                </a:rPr>
                <a:t>( … )</a:t>
              </a:r>
              <a:endParaRPr lang="en-US" kern="0" dirty="0" err="1">
                <a:ea typeface="Arial Unicode MS" pitchFamily="34" charset="-128"/>
              </a:endParaRPr>
            </a:p>
          </p:txBody>
        </p:sp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953AC64-5B30-3AC5-99F7-602C74E4F45C}"/>
              </a:ext>
            </a:extLst>
          </p:cNvPr>
          <p:cNvSpPr/>
          <p:nvPr/>
        </p:nvSpPr>
        <p:spPr>
          <a:xfrm rot="10800000">
            <a:off x="9835523" y="4903729"/>
            <a:ext cx="401681" cy="395655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55FCAB-0127-5C24-077B-4BCD9B4CC901}"/>
              </a:ext>
            </a:extLst>
          </p:cNvPr>
          <p:cNvCxnSpPr>
            <a:cxnSpLocks/>
            <a:stCxn id="7" idx="3"/>
            <a:endCxn id="181" idx="2"/>
          </p:cNvCxnSpPr>
          <p:nvPr/>
        </p:nvCxnSpPr>
        <p:spPr>
          <a:xfrm flipV="1">
            <a:off x="10036363" y="4470096"/>
            <a:ext cx="1" cy="433633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25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3261-34CD-049C-D54D-0555E683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Abhängigkeit auflösen</a:t>
            </a:r>
            <a:endParaRPr lang="de-DE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ADB28BD-E8A7-5229-494E-0AF5387EAC34}"/>
              </a:ext>
            </a:extLst>
          </p:cNvPr>
          <p:cNvGrpSpPr/>
          <p:nvPr/>
        </p:nvGrpSpPr>
        <p:grpSpPr>
          <a:xfrm>
            <a:off x="9110032" y="3409246"/>
            <a:ext cx="2203373" cy="1217590"/>
            <a:chOff x="9110032" y="2140142"/>
            <a:chExt cx="2203373" cy="12175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168CCE-FAC4-4C6F-5DC0-C42892B919B8}"/>
                </a:ext>
              </a:extLst>
            </p:cNvPr>
            <p:cNvSpPr/>
            <p:nvPr/>
          </p:nvSpPr>
          <p:spPr bwMode="gray">
            <a:xfrm>
              <a:off x="9110032" y="2140142"/>
              <a:ext cx="2203373" cy="698159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9977" tIns="71981" rIns="89977" bIns="71981" rtlCol="0" anchor="ctr"/>
            <a:lstStyle/>
            <a:p>
              <a:pPr algn="ctr" defTabSz="914126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de-DE" b="1" kern="0" dirty="0">
                  <a:ea typeface="Arial Unicode MS" pitchFamily="34" charset="-128"/>
                </a:rPr>
                <a:t>&lt;&lt;</a:t>
              </a:r>
              <a:r>
                <a:rPr lang="de-DE" b="1" kern="0" dirty="0" err="1">
                  <a:ea typeface="Arial Unicode MS" pitchFamily="34" charset="-128"/>
                </a:rPr>
                <a:t>interface</a:t>
              </a:r>
              <a:r>
                <a:rPr lang="de-DE" b="1" kern="0" dirty="0">
                  <a:ea typeface="Arial Unicode MS" pitchFamily="34" charset="-128"/>
                </a:rPr>
                <a:t>&gt;&gt;</a:t>
              </a:r>
              <a:br>
                <a:rPr lang="de-DE" b="1" kern="0" dirty="0">
                  <a:ea typeface="Arial Unicode MS" pitchFamily="34" charset="-128"/>
                </a:rPr>
              </a:br>
              <a:r>
                <a:rPr lang="de-DE" b="1" kern="0" dirty="0">
                  <a:ea typeface="Arial Unicode MS" pitchFamily="34" charset="-128"/>
                </a:rPr>
                <a:t>Abhängigkeit</a:t>
              </a:r>
              <a:endParaRPr lang="en-US" b="1" kern="0" dirty="0" err="1">
                <a:ea typeface="Arial Unicode MS" pitchFamily="34" charset="-12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918560-41FA-37EC-3206-F1FEB7585785}"/>
                </a:ext>
              </a:extLst>
            </p:cNvPr>
            <p:cNvSpPr/>
            <p:nvPr/>
          </p:nvSpPr>
          <p:spPr bwMode="gray">
            <a:xfrm>
              <a:off x="9110032" y="2837184"/>
              <a:ext cx="2203373" cy="52054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9977" tIns="71981" rIns="89977" bIns="71981" rtlCol="0" anchor="ctr"/>
            <a:lstStyle/>
            <a:p>
              <a:pPr defTabSz="914126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de-DE" kern="0" dirty="0">
                  <a:ea typeface="Arial Unicode MS" pitchFamily="34" charset="-128"/>
                </a:rPr>
                <a:t>+</a:t>
              </a:r>
              <a:r>
                <a:rPr lang="de-DE" kern="0" dirty="0" err="1">
                  <a:ea typeface="Arial Unicode MS" pitchFamily="34" charset="-128"/>
                </a:rPr>
                <a:t>methode</a:t>
              </a:r>
              <a:r>
                <a:rPr lang="de-DE" kern="0" dirty="0">
                  <a:ea typeface="Arial Unicode MS" pitchFamily="34" charset="-128"/>
                </a:rPr>
                <a:t>( … )</a:t>
              </a:r>
              <a:endParaRPr lang="en-US" kern="0" dirty="0" err="1">
                <a:ea typeface="Arial Unicode MS" pitchFamily="34" charset="-128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8B583-3F0C-5732-E592-970DE7875179}"/>
              </a:ext>
            </a:extLst>
          </p:cNvPr>
          <p:cNvSpPr/>
          <p:nvPr/>
        </p:nvSpPr>
        <p:spPr bwMode="gray">
          <a:xfrm>
            <a:off x="9110032" y="1806371"/>
            <a:ext cx="2203373" cy="68828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b="1" kern="0" dirty="0" err="1">
                <a:ea typeface="Arial Unicode MS" pitchFamily="34" charset="-128"/>
              </a:rPr>
              <a:t>EchteAbhängigkeit</a:t>
            </a:r>
            <a:endParaRPr lang="en-US" b="1" kern="0" dirty="0" err="1">
              <a:ea typeface="Arial Unicode MS" pitchFamily="34" charset="-128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5999291-41BB-B08E-9A57-7214343731AC}"/>
              </a:ext>
            </a:extLst>
          </p:cNvPr>
          <p:cNvSpPr/>
          <p:nvPr/>
        </p:nvSpPr>
        <p:spPr>
          <a:xfrm>
            <a:off x="10010877" y="4661073"/>
            <a:ext cx="401681" cy="395655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450EF2-A059-4962-2441-049CA05D2776}"/>
              </a:ext>
            </a:extLst>
          </p:cNvPr>
          <p:cNvCxnSpPr>
            <a:cxnSpLocks/>
          </p:cNvCxnSpPr>
          <p:nvPr/>
        </p:nvCxnSpPr>
        <p:spPr>
          <a:xfrm>
            <a:off x="7292793" y="3905683"/>
            <a:ext cx="18172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A6D72C8-E987-BA44-2A01-FB3810BB1D4B}"/>
              </a:ext>
            </a:extLst>
          </p:cNvPr>
          <p:cNvSpPr/>
          <p:nvPr/>
        </p:nvSpPr>
        <p:spPr bwMode="gray">
          <a:xfrm>
            <a:off x="1019420" y="1907155"/>
            <a:ext cx="2203373" cy="49839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FFFF00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b="1" kern="0" dirty="0" err="1">
                <a:ea typeface="Arial Unicode MS" pitchFamily="34" charset="-128"/>
              </a:rPr>
              <a:t>EchterKonsument</a:t>
            </a:r>
            <a:endParaRPr lang="en-US" b="1" kern="0" dirty="0" err="1">
              <a:ea typeface="Arial Unicode MS" pitchFamily="34" charset="-128"/>
            </a:endParaRP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1278498D-1D36-7CD9-90CC-C3DFCBF14040}"/>
              </a:ext>
            </a:extLst>
          </p:cNvPr>
          <p:cNvSpPr/>
          <p:nvPr/>
        </p:nvSpPr>
        <p:spPr>
          <a:xfrm>
            <a:off x="7292787" y="3753412"/>
            <a:ext cx="561861" cy="308467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24549E-74C8-6B12-6A2E-9529FFDD49E6}"/>
              </a:ext>
            </a:extLst>
          </p:cNvPr>
          <p:cNvSpPr txBox="1"/>
          <p:nvPr/>
        </p:nvSpPr>
        <p:spPr>
          <a:xfrm>
            <a:off x="2638719" y="3306327"/>
            <a:ext cx="115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&lt;&lt;</a:t>
            </a:r>
            <a:r>
              <a:rPr lang="de-DE" dirty="0" err="1"/>
              <a:t>use</a:t>
            </a:r>
            <a:r>
              <a:rPr lang="de-DE" dirty="0"/>
              <a:t>&gt;&gt;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A9FE9C-987E-8DF5-531B-DDFB54C69851}"/>
              </a:ext>
            </a:extLst>
          </p:cNvPr>
          <p:cNvSpPr txBox="1"/>
          <p:nvPr/>
        </p:nvSpPr>
        <p:spPr>
          <a:xfrm>
            <a:off x="4071347" y="1802548"/>
            <a:ext cx="135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&lt;&lt;</a:t>
            </a:r>
            <a:r>
              <a:rPr lang="de-DE" dirty="0" err="1"/>
              <a:t>create</a:t>
            </a:r>
            <a:r>
              <a:rPr lang="de-DE" dirty="0"/>
              <a:t>&gt;&gt;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306DCB7-CD2B-8EB1-09A4-7EA3BA533FC4}"/>
              </a:ext>
            </a:extLst>
          </p:cNvPr>
          <p:cNvGrpSpPr/>
          <p:nvPr/>
        </p:nvGrpSpPr>
        <p:grpSpPr>
          <a:xfrm>
            <a:off x="5089420" y="3409246"/>
            <a:ext cx="2203376" cy="1016985"/>
            <a:chOff x="4648380" y="2140142"/>
            <a:chExt cx="2203376" cy="10169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CAB158-D64A-8D8E-AB6D-5E06FF8D669B}"/>
                </a:ext>
              </a:extLst>
            </p:cNvPr>
            <p:cNvSpPr/>
            <p:nvPr/>
          </p:nvSpPr>
          <p:spPr bwMode="gray">
            <a:xfrm>
              <a:off x="4648383" y="2140142"/>
              <a:ext cx="2203373" cy="498399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9977" tIns="71981" rIns="89977" bIns="71981" rtlCol="0" anchor="ctr"/>
            <a:lstStyle/>
            <a:p>
              <a:pPr algn="ctr" defTabSz="914126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de-DE" b="1" kern="0" dirty="0">
                  <a:ea typeface="Arial Unicode MS" pitchFamily="34" charset="-128"/>
                </a:rPr>
                <a:t>Modul</a:t>
              </a:r>
              <a:endParaRPr lang="en-US" b="1" kern="0" dirty="0" err="1">
                <a:ea typeface="Arial Unicode MS" pitchFamily="34" charset="-128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EEAFE6-3259-68AF-BEC0-DE1A5CF5D65E}"/>
                </a:ext>
              </a:extLst>
            </p:cNvPr>
            <p:cNvSpPr/>
            <p:nvPr/>
          </p:nvSpPr>
          <p:spPr bwMode="gray">
            <a:xfrm>
              <a:off x="4648380" y="2636579"/>
              <a:ext cx="2203373" cy="520548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89977" tIns="71981" rIns="89977" bIns="71981" rtlCol="0" anchor="ctr"/>
            <a:lstStyle/>
            <a:p>
              <a:pPr defTabSz="914126"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de-DE" kern="0" dirty="0">
                  <a:ea typeface="Arial Unicode MS" pitchFamily="34" charset="-128"/>
                </a:rPr>
                <a:t>+</a:t>
              </a:r>
              <a:r>
                <a:rPr lang="de-DE" kern="0" dirty="0" err="1">
                  <a:ea typeface="Arial Unicode MS" pitchFamily="34" charset="-128"/>
                </a:rPr>
                <a:t>cut</a:t>
              </a:r>
              <a:r>
                <a:rPr lang="de-DE" kern="0" dirty="0">
                  <a:ea typeface="Arial Unicode MS" pitchFamily="34" charset="-128"/>
                </a:rPr>
                <a:t>( :Abhängigkeit )</a:t>
              </a:r>
              <a:endParaRPr lang="en-US" kern="0" dirty="0" err="1">
                <a:ea typeface="Arial Unicode MS" pitchFamily="34" charset="-128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0681893C-A6BE-52FD-B20F-ECBD1F12069E}"/>
              </a:ext>
            </a:extLst>
          </p:cNvPr>
          <p:cNvSpPr/>
          <p:nvPr/>
        </p:nvSpPr>
        <p:spPr bwMode="gray">
          <a:xfrm>
            <a:off x="9110032" y="5524693"/>
            <a:ext cx="2203373" cy="68828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b="1" kern="0" dirty="0">
                <a:ea typeface="Arial Unicode MS" pitchFamily="34" charset="-128"/>
              </a:rPr>
              <a:t>Mock</a:t>
            </a:r>
            <a:endParaRPr lang="en-US" b="1" kern="0" dirty="0" err="1">
              <a:ea typeface="Arial Unicode MS" pitchFamily="34" charset="-128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66EA562-A60A-EBE8-0679-14C9082D0C83}"/>
              </a:ext>
            </a:extLst>
          </p:cNvPr>
          <p:cNvSpPr/>
          <p:nvPr/>
        </p:nvSpPr>
        <p:spPr bwMode="gray">
          <a:xfrm>
            <a:off x="1013732" y="5619636"/>
            <a:ext cx="2203373" cy="49839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70C0"/>
            </a:solidFill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b="1" kern="0" dirty="0" err="1">
                <a:ea typeface="Arial Unicode MS" pitchFamily="34" charset="-128"/>
              </a:rPr>
              <a:t>UnitTest</a:t>
            </a:r>
            <a:endParaRPr lang="en-US" b="1" kern="0" dirty="0" err="1">
              <a:ea typeface="Arial Unicode MS" pitchFamily="34" charset="-128"/>
            </a:endParaRP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AE885AA-7445-5750-4629-CFF7BDBDBC8D}"/>
              </a:ext>
            </a:extLst>
          </p:cNvPr>
          <p:cNvCxnSpPr>
            <a:cxnSpLocks/>
            <a:stCxn id="95" idx="3"/>
            <a:endCxn id="90" idx="1"/>
          </p:cNvCxnSpPr>
          <p:nvPr/>
        </p:nvCxnSpPr>
        <p:spPr>
          <a:xfrm flipV="1">
            <a:off x="3217105" y="5868835"/>
            <a:ext cx="589292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E5A35C9-EDEC-CF41-517D-F97A862CF276}"/>
              </a:ext>
            </a:extLst>
          </p:cNvPr>
          <p:cNvCxnSpPr>
            <a:cxnSpLocks/>
            <a:stCxn id="95" idx="0"/>
            <a:endCxn id="79" idx="1"/>
          </p:cNvCxnSpPr>
          <p:nvPr/>
        </p:nvCxnSpPr>
        <p:spPr>
          <a:xfrm rot="5400000" flipH="1" flipV="1">
            <a:off x="2875580" y="3405797"/>
            <a:ext cx="1453679" cy="2974001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C4AA087-4C74-3801-CDA8-999C058DFD91}"/>
              </a:ext>
            </a:extLst>
          </p:cNvPr>
          <p:cNvSpPr txBox="1"/>
          <p:nvPr/>
        </p:nvSpPr>
        <p:spPr>
          <a:xfrm>
            <a:off x="4235195" y="5454500"/>
            <a:ext cx="135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&lt;&lt;</a:t>
            </a:r>
            <a:r>
              <a:rPr lang="de-DE" dirty="0" err="1"/>
              <a:t>create</a:t>
            </a:r>
            <a:r>
              <a:rPr lang="de-DE" dirty="0"/>
              <a:t>&gt;&gt;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945F8AC3-9F85-465A-AEC5-25891E33CD54}"/>
              </a:ext>
            </a:extLst>
          </p:cNvPr>
          <p:cNvCxnSpPr>
            <a:cxnSpLocks/>
            <a:stCxn id="31" idx="2"/>
            <a:endCxn id="25" idx="1"/>
          </p:cNvCxnSpPr>
          <p:nvPr/>
        </p:nvCxnSpPr>
        <p:spPr>
          <a:xfrm rot="16200000" flipH="1">
            <a:off x="2978819" y="1547842"/>
            <a:ext cx="1252892" cy="2968316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7126B96-FCCD-1DB1-8269-8C25B0683B9B}"/>
              </a:ext>
            </a:extLst>
          </p:cNvPr>
          <p:cNvSpPr txBox="1"/>
          <p:nvPr/>
        </p:nvSpPr>
        <p:spPr>
          <a:xfrm>
            <a:off x="2644866" y="4159641"/>
            <a:ext cx="115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&lt;&lt;</a:t>
            </a:r>
            <a:r>
              <a:rPr lang="de-DE" dirty="0" err="1"/>
              <a:t>use</a:t>
            </a:r>
            <a:r>
              <a:rPr lang="de-DE" dirty="0"/>
              <a:t>&gt;&gt;</a:t>
            </a: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D6A060B9-BEEE-08FB-E6E9-28CAB6554B0E}"/>
              </a:ext>
            </a:extLst>
          </p:cNvPr>
          <p:cNvSpPr/>
          <p:nvPr/>
        </p:nvSpPr>
        <p:spPr>
          <a:xfrm rot="10800000">
            <a:off x="10010878" y="2984653"/>
            <a:ext cx="401681" cy="395655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3B3561-561A-906C-0D3A-D30188C92C2C}"/>
              </a:ext>
            </a:extLst>
          </p:cNvPr>
          <p:cNvCxnSpPr>
            <a:stCxn id="126" idx="3"/>
            <a:endCxn id="17" idx="2"/>
          </p:cNvCxnSpPr>
          <p:nvPr/>
        </p:nvCxnSpPr>
        <p:spPr>
          <a:xfrm flipV="1">
            <a:off x="10211718" y="2494654"/>
            <a:ext cx="1" cy="489999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8D75754-BC65-EFCA-31D0-928246F3B515}"/>
              </a:ext>
            </a:extLst>
          </p:cNvPr>
          <p:cNvCxnSpPr>
            <a:stCxn id="90" idx="0"/>
            <a:endCxn id="22" idx="3"/>
          </p:cNvCxnSpPr>
          <p:nvPr/>
        </p:nvCxnSpPr>
        <p:spPr>
          <a:xfrm flipH="1" flipV="1">
            <a:off x="10211718" y="5056728"/>
            <a:ext cx="1" cy="467965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D4B70058-5E74-A261-BF4E-B2836D859711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V="1">
            <a:off x="3222793" y="2150513"/>
            <a:ext cx="5887239" cy="58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2B09AC3-61E0-24D1-A0EE-E5AB74DA74F0}"/>
              </a:ext>
            </a:extLst>
          </p:cNvPr>
          <p:cNvCxnSpPr>
            <a:stCxn id="25" idx="0"/>
          </p:cNvCxnSpPr>
          <p:nvPr/>
        </p:nvCxnSpPr>
        <p:spPr>
          <a:xfrm flipV="1">
            <a:off x="6191110" y="2302525"/>
            <a:ext cx="2918916" cy="1106721"/>
          </a:xfrm>
          <a:prstGeom prst="straightConnector1">
            <a:avLst/>
          </a:prstGeom>
          <a:ln w="38100">
            <a:solidFill>
              <a:srgbClr val="FFFF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684D54B-BC2D-A1D3-3213-77854B8DF0B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6191107" y="4426231"/>
            <a:ext cx="2918919" cy="1193405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55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3714382-2D70-4C13-A449-F8D7BF855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Demo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F6EC932-FE4A-478D-A96A-A53FEF46C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/>
              <a:t>Abhängigkeit auflösen</a:t>
            </a:r>
          </a:p>
          <a:p>
            <a:r>
              <a:rPr lang="de-DE" dirty="0"/>
              <a:t>Von Hand und mit </a:t>
            </a:r>
            <a:r>
              <a:rPr lang="de-DE" dirty="0" err="1"/>
              <a:t>Mockito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159764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4CC8-BA10-4FED-83FF-160B0CFED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Übung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C4FCD-8321-4746-95FE-C3F5776EDA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66773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ubber duck outline">
            <a:extLst>
              <a:ext uri="{FF2B5EF4-FFF2-40B4-BE49-F238E27FC236}">
                <a16:creationId xmlns:a16="http://schemas.microsoft.com/office/drawing/2014/main" id="{A1DC7AB9-A8CD-8C8B-1ECB-0B0CE95AA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2480" y="885480"/>
            <a:ext cx="5087039" cy="50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4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213C-6B92-428A-827F-894C8251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Maven</a:t>
            </a:r>
            <a:endParaRPr lang="de-D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0B9E-A718-48D9-A390-3D655CC61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noProof="0" dirty="0"/>
              <a:t>Konvention statt Konfiguration</a:t>
            </a:r>
          </a:p>
          <a:p>
            <a:pPr lvl="1"/>
            <a:r>
              <a:rPr lang="de-DE" noProof="0" dirty="0"/>
              <a:t>Standardisierte </a:t>
            </a:r>
            <a:r>
              <a:rPr lang="de-DE" dirty="0"/>
              <a:t>Projektstruktur</a:t>
            </a:r>
          </a:p>
          <a:p>
            <a:pPr lvl="1"/>
            <a:r>
              <a:rPr lang="de-DE" dirty="0"/>
              <a:t>Standardisierter </a:t>
            </a:r>
            <a:r>
              <a:rPr lang="de-DE" dirty="0" err="1"/>
              <a:t>Build</a:t>
            </a:r>
            <a:r>
              <a:rPr lang="de-DE" dirty="0"/>
              <a:t>-Lebenszyklus</a:t>
            </a:r>
          </a:p>
          <a:p>
            <a:pPr lvl="1"/>
            <a:r>
              <a:rPr lang="de-DE" noProof="0" dirty="0"/>
              <a:t>Archetypen</a:t>
            </a:r>
          </a:p>
          <a:p>
            <a:r>
              <a:rPr lang="de-DE" noProof="0" dirty="0"/>
              <a:t>Zentrale Konfigurationsdatei</a:t>
            </a:r>
          </a:p>
          <a:p>
            <a:pPr lvl="1"/>
            <a:r>
              <a:rPr lang="de-DE" noProof="0" dirty="0"/>
              <a:t>pom.xml</a:t>
            </a:r>
          </a:p>
          <a:p>
            <a:pPr lvl="1"/>
            <a:r>
              <a:rPr lang="de-DE" noProof="0" dirty="0"/>
              <a:t>Pro Modul</a:t>
            </a:r>
          </a:p>
          <a:p>
            <a:r>
              <a:rPr lang="de-DE" noProof="0" dirty="0" err="1"/>
              <a:t>Dependency</a:t>
            </a:r>
            <a:r>
              <a:rPr lang="de-DE" noProof="0" dirty="0"/>
              <a:t> Management</a:t>
            </a:r>
          </a:p>
          <a:p>
            <a:pPr lvl="1"/>
            <a:r>
              <a:rPr lang="de-DE" noProof="0" dirty="0"/>
              <a:t>Klarheit (welche Bibliothek und Version)</a:t>
            </a:r>
          </a:p>
          <a:p>
            <a:pPr lvl="1"/>
            <a:r>
              <a:rPr lang="de-DE" noProof="0" dirty="0"/>
              <a:t>Automatischer Import und Aktualisierung</a:t>
            </a:r>
          </a:p>
          <a:p>
            <a:pPr lvl="1"/>
            <a:r>
              <a:rPr lang="de-DE" dirty="0" err="1"/>
              <a:t>Maven</a:t>
            </a:r>
            <a:r>
              <a:rPr lang="de-DE" dirty="0"/>
              <a:t> Central Repository</a:t>
            </a:r>
          </a:p>
          <a:p>
            <a:pPr lvl="1"/>
            <a:r>
              <a:rPr lang="de-DE" noProof="0" dirty="0"/>
              <a:t>Einbindung alternativer </a:t>
            </a:r>
            <a:r>
              <a:rPr lang="de-DE" noProof="0" dirty="0" err="1"/>
              <a:t>Repositories</a:t>
            </a:r>
            <a:endParaRPr lang="de-DE" noProof="0" dirty="0"/>
          </a:p>
          <a:p>
            <a:r>
              <a:rPr lang="de-DE" dirty="0"/>
              <a:t>Anpassung des </a:t>
            </a:r>
            <a:r>
              <a:rPr lang="de-DE" dirty="0" err="1"/>
              <a:t>Build</a:t>
            </a:r>
            <a:r>
              <a:rPr lang="de-DE" dirty="0"/>
              <a:t>-Prozesses durch </a:t>
            </a:r>
            <a:r>
              <a:rPr lang="de-DE" dirty="0" err="1"/>
              <a:t>Plugins</a:t>
            </a:r>
            <a:endParaRPr lang="de-DE" dirty="0"/>
          </a:p>
          <a:p>
            <a:r>
              <a:rPr lang="de-DE" noProof="0" dirty="0"/>
              <a:t>In viele IDEs integriert</a:t>
            </a:r>
          </a:p>
        </p:txBody>
      </p:sp>
    </p:spTree>
    <p:extLst>
      <p:ext uri="{BB962C8B-B14F-4D97-AF65-F5344CB8AC3E}">
        <p14:creationId xmlns:p14="http://schemas.microsoft.com/office/powerpoint/2010/main" val="31262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4EC9-FA4F-4D21-B662-08DCB2E7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Standard-</a:t>
            </a:r>
            <a:r>
              <a:rPr lang="de-DE" noProof="0" dirty="0" err="1"/>
              <a:t>Build</a:t>
            </a:r>
            <a:r>
              <a:rPr lang="de-DE" noProof="0" dirty="0"/>
              <a:t>-Lebenszyklus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C829A-A95E-4975-B4C3-8BF6EE912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b="1" noProof="0" dirty="0" err="1"/>
              <a:t>Validate</a:t>
            </a:r>
            <a:r>
              <a:rPr lang="de-DE" sz="3200" b="1" noProof="0" dirty="0"/>
              <a:t>	</a:t>
            </a:r>
            <a:r>
              <a:rPr lang="de-DE" sz="3200" noProof="0" dirty="0"/>
              <a:t>–	Prüfung der Projektkonfiguration</a:t>
            </a:r>
          </a:p>
          <a:p>
            <a:pPr marL="0" indent="0">
              <a:buNone/>
            </a:pPr>
            <a:r>
              <a:rPr lang="de-DE" sz="3200" b="1" noProof="0" dirty="0" err="1"/>
              <a:t>Compile</a:t>
            </a:r>
            <a:r>
              <a:rPr lang="de-DE" sz="3200" b="1" noProof="0" dirty="0"/>
              <a:t>	</a:t>
            </a:r>
            <a:r>
              <a:rPr lang="de-DE" sz="3200" noProof="0" dirty="0"/>
              <a:t>–	Kompilierung des Source Code</a:t>
            </a:r>
          </a:p>
          <a:p>
            <a:pPr marL="0" indent="0">
              <a:buNone/>
            </a:pPr>
            <a:r>
              <a:rPr lang="de-DE" sz="3200" b="1" noProof="0" dirty="0"/>
              <a:t>Test		</a:t>
            </a:r>
            <a:r>
              <a:rPr lang="de-DE" sz="3200" noProof="0" dirty="0"/>
              <a:t>–	Ausführen von Unit (!) Tests</a:t>
            </a:r>
          </a:p>
          <a:p>
            <a:pPr marL="0" indent="0">
              <a:buNone/>
            </a:pPr>
            <a:r>
              <a:rPr lang="de-DE" sz="3200" b="1" noProof="0" dirty="0"/>
              <a:t>Package	</a:t>
            </a:r>
            <a:r>
              <a:rPr lang="de-DE" sz="3200" noProof="0" dirty="0"/>
              <a:t>–	</a:t>
            </a:r>
            <a:r>
              <a:rPr lang="de-DE" sz="3200" noProof="0" dirty="0" err="1"/>
              <a:t>Artefakterstellung</a:t>
            </a:r>
            <a:r>
              <a:rPr lang="de-DE" sz="3200" noProof="0" dirty="0"/>
              <a:t> (</a:t>
            </a:r>
            <a:r>
              <a:rPr lang="de-DE" sz="3200" noProof="0" dirty="0" err="1"/>
              <a:t>jars</a:t>
            </a:r>
            <a:r>
              <a:rPr lang="de-DE" sz="3200" noProof="0" dirty="0"/>
              <a:t>)</a:t>
            </a:r>
          </a:p>
          <a:p>
            <a:pPr marL="0" indent="0">
              <a:buNone/>
            </a:pPr>
            <a:r>
              <a:rPr lang="de-DE" sz="3200" b="1" noProof="0" dirty="0" err="1"/>
              <a:t>Verify</a:t>
            </a:r>
            <a:r>
              <a:rPr lang="de-DE" sz="3200" noProof="0" dirty="0"/>
              <a:t> 	–	Ausführen von Integrationstests und Prüfung</a:t>
            </a:r>
          </a:p>
          <a:p>
            <a:pPr marL="0" indent="0">
              <a:buNone/>
            </a:pPr>
            <a:r>
              <a:rPr lang="de-DE" sz="3200" b="1" noProof="0" dirty="0" err="1"/>
              <a:t>Install</a:t>
            </a:r>
            <a:r>
              <a:rPr lang="de-DE" sz="3200" noProof="0" dirty="0"/>
              <a:t> 	–	Installation ins lokale Repository</a:t>
            </a:r>
          </a:p>
          <a:p>
            <a:pPr marL="0" indent="0">
              <a:buNone/>
            </a:pPr>
            <a:r>
              <a:rPr lang="de-DE" sz="3200" b="1" noProof="0" dirty="0" err="1"/>
              <a:t>Deploy</a:t>
            </a:r>
            <a:r>
              <a:rPr lang="de-DE" sz="3200" noProof="0" dirty="0"/>
              <a:t> 	–	Installation ins </a:t>
            </a:r>
            <a:r>
              <a:rPr lang="de-DE" sz="3200" dirty="0" err="1"/>
              <a:t>Remoter</a:t>
            </a:r>
            <a:r>
              <a:rPr lang="de-DE" sz="3200" noProof="0" dirty="0" err="1"/>
              <a:t>epository</a:t>
            </a:r>
            <a:endParaRPr lang="de-DE" sz="3200" noProof="0" dirty="0"/>
          </a:p>
        </p:txBody>
      </p:sp>
    </p:spTree>
    <p:extLst>
      <p:ext uri="{BB962C8B-B14F-4D97-AF65-F5344CB8AC3E}">
        <p14:creationId xmlns:p14="http://schemas.microsoft.com/office/powerpoint/2010/main" val="429338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FCAA-3464-4894-ACC9-E64842DE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Standardprojektstruktur (reduziert)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B8D21-82D7-460D-A693-769841025A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 typeface="Calibri" panose="020F0502020204030204" pitchFamily="34" charset="0"/>
              <a:buChar char="˫"/>
            </a:pPr>
            <a:r>
              <a:rPr lang="de-DE" sz="2400" i="1" noProof="0" dirty="0"/>
              <a:t>Project/</a:t>
            </a:r>
            <a:r>
              <a:rPr lang="de-DE" sz="2400" i="1" noProof="0" dirty="0" err="1"/>
              <a:t>module</a:t>
            </a:r>
            <a:r>
              <a:rPr lang="de-DE" sz="2400" i="1" noProof="0" dirty="0"/>
              <a:t> </a:t>
            </a:r>
            <a:r>
              <a:rPr lang="de-DE" sz="2400" i="1" noProof="0" dirty="0" err="1"/>
              <a:t>root</a:t>
            </a:r>
            <a:endParaRPr lang="de-DE" sz="2400" i="1" noProof="0" dirty="0"/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˫"/>
            </a:pPr>
            <a:r>
              <a:rPr lang="de-DE" noProof="0" dirty="0" err="1"/>
              <a:t>scr</a:t>
            </a:r>
            <a:endParaRPr lang="de-DE" noProof="0" dirty="0"/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˫"/>
            </a:pPr>
            <a:r>
              <a:rPr lang="de-DE" sz="2400" noProof="0" dirty="0" err="1"/>
              <a:t>main</a:t>
            </a:r>
            <a:endParaRPr lang="de-DE" sz="2400" noProof="0" dirty="0"/>
          </a:p>
          <a:p>
            <a:pPr lvl="3">
              <a:lnSpc>
                <a:spcPct val="100000"/>
              </a:lnSpc>
              <a:buFont typeface="Calibri" panose="020F0502020204030204" pitchFamily="34" charset="0"/>
              <a:buChar char="˫"/>
            </a:pPr>
            <a:r>
              <a:rPr lang="de-DE" sz="2400" noProof="0" dirty="0" err="1"/>
              <a:t>java</a:t>
            </a:r>
            <a:endParaRPr lang="de-DE" sz="2400" noProof="0" dirty="0"/>
          </a:p>
          <a:p>
            <a:pPr lvl="3">
              <a:lnSpc>
                <a:spcPct val="100000"/>
              </a:lnSpc>
              <a:buFont typeface="Calibri" panose="020F0502020204030204" pitchFamily="34" charset="0"/>
              <a:buChar char="˫"/>
            </a:pPr>
            <a:r>
              <a:rPr lang="de-DE" sz="2400" noProof="0" dirty="0" err="1"/>
              <a:t>resources</a:t>
            </a:r>
            <a:endParaRPr lang="de-DE" sz="2400" noProof="0" dirty="0"/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˫"/>
            </a:pPr>
            <a:r>
              <a:rPr lang="de-DE" sz="2400" noProof="0" dirty="0" err="1"/>
              <a:t>test</a:t>
            </a:r>
            <a:endParaRPr lang="de-DE" sz="2400" noProof="0" dirty="0"/>
          </a:p>
          <a:p>
            <a:pPr lvl="3">
              <a:lnSpc>
                <a:spcPct val="100000"/>
              </a:lnSpc>
              <a:buFont typeface="Calibri" panose="020F0502020204030204" pitchFamily="34" charset="0"/>
              <a:buChar char="˫"/>
            </a:pPr>
            <a:r>
              <a:rPr lang="de-DE" sz="2400" noProof="0" dirty="0" err="1"/>
              <a:t>java</a:t>
            </a:r>
            <a:endParaRPr lang="de-DE" sz="2400" noProof="0" dirty="0"/>
          </a:p>
          <a:p>
            <a:pPr lvl="3">
              <a:lnSpc>
                <a:spcPct val="100000"/>
              </a:lnSpc>
              <a:buFont typeface="Calibri" panose="020F0502020204030204" pitchFamily="34" charset="0"/>
              <a:buChar char="˫"/>
            </a:pPr>
            <a:r>
              <a:rPr lang="de-DE" sz="2400" noProof="0" dirty="0" err="1"/>
              <a:t>resources</a:t>
            </a:r>
            <a:endParaRPr lang="de-DE" sz="2400" noProof="0" dirty="0"/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˫"/>
            </a:pPr>
            <a:r>
              <a:rPr lang="de-DE" noProof="0" dirty="0" err="1"/>
              <a:t>target</a:t>
            </a:r>
            <a:endParaRPr lang="de-DE" noProof="0" dirty="0"/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˫"/>
            </a:pPr>
            <a:r>
              <a:rPr lang="de-DE" noProof="0" dirty="0"/>
              <a:t>pom.xml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DBFB8B-E471-4B3A-A3E5-094086F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9115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Calibri" panose="020F0502020204030204" pitchFamily="34" charset="0"/>
              <a:buChar char="="/>
            </a:pPr>
            <a:r>
              <a:rPr lang="de-DE" sz="2400" i="1" noProof="0" dirty="0">
                <a:solidFill>
                  <a:schemeClr val="tx1">
                    <a:lumMod val="65000"/>
                  </a:schemeClr>
                </a:solidFill>
              </a:rPr>
              <a:t>Projekt-/Modulordner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="/>
            </a:pPr>
            <a:r>
              <a:rPr lang="de-DE" noProof="0" dirty="0" err="1">
                <a:solidFill>
                  <a:schemeClr val="tx1">
                    <a:lumMod val="65000"/>
                  </a:schemeClr>
                </a:solidFill>
              </a:rPr>
              <a:t>Unkompilierter</a:t>
            </a:r>
            <a:r>
              <a:rPr lang="de-DE" noProof="0" dirty="0">
                <a:solidFill>
                  <a:schemeClr val="tx1">
                    <a:lumMod val="65000"/>
                  </a:schemeClr>
                </a:solidFill>
              </a:rPr>
              <a:t> Quellcode</a:t>
            </a: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="/>
            </a:pPr>
            <a:r>
              <a:rPr lang="de-DE" sz="2400" noProof="0" dirty="0">
                <a:solidFill>
                  <a:schemeClr val="tx1">
                    <a:lumMod val="65000"/>
                  </a:schemeClr>
                </a:solidFill>
              </a:rPr>
              <a:t>Produktivquellcode</a:t>
            </a:r>
          </a:p>
          <a:p>
            <a:pPr lvl="3">
              <a:lnSpc>
                <a:spcPct val="100000"/>
              </a:lnSpc>
              <a:buFont typeface="Calibri" panose="020F0502020204030204" pitchFamily="34" charset="0"/>
              <a:buChar char="="/>
            </a:pPr>
            <a:r>
              <a:rPr lang="de-DE" sz="2400" noProof="0" dirty="0" err="1">
                <a:solidFill>
                  <a:schemeClr val="tx1">
                    <a:lumMod val="65000"/>
                  </a:schemeClr>
                </a:solidFill>
              </a:rPr>
              <a:t>Javacode</a:t>
            </a:r>
            <a:endParaRPr lang="de-DE" sz="2400" noProof="0" dirty="0">
              <a:solidFill>
                <a:schemeClr val="tx1">
                  <a:lumMod val="65000"/>
                </a:schemeClr>
              </a:solidFill>
            </a:endParaRPr>
          </a:p>
          <a:p>
            <a:pPr lvl="3">
              <a:lnSpc>
                <a:spcPct val="100000"/>
              </a:lnSpc>
              <a:buFont typeface="Calibri" panose="020F0502020204030204" pitchFamily="34" charset="0"/>
              <a:buChar char="="/>
            </a:pPr>
            <a:r>
              <a:rPr lang="de-DE" sz="2400" noProof="0" dirty="0">
                <a:solidFill>
                  <a:schemeClr val="tx1">
                    <a:lumMod val="65000"/>
                  </a:schemeClr>
                </a:solidFill>
              </a:rPr>
              <a:t>Ressourcen (I18N, Bilder, …)</a:t>
            </a:r>
          </a:p>
          <a:p>
            <a:pPr lvl="2">
              <a:lnSpc>
                <a:spcPct val="100000"/>
              </a:lnSpc>
              <a:buFont typeface="Calibri" panose="020F0502020204030204" pitchFamily="34" charset="0"/>
              <a:buChar char="="/>
            </a:pPr>
            <a:r>
              <a:rPr lang="de-DE" sz="2600" noProof="0" dirty="0">
                <a:solidFill>
                  <a:schemeClr val="tx1">
                    <a:lumMod val="65000"/>
                  </a:schemeClr>
                </a:solidFill>
              </a:rPr>
              <a:t>(Unit-)Testquellcode</a:t>
            </a:r>
          </a:p>
          <a:p>
            <a:pPr lvl="3">
              <a:lnSpc>
                <a:spcPct val="100000"/>
              </a:lnSpc>
              <a:buFont typeface="Calibri" panose="020F0502020204030204" pitchFamily="34" charset="0"/>
              <a:buChar char="="/>
            </a:pPr>
            <a:r>
              <a:rPr lang="de-DE" sz="2400" noProof="0" dirty="0">
                <a:solidFill>
                  <a:schemeClr val="tx1">
                    <a:lumMod val="65000"/>
                  </a:schemeClr>
                </a:solidFill>
              </a:rPr>
              <a:t>(Unit-)Testklassen</a:t>
            </a:r>
          </a:p>
          <a:p>
            <a:pPr lvl="3">
              <a:lnSpc>
                <a:spcPct val="100000"/>
              </a:lnSpc>
              <a:buFont typeface="Calibri" panose="020F0502020204030204" pitchFamily="34" charset="0"/>
              <a:buChar char="="/>
            </a:pPr>
            <a:r>
              <a:rPr lang="de-DE" sz="2400" noProof="0" dirty="0">
                <a:solidFill>
                  <a:schemeClr val="tx1">
                    <a:lumMod val="65000"/>
                  </a:schemeClr>
                </a:solidFill>
              </a:rPr>
              <a:t>(Unit-)Testressourcen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="/>
            </a:pPr>
            <a:r>
              <a:rPr lang="de-DE" noProof="0" dirty="0">
                <a:solidFill>
                  <a:schemeClr val="tx1">
                    <a:lumMod val="65000"/>
                  </a:schemeClr>
                </a:solidFill>
              </a:rPr>
              <a:t>Kompilierter Code und Artefakte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="/>
            </a:pPr>
            <a:r>
              <a:rPr lang="de-DE" noProof="0" dirty="0">
                <a:solidFill>
                  <a:schemeClr val="tx1">
                    <a:lumMod val="65000"/>
                  </a:schemeClr>
                </a:solidFill>
              </a:rPr>
              <a:t>Konfigurationsdatei</a:t>
            </a:r>
          </a:p>
        </p:txBody>
      </p:sp>
    </p:spTree>
    <p:extLst>
      <p:ext uri="{BB962C8B-B14F-4D97-AF65-F5344CB8AC3E}">
        <p14:creationId xmlns:p14="http://schemas.microsoft.com/office/powerpoint/2010/main" val="198839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213C-6B92-428A-827F-894C8251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Project </a:t>
            </a:r>
            <a:r>
              <a:rPr lang="de-DE" noProof="0" dirty="0" err="1"/>
              <a:t>Object</a:t>
            </a:r>
            <a:r>
              <a:rPr lang="de-DE" noProof="0" dirty="0"/>
              <a:t> Model (reduziert)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0B9E-A718-48D9-A390-3D655CC61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Fundamental</a:t>
            </a:r>
          </a:p>
          <a:p>
            <a:r>
              <a:rPr lang="de-DE" noProof="0" dirty="0"/>
              <a:t>XML</a:t>
            </a:r>
            <a:r>
              <a:rPr lang="de-DE" dirty="0"/>
              <a:t>-</a:t>
            </a:r>
            <a:r>
              <a:rPr lang="de-DE" noProof="0" dirty="0"/>
              <a:t>Format</a:t>
            </a:r>
          </a:p>
          <a:p>
            <a:r>
              <a:rPr lang="de-DE" noProof="0" dirty="0"/>
              <a:t>Enthält die gesamte Konfiguration des Projekts bzw. Moduls, u.a.</a:t>
            </a:r>
          </a:p>
          <a:p>
            <a:pPr lvl="1"/>
            <a:r>
              <a:rPr lang="de-DE" dirty="0" err="1"/>
              <a:t>Maven</a:t>
            </a:r>
            <a:r>
              <a:rPr lang="de-DE" noProof="0" dirty="0"/>
              <a:t>-Koordinaten</a:t>
            </a:r>
          </a:p>
          <a:p>
            <a:pPr lvl="1"/>
            <a:r>
              <a:rPr lang="de-DE" noProof="0" dirty="0"/>
              <a:t>Java-Version</a:t>
            </a:r>
          </a:p>
          <a:p>
            <a:pPr lvl="1"/>
            <a:r>
              <a:rPr lang="de-DE" dirty="0" err="1"/>
              <a:t>Repositories</a:t>
            </a:r>
            <a:endParaRPr lang="de-DE" noProof="0" dirty="0"/>
          </a:p>
          <a:p>
            <a:pPr lvl="1"/>
            <a:r>
              <a:rPr lang="de-DE" noProof="0" dirty="0" err="1"/>
              <a:t>Dependencies</a:t>
            </a:r>
            <a:endParaRPr lang="de-DE" dirty="0"/>
          </a:p>
          <a:p>
            <a:pPr lvl="1"/>
            <a:r>
              <a:rPr lang="de-DE" noProof="0" dirty="0" err="1"/>
              <a:t>Build</a:t>
            </a:r>
            <a:r>
              <a:rPr lang="de-DE" noProof="0" dirty="0"/>
              <a:t>-Phasen-Anpassungen (</a:t>
            </a:r>
            <a:r>
              <a:rPr lang="de-DE" noProof="0" dirty="0" err="1"/>
              <a:t>Plugins</a:t>
            </a:r>
            <a:r>
              <a:rPr lang="de-DE" noProof="0" dirty="0"/>
              <a:t>)</a:t>
            </a:r>
          </a:p>
          <a:p>
            <a:r>
              <a:rPr lang="de-DE" noProof="0" dirty="0"/>
              <a:t>Vererbungshierarchie</a:t>
            </a:r>
          </a:p>
          <a:p>
            <a:pPr lvl="1"/>
            <a:r>
              <a:rPr lang="de-DE" dirty="0"/>
              <a:t>Erbt von der Super-BOM</a:t>
            </a:r>
          </a:p>
          <a:p>
            <a:pPr lvl="1"/>
            <a:r>
              <a:rPr lang="de-DE" noProof="0" dirty="0"/>
              <a:t>Wird an Untermodule vererbt</a:t>
            </a:r>
          </a:p>
        </p:txBody>
      </p:sp>
    </p:spTree>
    <p:extLst>
      <p:ext uri="{BB962C8B-B14F-4D97-AF65-F5344CB8AC3E}">
        <p14:creationId xmlns:p14="http://schemas.microsoft.com/office/powerpoint/2010/main" val="288673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820F3033455448A19E237BA15264A3" ma:contentTypeVersion="13" ma:contentTypeDescription="Create a new document." ma:contentTypeScope="" ma:versionID="358a244b7d500b56d6272a86eaaf35bd">
  <xsd:schema xmlns:xsd="http://www.w3.org/2001/XMLSchema" xmlns:xs="http://www.w3.org/2001/XMLSchema" xmlns:p="http://schemas.microsoft.com/office/2006/metadata/properties" xmlns:ns3="539b3f7f-e5d7-4bb6-ae0a-be8b7e472059" xmlns:ns4="377f1e07-9c56-47c0-8830-951c6e87014a" targetNamespace="http://schemas.microsoft.com/office/2006/metadata/properties" ma:root="true" ma:fieldsID="915c6a1934ef19b6781485de60450a6d" ns3:_="" ns4:_="">
    <xsd:import namespace="539b3f7f-e5d7-4bb6-ae0a-be8b7e472059"/>
    <xsd:import namespace="377f1e07-9c56-47c0-8830-951c6e87014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9b3f7f-e5d7-4bb6-ae0a-be8b7e47205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7f1e07-9c56-47c0-8830-951c6e8701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5BB231-16BA-49FB-B071-28B017EB6A4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67641A-410B-4EF4-93A8-5846288454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9b3f7f-e5d7-4bb6-ae0a-be8b7e472059"/>
    <ds:schemaRef ds:uri="377f1e07-9c56-47c0-8830-951c6e8701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B0804F-7557-472A-BF64-A6BE0B19551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2f7676c-f455-423c-82f6-dc2d99791af7}" enabled="0" method="" siteId="{42f7676c-f455-423c-82f6-dc2d99791af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1821</Words>
  <Application>Microsoft Office PowerPoint</Application>
  <PresentationFormat>Widescreen</PresentationFormat>
  <Paragraphs>540</Paragraphs>
  <Slides>57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Aktuelle Themen der IT</vt:lpstr>
      <vt:lpstr>Agenda</vt:lpstr>
      <vt:lpstr>Build-Werkzeuge</vt:lpstr>
      <vt:lpstr>Build Tools</vt:lpstr>
      <vt:lpstr>Build Tools</vt:lpstr>
      <vt:lpstr>Maven</vt:lpstr>
      <vt:lpstr>Standard-Build-Lebenszyklus</vt:lpstr>
      <vt:lpstr>Standardprojektstruktur (reduziert)</vt:lpstr>
      <vt:lpstr>Project Object Model (reduziert)</vt:lpstr>
      <vt:lpstr>Maven-Koordinaten</vt:lpstr>
      <vt:lpstr>Dependencies</vt:lpstr>
      <vt:lpstr>Build Plugins</vt:lpstr>
      <vt:lpstr>Demo</vt:lpstr>
      <vt:lpstr>Übung</vt:lpstr>
      <vt:lpstr>Versionsverwaltung</vt:lpstr>
      <vt:lpstr>Versionsverwaltung</vt:lpstr>
      <vt:lpstr>Konzepte</vt:lpstr>
      <vt:lpstr>Beispiele</vt:lpstr>
      <vt:lpstr>Git</vt:lpstr>
      <vt:lpstr>Git</vt:lpstr>
      <vt:lpstr>Einfacher Workflow</vt:lpstr>
      <vt:lpstr>Demo</vt:lpstr>
      <vt:lpstr>Übung</vt:lpstr>
      <vt:lpstr>Unit-Tests</vt:lpstr>
      <vt:lpstr>PowerPoint Presentation</vt:lpstr>
      <vt:lpstr>Prinzip</vt:lpstr>
      <vt:lpstr>Prinzip</vt:lpstr>
      <vt:lpstr>Prinzip</vt:lpstr>
      <vt:lpstr>Prinzip</vt:lpstr>
      <vt:lpstr>Unit-Tests</vt:lpstr>
      <vt:lpstr>Unit-Tests</vt:lpstr>
      <vt:lpstr>Warum Unit-Test?</vt:lpstr>
      <vt:lpstr>Warum Unit-Test?</vt:lpstr>
      <vt:lpstr>Warum Unit-Test?</vt:lpstr>
      <vt:lpstr>Vorgehensweise mit JUnit 5</vt:lpstr>
      <vt:lpstr>Die Drei As</vt:lpstr>
      <vt:lpstr>Demo</vt:lpstr>
      <vt:lpstr>Exkurs: Caesar-Verschlüsselung</vt:lpstr>
      <vt:lpstr>Exkurs: Caesar-Verschlüsselung</vt:lpstr>
      <vt:lpstr>Übung</vt:lpstr>
      <vt:lpstr>Abhängigkeiten</vt:lpstr>
      <vt:lpstr>Anforderung an Unit-Tests</vt:lpstr>
      <vt:lpstr>Die Realiatät</vt:lpstr>
      <vt:lpstr>Konsequenz</vt:lpstr>
      <vt:lpstr>Fehlerquellen</vt:lpstr>
      <vt:lpstr>Fehlerquellen</vt:lpstr>
      <vt:lpstr>Fehlerquellen</vt:lpstr>
      <vt:lpstr>Fehlerquellen</vt:lpstr>
      <vt:lpstr>Abhängigkeit auflösen</vt:lpstr>
      <vt:lpstr>Übrigens</vt:lpstr>
      <vt:lpstr>Voraussetzung Testbarer Code</vt:lpstr>
      <vt:lpstr>Nichttestbarer Code</vt:lpstr>
      <vt:lpstr>Testbarer Code</vt:lpstr>
      <vt:lpstr>Abhängigkeit auflösen</vt:lpstr>
      <vt:lpstr>Demo</vt:lpstr>
      <vt:lpstr>Übung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maintenance</dc:title>
  <dc:creator>Gutgesell, Patrick</dc:creator>
  <cp:lastModifiedBy>Gutgesell, Patrick</cp:lastModifiedBy>
  <cp:revision>32</cp:revision>
  <dcterms:created xsi:type="dcterms:W3CDTF">2020-10-22T05:43:54Z</dcterms:created>
  <dcterms:modified xsi:type="dcterms:W3CDTF">2024-03-18T08:35:28Z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0x01010054820F3033455448A19E237BA15264A3</vt:lpwstr>
  </property>
</Properties>
</file>