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66" r:id="rId5"/>
    <p:sldId id="267" r:id="rId6"/>
    <p:sldId id="277" r:id="rId7"/>
    <p:sldId id="262" r:id="rId8"/>
    <p:sldId id="259" r:id="rId9"/>
    <p:sldId id="260" r:id="rId10"/>
    <p:sldId id="261" r:id="rId11"/>
    <p:sldId id="263" r:id="rId12"/>
    <p:sldId id="280" r:id="rId13"/>
    <p:sldId id="279" r:id="rId14"/>
    <p:sldId id="281" r:id="rId15"/>
    <p:sldId id="268" r:id="rId16"/>
    <p:sldId id="282" r:id="rId17"/>
    <p:sldId id="273" r:id="rId18"/>
    <p:sldId id="274" r:id="rId19"/>
    <p:sldId id="275" r:id="rId20"/>
    <p:sldId id="276" r:id="rId21"/>
    <p:sldId id="272" r:id="rId22"/>
    <p:sldId id="28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D9E6B-C072-4D7A-B59A-50AC8BFD878C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B93E3-93CD-4E6E-941D-12FC85ED9A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867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278313" y="10156826"/>
            <a:ext cx="3279779" cy="5333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449263" hangingPunct="0">
              <a:lnSpc>
                <a:spcPct val="95000"/>
              </a:lnSpc>
              <a:tabLst>
                <a:tab pos="723903" algn="l"/>
                <a:tab pos="1447796" algn="l"/>
                <a:tab pos="2171699" algn="l"/>
                <a:tab pos="289560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C6477A-030E-4E08-A243-7CD92B6EDFF0}" type="slidenum">
              <a:rPr lang="fr-CH" sz="1400" smtClean="0">
                <a:solidFill>
                  <a:srgbClr val="000000"/>
                </a:solidFill>
                <a:latin typeface="Times New Roman" pitchFamily="16"/>
                <a:ea typeface="Microsoft YaHei"/>
              </a:rPr>
              <a:pPr algn="r" defTabSz="449263" hangingPunct="0">
                <a:lnSpc>
                  <a:spcPct val="95000"/>
                </a:lnSpc>
                <a:tabLst>
                  <a:tab pos="723903" algn="l"/>
                  <a:tab pos="1447796" algn="l"/>
                  <a:tab pos="2171699" algn="l"/>
                  <a:tab pos="2895603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fr-CH" sz="1400" smtClean="0">
              <a:solidFill>
                <a:srgbClr val="000000"/>
              </a:solidFill>
              <a:latin typeface="Times New Roman" pitchFamily="16"/>
              <a:ea typeface="Microsoft YaHei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55651" y="5078413"/>
            <a:ext cx="6048371" cy="4811709"/>
          </a:xfrm>
        </p:spPr>
        <p:txBody>
          <a:bodyPr wrap="none" anchor="ctr"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761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1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30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2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6079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913922" y="2129985"/>
            <a:ext cx="10364162" cy="1470395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829755" y="3885530"/>
            <a:ext cx="8534395" cy="1752666"/>
          </a:xfrm>
        </p:spPr>
        <p:txBody>
          <a:bodyPr anchorCtr="1"/>
          <a:lstStyle>
            <a:lvl1pPr marL="0" indent="0" algn="ctr">
              <a:defRPr lang="fr-FR"/>
            </a:lvl1pPr>
          </a:lstStyle>
          <a:p>
            <a:pPr lvl="0"/>
            <a:r>
              <a:rPr lang="fr-FR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D03EDF5-7C6E-4C94-B7EE-85B95772183B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7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F4438ECC-E3A3-47A7-A13C-FBF675AD5D4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6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963843" y="4406862"/>
            <a:ext cx="10362237" cy="1362381"/>
          </a:xfrm>
        </p:spPr>
        <p:txBody>
          <a:bodyPr anchor="t" anchorCtr="0"/>
          <a:lstStyle>
            <a:lvl1pPr algn="l">
              <a:defRPr lang="fr-FR" sz="3629" b="1" cap="all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963843" y="2906223"/>
            <a:ext cx="10362237" cy="1500639"/>
          </a:xfrm>
        </p:spPr>
        <p:txBody>
          <a:bodyPr anchor="b"/>
          <a:lstStyle>
            <a:lvl1pPr marL="0" indent="0">
              <a:defRPr lang="fr-FR" sz="1814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6FD4E38E-6BF3-4F77-8B0F-245E43FD12A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1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608643" y="1604331"/>
            <a:ext cx="5391360" cy="4524953"/>
          </a:xfrm>
        </p:spPr>
        <p:txBody>
          <a:bodyPr/>
          <a:lstStyle>
            <a:lvl1pPr>
              <a:defRPr lang="fr-FR" sz="2540"/>
            </a:lvl1pPr>
            <a:lvl2pPr>
              <a:defRPr lang="fr-FR" sz="2177"/>
            </a:lvl2pPr>
            <a:lvl3pPr>
              <a:defRPr lang="fr-FR" sz="1814"/>
            </a:lvl3pPr>
            <a:lvl4pPr>
              <a:defRPr lang="fr-FR" sz="1633"/>
            </a:lvl4pPr>
            <a:lvl5pPr>
              <a:defRPr lang="fr-FR" sz="1633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84315" y="1604331"/>
            <a:ext cx="5393284" cy="4524953"/>
          </a:xfrm>
        </p:spPr>
        <p:txBody>
          <a:bodyPr/>
          <a:lstStyle>
            <a:lvl1pPr>
              <a:defRPr lang="fr-FR" sz="2540"/>
            </a:lvl1pPr>
            <a:lvl2pPr>
              <a:defRPr lang="fr-FR" sz="2177"/>
            </a:lvl2pPr>
            <a:lvl3pPr>
              <a:defRPr lang="fr-FR" sz="1814"/>
            </a:lvl3pPr>
            <a:lvl4pPr>
              <a:defRPr lang="fr-FR" sz="1633"/>
            </a:lvl4pPr>
            <a:lvl5pPr>
              <a:defRPr lang="fr-FR" sz="1633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A8E92A9-5117-4DC2-8939-3B2C4CC49D1E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10556" y="275072"/>
            <a:ext cx="10972805" cy="1142043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10556" y="1535196"/>
            <a:ext cx="5385597" cy="639424"/>
          </a:xfrm>
        </p:spPr>
        <p:txBody>
          <a:bodyPr anchor="b"/>
          <a:lstStyle>
            <a:lvl1pPr marL="0" indent="0">
              <a:defRPr lang="fr-FR" sz="2177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0556" y="2174630"/>
            <a:ext cx="5385597" cy="3951776"/>
          </a:xfrm>
        </p:spPr>
        <p:txBody>
          <a:bodyPr/>
          <a:lstStyle>
            <a:lvl1pPr>
              <a:defRPr lang="fr-FR" sz="2177"/>
            </a:lvl1pPr>
            <a:lvl2pPr>
              <a:defRPr lang="fr-FR" sz="1814"/>
            </a:lvl2pPr>
            <a:lvl3pPr>
              <a:defRPr lang="fr-FR" sz="1633"/>
            </a:lvl3pPr>
            <a:lvl4pPr>
              <a:defRPr lang="fr-FR" sz="1452"/>
            </a:lvl4pPr>
            <a:lvl5pPr>
              <a:defRPr lang="fr-FR" sz="1452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93914" y="1535196"/>
            <a:ext cx="5389435" cy="639424"/>
          </a:xfrm>
        </p:spPr>
        <p:txBody>
          <a:bodyPr anchor="b"/>
          <a:lstStyle>
            <a:lvl1pPr marL="0" indent="0">
              <a:defRPr lang="fr-FR" sz="2177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93914" y="2174630"/>
            <a:ext cx="5389435" cy="3951776"/>
          </a:xfrm>
        </p:spPr>
        <p:txBody>
          <a:bodyPr/>
          <a:lstStyle>
            <a:lvl1pPr>
              <a:defRPr lang="fr-FR" sz="2177"/>
            </a:lvl1pPr>
            <a:lvl2pPr>
              <a:defRPr lang="fr-FR" sz="1814"/>
            </a:lvl2pPr>
            <a:lvl3pPr>
              <a:defRPr lang="fr-FR" sz="1633"/>
            </a:lvl3pPr>
            <a:lvl4pPr>
              <a:defRPr lang="fr-FR" sz="1452"/>
            </a:lvl4pPr>
            <a:lvl5pPr>
              <a:defRPr lang="fr-FR" sz="1452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2A3F5EF-EF03-43D8-8AEC-244A061770F8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68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3FBCD63-9922-43A4-B586-02A435A9725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B04A0DF-977C-483E-A1D2-F5DBC5EB1A9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66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10556" y="273628"/>
            <a:ext cx="4010884" cy="1160765"/>
          </a:xfrm>
        </p:spPr>
        <p:txBody>
          <a:bodyPr anchor="b" anchorCtr="0"/>
          <a:lstStyle>
            <a:lvl1pPr algn="l">
              <a:defRPr lang="fr-FR" sz="1814" b="1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767355" y="273627"/>
            <a:ext cx="6815994" cy="5852778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10556" y="1434394"/>
            <a:ext cx="4010884" cy="4692013"/>
          </a:xfrm>
        </p:spPr>
        <p:txBody>
          <a:bodyPr/>
          <a:lstStyle>
            <a:lvl1pPr marL="0" indent="0">
              <a:defRPr lang="fr-FR" sz="127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868941F-3617-45C5-AB85-E10FB4C969E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1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5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2390403" y="4800026"/>
            <a:ext cx="7315195" cy="567421"/>
          </a:xfrm>
        </p:spPr>
        <p:txBody>
          <a:bodyPr anchor="b" anchorCtr="0"/>
          <a:lstStyle>
            <a:lvl1pPr algn="l">
              <a:defRPr lang="fr-FR" sz="1814" b="1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2390403" y="612067"/>
            <a:ext cx="7315195" cy="4115956"/>
          </a:xfrm>
        </p:spPr>
        <p:txBody>
          <a:bodyPr/>
          <a:lstStyle>
            <a:lvl1pPr marL="0" indent="0">
              <a:defRPr lang="fr-CH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2390403" y="5367447"/>
            <a:ext cx="7315195" cy="805048"/>
          </a:xfrm>
        </p:spPr>
        <p:txBody>
          <a:bodyPr/>
          <a:lstStyle>
            <a:lvl1pPr marL="0" indent="0">
              <a:defRPr lang="fr-FR" sz="127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E47C5A3-E6E0-4F81-B6B4-E288C1A9B9D1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6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CC0C474-572E-4C24-8B59-561023C0B742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7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835836" y="273627"/>
            <a:ext cx="2741764" cy="5855657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608643" y="273627"/>
            <a:ext cx="8042881" cy="5855657"/>
          </a:xfrm>
        </p:spPr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7D6D95-88A8-418D-855E-1A13732622B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0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7E3EE46-E6B2-4480-99E7-31B41E0045D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9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609585">
              <a:defRPr/>
            </a:lvl2pPr>
            <a:lvl3pPr indent="1219170">
              <a:defRPr/>
            </a:lvl3pPr>
            <a:lvl4pPr indent="1828754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1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3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399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42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34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6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43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tile sx="80000" sy="8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608643" y="273627"/>
            <a:ext cx="10968956" cy="11434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type="body" idx="1"/>
          </p:nvPr>
        </p:nvSpPr>
        <p:spPr>
          <a:xfrm>
            <a:off x="608643" y="1604331"/>
            <a:ext cx="10968956" cy="45249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8227" rIns="0" bIns="0" anchor="t" anchorCtr="0" compatLnSpc="1">
            <a:noAutofit/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608643" y="6247376"/>
            <a:ext cx="2837756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endParaRPr smtClean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4170235" y="6247376"/>
            <a:ext cx="3863045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  <a:tab pos="2626891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endParaRPr smtClean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8741755" y="6247376"/>
            <a:ext cx="2837756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fld id="{CB0ED441-CEC4-4AA0-B30F-DF4DD9FAB7B4}" type="slidenum">
              <a:rPr smtClean="0"/>
              <a:pPr/>
              <a:t>‹N°›</a:t>
            </a:fld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26966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407571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/>
        <a:defRPr lang="en-GB" sz="3992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1pPr>
    </p:titleStyle>
    <p:bodyStyle>
      <a:lvl1pPr marL="311079" marR="0" lvl="0" indent="-311079" algn="l" defTabSz="407571" rtl="0" fontAlgn="auto" hangingPunct="0">
        <a:lnSpc>
          <a:spcPct val="93000"/>
        </a:lnSpc>
        <a:spcBef>
          <a:spcPts val="0"/>
        </a:spcBef>
        <a:spcAft>
          <a:spcPts val="1284"/>
        </a:spcAft>
        <a:buNone/>
        <a:tabLst/>
        <a:defRPr lang="en-GB" sz="2903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1pPr>
      <a:lvl2pPr marL="674004" marR="0" lvl="1" indent="-259232" algn="l" defTabSz="407571" rtl="0" fontAlgn="auto" hangingPunct="0">
        <a:lnSpc>
          <a:spcPct val="93000"/>
        </a:lnSpc>
        <a:spcBef>
          <a:spcPts val="0"/>
        </a:spcBef>
        <a:spcAft>
          <a:spcPts val="1034"/>
        </a:spcAft>
        <a:buNone/>
        <a:tabLst/>
        <a:defRPr lang="en-GB" sz="2540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2pPr>
      <a:lvl3pPr marL="1036930" marR="0" lvl="2" indent="-207386" algn="l" defTabSz="407571" rtl="0" fontAlgn="auto" hangingPunct="0">
        <a:lnSpc>
          <a:spcPct val="93000"/>
        </a:lnSpc>
        <a:spcBef>
          <a:spcPts val="0"/>
        </a:spcBef>
        <a:spcAft>
          <a:spcPts val="771"/>
        </a:spcAft>
        <a:buNone/>
        <a:tabLst/>
        <a:defRPr lang="en-GB" sz="2177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3pPr>
      <a:lvl4pPr marL="1451701" marR="0" lvl="3" indent="-207386" algn="l" defTabSz="407571" rtl="0" fontAlgn="auto" hangingPunct="0">
        <a:lnSpc>
          <a:spcPct val="93000"/>
        </a:lnSpc>
        <a:spcBef>
          <a:spcPts val="0"/>
        </a:spcBef>
        <a:spcAft>
          <a:spcPts val="522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4pPr>
      <a:lvl5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5pPr>
      <a:lvl6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6pPr>
      <a:lvl7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7pPr>
      <a:lvl8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8pPr>
      <a:lvl9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20497"/>
            <a:ext cx="12192000" cy="147002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Performance analysis of</a:t>
            </a:r>
            <a:br>
              <a:rPr lang="en-US" altLang="en-US" sz="3600" b="1" dirty="0" smtClean="0">
                <a:solidFill>
                  <a:srgbClr val="0099CC"/>
                </a:solidFill>
                <a:latin typeface="+mn-lt"/>
              </a:rPr>
            </a:b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multi-threading in In-Memory Data-Stores</a:t>
            </a:r>
            <a:endParaRPr lang="en-US" altLang="en-US" sz="3600" b="1" dirty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95728"/>
            <a:ext cx="12192000" cy="3502152"/>
          </a:xfrm>
        </p:spPr>
        <p:txBody>
          <a:bodyPr>
            <a:noAutofit/>
          </a:bodyPr>
          <a:lstStyle/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Grégory Ludovic Maitre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Patrick Daniel Oliveira Andrade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 smtClean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29</a:t>
            </a:r>
            <a:r>
              <a:rPr lang="fr-FR" altLang="en-US" sz="1700" baseline="30000" dirty="0" smtClean="0">
                <a:solidFill>
                  <a:srgbClr val="5F5F5F"/>
                </a:solidFill>
              </a:rPr>
              <a:t>st</a:t>
            </a:r>
            <a:r>
              <a:rPr lang="fr-FR" altLang="en-US" sz="1700" dirty="0" smtClean="0">
                <a:solidFill>
                  <a:srgbClr val="5F5F5F"/>
                </a:solidFill>
              </a:rPr>
              <a:t> May 2015</a:t>
            </a:r>
            <a:endParaRPr lang="fr-FR" altLang="en-US" sz="17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Experiments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5"/>
            <a:ext cx="10579608" cy="3385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From 1 to 500 parallel clients (step of 1) each sending 100 randomized requests over EPFL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 and Ethernet private network.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From 1 </a:t>
            </a:r>
            <a:r>
              <a:rPr lang="en-US" sz="2200" dirty="0">
                <a:solidFill>
                  <a:srgbClr val="5F5F5F"/>
                </a:solidFill>
              </a:rPr>
              <a:t>to 500 </a:t>
            </a:r>
            <a:r>
              <a:rPr lang="en-US" sz="2200" dirty="0" smtClean="0">
                <a:solidFill>
                  <a:srgbClr val="5F5F5F"/>
                </a:solidFill>
              </a:rPr>
              <a:t>parallel clients (step of 20) </a:t>
            </a:r>
            <a:r>
              <a:rPr lang="en-US" sz="2200" dirty="0">
                <a:solidFill>
                  <a:srgbClr val="5F5F5F"/>
                </a:solidFill>
              </a:rPr>
              <a:t>each </a:t>
            </a:r>
            <a:r>
              <a:rPr lang="en-US" sz="2200" dirty="0" smtClean="0">
                <a:solidFill>
                  <a:srgbClr val="5F5F5F"/>
                </a:solidFill>
              </a:rPr>
              <a:t>sending </a:t>
            </a:r>
            <a:r>
              <a:rPr lang="en-US" sz="2200" dirty="0">
                <a:solidFill>
                  <a:srgbClr val="5F5F5F"/>
                </a:solidFill>
              </a:rPr>
              <a:t>100 randomized </a:t>
            </a:r>
            <a:r>
              <a:rPr lang="en-US" sz="2200" dirty="0" smtClean="0">
                <a:solidFill>
                  <a:srgbClr val="5F5F5F"/>
                </a:solidFill>
              </a:rPr>
              <a:t>requests over Ethernet private network. Each experiment is done 20 times.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Set the number of clients (10, 25, 50 and 300), each sending 100 requests over Ethernet</a:t>
            </a:r>
            <a:r>
              <a:rPr lang="en-US" sz="2200" dirty="0">
                <a:solidFill>
                  <a:srgbClr val="5F5F5F"/>
                </a:solidFill>
              </a:rPr>
              <a:t>. Each experiment is done </a:t>
            </a:r>
            <a:r>
              <a:rPr lang="en-US" sz="2200" dirty="0" smtClean="0">
                <a:solidFill>
                  <a:srgbClr val="5F5F5F"/>
                </a:solidFill>
              </a:rPr>
              <a:t>300 </a:t>
            </a:r>
            <a:r>
              <a:rPr lang="en-US" sz="2200" dirty="0">
                <a:solidFill>
                  <a:srgbClr val="5F5F5F"/>
                </a:solidFill>
              </a:rPr>
              <a:t>times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  <a:endParaRPr lang="en-US" sz="2200" dirty="0">
              <a:solidFill>
                <a:srgbClr val="5F5F5F"/>
              </a:solidFill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Numerical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Analysis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:</a:t>
            </a:r>
          </a:p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Goals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recall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67104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Evaluate the performance of all the architectures of In-Memory Data-Stores that we built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Compare the performances between the different architectures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Give suitable architecture depending on average clients served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Performance analysis will be, in this case, analysis of the average waiting time of a client for an answer after performing a request to the data-store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6758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3" y="585684"/>
            <a:ext cx="7259390" cy="5766478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over EPFL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WiFi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601735" y="1014984"/>
            <a:ext cx="4288536" cy="2058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tend to be better than classical IO of java.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However, to much variability to conclude anything.</a:t>
            </a:r>
          </a:p>
        </p:txBody>
      </p:sp>
    </p:spTree>
    <p:extLst>
      <p:ext uri="{BB962C8B-B14F-4D97-AF65-F5344CB8AC3E}">
        <p14:creationId xmlns:p14="http://schemas.microsoft.com/office/powerpoint/2010/main" val="3729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7" y="721785"/>
            <a:ext cx="7005120" cy="5631225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over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private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Ethernet network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tend to be better than classical IO of java.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Less variability than on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Overall performances seem better.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Still difficult to evaluate performances between java IO architectures themselves. Same for java NIO.</a:t>
            </a:r>
          </a:p>
        </p:txBody>
      </p:sp>
    </p:spTree>
    <p:extLst>
      <p:ext uri="{BB962C8B-B14F-4D97-AF65-F5344CB8AC3E}">
        <p14:creationId xmlns:p14="http://schemas.microsoft.com/office/powerpoint/2010/main" val="11894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" y="738125"/>
            <a:ext cx="7169284" cy="5594579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(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step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20) :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value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better than classical IO of java after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Can distinguish better architectures among IO and NIO ones.</a:t>
            </a:r>
          </a:p>
        </p:txBody>
      </p:sp>
    </p:spTree>
    <p:extLst>
      <p:ext uri="{BB962C8B-B14F-4D97-AF65-F5344CB8AC3E}">
        <p14:creationId xmlns:p14="http://schemas.microsoft.com/office/powerpoint/2010/main" val="16337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" y="704773"/>
            <a:ext cx="7159557" cy="5676163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(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step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20) :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value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better than classical IO of java after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Can distinguish better architectures among IO and NIO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It is the median value so it is more robust to outliers if any.</a:t>
            </a:r>
          </a:p>
        </p:txBody>
      </p:sp>
    </p:spTree>
    <p:extLst>
      <p:ext uri="{BB962C8B-B14F-4D97-AF65-F5344CB8AC3E}">
        <p14:creationId xmlns:p14="http://schemas.microsoft.com/office/powerpoint/2010/main" val="29857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7911"/>
            <a:ext cx="6381345" cy="5473705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Confidence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Interval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10 clients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IO architectures very competitive with the NIO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NIOSingle</a:t>
            </a:r>
            <a:r>
              <a:rPr lang="en-US" sz="2200" dirty="0" smtClean="0">
                <a:solidFill>
                  <a:srgbClr val="5F5F5F"/>
                </a:solidFill>
              </a:rPr>
              <a:t> architecture is the best in front of all IO architectures.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 is one of the bests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2081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25 clients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6408449" cy="5460524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already “better”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only in a maximum of 1.15 times</a:t>
            </a:r>
          </a:p>
        </p:txBody>
      </p:sp>
    </p:spTree>
    <p:extLst>
      <p:ext uri="{BB962C8B-B14F-4D97-AF65-F5344CB8AC3E}">
        <p14:creationId xmlns:p14="http://schemas.microsoft.com/office/powerpoint/2010/main" val="12035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50 clients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9738"/>
            <a:ext cx="6420255" cy="5481880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are better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at around 1.30 times.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 </a:t>
            </a:r>
            <a:r>
              <a:rPr lang="en-US" sz="2200" dirty="0" smtClean="0">
                <a:solidFill>
                  <a:srgbClr val="5F5F5F"/>
                </a:solidFill>
              </a:rPr>
              <a:t>becomes the worst architecture.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>
                <a:solidFill>
                  <a:srgbClr val="5F5F5F"/>
                </a:solidFill>
              </a:rPr>
              <a:t>IOPipelined</a:t>
            </a:r>
            <a:r>
              <a:rPr lang="en-US" sz="2200" dirty="0">
                <a:solidFill>
                  <a:srgbClr val="5F5F5F"/>
                </a:solidFill>
              </a:rPr>
              <a:t> architectures </a:t>
            </a:r>
            <a:r>
              <a:rPr lang="en-US" sz="2200" dirty="0" smtClean="0">
                <a:solidFill>
                  <a:srgbClr val="5F5F5F"/>
                </a:solidFill>
              </a:rPr>
              <a:t>tend to be better </a:t>
            </a:r>
            <a:r>
              <a:rPr lang="en-US" sz="2200" dirty="0">
                <a:solidFill>
                  <a:srgbClr val="5F5F5F"/>
                </a:solidFill>
              </a:rPr>
              <a:t>among the IO ones.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300 clients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672"/>
            <a:ext cx="6415986" cy="5466946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are clearly better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at more than 2 times.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NIOSingle</a:t>
            </a:r>
            <a:r>
              <a:rPr lang="en-US" sz="2200" dirty="0" smtClean="0">
                <a:solidFill>
                  <a:srgbClr val="5F5F5F"/>
                </a:solidFill>
              </a:rPr>
              <a:t> still the best architecture.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IOPipelined</a:t>
            </a:r>
            <a:r>
              <a:rPr lang="en-US" sz="2200" dirty="0" smtClean="0">
                <a:solidFill>
                  <a:srgbClr val="5F5F5F"/>
                </a:solidFill>
              </a:rPr>
              <a:t> architectures are still the best among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Outline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65048" y="1334326"/>
            <a:ext cx="10661904" cy="355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What is a Key-Value Store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Goals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and metric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Factors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Method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Experiments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Numerical Analysis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Conclusion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728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2"/>
          <p:cNvSpPr txBox="1">
            <a:spLocks/>
          </p:cNvSpPr>
          <p:nvPr/>
        </p:nvSpPr>
        <p:spPr>
          <a:xfrm>
            <a:off x="777240" y="1014983"/>
            <a:ext cx="7646914" cy="5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Until 500 clients, the growth is linear for any architecture.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Java NIO architectures become better than IO ones between 10 and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Suitable architectures 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Clients &lt;= 10 : </a:t>
            </a:r>
            <a:r>
              <a:rPr lang="en-US" sz="1800" dirty="0" err="1" smtClean="0">
                <a:solidFill>
                  <a:srgbClr val="5F5F5F"/>
                </a:solidFill>
              </a:rPr>
              <a:t>NIOSingle</a:t>
            </a:r>
            <a:r>
              <a:rPr lang="en-US" sz="1800" dirty="0" smtClean="0">
                <a:solidFill>
                  <a:srgbClr val="5F5F5F"/>
                </a:solidFill>
              </a:rPr>
              <a:t> (or </a:t>
            </a:r>
            <a:r>
              <a:rPr lang="en-US" sz="1800" dirty="0" err="1" smtClean="0">
                <a:solidFill>
                  <a:srgbClr val="5F5F5F"/>
                </a:solidFill>
              </a:rPr>
              <a:t>IOSingle</a:t>
            </a:r>
            <a:r>
              <a:rPr lang="en-US" sz="1800" dirty="0" smtClean="0">
                <a:solidFill>
                  <a:srgbClr val="5F5F5F"/>
                </a:solidFill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10 &lt; Clients &lt;= 50 : </a:t>
            </a:r>
            <a:r>
              <a:rPr lang="en-US" sz="1800" dirty="0" err="1" smtClean="0">
                <a:solidFill>
                  <a:srgbClr val="5F5F5F"/>
                </a:solidFill>
              </a:rPr>
              <a:t>NIOMultiGlobalLock</a:t>
            </a:r>
            <a:r>
              <a:rPr lang="en-US" sz="1800" dirty="0" smtClean="0">
                <a:solidFill>
                  <a:srgbClr val="5F5F5F"/>
                </a:solidFill>
              </a:rPr>
              <a:t> (or another NIO architecture)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Clients &gt; 50 : </a:t>
            </a:r>
            <a:r>
              <a:rPr lang="en-US" sz="1800" dirty="0" err="1" smtClean="0">
                <a:solidFill>
                  <a:srgbClr val="5F5F5F"/>
                </a:solidFill>
              </a:rPr>
              <a:t>NIOSingle</a:t>
            </a:r>
            <a:r>
              <a:rPr lang="en-US" sz="1800" dirty="0" smtClean="0">
                <a:solidFill>
                  <a:srgbClr val="5F5F5F"/>
                </a:solidFill>
              </a:rPr>
              <a:t> </a:t>
            </a:r>
            <a:r>
              <a:rPr lang="en-US" sz="1800" dirty="0">
                <a:solidFill>
                  <a:srgbClr val="5F5F5F"/>
                </a:solidFill>
              </a:rPr>
              <a:t>(or another NIO architecture</a:t>
            </a:r>
            <a:r>
              <a:rPr lang="en-US" sz="1800" dirty="0" smtClean="0">
                <a:solidFill>
                  <a:srgbClr val="5F5F5F"/>
                </a:solidFill>
              </a:rPr>
              <a:t>)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IOPipelined</a:t>
            </a:r>
            <a:r>
              <a:rPr lang="en-US" sz="2200" dirty="0" smtClean="0">
                <a:solidFill>
                  <a:srgbClr val="5F5F5F"/>
                </a:solidFill>
              </a:rPr>
              <a:t> pay off after 25 parallel clients. Before, </a:t>
            </a: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 is the best for the IO ones. After that, avoid use of </a:t>
            </a: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</a:p>
        </p:txBody>
      </p:sp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Conclusion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54" y="299206"/>
            <a:ext cx="3498650" cy="2691269"/>
          </a:xfrm>
          <a:prstGeom prst="rect">
            <a:avLst/>
          </a:prstGeom>
          <a:ln>
            <a:noFill/>
          </a:ln>
          <a:effectLst>
            <a:softEdge rad="266700"/>
          </a:effectLst>
        </p:spPr>
      </p:pic>
    </p:spTree>
    <p:extLst>
      <p:ext uri="{BB962C8B-B14F-4D97-AF65-F5344CB8AC3E}">
        <p14:creationId xmlns:p14="http://schemas.microsoft.com/office/powerpoint/2010/main" val="1088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Thank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you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for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your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202" y="1472679"/>
            <a:ext cx="5699595" cy="4286095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2869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54577" y="3853842"/>
            <a:ext cx="5004529" cy="13407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508583" y="354283"/>
            <a:ext cx="4735214" cy="400363"/>
          </a:xfrm>
          <a:prstGeom prst="rect">
            <a:avLst/>
          </a:prstGeom>
          <a:noFill/>
          <a:ln>
            <a:noFill/>
          </a:ln>
        </p:spPr>
        <p:txBody>
          <a:bodyPr vert="horz" wrap="none" lIns="81650" tIns="40820" rIns="81650" bIns="40820" anchor="t" anchorCtr="0" compatLnSpc="1">
            <a:noAutofit/>
          </a:bodyPr>
          <a:lstStyle/>
          <a:p>
            <a:pPr defTabSz="407571" hangingPunct="0">
              <a:lnSpc>
                <a:spcPct val="93000"/>
              </a:lnSpc>
              <a:tabLst>
                <a:tab pos="656725" algn="l"/>
                <a:tab pos="1313441" algn="l"/>
                <a:tab pos="1970165" algn="l"/>
                <a:tab pos="2626891" algn="l"/>
                <a:tab pos="3283607" algn="l"/>
                <a:tab pos="3940332" algn="l"/>
                <a:tab pos="45970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600" b="1" dirty="0">
                <a:solidFill>
                  <a:srgbClr val="0099CC"/>
                </a:solidFill>
                <a:ea typeface="+mj-ea"/>
                <a:cs typeface="+mj-cs"/>
              </a:rPr>
              <a:t>Quick </a:t>
            </a:r>
            <a:r>
              <a:rPr lang="fr-CH" sz="3600" b="1" dirty="0" err="1">
                <a:solidFill>
                  <a:srgbClr val="0099CC"/>
                </a:solidFill>
                <a:ea typeface="+mj-ea"/>
                <a:cs typeface="+mj-cs"/>
              </a:rPr>
              <a:t>example</a:t>
            </a:r>
            <a:r>
              <a:rPr lang="fr-CH" sz="3600" b="1" dirty="0">
                <a:solidFill>
                  <a:srgbClr val="0099CC"/>
                </a:solidFill>
                <a:ea typeface="+mj-ea"/>
                <a:cs typeface="+mj-cs"/>
              </a:rPr>
              <a:t> of a Key-Value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19379" y="3951777"/>
            <a:ext cx="5018929" cy="153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10113" y="4066990"/>
            <a:ext cx="5004529" cy="181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601" y="1227700"/>
            <a:ext cx="2836983" cy="18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4601" y="1226580"/>
            <a:ext cx="2831449" cy="18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9067" y="1226580"/>
            <a:ext cx="2831449" cy="1819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AutoShape 119"/>
          <p:cNvCxnSpPr/>
          <p:nvPr/>
        </p:nvCxnSpPr>
        <p:spPr>
          <a:xfrm flipV="1">
            <a:off x="6659097" y="2472737"/>
            <a:ext cx="970663" cy="2050783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10" name="AutoShape 120"/>
          <p:cNvCxnSpPr/>
          <p:nvPr/>
        </p:nvCxnSpPr>
        <p:spPr>
          <a:xfrm flipV="1">
            <a:off x="6738310" y="2108384"/>
            <a:ext cx="934652" cy="2610995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11" name="AutoShape 121"/>
          <p:cNvCxnSpPr/>
          <p:nvPr/>
        </p:nvCxnSpPr>
        <p:spPr>
          <a:xfrm flipV="1">
            <a:off x="6814633" y="2108384"/>
            <a:ext cx="858328" cy="2864456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tailEnd type="arrow"/>
          </a:ln>
        </p:spPr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" y="963675"/>
            <a:ext cx="3129193" cy="2344151"/>
          </a:xfrm>
          <a:prstGeom prst="rect">
            <a:avLst/>
          </a:prstGeom>
          <a:ln>
            <a:noFill/>
          </a:ln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3589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Key-Value Store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65048" y="1535494"/>
            <a:ext cx="10661904" cy="355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Single Threaded vs Multi Threaded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Blocking version vs Pipelined version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Standard Java IO vs Java NIO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Different Lock Mechanisms</a:t>
            </a:r>
            <a:endParaRPr lang="en-US" sz="2200" dirty="0">
              <a:solidFill>
                <a:srgbClr val="5F5F5F"/>
              </a:solidFill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Global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Key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Maps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No Lock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Example: </a:t>
            </a:r>
            <a:r>
              <a:rPr lang="en-US" sz="2200" dirty="0" err="1" smtClean="0">
                <a:solidFill>
                  <a:srgbClr val="5F5F5F"/>
                </a:solidFill>
              </a:rPr>
              <a:t>NIOMultiGlobalLock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79" y="3841663"/>
            <a:ext cx="2317303" cy="1772055"/>
          </a:xfrm>
          <a:prstGeom prst="rect">
            <a:avLst/>
          </a:prstGeom>
          <a:ln>
            <a:noFill/>
          </a:ln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8096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10922" y="1233730"/>
            <a:ext cx="3713600" cy="3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2"/>
            <a:ext cx="10972800" cy="736000"/>
          </a:xfrm>
          <a:prstGeom prst="rect">
            <a:avLst/>
          </a:prstGeom>
        </p:spPr>
        <p:txBody>
          <a:bodyPr vert="horz" wrap="square" lIns="121900" tIns="121900" rIns="121900" bIns="121900" anchor="b" anchorCtr="0" compatLnSpc="1">
            <a:noAutofit/>
          </a:bodyPr>
          <a:lstStyle/>
          <a:p>
            <a:pPr lvl="0" defTabSz="91440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" sz="3600" b="1" kern="1200" dirty="0" smtClean="0">
                <a:solidFill>
                  <a:srgbClr val="0099CC"/>
                </a:solidFill>
                <a:latin typeface="+mn-lt"/>
                <a:ea typeface="+mj-ea"/>
                <a:cs typeface="+mj-cs"/>
              </a:rPr>
              <a:t>Lock Mechanism</a:t>
            </a:r>
            <a:endParaRPr lang="fr" sz="3600" b="1" kern="1200" dirty="0">
              <a:solidFill>
                <a:srgbClr val="0099CC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0" name="Shape 1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294927" y="1233730"/>
            <a:ext cx="3801299" cy="392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0846062" y="5206723"/>
            <a:ext cx="1382033" cy="117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121314" y="1311230"/>
            <a:ext cx="3835065" cy="3850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42"/>
          <p:cNvCxnSpPr/>
          <p:nvPr/>
        </p:nvCxnSpPr>
        <p:spPr>
          <a:xfrm rot="10800000" flipH="1">
            <a:off x="9397706" y="5059599"/>
            <a:ext cx="9999" cy="39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43"/>
          <p:cNvCxnSpPr/>
          <p:nvPr/>
        </p:nvCxnSpPr>
        <p:spPr>
          <a:xfrm>
            <a:off x="9398683" y="5224366"/>
            <a:ext cx="14800" cy="3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44"/>
          <p:cNvSpPr/>
          <p:nvPr/>
        </p:nvSpPr>
        <p:spPr>
          <a:xfrm>
            <a:off x="8286086" y="5566173"/>
            <a:ext cx="2246900" cy="460232"/>
          </a:xfrm>
          <a:prstGeom prst="flowChartPreparation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buNone/>
            </a:pPr>
            <a:r>
              <a:rPr lang="fr" sz="1333" i="1"/>
              <a:t>LocksHelper</a:t>
            </a:r>
          </a:p>
        </p:txBody>
      </p:sp>
      <p:cxnSp>
        <p:nvCxnSpPr>
          <p:cNvPr id="16" name="Shape 145"/>
          <p:cNvCxnSpPr>
            <a:stCxn id="15" idx="3"/>
          </p:cNvCxnSpPr>
          <p:nvPr/>
        </p:nvCxnSpPr>
        <p:spPr>
          <a:xfrm>
            <a:off x="10532986" y="5796289"/>
            <a:ext cx="448799" cy="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135483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Goals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67104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Evaluate the performance of all the architectures of In-Memory Data-Stores that we built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Compare the performances between the different architectures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Give suitable architecture depending on average clients served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Performance analysis will be, in this case, analysis of the average waiting time of a client for an answer after performing a request to the data-store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15283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Load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and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metric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generated </a:t>
            </a:r>
            <a:r>
              <a:rPr lang="en-US" sz="2200" dirty="0">
                <a:solidFill>
                  <a:srgbClr val="5F5F5F"/>
                </a:solidFill>
              </a:rPr>
              <a:t>by </a:t>
            </a:r>
            <a:r>
              <a:rPr lang="en-US" sz="2200" dirty="0" smtClean="0">
                <a:solidFill>
                  <a:srgbClr val="5F5F5F"/>
                </a:solidFill>
              </a:rPr>
              <a:t>benchmarks </a:t>
            </a:r>
            <a:r>
              <a:rPr lang="en-US" sz="2200" dirty="0">
                <a:solidFill>
                  <a:srgbClr val="5F5F5F"/>
                </a:solidFill>
              </a:rPr>
              <a:t>that send randomly requests to </a:t>
            </a:r>
            <a:r>
              <a:rPr lang="en-US" sz="2200" dirty="0" smtClean="0">
                <a:solidFill>
                  <a:srgbClr val="5F5F5F"/>
                </a:solidFill>
              </a:rPr>
              <a:t>get/set </a:t>
            </a:r>
            <a:r>
              <a:rPr lang="en-US" sz="2200" dirty="0">
                <a:solidFill>
                  <a:srgbClr val="5F5F5F"/>
                </a:solidFill>
              </a:rPr>
              <a:t>data with some random key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keys </a:t>
            </a:r>
            <a:r>
              <a:rPr lang="en-US" sz="2200" dirty="0">
                <a:solidFill>
                  <a:srgbClr val="5F5F5F"/>
                </a:solidFill>
              </a:rPr>
              <a:t>and with some random value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values.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>
                <a:solidFill>
                  <a:srgbClr val="5F5F5F"/>
                </a:solidFill>
              </a:rPr>
              <a:t>Metric </a:t>
            </a:r>
            <a:r>
              <a:rPr lang="en-US" sz="2200" dirty="0" smtClean="0">
                <a:solidFill>
                  <a:srgbClr val="5F5F5F"/>
                </a:solidFill>
              </a:rPr>
              <a:t>is the </a:t>
            </a:r>
            <a:r>
              <a:rPr lang="en-US" sz="2200" dirty="0">
                <a:solidFill>
                  <a:srgbClr val="5F5F5F"/>
                </a:solidFill>
              </a:rPr>
              <a:t>average </a:t>
            </a:r>
            <a:r>
              <a:rPr lang="en-US" sz="2200" dirty="0" smtClean="0">
                <a:solidFill>
                  <a:srgbClr val="5F5F5F"/>
                </a:solidFill>
              </a:rPr>
              <a:t>response </a:t>
            </a:r>
            <a:r>
              <a:rPr lang="en-US" sz="2200" dirty="0">
                <a:solidFill>
                  <a:srgbClr val="5F5F5F"/>
                </a:solidFill>
              </a:rPr>
              <a:t>time of any request to the different </a:t>
            </a:r>
            <a:r>
              <a:rPr lang="en-US" sz="2200" dirty="0" smtClean="0">
                <a:solidFill>
                  <a:srgbClr val="5F5F5F"/>
                </a:solidFill>
              </a:rPr>
              <a:t>data-stores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8966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Factors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Network (EPFL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/private Ethernet)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System load (one server machine and one client machine)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1109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Method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As previously mentioned, running different benchmarks to evaluate the average waiting time for an answer to come back from the data-store.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3229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765</Words>
  <Application>Microsoft Office PowerPoint</Application>
  <PresentationFormat>Grand écran</PresentationFormat>
  <Paragraphs>94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Microsoft YaHei</vt:lpstr>
      <vt:lpstr>Arial</vt:lpstr>
      <vt:lpstr>Calibri</vt:lpstr>
      <vt:lpstr>Calibri Light</vt:lpstr>
      <vt:lpstr>Times New Roman</vt:lpstr>
      <vt:lpstr>Wingdings</vt:lpstr>
      <vt:lpstr>Thème Office</vt:lpstr>
      <vt:lpstr>1_Thème Office</vt:lpstr>
      <vt:lpstr>Performance analysis of multi-threading in In-Memory Data-Stores</vt:lpstr>
      <vt:lpstr>Présentation PowerPoint</vt:lpstr>
      <vt:lpstr>Présentation PowerPoint</vt:lpstr>
      <vt:lpstr>Présentation PowerPoint</vt:lpstr>
      <vt:lpstr>Lock Mechanism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goal ?</dc:title>
  <dc:creator>gregory.maitre@hotmail.com</dc:creator>
  <cp:lastModifiedBy>Patrick</cp:lastModifiedBy>
  <cp:revision>67</cp:revision>
  <dcterms:created xsi:type="dcterms:W3CDTF">2015-04-29T11:15:46Z</dcterms:created>
  <dcterms:modified xsi:type="dcterms:W3CDTF">2015-05-27T20:35:24Z</dcterms:modified>
</cp:coreProperties>
</file>