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57" r:id="rId4"/>
    <p:sldId id="266" r:id="rId5"/>
    <p:sldId id="267" r:id="rId6"/>
    <p:sldId id="277" r:id="rId7"/>
    <p:sldId id="262" r:id="rId8"/>
    <p:sldId id="259" r:id="rId9"/>
    <p:sldId id="260" r:id="rId10"/>
    <p:sldId id="261" r:id="rId11"/>
    <p:sldId id="263" r:id="rId12"/>
    <p:sldId id="280" r:id="rId13"/>
    <p:sldId id="279" r:id="rId14"/>
    <p:sldId id="281" r:id="rId15"/>
    <p:sldId id="268" r:id="rId16"/>
    <p:sldId id="282" r:id="rId17"/>
    <p:sldId id="273" r:id="rId18"/>
    <p:sldId id="274" r:id="rId19"/>
    <p:sldId id="275" r:id="rId20"/>
    <p:sldId id="276" r:id="rId21"/>
    <p:sldId id="272" r:id="rId22"/>
    <p:sldId id="283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D9E6B-C072-4D7A-B59A-50AC8BFD878C}" type="datetimeFigureOut">
              <a:rPr lang="fr-CH" smtClean="0"/>
              <a:t>28.05.2015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B93E3-93CD-4E6E-941D-12FC85ED9A2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8676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/>
          <p:nvPr/>
        </p:nvSpPr>
        <p:spPr>
          <a:xfrm>
            <a:off x="4278313" y="10156826"/>
            <a:ext cx="3279779" cy="5333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algn="r" defTabSz="449263" hangingPunct="0">
              <a:lnSpc>
                <a:spcPct val="95000"/>
              </a:lnSpc>
              <a:tabLst>
                <a:tab pos="723903" algn="l"/>
                <a:tab pos="1447796" algn="l"/>
                <a:tab pos="2171699" algn="l"/>
                <a:tab pos="2895603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BC6477A-030E-4E08-A243-7CD92B6EDFF0}" type="slidenum">
              <a:rPr lang="fr-CH" sz="1400" smtClean="0">
                <a:solidFill>
                  <a:srgbClr val="000000"/>
                </a:solidFill>
                <a:latin typeface="Times New Roman" pitchFamily="16"/>
                <a:ea typeface="Microsoft YaHei"/>
              </a:rPr>
              <a:pPr algn="r" defTabSz="449263" hangingPunct="0">
                <a:lnSpc>
                  <a:spcPct val="95000"/>
                </a:lnSpc>
                <a:tabLst>
                  <a:tab pos="723903" algn="l"/>
                  <a:tab pos="1447796" algn="l"/>
                  <a:tab pos="2171699" algn="l"/>
                  <a:tab pos="2895603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</a:t>
            </a:fld>
            <a:endParaRPr lang="fr-CH" sz="1400" smtClean="0">
              <a:solidFill>
                <a:srgbClr val="000000"/>
              </a:solidFill>
              <a:latin typeface="Times New Roman" pitchFamily="16"/>
              <a:ea typeface="Microsoft YaHei"/>
            </a:endParaRPr>
          </a:p>
        </p:txBody>
      </p:sp>
      <p:sp>
        <p:nvSpPr>
          <p:cNvPr id="3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 w="9528">
            <a:solidFill>
              <a:srgbClr val="000000"/>
            </a:solidFill>
            <a:prstDash val="solid"/>
            <a:miter/>
          </a:ln>
        </p:spPr>
      </p:sp>
      <p:sp>
        <p:nvSpPr>
          <p:cNvPr id="4" name="Rectangle 2"/>
          <p:cNvSpPr txBox="1">
            <a:spLocks noGrp="1"/>
          </p:cNvSpPr>
          <p:nvPr>
            <p:ph type="body" sz="quarter" idx="1"/>
          </p:nvPr>
        </p:nvSpPr>
        <p:spPr>
          <a:xfrm>
            <a:off x="755651" y="5078413"/>
            <a:ext cx="6048371" cy="4811709"/>
          </a:xfrm>
        </p:spPr>
        <p:txBody>
          <a:bodyPr wrap="none" anchor="ctr"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57613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1118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28.05.2015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6305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28.05.2015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4427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28.05.2015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6079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913922" y="2129985"/>
            <a:ext cx="10364162" cy="1470395"/>
          </a:xfrm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1"/>
          </p:nvPr>
        </p:nvSpPr>
        <p:spPr>
          <a:xfrm>
            <a:off x="1829755" y="3885530"/>
            <a:ext cx="8534395" cy="1752666"/>
          </a:xfrm>
        </p:spPr>
        <p:txBody>
          <a:bodyPr anchorCtr="1"/>
          <a:lstStyle>
            <a:lvl1pPr marL="0" indent="0" algn="ctr">
              <a:defRPr lang="fr-FR"/>
            </a:lvl1pPr>
          </a:lstStyle>
          <a:p>
            <a:pPr lvl="0"/>
            <a:r>
              <a:rPr lang="fr-FR"/>
              <a:t>Cliquez pour modifier le style des sous-titres du masque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DD03EDF5-7C6E-4C94-B7EE-85B95772183B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77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F4438ECC-E3A3-47A7-A13C-FBF675AD5D45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764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963843" y="4406862"/>
            <a:ext cx="10362237" cy="1362381"/>
          </a:xfrm>
        </p:spPr>
        <p:txBody>
          <a:bodyPr anchor="t" anchorCtr="0"/>
          <a:lstStyle>
            <a:lvl1pPr algn="l">
              <a:defRPr lang="fr-FR" sz="3629" b="1" cap="all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963843" y="2906223"/>
            <a:ext cx="10362237" cy="1500639"/>
          </a:xfrm>
        </p:spPr>
        <p:txBody>
          <a:bodyPr anchor="b"/>
          <a:lstStyle>
            <a:lvl1pPr marL="0" indent="0">
              <a:defRPr lang="fr-FR" sz="1814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6FD4E38E-6BF3-4F77-8B0F-245E43FD12A9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013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608643" y="1604331"/>
            <a:ext cx="5391360" cy="4524953"/>
          </a:xfrm>
        </p:spPr>
        <p:txBody>
          <a:bodyPr/>
          <a:lstStyle>
            <a:lvl1pPr>
              <a:defRPr lang="fr-FR" sz="2540"/>
            </a:lvl1pPr>
            <a:lvl2pPr>
              <a:defRPr lang="fr-FR" sz="2177"/>
            </a:lvl2pPr>
            <a:lvl3pPr>
              <a:defRPr lang="fr-FR" sz="1814"/>
            </a:lvl3pPr>
            <a:lvl4pPr>
              <a:defRPr lang="fr-FR" sz="1633"/>
            </a:lvl4pPr>
            <a:lvl5pPr>
              <a:defRPr lang="fr-FR" sz="1633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6184315" y="1604331"/>
            <a:ext cx="5393284" cy="4524953"/>
          </a:xfrm>
        </p:spPr>
        <p:txBody>
          <a:bodyPr/>
          <a:lstStyle>
            <a:lvl1pPr>
              <a:defRPr lang="fr-FR" sz="2540"/>
            </a:lvl1pPr>
            <a:lvl2pPr>
              <a:defRPr lang="fr-FR" sz="2177"/>
            </a:lvl2pPr>
            <a:lvl3pPr>
              <a:defRPr lang="fr-FR" sz="1814"/>
            </a:lvl3pPr>
            <a:lvl4pPr>
              <a:defRPr lang="fr-FR" sz="1633"/>
            </a:lvl4pPr>
            <a:lvl5pPr>
              <a:defRPr lang="fr-FR" sz="1633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2A8E92A9-5117-4DC2-8939-3B2C4CC49D1E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29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610556" y="275072"/>
            <a:ext cx="10972805" cy="1142043"/>
          </a:xfrm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610556" y="1535196"/>
            <a:ext cx="5385597" cy="639424"/>
          </a:xfrm>
        </p:spPr>
        <p:txBody>
          <a:bodyPr anchor="b"/>
          <a:lstStyle>
            <a:lvl1pPr marL="0" indent="0">
              <a:defRPr lang="fr-FR" sz="2177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610556" y="2174630"/>
            <a:ext cx="5385597" cy="3951776"/>
          </a:xfrm>
        </p:spPr>
        <p:txBody>
          <a:bodyPr/>
          <a:lstStyle>
            <a:lvl1pPr>
              <a:defRPr lang="fr-FR" sz="2177"/>
            </a:lvl1pPr>
            <a:lvl2pPr>
              <a:defRPr lang="fr-FR" sz="1814"/>
            </a:lvl2pPr>
            <a:lvl3pPr>
              <a:defRPr lang="fr-FR" sz="1633"/>
            </a:lvl3pPr>
            <a:lvl4pPr>
              <a:defRPr lang="fr-FR" sz="1452"/>
            </a:lvl4pPr>
            <a:lvl5pPr>
              <a:defRPr lang="fr-FR" sz="1452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3"/>
          </p:nvPr>
        </p:nvSpPr>
        <p:spPr>
          <a:xfrm>
            <a:off x="6193914" y="1535196"/>
            <a:ext cx="5389435" cy="639424"/>
          </a:xfrm>
        </p:spPr>
        <p:txBody>
          <a:bodyPr anchor="b"/>
          <a:lstStyle>
            <a:lvl1pPr marL="0" indent="0">
              <a:defRPr lang="fr-FR" sz="2177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 txBox="1">
            <a:spLocks noGrp="1"/>
          </p:cNvSpPr>
          <p:nvPr>
            <p:ph idx="4"/>
          </p:nvPr>
        </p:nvSpPr>
        <p:spPr>
          <a:xfrm>
            <a:off x="6193914" y="2174630"/>
            <a:ext cx="5389435" cy="3951776"/>
          </a:xfrm>
        </p:spPr>
        <p:txBody>
          <a:bodyPr/>
          <a:lstStyle>
            <a:lvl1pPr>
              <a:defRPr lang="fr-FR" sz="2177"/>
            </a:lvl1pPr>
            <a:lvl2pPr>
              <a:defRPr lang="fr-FR" sz="1814"/>
            </a:lvl2pPr>
            <a:lvl3pPr>
              <a:defRPr lang="fr-FR" sz="1633"/>
            </a:lvl3pPr>
            <a:lvl4pPr>
              <a:defRPr lang="fr-FR" sz="1452"/>
            </a:lvl4pPr>
            <a:lvl5pPr>
              <a:defRPr lang="fr-FR" sz="1452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8" name="Espace réservé du pied de page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9" name="Espace réservé du numéro de diapositive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32A3F5EF-EF03-43D8-8AEC-244A061770F8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868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C3FBCD63-9922-43A4-B586-02A435A97259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6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Espace réservé du pied de page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7B04A0DF-977C-483E-A1D2-F5DBC5EB1A96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466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610556" y="273628"/>
            <a:ext cx="4010884" cy="1160765"/>
          </a:xfrm>
        </p:spPr>
        <p:txBody>
          <a:bodyPr anchor="b" anchorCtr="0"/>
          <a:lstStyle>
            <a:lvl1pPr algn="l">
              <a:defRPr lang="fr-FR" sz="1814" b="1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4767355" y="273627"/>
            <a:ext cx="6815994" cy="5852778"/>
          </a:xfrm>
        </p:spPr>
        <p:txBody>
          <a:bodyPr/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610556" y="1434394"/>
            <a:ext cx="4010884" cy="4692013"/>
          </a:xfrm>
        </p:spPr>
        <p:txBody>
          <a:bodyPr/>
          <a:lstStyle>
            <a:lvl1pPr marL="0" indent="0">
              <a:defRPr lang="fr-FR" sz="127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B868941F-3617-45C5-AB85-E10FB4C969E6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717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28.05.2015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56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2390403" y="4800026"/>
            <a:ext cx="7315195" cy="567421"/>
          </a:xfrm>
        </p:spPr>
        <p:txBody>
          <a:bodyPr anchor="b" anchorCtr="0"/>
          <a:lstStyle>
            <a:lvl1pPr algn="l">
              <a:defRPr lang="fr-FR" sz="1814" b="1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pour une image  2"/>
          <p:cNvSpPr txBox="1">
            <a:spLocks noGrp="1"/>
          </p:cNvSpPr>
          <p:nvPr>
            <p:ph type="pic" idx="1"/>
          </p:nvPr>
        </p:nvSpPr>
        <p:spPr>
          <a:xfrm>
            <a:off x="2390403" y="612067"/>
            <a:ext cx="7315195" cy="4115956"/>
          </a:xfrm>
        </p:spPr>
        <p:txBody>
          <a:bodyPr/>
          <a:lstStyle>
            <a:lvl1pPr marL="0" indent="0">
              <a:defRPr lang="fr-CH"/>
            </a:lvl1pPr>
          </a:lstStyle>
          <a:p>
            <a:pPr lvl="0"/>
            <a:endParaRPr lang="fr-CH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2390403" y="5367447"/>
            <a:ext cx="7315195" cy="805048"/>
          </a:xfrm>
        </p:spPr>
        <p:txBody>
          <a:bodyPr/>
          <a:lstStyle>
            <a:lvl1pPr marL="0" indent="0">
              <a:defRPr lang="fr-FR" sz="127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CE47C5A3-E6E0-4F81-B6B4-E288C1A9B9D1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861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7CC0C474-572E-4C24-8B59-561023C0B742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772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 txBox="1">
            <a:spLocks noGrp="1"/>
          </p:cNvSpPr>
          <p:nvPr>
            <p:ph type="title" orient="vert"/>
          </p:nvPr>
        </p:nvSpPr>
        <p:spPr>
          <a:xfrm>
            <a:off x="8835836" y="273627"/>
            <a:ext cx="2741764" cy="5855657"/>
          </a:xfrm>
        </p:spPr>
        <p:txBody>
          <a:bodyPr vert="eaVert"/>
          <a:lstStyle>
            <a:lvl1pPr>
              <a:defRPr lang="fr-FR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>
          <a:xfrm>
            <a:off x="608643" y="273627"/>
            <a:ext cx="8042881" cy="5855657"/>
          </a:xfrm>
        </p:spPr>
        <p:txBody>
          <a:bodyPr vert="eaVert"/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C87D6D95-88A8-418D-855E-1A13732622B5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000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D7E3EE46-E6B2-4480-99E7-31B41E0045DD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895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609585">
              <a:defRPr/>
            </a:lvl2pPr>
            <a:lvl3pPr indent="1219170">
              <a:defRPr/>
            </a:lvl3pPr>
            <a:lvl4pPr indent="1828754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819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28.05.2015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238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28.05.2015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3399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28.05.2015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935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28.05.2015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9426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28.05.2015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343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28.05.2015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762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28.05.2015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903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2173E-4693-4338-8F61-3C49B31EA072}" type="datetimeFigureOut">
              <a:rPr lang="fr-CH" smtClean="0"/>
              <a:t>28.05.2015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043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/>
          <a:tile sx="80000" sy="8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Grp="1"/>
          </p:cNvSpPr>
          <p:nvPr>
            <p:ph type="title"/>
          </p:nvPr>
        </p:nvSpPr>
        <p:spPr>
          <a:xfrm>
            <a:off x="608643" y="273627"/>
            <a:ext cx="10968956" cy="114347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n-GB"/>
              <a:t>Cliquez pour éditer le format du texte-titre</a:t>
            </a:r>
          </a:p>
        </p:txBody>
      </p:sp>
      <p:sp>
        <p:nvSpPr>
          <p:cNvPr id="3" name="Rectangle 2"/>
          <p:cNvSpPr txBox="1">
            <a:spLocks noGrp="1"/>
          </p:cNvSpPr>
          <p:nvPr>
            <p:ph type="body" idx="1"/>
          </p:nvPr>
        </p:nvSpPr>
        <p:spPr>
          <a:xfrm>
            <a:off x="608643" y="1604331"/>
            <a:ext cx="10968956" cy="452495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28227" rIns="0" bIns="0" anchor="t" anchorCtr="0" compatLnSpc="1">
            <a:noAutofit/>
          </a:bodyPr>
          <a:lstStyle/>
          <a:p>
            <a:pPr lvl="0"/>
            <a:r>
              <a:rPr lang="en-GB"/>
              <a:t>Cliquez pour éditer le format du plan de texte</a:t>
            </a:r>
          </a:p>
          <a:p>
            <a:pPr lvl="1"/>
            <a:r>
              <a:rPr lang="en-GB"/>
              <a:t>Second niveau de plan</a:t>
            </a:r>
          </a:p>
          <a:p>
            <a:pPr lvl="2"/>
            <a:r>
              <a:rPr lang="en-GB"/>
              <a:t>Troisième niveau de plan</a:t>
            </a:r>
          </a:p>
          <a:p>
            <a:pPr lvl="3"/>
            <a:r>
              <a:rPr lang="en-GB"/>
              <a:t>Quatrième niveau de plan</a:t>
            </a:r>
          </a:p>
          <a:p>
            <a:pPr lvl="4"/>
            <a:r>
              <a:rPr lang="en-GB"/>
              <a:t>Cinquième niveau de plan</a:t>
            </a:r>
          </a:p>
          <a:p>
            <a:pPr lvl="4"/>
            <a:r>
              <a:rPr lang="en-GB"/>
              <a:t>Sixième niveau de plan</a:t>
            </a:r>
          </a:p>
          <a:p>
            <a:pPr lvl="4"/>
            <a:r>
              <a:rPr lang="en-GB"/>
              <a:t>Septième niveau de plan</a:t>
            </a:r>
          </a:p>
          <a:p>
            <a:pPr lvl="4"/>
            <a:r>
              <a:rPr lang="en-GB"/>
              <a:t>Huitième niveau de plan</a:t>
            </a:r>
          </a:p>
          <a:p>
            <a:pPr lvl="4"/>
            <a:r>
              <a:rPr lang="en-GB"/>
              <a:t>Neuvième niveau de plan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2"/>
          </p:nvPr>
        </p:nvSpPr>
        <p:spPr>
          <a:xfrm>
            <a:off x="608643" y="6247376"/>
            <a:ext cx="2837756" cy="47093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407571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56725" algn="l"/>
                <a:tab pos="1313441" algn="l"/>
                <a:tab pos="1970165" algn="l"/>
              </a:tabLst>
              <a:defRPr lang="fr-CH" sz="127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Microsoft YaHei"/>
              </a:defRPr>
            </a:lvl1pPr>
          </a:lstStyle>
          <a:p>
            <a:endParaRPr smtClean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3"/>
          </p:nvPr>
        </p:nvSpPr>
        <p:spPr>
          <a:xfrm>
            <a:off x="4170235" y="6247376"/>
            <a:ext cx="3863045" cy="47093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407571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56725" algn="l"/>
                <a:tab pos="1313441" algn="l"/>
                <a:tab pos="1970165" algn="l"/>
                <a:tab pos="2626891" algn="l"/>
              </a:tabLst>
              <a:defRPr lang="fr-CH" sz="127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Microsoft YaHei"/>
              </a:defRPr>
            </a:lvl1pPr>
          </a:lstStyle>
          <a:p>
            <a:endParaRPr smtClean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4"/>
          </p:nvPr>
        </p:nvSpPr>
        <p:spPr>
          <a:xfrm>
            <a:off x="8741755" y="6247376"/>
            <a:ext cx="2837756" cy="47093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407571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56725" algn="l"/>
                <a:tab pos="1313441" algn="l"/>
                <a:tab pos="1970165" algn="l"/>
              </a:tabLst>
              <a:defRPr lang="fr-CH" sz="127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Microsoft YaHei"/>
              </a:defRPr>
            </a:lvl1pPr>
          </a:lstStyle>
          <a:p>
            <a:fld id="{CB0ED441-CEC4-4AA0-B30F-DF4DD9FAB7B4}" type="slidenum">
              <a:rPr smtClean="0"/>
              <a:pPr/>
              <a:t>‹N°›</a:t>
            </a:fld>
            <a:endParaRPr smtClean="0"/>
          </a:p>
        </p:txBody>
      </p:sp>
    </p:spTree>
    <p:extLst>
      <p:ext uri="{BB962C8B-B14F-4D97-AF65-F5344CB8AC3E}">
        <p14:creationId xmlns:p14="http://schemas.microsoft.com/office/powerpoint/2010/main" val="269668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407571" rtl="0" fontAlgn="auto" hangingPunct="0">
        <a:lnSpc>
          <a:spcPct val="93000"/>
        </a:lnSpc>
        <a:spcBef>
          <a:spcPts val="0"/>
        </a:spcBef>
        <a:spcAft>
          <a:spcPts val="0"/>
        </a:spcAft>
        <a:buNone/>
        <a:tabLst/>
        <a:defRPr lang="en-GB" sz="3992" b="0" i="0" u="none" strike="noStrike" kern="0" cap="none" spc="0" baseline="0">
          <a:solidFill>
            <a:srgbClr val="000000"/>
          </a:solidFill>
          <a:uFillTx/>
          <a:latin typeface="Arial"/>
          <a:ea typeface="Microsoft YaHei"/>
        </a:defRPr>
      </a:lvl1pPr>
    </p:titleStyle>
    <p:bodyStyle>
      <a:lvl1pPr marL="311079" marR="0" lvl="0" indent="-311079" algn="l" defTabSz="407571" rtl="0" fontAlgn="auto" hangingPunct="0">
        <a:lnSpc>
          <a:spcPct val="93000"/>
        </a:lnSpc>
        <a:spcBef>
          <a:spcPts val="0"/>
        </a:spcBef>
        <a:spcAft>
          <a:spcPts val="1284"/>
        </a:spcAft>
        <a:buNone/>
        <a:tabLst/>
        <a:defRPr lang="en-GB" sz="2903" b="0" i="0" u="none" strike="noStrike" kern="0" cap="none" spc="0" baseline="0">
          <a:solidFill>
            <a:srgbClr val="000000"/>
          </a:solidFill>
          <a:uFillTx/>
          <a:latin typeface="Arial"/>
          <a:ea typeface="Microsoft YaHei"/>
        </a:defRPr>
      </a:lvl1pPr>
      <a:lvl2pPr marL="674004" marR="0" lvl="1" indent="-259232" algn="l" defTabSz="407571" rtl="0" fontAlgn="auto" hangingPunct="0">
        <a:lnSpc>
          <a:spcPct val="93000"/>
        </a:lnSpc>
        <a:spcBef>
          <a:spcPts val="0"/>
        </a:spcBef>
        <a:spcAft>
          <a:spcPts val="1034"/>
        </a:spcAft>
        <a:buNone/>
        <a:tabLst/>
        <a:defRPr lang="en-GB" sz="2540" b="0" i="0" u="none" strike="noStrike" kern="0" cap="none" spc="0" baseline="0">
          <a:solidFill>
            <a:srgbClr val="000000"/>
          </a:solidFill>
          <a:uFillTx/>
          <a:latin typeface="Arial"/>
          <a:ea typeface="Microsoft YaHei"/>
        </a:defRPr>
      </a:lvl2pPr>
      <a:lvl3pPr marL="1036930" marR="0" lvl="2" indent="-207386" algn="l" defTabSz="407571" rtl="0" fontAlgn="auto" hangingPunct="0">
        <a:lnSpc>
          <a:spcPct val="93000"/>
        </a:lnSpc>
        <a:spcBef>
          <a:spcPts val="0"/>
        </a:spcBef>
        <a:spcAft>
          <a:spcPts val="771"/>
        </a:spcAft>
        <a:buNone/>
        <a:tabLst/>
        <a:defRPr lang="en-GB" sz="2177" b="0" i="0" u="none" strike="noStrike" kern="0" cap="none" spc="0" baseline="0">
          <a:solidFill>
            <a:srgbClr val="000000"/>
          </a:solidFill>
          <a:uFillTx/>
          <a:latin typeface="Arial"/>
          <a:ea typeface="Microsoft YaHei"/>
        </a:defRPr>
      </a:lvl3pPr>
      <a:lvl4pPr marL="1451701" marR="0" lvl="3" indent="-207386" algn="l" defTabSz="407571" rtl="0" fontAlgn="auto" hangingPunct="0">
        <a:lnSpc>
          <a:spcPct val="93000"/>
        </a:lnSpc>
        <a:spcBef>
          <a:spcPts val="0"/>
        </a:spcBef>
        <a:spcAft>
          <a:spcPts val="522"/>
        </a:spcAft>
        <a:buNone/>
        <a:tabLst/>
        <a:defRPr lang="en-GB" sz="1814" b="0" i="0" u="none" strike="noStrike" kern="0" cap="none" spc="0" baseline="0">
          <a:solidFill>
            <a:srgbClr val="000000"/>
          </a:solidFill>
          <a:uFillTx/>
          <a:latin typeface="Arial"/>
          <a:ea typeface="Microsoft YaHei"/>
        </a:defRPr>
      </a:lvl4pPr>
      <a:lvl5pPr marL="1866473" marR="0" lvl="4" indent="-207386" algn="l" defTabSz="407571" rtl="0" fontAlgn="auto" hangingPunct="0">
        <a:lnSpc>
          <a:spcPct val="93000"/>
        </a:lnSpc>
        <a:spcBef>
          <a:spcPts val="0"/>
        </a:spcBef>
        <a:spcAft>
          <a:spcPts val="263"/>
        </a:spcAft>
        <a:buNone/>
        <a:tabLst/>
        <a:defRPr lang="en-GB" sz="1814" b="0" i="0" u="none" strike="noStrike" kern="0" cap="none" spc="0" baseline="0">
          <a:solidFill>
            <a:srgbClr val="000000"/>
          </a:solidFill>
          <a:uFillTx/>
          <a:latin typeface="Arial"/>
          <a:ea typeface="Microsoft YaHei"/>
        </a:defRPr>
      </a:lvl5pPr>
      <a:lvl6pPr marL="1866473" marR="0" lvl="4" indent="-207386" algn="l" defTabSz="407571" rtl="0" fontAlgn="auto" hangingPunct="0">
        <a:lnSpc>
          <a:spcPct val="93000"/>
        </a:lnSpc>
        <a:spcBef>
          <a:spcPts val="0"/>
        </a:spcBef>
        <a:spcAft>
          <a:spcPts val="263"/>
        </a:spcAft>
        <a:buNone/>
        <a:tabLst/>
        <a:defRPr lang="en-GB" sz="1814" b="0" i="0" u="none" strike="noStrike" kern="0" cap="none" spc="0" baseline="0">
          <a:solidFill>
            <a:srgbClr val="000000"/>
          </a:solidFill>
          <a:uFillTx/>
          <a:latin typeface="Arial"/>
          <a:ea typeface="Microsoft YaHei"/>
        </a:defRPr>
      </a:lvl6pPr>
      <a:lvl7pPr marL="1866473" marR="0" lvl="4" indent="-207386" algn="l" defTabSz="407571" rtl="0" fontAlgn="auto" hangingPunct="0">
        <a:lnSpc>
          <a:spcPct val="93000"/>
        </a:lnSpc>
        <a:spcBef>
          <a:spcPts val="0"/>
        </a:spcBef>
        <a:spcAft>
          <a:spcPts val="263"/>
        </a:spcAft>
        <a:buNone/>
        <a:tabLst/>
        <a:defRPr lang="en-GB" sz="1814" b="0" i="0" u="none" strike="noStrike" kern="0" cap="none" spc="0" baseline="0">
          <a:solidFill>
            <a:srgbClr val="000000"/>
          </a:solidFill>
          <a:uFillTx/>
          <a:latin typeface="Arial"/>
          <a:ea typeface="Microsoft YaHei"/>
        </a:defRPr>
      </a:lvl7pPr>
      <a:lvl8pPr marL="1866473" marR="0" lvl="4" indent="-207386" algn="l" defTabSz="407571" rtl="0" fontAlgn="auto" hangingPunct="0">
        <a:lnSpc>
          <a:spcPct val="93000"/>
        </a:lnSpc>
        <a:spcBef>
          <a:spcPts val="0"/>
        </a:spcBef>
        <a:spcAft>
          <a:spcPts val="263"/>
        </a:spcAft>
        <a:buNone/>
        <a:tabLst/>
        <a:defRPr lang="en-GB" sz="1814" b="0" i="0" u="none" strike="noStrike" kern="0" cap="none" spc="0" baseline="0">
          <a:solidFill>
            <a:srgbClr val="000000"/>
          </a:solidFill>
          <a:uFillTx/>
          <a:latin typeface="Arial"/>
          <a:ea typeface="Microsoft YaHei"/>
        </a:defRPr>
      </a:lvl8pPr>
      <a:lvl9pPr marL="1866473" marR="0" lvl="4" indent="-207386" algn="l" defTabSz="407571" rtl="0" fontAlgn="auto" hangingPunct="0">
        <a:lnSpc>
          <a:spcPct val="93000"/>
        </a:lnSpc>
        <a:spcBef>
          <a:spcPts val="0"/>
        </a:spcBef>
        <a:spcAft>
          <a:spcPts val="263"/>
        </a:spcAft>
        <a:buNone/>
        <a:tabLst/>
        <a:defRPr lang="en-GB" sz="1814" b="0" i="0" u="none" strike="noStrike" kern="0" cap="none" spc="0" baseline="0">
          <a:solidFill>
            <a:srgbClr val="000000"/>
          </a:solidFill>
          <a:uFillTx/>
          <a:latin typeface="Arial"/>
          <a:ea typeface="Microsoft YaHei"/>
        </a:defRPr>
      </a:lvl9pPr>
    </p:bodyStyle>
    <p:otherStyle>
      <a:defPPr>
        <a:defRPr lang="fr-FR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jp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20497"/>
            <a:ext cx="12192000" cy="1470025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en-US" sz="3600" b="1" dirty="0" smtClean="0">
                <a:solidFill>
                  <a:srgbClr val="0099CC"/>
                </a:solidFill>
                <a:latin typeface="+mn-lt"/>
              </a:rPr>
              <a:t>Performance analysis of</a:t>
            </a:r>
            <a:br>
              <a:rPr lang="en-US" altLang="en-US" sz="3600" b="1" dirty="0" smtClean="0">
                <a:solidFill>
                  <a:srgbClr val="0099CC"/>
                </a:solidFill>
                <a:latin typeface="+mn-lt"/>
              </a:rPr>
            </a:br>
            <a:r>
              <a:rPr lang="en-US" altLang="en-US" sz="3600" b="1" dirty="0" smtClean="0">
                <a:solidFill>
                  <a:srgbClr val="0099CC"/>
                </a:solidFill>
                <a:latin typeface="+mn-lt"/>
              </a:rPr>
              <a:t>multi-threading in In-Memory Data-Stores</a:t>
            </a:r>
            <a:endParaRPr lang="en-US" altLang="en-US" sz="3600" b="1" dirty="0">
              <a:solidFill>
                <a:srgbClr val="0099CC"/>
              </a:solidFill>
              <a:latin typeface="+mn-lt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395728"/>
            <a:ext cx="12192000" cy="3502152"/>
          </a:xfrm>
        </p:spPr>
        <p:txBody>
          <a:bodyPr>
            <a:noAutofit/>
          </a:bodyPr>
          <a:lstStyle/>
          <a:p>
            <a:pPr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</a:pPr>
            <a:r>
              <a:rPr lang="fr-FR" altLang="en-US" sz="1700" dirty="0" smtClean="0">
                <a:solidFill>
                  <a:srgbClr val="5F5F5F"/>
                </a:solidFill>
              </a:rPr>
              <a:t>Grégory Ludovic Maitre</a:t>
            </a:r>
          </a:p>
          <a:p>
            <a:pPr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</a:pPr>
            <a:r>
              <a:rPr lang="fr-FR" altLang="en-US" sz="1700" dirty="0" smtClean="0">
                <a:solidFill>
                  <a:srgbClr val="5F5F5F"/>
                </a:solidFill>
              </a:rPr>
              <a:t>Patrick Daniel Oliveira Andrade</a:t>
            </a:r>
          </a:p>
          <a:p>
            <a:pPr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</a:pPr>
            <a:endParaRPr lang="fr-FR" altLang="en-US" sz="1700" dirty="0">
              <a:solidFill>
                <a:srgbClr val="5F5F5F"/>
              </a:solidFill>
            </a:endParaRPr>
          </a:p>
          <a:p>
            <a:pPr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</a:pPr>
            <a:endParaRPr lang="fr-FR" altLang="en-US" sz="1700" dirty="0" smtClean="0">
              <a:solidFill>
                <a:srgbClr val="5F5F5F"/>
              </a:solidFill>
            </a:endParaRPr>
          </a:p>
          <a:p>
            <a:pPr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</a:pPr>
            <a:r>
              <a:rPr lang="fr-FR" altLang="en-US" sz="1700" dirty="0" smtClean="0">
                <a:solidFill>
                  <a:srgbClr val="5F5F5F"/>
                </a:solidFill>
              </a:rPr>
              <a:t>29</a:t>
            </a:r>
            <a:r>
              <a:rPr lang="fr-FR" altLang="en-US" sz="1700" baseline="30000" dirty="0" smtClean="0">
                <a:solidFill>
                  <a:srgbClr val="5F5F5F"/>
                </a:solidFill>
              </a:rPr>
              <a:t>st</a:t>
            </a:r>
            <a:r>
              <a:rPr lang="fr-FR" altLang="en-US" sz="1700" dirty="0" smtClean="0">
                <a:solidFill>
                  <a:srgbClr val="5F5F5F"/>
                </a:solidFill>
              </a:rPr>
              <a:t> May 2015</a:t>
            </a:r>
            <a:endParaRPr lang="fr-FR" altLang="en-US" sz="170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31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Experiments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77240" y="2065845"/>
            <a:ext cx="10579608" cy="3385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From 1 to 500 parallel clients (step of 1) each sending 100 randomized requests over EPFL </a:t>
            </a:r>
            <a:r>
              <a:rPr lang="en-US" sz="2200" dirty="0" err="1" smtClean="0">
                <a:solidFill>
                  <a:srgbClr val="5F5F5F"/>
                </a:solidFill>
              </a:rPr>
              <a:t>WiFi</a:t>
            </a:r>
            <a:r>
              <a:rPr lang="en-US" sz="2200" dirty="0" smtClean="0">
                <a:solidFill>
                  <a:srgbClr val="5F5F5F"/>
                </a:solidFill>
              </a:rPr>
              <a:t> and Ethernet private network.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From 1 </a:t>
            </a:r>
            <a:r>
              <a:rPr lang="en-US" sz="2200" dirty="0">
                <a:solidFill>
                  <a:srgbClr val="5F5F5F"/>
                </a:solidFill>
              </a:rPr>
              <a:t>to 500 </a:t>
            </a:r>
            <a:r>
              <a:rPr lang="en-US" sz="2200" dirty="0" smtClean="0">
                <a:solidFill>
                  <a:srgbClr val="5F5F5F"/>
                </a:solidFill>
              </a:rPr>
              <a:t>parallel clients (step of 20) </a:t>
            </a:r>
            <a:r>
              <a:rPr lang="en-US" sz="2200" dirty="0">
                <a:solidFill>
                  <a:srgbClr val="5F5F5F"/>
                </a:solidFill>
              </a:rPr>
              <a:t>each </a:t>
            </a:r>
            <a:r>
              <a:rPr lang="en-US" sz="2200" dirty="0" smtClean="0">
                <a:solidFill>
                  <a:srgbClr val="5F5F5F"/>
                </a:solidFill>
              </a:rPr>
              <a:t>sending </a:t>
            </a:r>
            <a:r>
              <a:rPr lang="en-US" sz="2200" dirty="0">
                <a:solidFill>
                  <a:srgbClr val="5F5F5F"/>
                </a:solidFill>
              </a:rPr>
              <a:t>100 randomized </a:t>
            </a:r>
            <a:r>
              <a:rPr lang="en-US" sz="2200" dirty="0" smtClean="0">
                <a:solidFill>
                  <a:srgbClr val="5F5F5F"/>
                </a:solidFill>
              </a:rPr>
              <a:t>requests over Ethernet private network. Each experiment is done 20 times.</a:t>
            </a:r>
            <a:endParaRPr lang="en-US" sz="2200" dirty="0">
              <a:solidFill>
                <a:srgbClr val="5F5F5F"/>
              </a:solidFill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Set the number of clients (10, 25, 50 and 300), each sending 100 requests over Ethernet</a:t>
            </a:r>
            <a:r>
              <a:rPr lang="en-US" sz="2200" dirty="0">
                <a:solidFill>
                  <a:srgbClr val="5F5F5F"/>
                </a:solidFill>
              </a:rPr>
              <a:t>. Each experiment is done </a:t>
            </a:r>
            <a:r>
              <a:rPr lang="en-US" sz="2200" dirty="0" smtClean="0">
                <a:solidFill>
                  <a:srgbClr val="5F5F5F"/>
                </a:solidFill>
              </a:rPr>
              <a:t>300 </a:t>
            </a:r>
            <a:r>
              <a:rPr lang="en-US" sz="2200" dirty="0">
                <a:solidFill>
                  <a:srgbClr val="5F5F5F"/>
                </a:solidFill>
              </a:rPr>
              <a:t>times</a:t>
            </a:r>
            <a:r>
              <a:rPr lang="en-US" sz="2200" dirty="0" smtClean="0">
                <a:solidFill>
                  <a:srgbClr val="5F5F5F"/>
                </a:solidFill>
              </a:rPr>
              <a:t>.</a:t>
            </a:r>
            <a:endParaRPr lang="en-US" sz="2200" dirty="0">
              <a:solidFill>
                <a:srgbClr val="5F5F5F"/>
              </a:solidFill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None/>
            </a:pPr>
            <a:endParaRPr lang="en-US" sz="2200" dirty="0" smtClean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6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Numerical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Analysis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:</a:t>
            </a:r>
          </a:p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Goals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recall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77240" y="2065846"/>
            <a:ext cx="10671048" cy="288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Evaluate the performance of all the architectures of In-Memory Data-Stores that we built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Compare the performances between the different architectures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Give suitable architecture depending on average clients </a:t>
            </a:r>
            <a:r>
              <a:rPr lang="en-US" sz="2200" dirty="0" smtClean="0">
                <a:solidFill>
                  <a:srgbClr val="5F5F5F"/>
                </a:solidFill>
              </a:rPr>
              <a:t>served</a:t>
            </a:r>
            <a:endParaRPr lang="en-US" sz="2200" dirty="0" smtClean="0"/>
          </a:p>
          <a:p>
            <a:pPr>
              <a:lnSpc>
                <a:spcPct val="150000"/>
              </a:lnSpc>
            </a:pPr>
            <a:endParaRPr lang="fr-CH" sz="2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81" y="165484"/>
            <a:ext cx="2662525" cy="1560073"/>
          </a:xfrm>
          <a:prstGeom prst="rect">
            <a:avLst/>
          </a:prstGeom>
          <a:ln>
            <a:noFill/>
          </a:ln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67585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73" y="585684"/>
            <a:ext cx="7259390" cy="5766478"/>
          </a:xfrm>
          <a:prstGeom prst="rect">
            <a:avLst/>
          </a:prstGeom>
        </p:spPr>
      </p:pic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1 to 500 clients over EPFL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WiFi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7601735" y="1014984"/>
            <a:ext cx="4288536" cy="2058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NIO architectures tend to be better than classical IO of java.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However, to much variability to conclude anything.</a:t>
            </a:r>
          </a:p>
        </p:txBody>
      </p:sp>
    </p:spTree>
    <p:extLst>
      <p:ext uri="{BB962C8B-B14F-4D97-AF65-F5344CB8AC3E}">
        <p14:creationId xmlns:p14="http://schemas.microsoft.com/office/powerpoint/2010/main" val="37292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47" y="721785"/>
            <a:ext cx="7005120" cy="5631225"/>
          </a:xfrm>
          <a:prstGeom prst="rect">
            <a:avLst/>
          </a:prstGeom>
        </p:spPr>
      </p:pic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1 to 500 clients over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private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Ethernet network</a:t>
            </a:r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7601735" y="1014984"/>
            <a:ext cx="4288536" cy="4918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NIO architectures tend to be better than classical IO of java.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Less variability than on </a:t>
            </a:r>
            <a:r>
              <a:rPr lang="en-US" sz="2200" dirty="0" err="1" smtClean="0">
                <a:solidFill>
                  <a:srgbClr val="5F5F5F"/>
                </a:solidFill>
              </a:rPr>
              <a:t>Wifi</a:t>
            </a:r>
            <a:r>
              <a:rPr lang="en-US" sz="2200" dirty="0" smtClean="0">
                <a:solidFill>
                  <a:srgbClr val="5F5F5F"/>
                </a:solidFill>
              </a:rPr>
              <a:t>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Overall performances seem better.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Still difficult to evaluate performances between java IO architectures themselves. Same for java NIO.</a:t>
            </a:r>
          </a:p>
        </p:txBody>
      </p:sp>
    </p:spTree>
    <p:extLst>
      <p:ext uri="{BB962C8B-B14F-4D97-AF65-F5344CB8AC3E}">
        <p14:creationId xmlns:p14="http://schemas.microsoft.com/office/powerpoint/2010/main" val="118940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0" y="738125"/>
            <a:ext cx="7169284" cy="5594579"/>
          </a:xfrm>
          <a:prstGeom prst="rect">
            <a:avLst/>
          </a:prstGeom>
        </p:spPr>
      </p:pic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1 to 500 clients (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step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20) :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mean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value</a:t>
            </a: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7601735" y="1014984"/>
            <a:ext cx="4288536" cy="4918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NIO architectures better than classical IO of java after 25 parallel clients.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Can distinguish better architectures among IO and NIO ones.</a:t>
            </a:r>
          </a:p>
        </p:txBody>
      </p:sp>
    </p:spTree>
    <p:extLst>
      <p:ext uri="{BB962C8B-B14F-4D97-AF65-F5344CB8AC3E}">
        <p14:creationId xmlns:p14="http://schemas.microsoft.com/office/powerpoint/2010/main" val="163378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" y="704773"/>
            <a:ext cx="7159557" cy="5676163"/>
          </a:xfrm>
          <a:prstGeom prst="rect">
            <a:avLst/>
          </a:prstGeom>
        </p:spPr>
      </p:pic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1 to 500 clients (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step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20) :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median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value</a:t>
            </a: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7601735" y="1014984"/>
            <a:ext cx="4288536" cy="4918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NIO architectures better than classical IO of java after 25 parallel clients.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Can distinguish better architectures among IO and NIO ones.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It is the median value so it is more robust to outliers if any.</a:t>
            </a:r>
          </a:p>
        </p:txBody>
      </p:sp>
    </p:spTree>
    <p:extLst>
      <p:ext uri="{BB962C8B-B14F-4D97-AF65-F5344CB8AC3E}">
        <p14:creationId xmlns:p14="http://schemas.microsoft.com/office/powerpoint/2010/main" val="298572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7911"/>
            <a:ext cx="6381345" cy="5473705"/>
          </a:xfrm>
          <a:prstGeom prst="rect">
            <a:avLst/>
          </a:prstGeom>
        </p:spPr>
      </p:pic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Confidence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Interval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for the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median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: 10 clients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7601735" y="1014984"/>
            <a:ext cx="4288536" cy="4918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IO architectures very competitive with the NIO ones.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err="1" smtClean="0">
                <a:solidFill>
                  <a:srgbClr val="5F5F5F"/>
                </a:solidFill>
              </a:rPr>
              <a:t>NIOSingle</a:t>
            </a:r>
            <a:r>
              <a:rPr lang="en-US" sz="2200" dirty="0" smtClean="0">
                <a:solidFill>
                  <a:srgbClr val="5F5F5F"/>
                </a:solidFill>
              </a:rPr>
              <a:t> architecture is the best in front of all IO architectures.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err="1" smtClean="0">
                <a:solidFill>
                  <a:srgbClr val="5F5F5F"/>
                </a:solidFill>
              </a:rPr>
              <a:t>IOSingle</a:t>
            </a:r>
            <a:r>
              <a:rPr lang="en-US" sz="2200" dirty="0" smtClean="0">
                <a:solidFill>
                  <a:srgbClr val="5F5F5F"/>
                </a:solidFill>
              </a:rPr>
              <a:t> is one of the bests architectures.</a:t>
            </a:r>
          </a:p>
        </p:txBody>
      </p:sp>
    </p:spTree>
    <p:extLst>
      <p:ext uri="{BB962C8B-B14F-4D97-AF65-F5344CB8AC3E}">
        <p14:creationId xmlns:p14="http://schemas.microsoft.com/office/powerpoint/2010/main" val="120812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CI for the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median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: 25 clients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6408449" cy="5460524"/>
          </a:xfrm>
          <a:prstGeom prst="rect">
            <a:avLst/>
          </a:prstGeom>
        </p:spPr>
      </p:pic>
      <p:sp>
        <p:nvSpPr>
          <p:cNvPr id="4" name="Sous-titre 2"/>
          <p:cNvSpPr txBox="1">
            <a:spLocks/>
          </p:cNvSpPr>
          <p:nvPr/>
        </p:nvSpPr>
        <p:spPr>
          <a:xfrm>
            <a:off x="7601735" y="1014984"/>
            <a:ext cx="4288536" cy="4918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NIO architectures already “better” than the IO ones.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Better is only in a maximum of 1.15 times</a:t>
            </a:r>
          </a:p>
        </p:txBody>
      </p:sp>
    </p:spTree>
    <p:extLst>
      <p:ext uri="{BB962C8B-B14F-4D97-AF65-F5344CB8AC3E}">
        <p14:creationId xmlns:p14="http://schemas.microsoft.com/office/powerpoint/2010/main" val="120355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CI for the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median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: 50 clients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89738"/>
            <a:ext cx="6420255" cy="5481880"/>
          </a:xfrm>
          <a:prstGeom prst="rect">
            <a:avLst/>
          </a:prstGeom>
        </p:spPr>
      </p:pic>
      <p:sp>
        <p:nvSpPr>
          <p:cNvPr id="4" name="Sous-titre 2"/>
          <p:cNvSpPr txBox="1">
            <a:spLocks/>
          </p:cNvSpPr>
          <p:nvPr/>
        </p:nvSpPr>
        <p:spPr>
          <a:xfrm>
            <a:off x="7601735" y="1014984"/>
            <a:ext cx="4288536" cy="4918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NIO architectures are better than the IO ones.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Better is at around 1.30 times.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err="1" smtClean="0">
                <a:solidFill>
                  <a:srgbClr val="5F5F5F"/>
                </a:solidFill>
              </a:rPr>
              <a:t>IOSingle</a:t>
            </a:r>
            <a:r>
              <a:rPr lang="en-US" sz="2200" dirty="0" smtClean="0">
                <a:solidFill>
                  <a:srgbClr val="5F5F5F"/>
                </a:solidFill>
              </a:rPr>
              <a:t> becomes the worst architecture.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err="1">
                <a:solidFill>
                  <a:srgbClr val="5F5F5F"/>
                </a:solidFill>
              </a:rPr>
              <a:t>IOPipelined</a:t>
            </a:r>
            <a:r>
              <a:rPr lang="en-US" sz="2200" dirty="0">
                <a:solidFill>
                  <a:srgbClr val="5F5F5F"/>
                </a:solidFill>
              </a:rPr>
              <a:t> architectures </a:t>
            </a:r>
            <a:r>
              <a:rPr lang="en-US" sz="2200" dirty="0" smtClean="0">
                <a:solidFill>
                  <a:srgbClr val="5F5F5F"/>
                </a:solidFill>
              </a:rPr>
              <a:t>tend to be better </a:t>
            </a:r>
            <a:r>
              <a:rPr lang="en-US" sz="2200" dirty="0">
                <a:solidFill>
                  <a:srgbClr val="5F5F5F"/>
                </a:solidFill>
              </a:rPr>
              <a:t>among the IO ones.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None/>
            </a:pPr>
            <a:endParaRPr lang="en-US" sz="2200" dirty="0" smtClean="0">
              <a:solidFill>
                <a:srgbClr val="5F5F5F"/>
              </a:solidFill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endParaRPr lang="en-US" sz="2200" dirty="0" smtClean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11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CI for the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median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: 300 clients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4672"/>
            <a:ext cx="6415986" cy="5466946"/>
          </a:xfrm>
          <a:prstGeom prst="rect">
            <a:avLst/>
          </a:prstGeom>
        </p:spPr>
      </p:pic>
      <p:sp>
        <p:nvSpPr>
          <p:cNvPr id="4" name="Sous-titre 2"/>
          <p:cNvSpPr txBox="1">
            <a:spLocks/>
          </p:cNvSpPr>
          <p:nvPr/>
        </p:nvSpPr>
        <p:spPr>
          <a:xfrm>
            <a:off x="7601735" y="1014984"/>
            <a:ext cx="4288536" cy="4918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NIO architectures are clearly better than the IO ones.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Better is at more than 2 times.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err="1" smtClean="0">
                <a:solidFill>
                  <a:srgbClr val="5F5F5F"/>
                </a:solidFill>
              </a:rPr>
              <a:t>NIOSingle</a:t>
            </a:r>
            <a:r>
              <a:rPr lang="en-US" sz="2200" dirty="0" smtClean="0">
                <a:solidFill>
                  <a:srgbClr val="5F5F5F"/>
                </a:solidFill>
              </a:rPr>
              <a:t> still the best architecture.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err="1" smtClean="0">
                <a:solidFill>
                  <a:srgbClr val="5F5F5F"/>
                </a:solidFill>
              </a:rPr>
              <a:t>IOPipelined</a:t>
            </a:r>
            <a:r>
              <a:rPr lang="en-US" sz="2200" dirty="0" smtClean="0">
                <a:solidFill>
                  <a:srgbClr val="5F5F5F"/>
                </a:solidFill>
              </a:rPr>
              <a:t> architectures are still the best among the IO ones.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endParaRPr lang="en-US" sz="2200" dirty="0" smtClean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97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Outline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65048" y="1334326"/>
            <a:ext cx="10661904" cy="3557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What is a Key-Value Store</a:t>
            </a:r>
            <a:endParaRPr lang="en-US" sz="2200" dirty="0">
              <a:solidFill>
                <a:srgbClr val="5F5F5F"/>
              </a:solidFill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Goals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Load and metric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Factors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Method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Experiments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Numerical Analysis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Conclusion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200" dirty="0" smtClean="0"/>
          </a:p>
          <a:p>
            <a:pPr>
              <a:lnSpc>
                <a:spcPct val="150000"/>
              </a:lnSpc>
            </a:pPr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27285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ous-titre 2"/>
          <p:cNvSpPr txBox="1">
            <a:spLocks/>
          </p:cNvSpPr>
          <p:nvPr/>
        </p:nvSpPr>
        <p:spPr>
          <a:xfrm>
            <a:off x="777240" y="1014983"/>
            <a:ext cx="7646914" cy="5307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Until 500 clients, the growth is linear for any architecture.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Java NIO architectures become better than IO ones between 10 and 25 parallel clients.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Suitable architectures :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1800" dirty="0" smtClean="0">
                <a:solidFill>
                  <a:srgbClr val="5F5F5F"/>
                </a:solidFill>
              </a:rPr>
              <a:t>Clients &lt;= 10 : </a:t>
            </a:r>
            <a:r>
              <a:rPr lang="en-US" sz="1800" dirty="0" err="1" smtClean="0">
                <a:solidFill>
                  <a:srgbClr val="5F5F5F"/>
                </a:solidFill>
              </a:rPr>
              <a:t>NIOSingle</a:t>
            </a:r>
            <a:r>
              <a:rPr lang="en-US" sz="1800" dirty="0" smtClean="0">
                <a:solidFill>
                  <a:srgbClr val="5F5F5F"/>
                </a:solidFill>
              </a:rPr>
              <a:t> (or </a:t>
            </a:r>
            <a:r>
              <a:rPr lang="en-US" sz="1800" dirty="0" err="1" smtClean="0">
                <a:solidFill>
                  <a:srgbClr val="5F5F5F"/>
                </a:solidFill>
              </a:rPr>
              <a:t>IOSingle</a:t>
            </a:r>
            <a:r>
              <a:rPr lang="en-US" sz="1800" dirty="0" smtClean="0">
                <a:solidFill>
                  <a:srgbClr val="5F5F5F"/>
                </a:solidFill>
              </a:rPr>
              <a:t>)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1800" dirty="0" smtClean="0">
                <a:solidFill>
                  <a:srgbClr val="5F5F5F"/>
                </a:solidFill>
              </a:rPr>
              <a:t>10 &lt; Clients &lt;= 50 : </a:t>
            </a:r>
            <a:r>
              <a:rPr lang="en-US" sz="1800" dirty="0" err="1" smtClean="0">
                <a:solidFill>
                  <a:srgbClr val="5F5F5F"/>
                </a:solidFill>
              </a:rPr>
              <a:t>NIOMultiGlobalLock</a:t>
            </a:r>
            <a:r>
              <a:rPr lang="en-US" sz="1800" dirty="0" smtClean="0">
                <a:solidFill>
                  <a:srgbClr val="5F5F5F"/>
                </a:solidFill>
              </a:rPr>
              <a:t> (or another NIO architecture)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1800" dirty="0" smtClean="0">
                <a:solidFill>
                  <a:srgbClr val="5F5F5F"/>
                </a:solidFill>
              </a:rPr>
              <a:t>Clients &gt; 50 : </a:t>
            </a:r>
            <a:r>
              <a:rPr lang="en-US" sz="1800" dirty="0" err="1" smtClean="0">
                <a:solidFill>
                  <a:srgbClr val="5F5F5F"/>
                </a:solidFill>
              </a:rPr>
              <a:t>NIOSingle</a:t>
            </a:r>
            <a:r>
              <a:rPr lang="en-US" sz="1800" dirty="0" smtClean="0">
                <a:solidFill>
                  <a:srgbClr val="5F5F5F"/>
                </a:solidFill>
              </a:rPr>
              <a:t> </a:t>
            </a:r>
            <a:r>
              <a:rPr lang="en-US" sz="1800" dirty="0">
                <a:solidFill>
                  <a:srgbClr val="5F5F5F"/>
                </a:solidFill>
              </a:rPr>
              <a:t>(or another NIO architecture</a:t>
            </a:r>
            <a:r>
              <a:rPr lang="en-US" sz="1800" dirty="0" smtClean="0">
                <a:solidFill>
                  <a:srgbClr val="5F5F5F"/>
                </a:solidFill>
              </a:rPr>
              <a:t>)</a:t>
            </a:r>
            <a:endParaRPr lang="en-US" sz="2200" dirty="0" smtClean="0">
              <a:solidFill>
                <a:srgbClr val="5F5F5F"/>
              </a:solidFill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err="1" smtClean="0">
                <a:solidFill>
                  <a:srgbClr val="5F5F5F"/>
                </a:solidFill>
              </a:rPr>
              <a:t>IOPipelined</a:t>
            </a:r>
            <a:r>
              <a:rPr lang="en-US" sz="2200" dirty="0" smtClean="0">
                <a:solidFill>
                  <a:srgbClr val="5F5F5F"/>
                </a:solidFill>
              </a:rPr>
              <a:t> </a:t>
            </a:r>
            <a:r>
              <a:rPr lang="en-US" sz="2200" dirty="0" smtClean="0">
                <a:solidFill>
                  <a:srgbClr val="5F5F5F"/>
                </a:solidFill>
              </a:rPr>
              <a:t>pays </a:t>
            </a:r>
            <a:r>
              <a:rPr lang="en-US" sz="2200" dirty="0" smtClean="0">
                <a:solidFill>
                  <a:srgbClr val="5F5F5F"/>
                </a:solidFill>
              </a:rPr>
              <a:t>off after 25 parallel clients. </a:t>
            </a:r>
            <a:r>
              <a:rPr lang="en-US" sz="2200" dirty="0" smtClean="0">
                <a:solidFill>
                  <a:srgbClr val="5F5F5F"/>
                </a:solidFill>
              </a:rPr>
              <a:t>Before that, </a:t>
            </a:r>
            <a:r>
              <a:rPr lang="en-US" sz="2200" dirty="0" err="1" smtClean="0">
                <a:solidFill>
                  <a:srgbClr val="5F5F5F"/>
                </a:solidFill>
              </a:rPr>
              <a:t>IOSingle</a:t>
            </a:r>
            <a:r>
              <a:rPr lang="en-US" sz="2200" dirty="0" smtClean="0">
                <a:solidFill>
                  <a:srgbClr val="5F5F5F"/>
                </a:solidFill>
              </a:rPr>
              <a:t> is the best </a:t>
            </a:r>
            <a:r>
              <a:rPr lang="en-US" sz="2200" dirty="0" smtClean="0">
                <a:solidFill>
                  <a:srgbClr val="5F5F5F"/>
                </a:solidFill>
              </a:rPr>
              <a:t>architecture for </a:t>
            </a:r>
            <a:r>
              <a:rPr lang="en-US" sz="2200" dirty="0" smtClean="0">
                <a:solidFill>
                  <a:srgbClr val="5F5F5F"/>
                </a:solidFill>
              </a:rPr>
              <a:t>the IO ones. After that, avoid </a:t>
            </a:r>
            <a:r>
              <a:rPr lang="en-US" sz="2200" dirty="0" smtClean="0">
                <a:solidFill>
                  <a:srgbClr val="5F5F5F"/>
                </a:solidFill>
              </a:rPr>
              <a:t>the use </a:t>
            </a:r>
            <a:r>
              <a:rPr lang="en-US" sz="2200" dirty="0" smtClean="0">
                <a:solidFill>
                  <a:srgbClr val="5F5F5F"/>
                </a:solidFill>
              </a:rPr>
              <a:t>of </a:t>
            </a:r>
            <a:r>
              <a:rPr lang="en-US" sz="2200" dirty="0" err="1" smtClean="0">
                <a:solidFill>
                  <a:srgbClr val="5F5F5F"/>
                </a:solidFill>
              </a:rPr>
              <a:t>IOSingle</a:t>
            </a:r>
            <a:r>
              <a:rPr lang="en-US" sz="2200" dirty="0" smtClean="0">
                <a:solidFill>
                  <a:srgbClr val="5F5F5F"/>
                </a:solidFill>
              </a:rPr>
              <a:t>.</a:t>
            </a:r>
          </a:p>
        </p:txBody>
      </p:sp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Conclusion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54" y="299206"/>
            <a:ext cx="3498650" cy="2691269"/>
          </a:xfrm>
          <a:prstGeom prst="rect">
            <a:avLst/>
          </a:prstGeom>
          <a:ln>
            <a:noFill/>
          </a:ln>
          <a:effectLst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108858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Thank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you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for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your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attention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202" y="1472679"/>
            <a:ext cx="5699595" cy="4286095"/>
          </a:xfrm>
          <a:prstGeom prst="rect">
            <a:avLst/>
          </a:prstGeom>
          <a:ln>
            <a:noFill/>
          </a:ln>
          <a:effectLst>
            <a:softEdge rad="190500"/>
          </a:effectLst>
        </p:spPr>
      </p:pic>
    </p:spTree>
    <p:extLst>
      <p:ext uri="{BB962C8B-B14F-4D97-AF65-F5344CB8AC3E}">
        <p14:creationId xmlns:p14="http://schemas.microsoft.com/office/powerpoint/2010/main" val="128699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54577" y="3853842"/>
            <a:ext cx="5004529" cy="134078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2508583" y="354283"/>
            <a:ext cx="4735214" cy="400363"/>
          </a:xfrm>
          <a:prstGeom prst="rect">
            <a:avLst/>
          </a:prstGeom>
          <a:noFill/>
          <a:ln>
            <a:noFill/>
          </a:ln>
        </p:spPr>
        <p:txBody>
          <a:bodyPr vert="horz" wrap="none" lIns="81650" tIns="40820" rIns="81650" bIns="40820" anchor="t" anchorCtr="0" compatLnSpc="1">
            <a:noAutofit/>
          </a:bodyPr>
          <a:lstStyle/>
          <a:p>
            <a:pPr defTabSz="407571" hangingPunct="0">
              <a:lnSpc>
                <a:spcPct val="93000"/>
              </a:lnSpc>
              <a:tabLst>
                <a:tab pos="656725" algn="l"/>
                <a:tab pos="1313441" algn="l"/>
                <a:tab pos="1970165" algn="l"/>
                <a:tab pos="2626891" algn="l"/>
                <a:tab pos="3283607" algn="l"/>
                <a:tab pos="3940332" algn="l"/>
                <a:tab pos="4597057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3600" b="1" dirty="0">
                <a:solidFill>
                  <a:srgbClr val="0099CC"/>
                </a:solidFill>
                <a:ea typeface="+mj-ea"/>
                <a:cs typeface="+mj-cs"/>
              </a:rPr>
              <a:t>Quick </a:t>
            </a:r>
            <a:r>
              <a:rPr lang="fr-CH" sz="3600" b="1" dirty="0" err="1">
                <a:solidFill>
                  <a:srgbClr val="0099CC"/>
                </a:solidFill>
                <a:ea typeface="+mj-ea"/>
                <a:cs typeface="+mj-cs"/>
              </a:rPr>
              <a:t>example</a:t>
            </a:r>
            <a:r>
              <a:rPr lang="fr-CH" sz="3600" b="1" dirty="0">
                <a:solidFill>
                  <a:srgbClr val="0099CC"/>
                </a:solidFill>
                <a:ea typeface="+mj-ea"/>
                <a:cs typeface="+mj-cs"/>
              </a:rPr>
              <a:t> of a Key-Value store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719379" y="3951777"/>
            <a:ext cx="5018929" cy="1533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810113" y="4066990"/>
            <a:ext cx="5004529" cy="1810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4601" y="1227700"/>
            <a:ext cx="2836983" cy="181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84601" y="1226580"/>
            <a:ext cx="2831449" cy="181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79067" y="1226580"/>
            <a:ext cx="2831449" cy="1819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AutoShape 119"/>
          <p:cNvCxnSpPr/>
          <p:nvPr/>
        </p:nvCxnSpPr>
        <p:spPr>
          <a:xfrm flipV="1">
            <a:off x="6659097" y="2472737"/>
            <a:ext cx="970663" cy="2050783"/>
          </a:xfrm>
          <a:prstGeom prst="curvedConnector3">
            <a:avLst/>
          </a:prstGeom>
          <a:noFill/>
          <a:ln w="9528">
            <a:solidFill>
              <a:srgbClr val="000000"/>
            </a:solidFill>
            <a:prstDash val="solid"/>
            <a:round/>
            <a:headEnd type="arrow"/>
            <a:tailEnd type="arrow"/>
          </a:ln>
        </p:spPr>
      </p:cxnSp>
      <p:cxnSp>
        <p:nvCxnSpPr>
          <p:cNvPr id="10" name="AutoShape 120"/>
          <p:cNvCxnSpPr/>
          <p:nvPr/>
        </p:nvCxnSpPr>
        <p:spPr>
          <a:xfrm flipV="1">
            <a:off x="6738310" y="2108384"/>
            <a:ext cx="934652" cy="2610995"/>
          </a:xfrm>
          <a:prstGeom prst="curvedConnector3">
            <a:avLst/>
          </a:prstGeom>
          <a:noFill/>
          <a:ln w="9528">
            <a:solidFill>
              <a:srgbClr val="000000"/>
            </a:solidFill>
            <a:prstDash val="solid"/>
            <a:round/>
            <a:headEnd type="arrow"/>
            <a:tailEnd type="arrow"/>
          </a:ln>
        </p:spPr>
      </p:cxnSp>
      <p:cxnSp>
        <p:nvCxnSpPr>
          <p:cNvPr id="11" name="AutoShape 121"/>
          <p:cNvCxnSpPr/>
          <p:nvPr/>
        </p:nvCxnSpPr>
        <p:spPr>
          <a:xfrm flipV="1">
            <a:off x="6814633" y="2108384"/>
            <a:ext cx="858328" cy="2864456"/>
          </a:xfrm>
          <a:prstGeom prst="curvedConnector3">
            <a:avLst/>
          </a:prstGeom>
          <a:noFill/>
          <a:ln w="9528">
            <a:solidFill>
              <a:srgbClr val="000000"/>
            </a:solidFill>
            <a:prstDash val="solid"/>
            <a:round/>
            <a:tailEnd type="arrow"/>
          </a:ln>
        </p:spPr>
      </p:cxnSp>
      <p:pic>
        <p:nvPicPr>
          <p:cNvPr id="12" name="Imag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0" y="963675"/>
            <a:ext cx="3129193" cy="2344151"/>
          </a:xfrm>
          <a:prstGeom prst="rect">
            <a:avLst/>
          </a:prstGeom>
          <a:ln>
            <a:noFill/>
          </a:ln>
          <a:effectLst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235890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Key-Value Store</a:t>
            </a: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65048" y="1535494"/>
            <a:ext cx="10661904" cy="3557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Single </a:t>
            </a:r>
            <a:r>
              <a:rPr lang="en-US" sz="2200" dirty="0" smtClean="0">
                <a:solidFill>
                  <a:srgbClr val="5F5F5F"/>
                </a:solidFill>
              </a:rPr>
              <a:t>vs </a:t>
            </a:r>
            <a:r>
              <a:rPr lang="en-US" sz="2200" dirty="0" smtClean="0">
                <a:solidFill>
                  <a:srgbClr val="5F5F5F"/>
                </a:solidFill>
              </a:rPr>
              <a:t>Multi Threaded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Blocking </a:t>
            </a:r>
            <a:r>
              <a:rPr lang="en-US" sz="2200" dirty="0" smtClean="0">
                <a:solidFill>
                  <a:srgbClr val="5F5F5F"/>
                </a:solidFill>
              </a:rPr>
              <a:t>vs </a:t>
            </a:r>
            <a:r>
              <a:rPr lang="en-US" sz="2200" dirty="0" smtClean="0">
                <a:solidFill>
                  <a:srgbClr val="5F5F5F"/>
                </a:solidFill>
              </a:rPr>
              <a:t>Pipelined version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Standard Java IO vs Java NIO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Different Lock Mechanisms</a:t>
            </a:r>
            <a:endParaRPr lang="en-US" sz="2200" dirty="0">
              <a:solidFill>
                <a:srgbClr val="5F5F5F"/>
              </a:solidFill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1800" dirty="0" smtClean="0">
                <a:solidFill>
                  <a:srgbClr val="5F5F5F"/>
                </a:solidFill>
              </a:rPr>
              <a:t>Global Lock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1800" dirty="0" smtClean="0">
                <a:solidFill>
                  <a:srgbClr val="5F5F5F"/>
                </a:solidFill>
              </a:rPr>
              <a:t>Key Lock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1800" dirty="0" smtClean="0">
                <a:solidFill>
                  <a:srgbClr val="5F5F5F"/>
                </a:solidFill>
              </a:rPr>
              <a:t>Maps Lock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1800" dirty="0" smtClean="0">
                <a:solidFill>
                  <a:srgbClr val="5F5F5F"/>
                </a:solidFill>
              </a:rPr>
              <a:t>No Lock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Example: </a:t>
            </a:r>
            <a:r>
              <a:rPr lang="en-US" sz="2200" dirty="0" err="1" smtClean="0">
                <a:solidFill>
                  <a:srgbClr val="5F5F5F"/>
                </a:solidFill>
              </a:rPr>
              <a:t>NIOMultiGlobalLock</a:t>
            </a:r>
            <a:endParaRPr lang="en-US" sz="2200" dirty="0" smtClean="0"/>
          </a:p>
          <a:p>
            <a:pPr>
              <a:lnSpc>
                <a:spcPct val="150000"/>
              </a:lnSpc>
            </a:pPr>
            <a:endParaRPr lang="fr-CH" sz="2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753" y="2108751"/>
            <a:ext cx="2411199" cy="2411199"/>
          </a:xfrm>
          <a:prstGeom prst="rect">
            <a:avLst/>
          </a:prstGeom>
          <a:ln>
            <a:noFill/>
          </a:ln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80969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10922" y="1233730"/>
            <a:ext cx="3713600" cy="39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09600" y="274632"/>
            <a:ext cx="10972800" cy="736000"/>
          </a:xfrm>
          <a:prstGeom prst="rect">
            <a:avLst/>
          </a:prstGeom>
        </p:spPr>
        <p:txBody>
          <a:bodyPr vert="horz" wrap="square" lIns="121900" tIns="121900" rIns="121900" bIns="121900" anchor="b" anchorCtr="0" compatLnSpc="1">
            <a:noAutofit/>
          </a:bodyPr>
          <a:lstStyle/>
          <a:p>
            <a:pPr lvl="0" defTabSz="914400" eaLnBrk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" sz="3600" b="1" kern="1200" dirty="0" smtClean="0">
                <a:solidFill>
                  <a:srgbClr val="0099CC"/>
                </a:solidFill>
                <a:latin typeface="+mn-lt"/>
                <a:ea typeface="+mj-ea"/>
                <a:cs typeface="+mj-cs"/>
              </a:rPr>
              <a:t>Lock Mechanism</a:t>
            </a:r>
            <a:endParaRPr lang="fr" sz="3600" b="1" kern="1200" dirty="0">
              <a:solidFill>
                <a:srgbClr val="0099CC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10" name="Shape 12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294927" y="1233730"/>
            <a:ext cx="3801299" cy="3928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34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10846062" y="5206723"/>
            <a:ext cx="1382033" cy="1175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36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8121314" y="1311230"/>
            <a:ext cx="3835065" cy="38507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Shape 142"/>
          <p:cNvCxnSpPr/>
          <p:nvPr/>
        </p:nvCxnSpPr>
        <p:spPr>
          <a:xfrm rot="10800000" flipH="1">
            <a:off x="9397706" y="5059599"/>
            <a:ext cx="9999" cy="399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Shape 143"/>
          <p:cNvCxnSpPr/>
          <p:nvPr/>
        </p:nvCxnSpPr>
        <p:spPr>
          <a:xfrm>
            <a:off x="9398683" y="5224366"/>
            <a:ext cx="14800" cy="333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" name="Shape 144"/>
          <p:cNvSpPr/>
          <p:nvPr/>
        </p:nvSpPr>
        <p:spPr>
          <a:xfrm>
            <a:off x="8286086" y="5566173"/>
            <a:ext cx="2246900" cy="460232"/>
          </a:xfrm>
          <a:prstGeom prst="flowChartPreparation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ctr" rtl="0">
              <a:buNone/>
            </a:pPr>
            <a:r>
              <a:rPr lang="fr" sz="1333" i="1"/>
              <a:t>LocksHelper</a:t>
            </a:r>
          </a:p>
        </p:txBody>
      </p:sp>
      <p:cxnSp>
        <p:nvCxnSpPr>
          <p:cNvPr id="16" name="Shape 145"/>
          <p:cNvCxnSpPr>
            <a:stCxn id="15" idx="3"/>
          </p:cNvCxnSpPr>
          <p:nvPr/>
        </p:nvCxnSpPr>
        <p:spPr>
          <a:xfrm>
            <a:off x="10532986" y="5796289"/>
            <a:ext cx="448799" cy="6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8135483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Goals</a:t>
            </a: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77240" y="2065846"/>
            <a:ext cx="10671048" cy="288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Evaluate the performance of all the architectures of In-Memory Data-Stores that we built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Compare the performances between the different architectures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Give suitable architecture depending on average clients </a:t>
            </a:r>
            <a:r>
              <a:rPr lang="en-US" sz="2200" dirty="0" smtClean="0">
                <a:solidFill>
                  <a:srgbClr val="5F5F5F"/>
                </a:solidFill>
              </a:rPr>
              <a:t>served</a:t>
            </a:r>
            <a:endParaRPr lang="en-US" sz="2200" dirty="0" smtClean="0"/>
          </a:p>
          <a:p>
            <a:pPr>
              <a:lnSpc>
                <a:spcPct val="150000"/>
              </a:lnSpc>
            </a:pPr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15283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Load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and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metric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77240" y="2065846"/>
            <a:ext cx="10579608" cy="288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Load generated </a:t>
            </a:r>
            <a:r>
              <a:rPr lang="en-US" sz="2200" dirty="0">
                <a:solidFill>
                  <a:srgbClr val="5F5F5F"/>
                </a:solidFill>
              </a:rPr>
              <a:t>by </a:t>
            </a:r>
            <a:r>
              <a:rPr lang="en-US" sz="2200" dirty="0" smtClean="0">
                <a:solidFill>
                  <a:srgbClr val="5F5F5F"/>
                </a:solidFill>
              </a:rPr>
              <a:t>benchmarks </a:t>
            </a:r>
            <a:r>
              <a:rPr lang="en-US" sz="2200" dirty="0">
                <a:solidFill>
                  <a:srgbClr val="5F5F5F"/>
                </a:solidFill>
              </a:rPr>
              <a:t>that send randomly requests to </a:t>
            </a:r>
            <a:r>
              <a:rPr lang="en-US" sz="2200" dirty="0" smtClean="0">
                <a:solidFill>
                  <a:srgbClr val="5F5F5F"/>
                </a:solidFill>
              </a:rPr>
              <a:t>get/set </a:t>
            </a:r>
            <a:r>
              <a:rPr lang="en-US" sz="2200" dirty="0">
                <a:solidFill>
                  <a:srgbClr val="5F5F5F"/>
                </a:solidFill>
              </a:rPr>
              <a:t>data with some random key in a range of one hundred </a:t>
            </a:r>
            <a:r>
              <a:rPr lang="en-US" sz="2200" dirty="0" smtClean="0">
                <a:solidFill>
                  <a:srgbClr val="5F5F5F"/>
                </a:solidFill>
              </a:rPr>
              <a:t>predefined keys </a:t>
            </a:r>
            <a:r>
              <a:rPr lang="en-US" sz="2200" dirty="0">
                <a:solidFill>
                  <a:srgbClr val="5F5F5F"/>
                </a:solidFill>
              </a:rPr>
              <a:t>and with some random value in a range of one hundred </a:t>
            </a:r>
            <a:r>
              <a:rPr lang="en-US" sz="2200" dirty="0" smtClean="0">
                <a:solidFill>
                  <a:srgbClr val="5F5F5F"/>
                </a:solidFill>
              </a:rPr>
              <a:t>predefined values.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None/>
            </a:pPr>
            <a:endParaRPr lang="en-US" sz="2200" dirty="0" smtClean="0">
              <a:solidFill>
                <a:srgbClr val="5F5F5F"/>
              </a:solidFill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>
                <a:solidFill>
                  <a:srgbClr val="5F5F5F"/>
                </a:solidFill>
              </a:rPr>
              <a:t>Metric </a:t>
            </a:r>
            <a:r>
              <a:rPr lang="en-US" sz="2200" dirty="0" smtClean="0">
                <a:solidFill>
                  <a:srgbClr val="5F5F5F"/>
                </a:solidFill>
              </a:rPr>
              <a:t>is the </a:t>
            </a:r>
            <a:r>
              <a:rPr lang="en-US" sz="2200" dirty="0">
                <a:solidFill>
                  <a:srgbClr val="5F5F5F"/>
                </a:solidFill>
              </a:rPr>
              <a:t>average </a:t>
            </a:r>
            <a:r>
              <a:rPr lang="en-US" sz="2200" dirty="0" smtClean="0">
                <a:solidFill>
                  <a:srgbClr val="5F5F5F"/>
                </a:solidFill>
              </a:rPr>
              <a:t>response </a:t>
            </a:r>
            <a:r>
              <a:rPr lang="en-US" sz="2200" dirty="0">
                <a:solidFill>
                  <a:srgbClr val="5F5F5F"/>
                </a:solidFill>
              </a:rPr>
              <a:t>time of any request to the different </a:t>
            </a:r>
            <a:r>
              <a:rPr lang="en-US" sz="2200" dirty="0" smtClean="0">
                <a:solidFill>
                  <a:srgbClr val="5F5F5F"/>
                </a:solidFill>
              </a:rPr>
              <a:t>data-stores</a:t>
            </a:r>
            <a:endParaRPr lang="en-US" sz="2200" dirty="0" smtClean="0"/>
          </a:p>
          <a:p>
            <a:pPr>
              <a:lnSpc>
                <a:spcPct val="150000"/>
              </a:lnSpc>
            </a:pPr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289660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Factors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77240" y="2065846"/>
            <a:ext cx="10579608" cy="288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Network (EPFL </a:t>
            </a:r>
            <a:r>
              <a:rPr lang="en-US" sz="2200" dirty="0" err="1" smtClean="0">
                <a:solidFill>
                  <a:srgbClr val="5F5F5F"/>
                </a:solidFill>
              </a:rPr>
              <a:t>WiFi</a:t>
            </a:r>
            <a:r>
              <a:rPr lang="en-US" sz="2200" dirty="0" smtClean="0">
                <a:solidFill>
                  <a:srgbClr val="5F5F5F"/>
                </a:solidFill>
              </a:rPr>
              <a:t>/private Ethernet)</a:t>
            </a:r>
            <a:endParaRPr lang="en-US" sz="2200" dirty="0">
              <a:solidFill>
                <a:srgbClr val="5F5F5F"/>
              </a:solidFill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System load (one server machine and one client machine)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endParaRPr lang="en-US" sz="2200" dirty="0" smtClean="0"/>
          </a:p>
          <a:p>
            <a:pPr>
              <a:lnSpc>
                <a:spcPct val="150000"/>
              </a:lnSpc>
            </a:pPr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311092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Method</a:t>
            </a: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77240" y="2065846"/>
            <a:ext cx="10579608" cy="288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As previously mentioned, running different benchmarks to evaluate the average waiting time for an answer to come back from the data-store.</a:t>
            </a:r>
            <a:endParaRPr lang="en-US" sz="2200" dirty="0" smtClean="0"/>
          </a:p>
          <a:p>
            <a:pPr>
              <a:lnSpc>
                <a:spcPct val="150000"/>
              </a:lnSpc>
            </a:pPr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332290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710</Words>
  <Application>Microsoft Office PowerPoint</Application>
  <PresentationFormat>Grand écran</PresentationFormat>
  <Paragraphs>92</Paragraphs>
  <Slides>21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Microsoft YaHei</vt:lpstr>
      <vt:lpstr>Arial</vt:lpstr>
      <vt:lpstr>Calibri</vt:lpstr>
      <vt:lpstr>Calibri Light</vt:lpstr>
      <vt:lpstr>Times New Roman</vt:lpstr>
      <vt:lpstr>Wingdings</vt:lpstr>
      <vt:lpstr>Thème Office</vt:lpstr>
      <vt:lpstr>1_Thème Office</vt:lpstr>
      <vt:lpstr>Performance analysis of multi-threading in In-Memory Data-Stores</vt:lpstr>
      <vt:lpstr>Présentation PowerPoint</vt:lpstr>
      <vt:lpstr>Présentation PowerPoint</vt:lpstr>
      <vt:lpstr>Présentation PowerPoint</vt:lpstr>
      <vt:lpstr>Lock Mechanism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your goal ?</dc:title>
  <dc:creator>gregory.maitre@hotmail.com</dc:creator>
  <cp:lastModifiedBy>Patrick</cp:lastModifiedBy>
  <cp:revision>73</cp:revision>
  <dcterms:created xsi:type="dcterms:W3CDTF">2015-04-29T11:15:46Z</dcterms:created>
  <dcterms:modified xsi:type="dcterms:W3CDTF">2015-05-28T13:27:29Z</dcterms:modified>
</cp:coreProperties>
</file>