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7" r:id="rId6"/>
    <p:sldId id="277" r:id="rId7"/>
    <p:sldId id="262" r:id="rId8"/>
    <p:sldId id="259" r:id="rId9"/>
    <p:sldId id="260" r:id="rId10"/>
    <p:sldId id="261" r:id="rId11"/>
    <p:sldId id="263" r:id="rId12"/>
    <p:sldId id="280" r:id="rId13"/>
    <p:sldId id="279" r:id="rId14"/>
    <p:sldId id="281" r:id="rId15"/>
    <p:sldId id="268" r:id="rId16"/>
    <p:sldId id="282" r:id="rId17"/>
    <p:sldId id="273" r:id="rId18"/>
    <p:sldId id="274" r:id="rId19"/>
    <p:sldId id="275" r:id="rId20"/>
    <p:sldId id="276" r:id="rId21"/>
    <p:sldId id="272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278313" y="10156826"/>
            <a:ext cx="3279779" cy="5333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49263" hangingPunct="0">
              <a:lnSpc>
                <a:spcPct val="95000"/>
              </a:lnSpc>
              <a:tabLst>
                <a:tab pos="723903" algn="l"/>
                <a:tab pos="1447796" algn="l"/>
                <a:tab pos="2171699" algn="l"/>
                <a:tab pos="289560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C6477A-030E-4E08-A243-7CD92B6EDFF0}" type="slidenum">
              <a:rPr lang="fr-CH" sz="1400" smtClean="0">
                <a:solidFill>
                  <a:srgbClr val="000000"/>
                </a:solidFill>
                <a:latin typeface="Times New Roman" pitchFamily="16"/>
                <a:ea typeface="Microsoft YaHei"/>
              </a:rPr>
              <a:pPr algn="r" defTabSz="449263" hangingPunct="0">
                <a:lnSpc>
                  <a:spcPct val="95000"/>
                </a:lnSpc>
                <a:tabLst>
                  <a:tab pos="723903" algn="l"/>
                  <a:tab pos="1447796" algn="l"/>
                  <a:tab pos="2171699" algn="l"/>
                  <a:tab pos="2895603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fr-CH" sz="1400" smtClean="0">
              <a:solidFill>
                <a:srgbClr val="000000"/>
              </a:solidFill>
              <a:latin typeface="Times New Roman" pitchFamily="16"/>
              <a:ea typeface="Microsoft YaHei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6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3922" y="2129985"/>
            <a:ext cx="10364162" cy="1470395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9755" y="3885530"/>
            <a:ext cx="8534395" cy="1752666"/>
          </a:xfrm>
        </p:spPr>
        <p:txBody>
          <a:bodyPr anchorCtr="1"/>
          <a:lstStyle>
            <a:lvl1pPr marL="0" indent="0" algn="ctr">
              <a:defRPr lang="fr-FR"/>
            </a:lvl1pPr>
          </a:lstStyle>
          <a:p>
            <a:pPr lvl="0"/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D03EDF5-7C6E-4C94-B7EE-85B95772183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4438ECC-E3A3-47A7-A13C-FBF675AD5D4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843" y="4406862"/>
            <a:ext cx="10362237" cy="1362381"/>
          </a:xfrm>
        </p:spPr>
        <p:txBody>
          <a:bodyPr anchor="t" anchorCtr="0"/>
          <a:lstStyle>
            <a:lvl1pPr algn="l">
              <a:defRPr lang="fr-FR" sz="3629" b="1" cap="all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843" y="2906223"/>
            <a:ext cx="10362237" cy="1500639"/>
          </a:xfrm>
        </p:spPr>
        <p:txBody>
          <a:bodyPr anchor="b"/>
          <a:lstStyle>
            <a:lvl1pPr marL="0" indent="0">
              <a:defRPr lang="fr-FR" sz="1814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FD4E38E-6BF3-4F77-8B0F-245E43FD12A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8643" y="1604331"/>
            <a:ext cx="5391360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84315" y="1604331"/>
            <a:ext cx="5393284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8E92A9-5117-4DC2-8939-3B2C4CC49D1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5072"/>
            <a:ext cx="10972805" cy="114204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10556" y="1535196"/>
            <a:ext cx="5385597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0556" y="2174630"/>
            <a:ext cx="5385597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914" y="1535196"/>
            <a:ext cx="5389435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914" y="2174630"/>
            <a:ext cx="5389435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2A3F5EF-EF03-43D8-8AEC-244A061770F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3FBCD63-9922-43A4-B586-02A435A9725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B04A0DF-977C-483E-A1D2-F5DBC5EB1A9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6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3628"/>
            <a:ext cx="4010884" cy="1160765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7355" y="273627"/>
            <a:ext cx="6815994" cy="5852778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10556" y="1434394"/>
            <a:ext cx="4010884" cy="4692013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868941F-3617-45C5-AB85-E10FB4C969E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0403" y="4800026"/>
            <a:ext cx="7315195" cy="567421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90403" y="612067"/>
            <a:ext cx="7315195" cy="4115956"/>
          </a:xfrm>
        </p:spPr>
        <p:txBody>
          <a:bodyPr/>
          <a:lstStyle>
            <a:lvl1pPr marL="0" indent="0">
              <a:defRPr lang="fr-CH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90403" y="5367447"/>
            <a:ext cx="7315195" cy="805048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47C5A3-E6E0-4F81-B6B4-E288C1A9B9D1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6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CC0C474-572E-4C24-8B59-561023C0B742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7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5836" y="273627"/>
            <a:ext cx="2741764" cy="5855657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2881" cy="5855657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7D6D95-88A8-418D-855E-1A13732622B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7E3EE46-E6B2-4480-99E7-31B41E0045D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9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609585">
              <a:defRPr/>
            </a:lvl2pPr>
            <a:lvl3pPr indent="1219170">
              <a:defRPr/>
            </a:lvl3pPr>
            <a:lvl4pPr indent="1828754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sx="80000" sy="8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608643" y="273627"/>
            <a:ext cx="10968956" cy="1143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608643" y="1604331"/>
            <a:ext cx="10968956" cy="45249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8227" rIns="0" bIns="0" anchor="t" anchorCtr="0" compatLnSpc="1">
            <a:noAutofit/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608643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4170235" y="6247376"/>
            <a:ext cx="3863045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  <a:tab pos="2626891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8741755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fld id="{CB0ED441-CEC4-4AA0-B30F-DF4DD9FAB7B4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696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07571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3992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</p:titleStyle>
    <p:bodyStyle>
      <a:lvl1pPr marL="311079" marR="0" lvl="0" indent="-311079" algn="l" defTabSz="407571" rtl="0" fontAlgn="auto" hangingPunct="0">
        <a:lnSpc>
          <a:spcPct val="93000"/>
        </a:lnSpc>
        <a:spcBef>
          <a:spcPts val="0"/>
        </a:spcBef>
        <a:spcAft>
          <a:spcPts val="1284"/>
        </a:spcAft>
        <a:buNone/>
        <a:tabLst/>
        <a:defRPr lang="en-GB" sz="2903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  <a:lvl2pPr marL="674004" marR="0" lvl="1" indent="-259232" algn="l" defTabSz="407571" rtl="0" fontAlgn="auto" hangingPunct="0">
        <a:lnSpc>
          <a:spcPct val="93000"/>
        </a:lnSpc>
        <a:spcBef>
          <a:spcPts val="0"/>
        </a:spcBef>
        <a:spcAft>
          <a:spcPts val="1034"/>
        </a:spcAft>
        <a:buNone/>
        <a:tabLst/>
        <a:defRPr lang="en-GB" sz="2540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2pPr>
      <a:lvl3pPr marL="1036930" marR="0" lvl="2" indent="-207386" algn="l" defTabSz="407571" rtl="0" fontAlgn="auto" hangingPunct="0">
        <a:lnSpc>
          <a:spcPct val="93000"/>
        </a:lnSpc>
        <a:spcBef>
          <a:spcPts val="0"/>
        </a:spcBef>
        <a:spcAft>
          <a:spcPts val="771"/>
        </a:spcAft>
        <a:buNone/>
        <a:tabLst/>
        <a:defRPr lang="en-GB" sz="2177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3pPr>
      <a:lvl4pPr marL="1451701" marR="0" lvl="3" indent="-207386" algn="l" defTabSz="407571" rtl="0" fontAlgn="auto" hangingPunct="0">
        <a:lnSpc>
          <a:spcPct val="93000"/>
        </a:lnSpc>
        <a:spcBef>
          <a:spcPts val="0"/>
        </a:spcBef>
        <a:spcAft>
          <a:spcPts val="522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4pPr>
      <a:lvl5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5pPr>
      <a:lvl6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6pPr>
      <a:lvl7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7pPr>
      <a:lvl8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8pPr>
      <a:lvl9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29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5"/>
            <a:ext cx="10579608" cy="338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to 500 parallel clients (step of 1) each sending 100 randomized requests over 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 and Ethernet private network.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</a:t>
            </a:r>
            <a:r>
              <a:rPr lang="en-US" sz="2200" dirty="0">
                <a:solidFill>
                  <a:srgbClr val="5F5F5F"/>
                </a:solidFill>
              </a:rPr>
              <a:t>to 500 </a:t>
            </a:r>
            <a:r>
              <a:rPr lang="en-US" sz="2200" dirty="0" smtClean="0">
                <a:solidFill>
                  <a:srgbClr val="5F5F5F"/>
                </a:solidFill>
              </a:rPr>
              <a:t>parallel clients (step of 20) </a:t>
            </a:r>
            <a:r>
              <a:rPr lang="en-US" sz="2200" dirty="0">
                <a:solidFill>
                  <a:srgbClr val="5F5F5F"/>
                </a:solidFill>
              </a:rPr>
              <a:t>each </a:t>
            </a:r>
            <a:r>
              <a:rPr lang="en-US" sz="2200" dirty="0" smtClean="0">
                <a:solidFill>
                  <a:srgbClr val="5F5F5F"/>
                </a:solidFill>
              </a:rPr>
              <a:t>sending </a:t>
            </a:r>
            <a:r>
              <a:rPr lang="en-US" sz="2200" dirty="0">
                <a:solidFill>
                  <a:srgbClr val="5F5F5F"/>
                </a:solidFill>
              </a:rPr>
              <a:t>100 randomized </a:t>
            </a:r>
            <a:r>
              <a:rPr lang="en-US" sz="2200" dirty="0" smtClean="0">
                <a:solidFill>
                  <a:srgbClr val="5F5F5F"/>
                </a:solidFill>
              </a:rPr>
              <a:t>requests over Ethernet private network. Each experiment is done 20 times.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Set the number of clients (10, 25, 50 and 300), each sending 100 requests over Ethernet</a:t>
            </a:r>
            <a:r>
              <a:rPr lang="en-US" sz="2200" dirty="0">
                <a:solidFill>
                  <a:srgbClr val="5F5F5F"/>
                </a:solidFill>
              </a:rPr>
              <a:t>. Each experiment is done </a:t>
            </a:r>
            <a:r>
              <a:rPr lang="en-US" sz="2200" dirty="0" smtClean="0">
                <a:solidFill>
                  <a:srgbClr val="5F5F5F"/>
                </a:solidFill>
              </a:rPr>
              <a:t>300 </a:t>
            </a:r>
            <a:r>
              <a:rPr lang="en-US" sz="2200" dirty="0">
                <a:solidFill>
                  <a:srgbClr val="5F5F5F"/>
                </a:solidFill>
              </a:rPr>
              <a:t>times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>
              <a:solidFill>
                <a:srgbClr val="5F5F5F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recall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165484"/>
            <a:ext cx="2662525" cy="1560073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6758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3" y="585684"/>
            <a:ext cx="7259390" cy="5766478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EPFL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WiFi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205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However, to much variability to conclude anything.</a:t>
            </a:r>
          </a:p>
        </p:txBody>
      </p:sp>
    </p:spTree>
    <p:extLst>
      <p:ext uri="{BB962C8B-B14F-4D97-AF65-F5344CB8AC3E}">
        <p14:creationId xmlns:p14="http://schemas.microsoft.com/office/powerpoint/2010/main" val="3729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7" y="721785"/>
            <a:ext cx="7005120" cy="563122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private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Ethernet network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Less variability than on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Overall performances seem better.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Still difficult to evaluate performances between java IO architectures themselves. Same for java NIO.</a:t>
            </a:r>
          </a:p>
        </p:txBody>
      </p:sp>
    </p:spTree>
    <p:extLst>
      <p:ext uri="{BB962C8B-B14F-4D97-AF65-F5344CB8AC3E}">
        <p14:creationId xmlns:p14="http://schemas.microsoft.com/office/powerpoint/2010/main" val="11894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738125"/>
            <a:ext cx="7169284" cy="5594579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</p:txBody>
      </p:sp>
    </p:spTree>
    <p:extLst>
      <p:ext uri="{BB962C8B-B14F-4D97-AF65-F5344CB8AC3E}">
        <p14:creationId xmlns:p14="http://schemas.microsoft.com/office/powerpoint/2010/main" val="163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" y="704773"/>
            <a:ext cx="7159557" cy="5676163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It is the median value so it is more robust to outliers if any.</a:t>
            </a:r>
          </a:p>
        </p:txBody>
      </p:sp>
    </p:spTree>
    <p:extLst>
      <p:ext uri="{BB962C8B-B14F-4D97-AF65-F5344CB8AC3E}">
        <p14:creationId xmlns:p14="http://schemas.microsoft.com/office/powerpoint/2010/main" val="2985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911"/>
            <a:ext cx="6381345" cy="547370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10 clients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IO architectures very competitive with the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architecture is the best in front of all IO architectures.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one of the bests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208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25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408449" cy="5460524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</a:t>
            </a:r>
            <a:r>
              <a:rPr lang="en-US" sz="2200" dirty="0" smtClean="0">
                <a:solidFill>
                  <a:srgbClr val="5F5F5F"/>
                </a:solidFill>
              </a:rPr>
              <a:t>tend to be “better</a:t>
            </a:r>
            <a:r>
              <a:rPr lang="en-US" sz="2200" dirty="0" smtClean="0">
                <a:solidFill>
                  <a:srgbClr val="5F5F5F"/>
                </a:solidFill>
              </a:rPr>
              <a:t>”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only in a maximum of 1.15 times</a:t>
            </a:r>
          </a:p>
        </p:txBody>
      </p:sp>
    </p:spTree>
    <p:extLst>
      <p:ext uri="{BB962C8B-B14F-4D97-AF65-F5344CB8AC3E}">
        <p14:creationId xmlns:p14="http://schemas.microsoft.com/office/powerpoint/2010/main" val="120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50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738"/>
            <a:ext cx="6420255" cy="5481880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around 1.30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becomes the worst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>
                <a:solidFill>
                  <a:srgbClr val="5F5F5F"/>
                </a:solidFill>
              </a:rPr>
              <a:t>IOPipelined</a:t>
            </a:r>
            <a:r>
              <a:rPr lang="en-US" sz="2200" dirty="0">
                <a:solidFill>
                  <a:srgbClr val="5F5F5F"/>
                </a:solidFill>
              </a:rPr>
              <a:t> architectures </a:t>
            </a:r>
            <a:r>
              <a:rPr lang="en-US" sz="2200" dirty="0" smtClean="0">
                <a:solidFill>
                  <a:srgbClr val="5F5F5F"/>
                </a:solidFill>
              </a:rPr>
              <a:t>tend to be better </a:t>
            </a:r>
            <a:r>
              <a:rPr lang="en-US" sz="2200" dirty="0">
                <a:solidFill>
                  <a:srgbClr val="5F5F5F"/>
                </a:solidFill>
              </a:rPr>
              <a:t>among the IO ones.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300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672"/>
            <a:ext cx="6415986" cy="5466946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clearly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more than 2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still the best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architectures are still the best among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33432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What is a Key-Value </a:t>
            </a:r>
            <a:r>
              <a:rPr lang="en-US" sz="2200" dirty="0" smtClean="0">
                <a:solidFill>
                  <a:srgbClr val="5F5F5F"/>
                </a:solidFill>
              </a:rPr>
              <a:t>Data-Store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Analysis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Conclusion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7646914" cy="5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Until 500 clients, the growth is linear for any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Java NIO architectures become better than IO ones between 10 and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Suitable architectures 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&lt;= 10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(or </a:t>
            </a:r>
            <a:r>
              <a:rPr lang="en-US" sz="1800" dirty="0" err="1" smtClean="0">
                <a:solidFill>
                  <a:srgbClr val="5F5F5F"/>
                </a:solidFill>
              </a:rPr>
              <a:t>IOSingle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10 &lt; Clients &lt;= 50 : </a:t>
            </a:r>
            <a:r>
              <a:rPr lang="en-US" sz="1800" dirty="0" err="1" smtClean="0">
                <a:solidFill>
                  <a:srgbClr val="5F5F5F"/>
                </a:solidFill>
              </a:rPr>
              <a:t>NIOMultiGlobalLock</a:t>
            </a:r>
            <a:r>
              <a:rPr lang="en-US" sz="1800" dirty="0" smtClean="0">
                <a:solidFill>
                  <a:srgbClr val="5F5F5F"/>
                </a:solidFill>
              </a:rPr>
              <a:t> (or another NIO architecture)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&gt; 50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</a:t>
            </a:r>
            <a:r>
              <a:rPr lang="en-US" sz="1800" dirty="0">
                <a:solidFill>
                  <a:srgbClr val="5F5F5F"/>
                </a:solidFill>
              </a:rPr>
              <a:t>(or another NIO architecture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pays off after 25 parallel clients. Before that,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the best architecture </a:t>
            </a:r>
            <a:r>
              <a:rPr lang="en-US" sz="2200" dirty="0" smtClean="0">
                <a:solidFill>
                  <a:srgbClr val="5F5F5F"/>
                </a:solidFill>
              </a:rPr>
              <a:t>among the </a:t>
            </a:r>
            <a:r>
              <a:rPr lang="en-US" sz="2200" dirty="0" smtClean="0">
                <a:solidFill>
                  <a:srgbClr val="5F5F5F"/>
                </a:solidFill>
              </a:rPr>
              <a:t>IO ones. After that, avoid the use of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</p:txBody>
      </p:sp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4" y="299206"/>
            <a:ext cx="3498650" cy="2691269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088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Thank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your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02" y="1472679"/>
            <a:ext cx="5699595" cy="4286095"/>
          </a:xfrm>
          <a:prstGeom prst="rect">
            <a:avLst/>
          </a:prstGeom>
          <a:ln>
            <a:noFill/>
          </a:ln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286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4577" y="3853842"/>
            <a:ext cx="5004529" cy="13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08583" y="354283"/>
            <a:ext cx="4735214" cy="400363"/>
          </a:xfrm>
          <a:prstGeom prst="rect">
            <a:avLst/>
          </a:prstGeom>
          <a:noFill/>
          <a:ln>
            <a:noFill/>
          </a:ln>
        </p:spPr>
        <p:txBody>
          <a:bodyPr vert="horz" wrap="none" lIns="81650" tIns="40820" rIns="81650" bIns="40820" anchor="t" anchorCtr="0" compatLnSpc="1">
            <a:noAutofit/>
          </a:bodyPr>
          <a:lstStyle/>
          <a:p>
            <a:pPr defTabSz="407571" hangingPunct="0">
              <a:lnSpc>
                <a:spcPct val="93000"/>
              </a:lnSpc>
              <a:tabLst>
                <a:tab pos="656725" algn="l"/>
                <a:tab pos="1313441" algn="l"/>
                <a:tab pos="1970165" algn="l"/>
                <a:tab pos="2626891" algn="l"/>
                <a:tab pos="3283607" algn="l"/>
                <a:tab pos="3940332" algn="l"/>
                <a:tab pos="45970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Quick </a:t>
            </a:r>
            <a:r>
              <a:rPr lang="fr-CH" sz="3600" b="1" dirty="0" err="1">
                <a:solidFill>
                  <a:srgbClr val="0099CC"/>
                </a:solidFill>
                <a:ea typeface="+mj-ea"/>
                <a:cs typeface="+mj-cs"/>
              </a:rPr>
              <a:t>example</a:t>
            </a: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 of a Key-Value </a:t>
            </a:r>
            <a:r>
              <a:rPr lang="fr-CH" sz="3600" b="1" dirty="0" smtClean="0">
                <a:solidFill>
                  <a:srgbClr val="0099CC"/>
                </a:solidFill>
                <a:ea typeface="+mj-ea"/>
                <a:cs typeface="+mj-cs"/>
              </a:rPr>
              <a:t>Data-Store</a:t>
            </a:r>
            <a:endParaRPr lang="fr-CH" sz="3600" b="1" dirty="0">
              <a:solidFill>
                <a:srgbClr val="0099CC"/>
              </a:solidFill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9379" y="3951777"/>
            <a:ext cx="5018929" cy="15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10113" y="4066990"/>
            <a:ext cx="5004529" cy="18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601" y="1227700"/>
            <a:ext cx="2836983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601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067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AutoShape 119"/>
          <p:cNvCxnSpPr/>
          <p:nvPr/>
        </p:nvCxnSpPr>
        <p:spPr>
          <a:xfrm flipV="1">
            <a:off x="6659097" y="2472737"/>
            <a:ext cx="970663" cy="2050783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0" name="AutoShape 120"/>
          <p:cNvCxnSpPr/>
          <p:nvPr/>
        </p:nvCxnSpPr>
        <p:spPr>
          <a:xfrm flipV="1">
            <a:off x="6738310" y="2108384"/>
            <a:ext cx="934652" cy="2610995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1" name="AutoShape 121"/>
          <p:cNvCxnSpPr/>
          <p:nvPr/>
        </p:nvCxnSpPr>
        <p:spPr>
          <a:xfrm flipV="1">
            <a:off x="6814633" y="2108384"/>
            <a:ext cx="858328" cy="2864456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" y="963675"/>
            <a:ext cx="3129193" cy="2344151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3589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Key-Value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Data-Store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535494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Single vs Multi Threaded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Blocking vs Pipelined </a:t>
            </a:r>
            <a:r>
              <a:rPr lang="en-US" sz="2200" dirty="0" smtClean="0">
                <a:solidFill>
                  <a:srgbClr val="5F5F5F"/>
                </a:solidFill>
              </a:rPr>
              <a:t>architecture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Standard Java IO vs Java NIO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Different Lock Mechanisms</a:t>
            </a:r>
            <a:endParaRPr lang="en-US" sz="2200" dirty="0">
              <a:solidFill>
                <a:srgbClr val="5F5F5F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Global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Key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Maps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No Lock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Example: </a:t>
            </a:r>
            <a:r>
              <a:rPr lang="en-US" sz="2200" dirty="0" err="1" smtClean="0">
                <a:solidFill>
                  <a:srgbClr val="5F5F5F"/>
                </a:solidFill>
              </a:rPr>
              <a:t>NIOMultiGlobalLock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53" y="2108751"/>
            <a:ext cx="2411199" cy="2411199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09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922" y="1233730"/>
            <a:ext cx="37136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2"/>
            <a:ext cx="10972800" cy="736000"/>
          </a:xfrm>
          <a:prstGeom prst="rect">
            <a:avLst/>
          </a:prstGeom>
        </p:spPr>
        <p:txBody>
          <a:bodyPr vert="horz" wrap="square" lIns="121900" tIns="121900" rIns="121900" bIns="121900" anchor="b" anchorCtr="0" compatLnSpc="1">
            <a:noAutofit/>
          </a:bodyPr>
          <a:lstStyle/>
          <a:p>
            <a:pPr lvl="0" defTabSz="91440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" sz="3600" b="1" kern="1200" dirty="0" smtClean="0">
                <a:solidFill>
                  <a:srgbClr val="0099CC"/>
                </a:solidFill>
                <a:latin typeface="+mn-lt"/>
                <a:ea typeface="+mj-ea"/>
                <a:cs typeface="+mj-cs"/>
              </a:rPr>
              <a:t>Lock Mechanism</a:t>
            </a:r>
            <a:endParaRPr lang="fr" sz="3600" b="1" kern="1200" dirty="0">
              <a:solidFill>
                <a:srgbClr val="0099CC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" name="Shape 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94927" y="1233730"/>
            <a:ext cx="3801299" cy="39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46062" y="5206723"/>
            <a:ext cx="1382033" cy="11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21314" y="1311230"/>
            <a:ext cx="3835065" cy="385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42"/>
          <p:cNvCxnSpPr/>
          <p:nvPr/>
        </p:nvCxnSpPr>
        <p:spPr>
          <a:xfrm rot="10800000" flipH="1">
            <a:off x="9397706" y="5059599"/>
            <a:ext cx="9999" cy="39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43"/>
          <p:cNvCxnSpPr/>
          <p:nvPr/>
        </p:nvCxnSpPr>
        <p:spPr>
          <a:xfrm>
            <a:off x="9398683" y="5224366"/>
            <a:ext cx="14800" cy="3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44"/>
          <p:cNvSpPr/>
          <p:nvPr/>
        </p:nvSpPr>
        <p:spPr>
          <a:xfrm>
            <a:off x="8286086" y="5566173"/>
            <a:ext cx="2246900" cy="460232"/>
          </a:xfrm>
          <a:prstGeom prst="flowChartPrepara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fr" sz="1333" i="1"/>
              <a:t>LocksHelper</a:t>
            </a:r>
          </a:p>
        </p:txBody>
      </p:sp>
      <p:cxnSp>
        <p:nvCxnSpPr>
          <p:cNvPr id="16" name="Shape 145"/>
          <p:cNvCxnSpPr>
            <a:stCxn id="15" idx="3"/>
          </p:cNvCxnSpPr>
          <p:nvPr/>
        </p:nvCxnSpPr>
        <p:spPr>
          <a:xfrm>
            <a:off x="10532986" y="5796289"/>
            <a:ext cx="448799" cy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13548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Network (EPFL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/private Ethernet)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System load (one server machine and one client machine)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different benchmarks to evaluate the average waiting time for an answer to come back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712</Words>
  <Application>Microsoft Office PowerPoint</Application>
  <PresentationFormat>Grand écran</PresentationFormat>
  <Paragraphs>92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Lock Mechanism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</dc:title>
  <dc:creator>gregory.maitre@hotmail.com</dc:creator>
  <cp:lastModifiedBy>Patrick</cp:lastModifiedBy>
  <cp:revision>79</cp:revision>
  <dcterms:created xsi:type="dcterms:W3CDTF">2015-04-29T11:15:46Z</dcterms:created>
  <dcterms:modified xsi:type="dcterms:W3CDTF">2015-05-28T22:30:31Z</dcterms:modified>
</cp:coreProperties>
</file>