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39"/>
  </p:notesMasterIdLst>
  <p:sldIdLst>
    <p:sldId id="261" r:id="rId2"/>
    <p:sldId id="260" r:id="rId3"/>
    <p:sldId id="299" r:id="rId4"/>
    <p:sldId id="291" r:id="rId5"/>
    <p:sldId id="262" r:id="rId6"/>
    <p:sldId id="264" r:id="rId7"/>
    <p:sldId id="265" r:id="rId8"/>
    <p:sldId id="266" r:id="rId9"/>
    <p:sldId id="292" r:id="rId10"/>
    <p:sldId id="268" r:id="rId11"/>
    <p:sldId id="269" r:id="rId12"/>
    <p:sldId id="270" r:id="rId13"/>
    <p:sldId id="271" r:id="rId14"/>
    <p:sldId id="293" r:id="rId15"/>
    <p:sldId id="272" r:id="rId16"/>
    <p:sldId id="273" r:id="rId17"/>
    <p:sldId id="274" r:id="rId18"/>
    <p:sldId id="275" r:id="rId19"/>
    <p:sldId id="276" r:id="rId20"/>
    <p:sldId id="277" r:id="rId21"/>
    <p:sldId id="294" r:id="rId22"/>
    <p:sldId id="278" r:id="rId23"/>
    <p:sldId id="281" r:id="rId24"/>
    <p:sldId id="279" r:id="rId25"/>
    <p:sldId id="280" r:id="rId26"/>
    <p:sldId id="282" r:id="rId27"/>
    <p:sldId id="283" r:id="rId28"/>
    <p:sldId id="295" r:id="rId29"/>
    <p:sldId id="284" r:id="rId30"/>
    <p:sldId id="285" r:id="rId31"/>
    <p:sldId id="286" r:id="rId32"/>
    <p:sldId id="296" r:id="rId33"/>
    <p:sldId id="287" r:id="rId34"/>
    <p:sldId id="288" r:id="rId35"/>
    <p:sldId id="289" r:id="rId36"/>
    <p:sldId id="290"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4364"/>
    <a:srgbClr val="BA8CDC"/>
    <a:srgbClr val="68F95D"/>
    <a:srgbClr val="16CE08"/>
    <a:srgbClr val="95CC0A"/>
    <a:srgbClr val="00D661"/>
    <a:srgbClr val="9148C8"/>
    <a:srgbClr val="85DFFF"/>
    <a:srgbClr val="EC8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509E3-1165-42A7-A8F3-A563C66E6682}" type="datetimeFigureOut">
              <a:rPr lang="da-DK" smtClean="0"/>
              <a:t>24-03-2024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EC752-CD96-4A80-B864-EB0F31386BED}" type="slidenum">
              <a:rPr lang="da-DK" smtClean="0"/>
              <a:t>‹nr.›</a:t>
            </a:fld>
            <a:endParaRPr lang="da-DK"/>
          </a:p>
        </p:txBody>
      </p:sp>
    </p:spTree>
    <p:extLst>
      <p:ext uri="{BB962C8B-B14F-4D97-AF65-F5344CB8AC3E}">
        <p14:creationId xmlns:p14="http://schemas.microsoft.com/office/powerpoint/2010/main" val="322566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a-DK"/>
              <a:t>Klik for at redigere titeltypografien i masteren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162CC6C6-2830-47CE-B35A-D5582C358995}"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3659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384AE0A-258C-45CF-9709-A7F73CDCB31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27939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40841CF2-DB3F-40C9-BFD9-6A871EA94A42}"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23252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D1DC55F1-04B0-4103-91D5-C21BCB8E8EE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196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448778B-975F-4485-B45F-F90195D4C37F}"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495096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439AF15A-2173-4754-A3F4-57FC1C9A6CCC}"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04418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EAEDC6CA-C41E-4C2A-A2E7-618A2A81FEB7}"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67925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A7474DBF-6160-4DF6-A8F1-38C3C3162DBA}"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59921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BF148A9-A879-46C3-A5DA-64B3D730383B}"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00991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D7CADC34-3012-4A16-B1BE-A634481612F5}"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569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0E539F96-3C04-41C9-B4E5-7B44B394D3C7}"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25339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0CC45DE7-1D9C-4804-B3F1-617A456DDF4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4094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78FBB0ED-8A5D-449D-BDC0-32B6EAEBE617}" type="datetime1">
              <a:rPr lang="da-DK" smtClean="0"/>
              <a:t>24-03-2024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1227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6AE49E3C-1282-4D14-AE49-382FAC688F3B}"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39496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C6A51-A7AE-42A5-B3EC-D2EA231A6EA3}" type="datetime1">
              <a:rPr lang="da-DK" smtClean="0"/>
              <a:t>24-03-2024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01074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a-DK"/>
              <a:t>Klik for at redigere titeltypografien i masteren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A574DDB7-E85E-4036-9412-D8D405CD240E}"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707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1CF2E43A-A8C0-4503-B638-D3A9160786F8}"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8903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31127A-68C9-4F95-8CF3-CE1B986B06C0}" type="datetime1">
              <a:rPr lang="da-DK" smtClean="0"/>
              <a:t>24-03-2024</a:t>
            </a:fld>
            <a:endParaRPr lang="da-DK"/>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a-D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455B01-2F82-4782-9D9D-9A59A09C0C95}" type="slidenum">
              <a:rPr lang="da-DK" smtClean="0"/>
              <a:t>‹nr.›</a:t>
            </a:fld>
            <a:endParaRPr lang="da-DK"/>
          </a:p>
        </p:txBody>
      </p:sp>
    </p:spTree>
    <p:extLst>
      <p:ext uri="{BB962C8B-B14F-4D97-AF65-F5344CB8AC3E}">
        <p14:creationId xmlns:p14="http://schemas.microsoft.com/office/powerpoint/2010/main" val="2325077646"/>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36600" y="1470660"/>
            <a:ext cx="10726738" cy="4549140"/>
          </a:xfrm>
          <a:prstGeom prst="snip2DiagRect">
            <a:avLst/>
          </a:prstGeom>
          <a:solidFill>
            <a:srgbClr val="85DFFF">
              <a:alpha val="6667"/>
            </a:srgbClr>
          </a:solidFill>
          <a:ln>
            <a:solidFill>
              <a:schemeClr val="bg2">
                <a:lumMod val="90000"/>
                <a:lumOff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62403" y="3129389"/>
            <a:ext cx="8882744" cy="584775"/>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p:txBody>
      </p:sp>
    </p:spTree>
    <p:extLst>
      <p:ext uri="{BB962C8B-B14F-4D97-AF65-F5344CB8AC3E}">
        <p14:creationId xmlns:p14="http://schemas.microsoft.com/office/powerpoint/2010/main" val="3000675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Dine forudsætninger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forudsætninger:</a:t>
            </a: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Personlige forudsætninger:</a:t>
            </a: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forudsætninger:</a:t>
            </a:r>
          </a:p>
        </p:txBody>
      </p:sp>
    </p:spTree>
    <p:extLst>
      <p:ext uri="{BB962C8B-B14F-4D97-AF65-F5344CB8AC3E}">
        <p14:creationId xmlns:p14="http://schemas.microsoft.com/office/powerpoint/2010/main" val="66604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Dine forudsætninger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forudsætninger: </a:t>
            </a:r>
            <a:r>
              <a:rPr lang="da-DK" sz="2000" dirty="0">
                <a:solidFill>
                  <a:schemeClr val="tx2">
                    <a:lumMod val="20000"/>
                    <a:lumOff val="80000"/>
                  </a:schemeClr>
                </a:solidFill>
              </a:rPr>
              <a:t>Du har gennemført grundlæggende programmering i et objekt orienteret programmeringssprog.</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Personlige forudsætninger:</a:t>
            </a: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forudsætninger:</a:t>
            </a:r>
          </a:p>
        </p:txBody>
      </p:sp>
    </p:spTree>
    <p:extLst>
      <p:ext uri="{BB962C8B-B14F-4D97-AF65-F5344CB8AC3E}">
        <p14:creationId xmlns:p14="http://schemas.microsoft.com/office/powerpoint/2010/main" val="80970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Dine forudsætninger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forudsætninger: </a:t>
            </a:r>
            <a:r>
              <a:rPr lang="da-DK" sz="2000" dirty="0">
                <a:solidFill>
                  <a:schemeClr val="tx2">
                    <a:lumMod val="20000"/>
                    <a:lumOff val="80000"/>
                  </a:schemeClr>
                </a:solidFill>
              </a:rPr>
              <a:t>Du har gennemført grundlæggende programmering i et objekt orienteret programmeringssprog.</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Personlige forudsætninger: </a:t>
            </a:r>
            <a:r>
              <a:rPr lang="da-DK" sz="2000" dirty="0">
                <a:solidFill>
                  <a:schemeClr val="tx2">
                    <a:lumMod val="20000"/>
                    <a:lumOff val="80000"/>
                  </a:schemeClr>
                </a:solidFill>
              </a:rPr>
              <a:t>Du har lysten til at lære mere, samt evnen til at søge viden selvstændigt.</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forudsætninger:</a:t>
            </a:r>
          </a:p>
        </p:txBody>
      </p:sp>
    </p:spTree>
    <p:extLst>
      <p:ext uri="{BB962C8B-B14F-4D97-AF65-F5344CB8AC3E}">
        <p14:creationId xmlns:p14="http://schemas.microsoft.com/office/powerpoint/2010/main" val="121049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Dine forudsætninger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forudsætninger: </a:t>
            </a:r>
            <a:r>
              <a:rPr lang="da-DK" sz="2000" dirty="0">
                <a:solidFill>
                  <a:schemeClr val="tx2">
                    <a:lumMod val="20000"/>
                    <a:lumOff val="80000"/>
                  </a:schemeClr>
                </a:solidFill>
              </a:rPr>
              <a:t>Du har gennemført grundlæggende programmering i et objekt orienteret programmeringssprog.</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Personlige forudsætninger: </a:t>
            </a:r>
            <a:r>
              <a:rPr lang="da-DK" sz="2000" dirty="0">
                <a:solidFill>
                  <a:schemeClr val="tx2">
                    <a:lumMod val="20000"/>
                    <a:lumOff val="80000"/>
                  </a:schemeClr>
                </a:solidFill>
              </a:rPr>
              <a:t>Du har lysten til at lære mere, samt evnen til at søge viden selvstændigt.</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forudsætninger: </a:t>
            </a:r>
            <a:r>
              <a:rPr lang="da-DK" sz="2000" dirty="0">
                <a:solidFill>
                  <a:schemeClr val="tx2">
                    <a:lumMod val="20000"/>
                    <a:lumOff val="80000"/>
                  </a:schemeClr>
                </a:solidFill>
              </a:rPr>
              <a:t>Du kan arbejde struktureret, selvstændigt og vedholdende med en opgave og være i besiddelse af et fundamentalt begrebsapparat indenfor programmering.</a:t>
            </a:r>
          </a:p>
        </p:txBody>
      </p:sp>
    </p:spTree>
    <p:extLst>
      <p:ext uri="{BB962C8B-B14F-4D97-AF65-F5344CB8AC3E}">
        <p14:creationId xmlns:p14="http://schemas.microsoft.com/office/powerpoint/2010/main" val="28376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Formål, mål og læringsmål</a:t>
            </a:r>
          </a:p>
          <a:p>
            <a:pPr marL="457200" indent="-457200">
              <a:lnSpc>
                <a:spcPct val="150000"/>
              </a:lnSpc>
              <a:buFont typeface="+mj-lt"/>
              <a:buAutoNum type="arabicPeriod"/>
            </a:pPr>
            <a:r>
              <a:rPr lang="da-DK" sz="2000" dirty="0">
                <a:solidFill>
                  <a:schemeClr val="bg2">
                    <a:lumMod val="50000"/>
                    <a:lumOff val="50000"/>
                  </a:schemeClr>
                </a:solidFill>
              </a:rPr>
              <a:t>Dine forudsætninger</a:t>
            </a:r>
          </a:p>
          <a:p>
            <a:pPr marL="457200" indent="-457200">
              <a:lnSpc>
                <a:spcPct val="150000"/>
              </a:lnSpc>
              <a:buFont typeface="+mj-lt"/>
              <a:buAutoNum type="arabicPeriod"/>
            </a:pPr>
            <a:r>
              <a:rPr lang="da-DK" sz="2000" b="1" dirty="0">
                <a:solidFill>
                  <a:schemeClr val="tx2">
                    <a:lumMod val="20000"/>
                    <a:lumOff val="80000"/>
                  </a:schemeClr>
                </a:solidFill>
              </a:rPr>
              <a:t>Temaer</a:t>
            </a:r>
          </a:p>
          <a:p>
            <a:pPr marL="457200" indent="-457200">
              <a:lnSpc>
                <a:spcPct val="150000"/>
              </a:lnSpc>
              <a:buFont typeface="+mj-lt"/>
              <a:buAutoNum type="arabicPeriod"/>
            </a:pPr>
            <a:r>
              <a:rPr lang="da-DK" sz="2000" dirty="0">
                <a:solidFill>
                  <a:schemeClr val="tx2">
                    <a:lumMod val="20000"/>
                    <a:lumOff val="80000"/>
                  </a:schemeClr>
                </a:solidFill>
              </a:rPr>
              <a:t>Læringsmål</a:t>
            </a:r>
          </a:p>
          <a:p>
            <a:pPr marL="457200" indent="-457200">
              <a:lnSpc>
                <a:spcPct val="150000"/>
              </a:lnSpc>
              <a:buFont typeface="+mj-lt"/>
              <a:buAutoNum type="arabicPeriod"/>
            </a:pPr>
            <a:r>
              <a:rPr lang="da-DK" sz="2000"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358325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9667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temaer </a:t>
            </a:r>
            <a:r>
              <a:rPr lang="da-DK" sz="2000" dirty="0">
                <a:solidFill>
                  <a:schemeClr val="tx2">
                    <a:lumMod val="20000"/>
                    <a:lumOff val="80000"/>
                  </a:schemeClr>
                </a:solidFill>
              </a:rPr>
              <a:t>– her konkretiserer vi målet og formålet</a:t>
            </a:r>
          </a:p>
        </p:txBody>
      </p:sp>
    </p:spTree>
    <p:extLst>
      <p:ext uri="{BB962C8B-B14F-4D97-AF65-F5344CB8AC3E}">
        <p14:creationId xmlns:p14="http://schemas.microsoft.com/office/powerpoint/2010/main" val="238099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temaer</a:t>
            </a:r>
            <a:r>
              <a:rPr lang="da-DK" sz="2000" dirty="0">
                <a:solidFill>
                  <a:schemeClr val="tx2">
                    <a:lumMod val="20000"/>
                    <a:lumOff val="80000"/>
                  </a:schemeClr>
                </a:solidFill>
              </a:rPr>
              <a:t> – her konkretiserer vi målet og formålet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User Interface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Systemudviklingsmetoder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Eksterne systeminterfaces og services</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Data fra eksterne kilder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Programmeringsteknikker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Automatiserede test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Applikationskonstruktion</a:t>
            </a:r>
          </a:p>
        </p:txBody>
      </p:sp>
    </p:spTree>
    <p:extLst>
      <p:ext uri="{BB962C8B-B14F-4D97-AF65-F5344CB8AC3E}">
        <p14:creationId xmlns:p14="http://schemas.microsoft.com/office/powerpoint/2010/main" val="401240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95833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Personlige temaer </a:t>
            </a:r>
            <a:r>
              <a:rPr lang="da-DK" sz="2000" dirty="0">
                <a:solidFill>
                  <a:schemeClr val="tx2">
                    <a:lumMod val="20000"/>
                    <a:lumOff val="80000"/>
                  </a:schemeClr>
                </a:solidFill>
              </a:rPr>
              <a:t>– her konkretiseres jeres generelle udviklingspunkter, indenfor faget, ud fra et personligt perspektiv:</a:t>
            </a:r>
          </a:p>
        </p:txBody>
      </p:sp>
    </p:spTree>
    <p:extLst>
      <p:ext uri="{BB962C8B-B14F-4D97-AF65-F5344CB8AC3E}">
        <p14:creationId xmlns:p14="http://schemas.microsoft.com/office/powerpoint/2010/main" val="116706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Personlige temaer </a:t>
            </a:r>
            <a:r>
              <a:rPr lang="da-DK" sz="2000" dirty="0">
                <a:solidFill>
                  <a:schemeClr val="tx2">
                    <a:lumMod val="20000"/>
                    <a:lumOff val="80000"/>
                  </a:schemeClr>
                </a:solidFill>
              </a:rPr>
              <a:t>– her konkretiseres jeres generelle udviklingspunkter, indenfor faget, ud fra et personligt perspektiv :</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Indsigt i egne styrker og udfordringer i forhold til job</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Afklare personlige læringsmål</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Kunne dele viden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Personlig fremtræden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Selvstændighed</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Opsøge viden</a:t>
            </a:r>
          </a:p>
        </p:txBody>
      </p:sp>
    </p:spTree>
    <p:extLst>
      <p:ext uri="{BB962C8B-B14F-4D97-AF65-F5344CB8AC3E}">
        <p14:creationId xmlns:p14="http://schemas.microsoft.com/office/powerpoint/2010/main" val="82370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95833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Arbejdsevnemæssige temaer </a:t>
            </a:r>
            <a:r>
              <a:rPr lang="da-DK" sz="2000" dirty="0">
                <a:solidFill>
                  <a:schemeClr val="tx2">
                    <a:lumMod val="20000"/>
                    <a:lumOff val="80000"/>
                  </a:schemeClr>
                </a:solidFill>
              </a:rPr>
              <a:t>– her konkretiseres jeres generelle udviklingspunkter indenfor faget, ud fra et arbejdsevnemæssigt perspektiv:</a:t>
            </a:r>
          </a:p>
        </p:txBody>
      </p:sp>
    </p:spTree>
    <p:extLst>
      <p:ext uri="{BB962C8B-B14F-4D97-AF65-F5344CB8AC3E}">
        <p14:creationId xmlns:p14="http://schemas.microsoft.com/office/powerpoint/2010/main" val="135055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9" name="Tekstfelt 8">
            <a:extLst>
              <a:ext uri="{FF2B5EF4-FFF2-40B4-BE49-F238E27FC236}">
                <a16:creationId xmlns:a16="http://schemas.microsoft.com/office/drawing/2014/main" id="{CD2CC3A5-B8A0-491F-8B7B-4E67428BDDE9}"/>
              </a:ext>
            </a:extLst>
          </p:cNvPr>
          <p:cNvSpPr txBox="1"/>
          <p:nvPr/>
        </p:nvSpPr>
        <p:spPr>
          <a:xfrm>
            <a:off x="1662403" y="3129389"/>
            <a:ext cx="8882744" cy="584775"/>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p:txBody>
      </p:sp>
    </p:spTree>
    <p:extLst>
      <p:ext uri="{BB962C8B-B14F-4D97-AF65-F5344CB8AC3E}">
        <p14:creationId xmlns:p14="http://schemas.microsoft.com/office/powerpoint/2010/main" val="191739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Temaer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Arbejdsevnemæssige temaer </a:t>
            </a:r>
            <a:r>
              <a:rPr lang="da-DK" sz="2000" dirty="0">
                <a:solidFill>
                  <a:schemeClr val="tx2">
                    <a:lumMod val="20000"/>
                    <a:lumOff val="80000"/>
                  </a:schemeClr>
                </a:solidFill>
              </a:rPr>
              <a:t>– her konkretiseres jeres generelle udviklingspunkter indenfor faget, ud fra et arbejdsevnemæssigt perspektiv:</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Holde fokus på opgaven som beskrevet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skal være i stand til at levere løsninger inden for en given deadline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skal kunne dokumentere og videregive sin viden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skal kunne arbejde struktureret, selvstændigt og vedholdende med en opgave</a:t>
            </a:r>
          </a:p>
        </p:txBody>
      </p:sp>
    </p:spTree>
    <p:extLst>
      <p:ext uri="{BB962C8B-B14F-4D97-AF65-F5344CB8AC3E}">
        <p14:creationId xmlns:p14="http://schemas.microsoft.com/office/powerpoint/2010/main" val="180437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Formål, mål og læringsmål</a:t>
            </a:r>
          </a:p>
          <a:p>
            <a:pPr marL="457200" indent="-457200">
              <a:lnSpc>
                <a:spcPct val="150000"/>
              </a:lnSpc>
              <a:buFont typeface="+mj-lt"/>
              <a:buAutoNum type="arabicPeriod"/>
            </a:pPr>
            <a:r>
              <a:rPr lang="da-DK" sz="2000" dirty="0">
                <a:solidFill>
                  <a:schemeClr val="bg2">
                    <a:lumMod val="50000"/>
                    <a:lumOff val="50000"/>
                  </a:schemeClr>
                </a:solidFill>
              </a:rPr>
              <a:t>Dine forudsætninger</a:t>
            </a:r>
          </a:p>
          <a:p>
            <a:pPr marL="457200" indent="-457200">
              <a:lnSpc>
                <a:spcPct val="150000"/>
              </a:lnSpc>
              <a:buFont typeface="+mj-lt"/>
              <a:buAutoNum type="arabicPeriod"/>
            </a:pPr>
            <a:r>
              <a:rPr lang="da-DK" sz="2000" dirty="0">
                <a:solidFill>
                  <a:schemeClr val="bg2">
                    <a:lumMod val="50000"/>
                    <a:lumOff val="50000"/>
                  </a:schemeClr>
                </a:solidFill>
              </a:rPr>
              <a:t>Temaer</a:t>
            </a:r>
          </a:p>
          <a:p>
            <a:pPr marL="457200" indent="-457200">
              <a:lnSpc>
                <a:spcPct val="150000"/>
              </a:lnSpc>
              <a:buFont typeface="+mj-lt"/>
              <a:buAutoNum type="arabicPeriod"/>
            </a:pPr>
            <a:r>
              <a:rPr lang="da-DK" sz="2000" b="1" dirty="0">
                <a:solidFill>
                  <a:schemeClr val="tx2">
                    <a:lumMod val="20000"/>
                    <a:lumOff val="80000"/>
                  </a:schemeClr>
                </a:solidFill>
              </a:rPr>
              <a:t>Læringsmål</a:t>
            </a:r>
          </a:p>
          <a:p>
            <a:pPr marL="457200" indent="-457200">
              <a:lnSpc>
                <a:spcPct val="150000"/>
              </a:lnSpc>
              <a:buFont typeface="+mj-lt"/>
              <a:buAutoNum type="arabicPeriod"/>
            </a:pPr>
            <a:r>
              <a:rPr lang="da-DK" sz="2000"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18715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9667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læringsmål (1/2)</a:t>
            </a:r>
            <a:r>
              <a:rPr lang="da-DK" sz="2000" dirty="0">
                <a:solidFill>
                  <a:schemeClr val="tx2">
                    <a:lumMod val="20000"/>
                    <a:lumOff val="80000"/>
                  </a:schemeClr>
                </a:solidFill>
              </a:rPr>
              <a:t>:</a:t>
            </a:r>
          </a:p>
        </p:txBody>
      </p:sp>
    </p:spTree>
    <p:extLst>
      <p:ext uri="{BB962C8B-B14F-4D97-AF65-F5344CB8AC3E}">
        <p14:creationId xmlns:p14="http://schemas.microsoft.com/office/powerpoint/2010/main" val="153163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læringsmål (1/2)</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kan implementere simple brugergrænseflader vha. udviklingsmiljøets funktioner hertil</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i stand til at indgå og arbejde i udvalgte elementer af en eller flere udvalgte systemudviklingsmetoder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kan anvende og konsumere webservices i et udvalgt format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fortrolig med væsentlige elementer af objektorienteret programmering</a:t>
            </a:r>
          </a:p>
        </p:txBody>
      </p:sp>
    </p:spTree>
    <p:extLst>
      <p:ext uri="{BB962C8B-B14F-4D97-AF65-F5344CB8AC3E}">
        <p14:creationId xmlns:p14="http://schemas.microsoft.com/office/powerpoint/2010/main" val="216377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Faglige læringsmål (2/2)</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kan ud fra en given kravspecifikation konstruere en applikation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i stand til at implementere persistente datamodeller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kan kvalitetssikre en applikations robusthed ved anvendelse af relevant fejlhåndtering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kan kvalitetssikre sine løsninger ved overholdelse af kravspecifikation, udvikling af simple automatiserede test, samt overholde </a:t>
            </a:r>
            <a:r>
              <a:rPr lang="da-DK" sz="2000" dirty="0" err="1">
                <a:solidFill>
                  <a:schemeClr val="tx2">
                    <a:lumMod val="20000"/>
                    <a:lumOff val="80000"/>
                  </a:schemeClr>
                </a:solidFill>
              </a:rPr>
              <a:t>best</a:t>
            </a:r>
            <a:r>
              <a:rPr lang="da-DK" sz="2000" dirty="0">
                <a:solidFill>
                  <a:schemeClr val="tx2">
                    <a:lumMod val="20000"/>
                    <a:lumOff val="80000"/>
                  </a:schemeClr>
                </a:solidFill>
              </a:rPr>
              <a:t> practice i det valgte programmeringssprog</a:t>
            </a:r>
          </a:p>
        </p:txBody>
      </p:sp>
    </p:spTree>
    <p:extLst>
      <p:ext uri="{BB962C8B-B14F-4D97-AF65-F5344CB8AC3E}">
        <p14:creationId xmlns:p14="http://schemas.microsoft.com/office/powerpoint/2010/main" val="124025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188166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Personlige læringsmål</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læringsmål</a:t>
            </a:r>
            <a:r>
              <a:rPr lang="da-DK" sz="2000" dirty="0">
                <a:solidFill>
                  <a:schemeClr val="tx2">
                    <a:lumMod val="20000"/>
                    <a:lumOff val="80000"/>
                  </a:schemeClr>
                </a:solidFill>
              </a:rPr>
              <a:t>:</a:t>
            </a:r>
          </a:p>
        </p:txBody>
      </p:sp>
    </p:spTree>
    <p:extLst>
      <p:ext uri="{BB962C8B-B14F-4D97-AF65-F5344CB8AC3E}">
        <p14:creationId xmlns:p14="http://schemas.microsoft.com/office/powerpoint/2010/main" val="117091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188166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Personlige læringsmål</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åben over for andre arbejdsformer end sin egen</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læringsmål</a:t>
            </a:r>
            <a:r>
              <a:rPr lang="da-DK" sz="2000" dirty="0">
                <a:solidFill>
                  <a:schemeClr val="tx2">
                    <a:lumMod val="20000"/>
                    <a:lumOff val="80000"/>
                  </a:schemeClr>
                </a:solidFill>
              </a:rPr>
              <a:t>:</a:t>
            </a:r>
          </a:p>
        </p:txBody>
      </p:sp>
    </p:spTree>
    <p:extLst>
      <p:ext uri="{BB962C8B-B14F-4D97-AF65-F5344CB8AC3E}">
        <p14:creationId xmlns:p14="http://schemas.microsoft.com/office/powerpoint/2010/main" val="188843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Læringsmål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Personlige læringsmål</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åben over for andre arbejdsformer end sin egen</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Arbejdsevnemæssige læringsmål</a:t>
            </a:r>
            <a:r>
              <a:rPr lang="da-DK" sz="2000"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er i stand til at samarbejde med andre elever i forbindelse med udvikling af applikationer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Eleven udviser opgaveloyalitet i forhold til kravspecifikationen for en opgave</a:t>
            </a:r>
          </a:p>
        </p:txBody>
      </p:sp>
    </p:spTree>
    <p:extLst>
      <p:ext uri="{BB962C8B-B14F-4D97-AF65-F5344CB8AC3E}">
        <p14:creationId xmlns:p14="http://schemas.microsoft.com/office/powerpoint/2010/main" val="332767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Formål, mål og læringsmål</a:t>
            </a:r>
          </a:p>
          <a:p>
            <a:pPr marL="457200" indent="-457200">
              <a:lnSpc>
                <a:spcPct val="150000"/>
              </a:lnSpc>
              <a:buFont typeface="+mj-lt"/>
              <a:buAutoNum type="arabicPeriod"/>
            </a:pPr>
            <a:r>
              <a:rPr lang="da-DK" sz="2000" dirty="0">
                <a:solidFill>
                  <a:schemeClr val="bg2">
                    <a:lumMod val="50000"/>
                    <a:lumOff val="50000"/>
                  </a:schemeClr>
                </a:solidFill>
              </a:rPr>
              <a:t>Dine forudsætninger</a:t>
            </a:r>
          </a:p>
          <a:p>
            <a:pPr marL="457200" indent="-457200">
              <a:lnSpc>
                <a:spcPct val="150000"/>
              </a:lnSpc>
              <a:buFont typeface="+mj-lt"/>
              <a:buAutoNum type="arabicPeriod"/>
            </a:pPr>
            <a:r>
              <a:rPr lang="da-DK" sz="2000" dirty="0">
                <a:solidFill>
                  <a:schemeClr val="bg2">
                    <a:lumMod val="50000"/>
                    <a:lumOff val="50000"/>
                  </a:schemeClr>
                </a:solidFill>
              </a:rPr>
              <a:t>Temaer</a:t>
            </a:r>
          </a:p>
          <a:p>
            <a:pPr marL="457200" indent="-457200">
              <a:lnSpc>
                <a:spcPct val="150000"/>
              </a:lnSpc>
              <a:buFont typeface="+mj-lt"/>
              <a:buAutoNum type="arabicPeriod"/>
            </a:pPr>
            <a:r>
              <a:rPr lang="da-DK" sz="2000" dirty="0">
                <a:solidFill>
                  <a:schemeClr val="bg2">
                    <a:lumMod val="50000"/>
                    <a:lumOff val="50000"/>
                  </a:schemeClr>
                </a:solidFill>
              </a:rPr>
              <a:t>Læringsmål</a:t>
            </a:r>
          </a:p>
          <a:p>
            <a:pPr marL="457200" indent="-457200">
              <a:lnSpc>
                <a:spcPct val="150000"/>
              </a:lnSpc>
              <a:buFont typeface="+mj-lt"/>
              <a:buAutoNum type="arabicPeriod"/>
            </a:pPr>
            <a:r>
              <a:rPr lang="da-DK" sz="2000" b="1"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423505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5. Undervisningsform</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Primært:</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Sekundært:</a:t>
            </a:r>
          </a:p>
        </p:txBody>
      </p:sp>
    </p:spTree>
    <p:extLst>
      <p:ext uri="{BB962C8B-B14F-4D97-AF65-F5344CB8AC3E}">
        <p14:creationId xmlns:p14="http://schemas.microsoft.com/office/powerpoint/2010/main" val="55568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tx2">
                    <a:lumMod val="20000"/>
                    <a:lumOff val="80000"/>
                  </a:schemeClr>
                </a:solidFill>
              </a:rPr>
              <a:t>Formål, mål og læringsmål</a:t>
            </a:r>
          </a:p>
          <a:p>
            <a:pPr marL="457200" indent="-457200">
              <a:lnSpc>
                <a:spcPct val="150000"/>
              </a:lnSpc>
              <a:buFont typeface="+mj-lt"/>
              <a:buAutoNum type="arabicPeriod"/>
            </a:pPr>
            <a:r>
              <a:rPr lang="da-DK" sz="2000" dirty="0">
                <a:solidFill>
                  <a:schemeClr val="tx2">
                    <a:lumMod val="20000"/>
                    <a:lumOff val="80000"/>
                  </a:schemeClr>
                </a:solidFill>
              </a:rPr>
              <a:t>Dine forudsætninger</a:t>
            </a:r>
          </a:p>
          <a:p>
            <a:pPr marL="457200" indent="-457200">
              <a:lnSpc>
                <a:spcPct val="150000"/>
              </a:lnSpc>
              <a:buFont typeface="+mj-lt"/>
              <a:buAutoNum type="arabicPeriod"/>
            </a:pPr>
            <a:r>
              <a:rPr lang="da-DK" sz="2000" dirty="0">
                <a:solidFill>
                  <a:schemeClr val="tx2">
                    <a:lumMod val="20000"/>
                    <a:lumOff val="80000"/>
                  </a:schemeClr>
                </a:solidFill>
              </a:rPr>
              <a:t>Temaer</a:t>
            </a:r>
          </a:p>
          <a:p>
            <a:pPr marL="457200" indent="-457200">
              <a:lnSpc>
                <a:spcPct val="150000"/>
              </a:lnSpc>
              <a:buFont typeface="+mj-lt"/>
              <a:buAutoNum type="arabicPeriod"/>
            </a:pPr>
            <a:r>
              <a:rPr lang="da-DK" sz="2000" dirty="0">
                <a:solidFill>
                  <a:schemeClr val="tx2">
                    <a:lumMod val="20000"/>
                    <a:lumOff val="80000"/>
                  </a:schemeClr>
                </a:solidFill>
              </a:rPr>
              <a:t>Læringsmål</a:t>
            </a:r>
          </a:p>
          <a:p>
            <a:pPr marL="457200" indent="-457200">
              <a:lnSpc>
                <a:spcPct val="150000"/>
              </a:lnSpc>
              <a:buFont typeface="+mj-lt"/>
              <a:buAutoNum type="arabicPeriod"/>
            </a:pPr>
            <a:r>
              <a:rPr lang="da-DK" sz="2000"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97829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5. Undervisningsform</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Primært: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Selvstændig opgaveløsning og vidensøgning med feedback fra resten af holdet, samt læreren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Oplæg fra læreren, Q&amp;A, </a:t>
            </a:r>
            <a:r>
              <a:rPr lang="da-DK" sz="2000" dirty="0" err="1">
                <a:solidFill>
                  <a:schemeClr val="tx2">
                    <a:lumMod val="20000"/>
                    <a:lumOff val="80000"/>
                  </a:schemeClr>
                </a:solidFill>
              </a:rPr>
              <a:t>Airtame</a:t>
            </a:r>
            <a:r>
              <a:rPr lang="da-DK" sz="2000" dirty="0">
                <a:solidFill>
                  <a:schemeClr val="tx2">
                    <a:lumMod val="20000"/>
                    <a:lumOff val="80000"/>
                  </a:schemeClr>
                </a:solidFill>
              </a:rPr>
              <a:t> Sparring</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Sekundært:</a:t>
            </a:r>
          </a:p>
        </p:txBody>
      </p:sp>
    </p:spTree>
    <p:extLst>
      <p:ext uri="{BB962C8B-B14F-4D97-AF65-F5344CB8AC3E}">
        <p14:creationId xmlns:p14="http://schemas.microsoft.com/office/powerpoint/2010/main" val="42282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5. Undervisningsform</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Primært: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Selvstændig opgaveløsning og vidensøgning med feedback fra resten af holdet, samt læreren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Oplæg fra læreren, Q&amp;A, </a:t>
            </a:r>
            <a:r>
              <a:rPr lang="da-DK" sz="2000" dirty="0" err="1">
                <a:solidFill>
                  <a:schemeClr val="tx2">
                    <a:lumMod val="20000"/>
                    <a:lumOff val="80000"/>
                  </a:schemeClr>
                </a:solidFill>
              </a:rPr>
              <a:t>Airtame</a:t>
            </a:r>
            <a:r>
              <a:rPr lang="da-DK" sz="2000" dirty="0">
                <a:solidFill>
                  <a:schemeClr val="tx2">
                    <a:lumMod val="20000"/>
                    <a:lumOff val="80000"/>
                  </a:schemeClr>
                </a:solidFill>
              </a:rPr>
              <a:t> Sparring</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Sekundært: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Gruppearbejde i relation til de læringsmål der knytter sig til det, f.eks. systemudviklingsmetoder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Træning i Blended Learning </a:t>
            </a:r>
          </a:p>
        </p:txBody>
      </p:sp>
    </p:spTree>
    <p:extLst>
      <p:ext uri="{BB962C8B-B14F-4D97-AF65-F5344CB8AC3E}">
        <p14:creationId xmlns:p14="http://schemas.microsoft.com/office/powerpoint/2010/main" val="24428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Formål, mål og læringsmål</a:t>
            </a:r>
          </a:p>
          <a:p>
            <a:pPr marL="457200" indent="-457200">
              <a:lnSpc>
                <a:spcPct val="150000"/>
              </a:lnSpc>
              <a:buFont typeface="+mj-lt"/>
              <a:buAutoNum type="arabicPeriod"/>
            </a:pPr>
            <a:r>
              <a:rPr lang="da-DK" sz="2000" dirty="0">
                <a:solidFill>
                  <a:schemeClr val="bg2">
                    <a:lumMod val="50000"/>
                    <a:lumOff val="50000"/>
                  </a:schemeClr>
                </a:solidFill>
              </a:rPr>
              <a:t>Dine forudsætninger</a:t>
            </a:r>
          </a:p>
          <a:p>
            <a:pPr marL="457200" indent="-457200">
              <a:lnSpc>
                <a:spcPct val="150000"/>
              </a:lnSpc>
              <a:buFont typeface="+mj-lt"/>
              <a:buAutoNum type="arabicPeriod"/>
            </a:pPr>
            <a:r>
              <a:rPr lang="da-DK" sz="2000" dirty="0">
                <a:solidFill>
                  <a:schemeClr val="bg2">
                    <a:lumMod val="50000"/>
                    <a:lumOff val="50000"/>
                  </a:schemeClr>
                </a:solidFill>
              </a:rPr>
              <a:t>Temaer</a:t>
            </a:r>
          </a:p>
          <a:p>
            <a:pPr marL="457200" indent="-457200">
              <a:lnSpc>
                <a:spcPct val="150000"/>
              </a:lnSpc>
              <a:buFont typeface="+mj-lt"/>
              <a:buAutoNum type="arabicPeriod"/>
            </a:pPr>
            <a:r>
              <a:rPr lang="da-DK" sz="2000" dirty="0">
                <a:solidFill>
                  <a:schemeClr val="bg2">
                    <a:lumMod val="50000"/>
                    <a:lumOff val="50000"/>
                  </a:schemeClr>
                </a:solidFill>
              </a:rPr>
              <a:t>Læringsmål</a:t>
            </a:r>
          </a:p>
          <a:p>
            <a:pPr marL="457200" indent="-457200">
              <a:lnSpc>
                <a:spcPct val="150000"/>
              </a:lnSpc>
              <a:buFont typeface="+mj-lt"/>
              <a:buAutoNum type="arabicPeriod"/>
            </a:pPr>
            <a:r>
              <a:rPr lang="da-DK" sz="2000" dirty="0">
                <a:solidFill>
                  <a:schemeClr val="bg2">
                    <a:lumMod val="50000"/>
                    <a:lumOff val="50000"/>
                  </a:schemeClr>
                </a:solidFill>
              </a:rPr>
              <a:t>Undervisningsform</a:t>
            </a:r>
          </a:p>
          <a:p>
            <a:pPr marL="457200" indent="-457200">
              <a:lnSpc>
                <a:spcPct val="150000"/>
              </a:lnSpc>
              <a:buFont typeface="+mj-lt"/>
              <a:buAutoNum type="arabicPeriod"/>
            </a:pPr>
            <a:r>
              <a:rPr lang="da-DK" sz="2000" b="1" dirty="0">
                <a:solidFill>
                  <a:schemeClr val="tx2">
                    <a:lumMod val="20000"/>
                    <a:lumOff val="80000"/>
                  </a:schemeClr>
                </a:solidFill>
              </a:rPr>
              <a:t>Eksamen</a:t>
            </a:r>
          </a:p>
        </p:txBody>
      </p:sp>
    </p:spTree>
    <p:extLst>
      <p:ext uri="{BB962C8B-B14F-4D97-AF65-F5344CB8AC3E}">
        <p14:creationId xmlns:p14="http://schemas.microsoft.com/office/powerpoint/2010/main" val="31369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Eksamen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Den almindelige eksamensform i faget:</a:t>
            </a: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Vores eksamensform i faget:</a:t>
            </a:r>
          </a:p>
        </p:txBody>
      </p:sp>
    </p:spTree>
    <p:extLst>
      <p:ext uri="{BB962C8B-B14F-4D97-AF65-F5344CB8AC3E}">
        <p14:creationId xmlns:p14="http://schemas.microsoft.com/office/powerpoint/2010/main" val="86209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Eksamen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Den almindelige eksamensform i faget: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To dages opgaveløsning i en ny og ukendt opgave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Individuel eksamen med præsentation af opgaveløsning på dag 3</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30 min, censor via Teams</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Vores eksamensform i faget:</a:t>
            </a:r>
          </a:p>
        </p:txBody>
      </p:sp>
    </p:spTree>
    <p:extLst>
      <p:ext uri="{BB962C8B-B14F-4D97-AF65-F5344CB8AC3E}">
        <p14:creationId xmlns:p14="http://schemas.microsoft.com/office/powerpoint/2010/main" val="9434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Eksamen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Den almindelige eksamensform i faget: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To dages opgaveløsning i en ny og ukendt opgave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Individuel eksamen med præsentation af opgaveløsning på dag 3</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30 min, censor via Teams</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Vores eksamensform i faget: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Én dags forberedelse af fremlæggelse i en kendt opgave (casen)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Individuel eksamen med præsentation af løsning af casen på dag 2</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30 min, censor via Teams</a:t>
            </a:r>
          </a:p>
        </p:txBody>
      </p:sp>
    </p:spTree>
    <p:extLst>
      <p:ext uri="{BB962C8B-B14F-4D97-AF65-F5344CB8AC3E}">
        <p14:creationId xmlns:p14="http://schemas.microsoft.com/office/powerpoint/2010/main" val="261430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Eksamen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Den almindelige eksamensform i faget: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To dages opgaveløsning i en ny og ukendt opgave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Individuel eksamen med præsentation af opgaveløsning på dag 3</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30 min, censor via Teams</a:t>
            </a:r>
          </a:p>
          <a:p>
            <a:pPr>
              <a:lnSpc>
                <a:spcPct val="150000"/>
              </a:lnSpc>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Vores eksamensform i faget: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Én dags forberedelse af fremlæggelse i en kendt opgave (casen)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Individuel eksamen med præsentation af løsning af casen på dag 2</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30 min, censor via Teams</a:t>
            </a:r>
          </a:p>
        </p:txBody>
      </p:sp>
    </p:spTree>
    <p:extLst>
      <p:ext uri="{BB962C8B-B14F-4D97-AF65-F5344CB8AC3E}">
        <p14:creationId xmlns:p14="http://schemas.microsoft.com/office/powerpoint/2010/main" val="194138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36600" y="1470660"/>
            <a:ext cx="10726738" cy="4549140"/>
          </a:xfrm>
          <a:prstGeom prst="snip2DiagRect">
            <a:avLst/>
          </a:prstGeom>
          <a:solidFill>
            <a:srgbClr val="85DFFF">
              <a:alpha val="6667"/>
            </a:srgbClr>
          </a:solidFill>
          <a:ln>
            <a:solidFill>
              <a:schemeClr val="bg2">
                <a:lumMod val="90000"/>
                <a:lumOff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62403" y="3129389"/>
            <a:ext cx="8882744" cy="584775"/>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p:txBody>
      </p:sp>
    </p:spTree>
    <p:extLst>
      <p:ext uri="{BB962C8B-B14F-4D97-AF65-F5344CB8AC3E}">
        <p14:creationId xmlns:p14="http://schemas.microsoft.com/office/powerpoint/2010/main" val="20623679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b="1" dirty="0">
                <a:solidFill>
                  <a:schemeClr val="tx2">
                    <a:lumMod val="20000"/>
                    <a:lumOff val="80000"/>
                  </a:schemeClr>
                </a:solidFill>
              </a:rPr>
              <a:t>Formål, mål og læringsmål</a:t>
            </a:r>
          </a:p>
          <a:p>
            <a:pPr marL="457200" indent="-457200">
              <a:lnSpc>
                <a:spcPct val="150000"/>
              </a:lnSpc>
              <a:buFont typeface="+mj-lt"/>
              <a:buAutoNum type="arabicPeriod"/>
            </a:pPr>
            <a:r>
              <a:rPr lang="da-DK" sz="2000" dirty="0">
                <a:solidFill>
                  <a:schemeClr val="tx2">
                    <a:lumMod val="20000"/>
                    <a:lumOff val="80000"/>
                  </a:schemeClr>
                </a:solidFill>
              </a:rPr>
              <a:t>Dine forudsætninger</a:t>
            </a:r>
          </a:p>
          <a:p>
            <a:pPr marL="457200" indent="-457200">
              <a:lnSpc>
                <a:spcPct val="150000"/>
              </a:lnSpc>
              <a:buFont typeface="+mj-lt"/>
              <a:buAutoNum type="arabicPeriod"/>
            </a:pPr>
            <a:r>
              <a:rPr lang="da-DK" sz="2000" dirty="0">
                <a:solidFill>
                  <a:schemeClr val="tx2">
                    <a:lumMod val="20000"/>
                    <a:lumOff val="80000"/>
                  </a:schemeClr>
                </a:solidFill>
              </a:rPr>
              <a:t>Temaer</a:t>
            </a:r>
          </a:p>
          <a:p>
            <a:pPr marL="457200" indent="-457200">
              <a:lnSpc>
                <a:spcPct val="150000"/>
              </a:lnSpc>
              <a:buFont typeface="+mj-lt"/>
              <a:buAutoNum type="arabicPeriod"/>
            </a:pPr>
            <a:r>
              <a:rPr lang="da-DK" sz="2000" dirty="0">
                <a:solidFill>
                  <a:schemeClr val="tx2">
                    <a:lumMod val="20000"/>
                    <a:lumOff val="80000"/>
                  </a:schemeClr>
                </a:solidFill>
              </a:rPr>
              <a:t>Læringsmål</a:t>
            </a:r>
          </a:p>
          <a:p>
            <a:pPr marL="457200" indent="-457200">
              <a:lnSpc>
                <a:spcPct val="150000"/>
              </a:lnSpc>
              <a:buFont typeface="+mj-lt"/>
              <a:buAutoNum type="arabicPeriod"/>
            </a:pPr>
            <a:r>
              <a:rPr lang="da-DK" sz="2000"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141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Formål og 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9667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Formålet</a:t>
            </a:r>
            <a:r>
              <a:rPr lang="da-DK" sz="2000" dirty="0">
                <a:solidFill>
                  <a:schemeClr val="tx2">
                    <a:lumMod val="20000"/>
                    <a:lumOff val="80000"/>
                  </a:schemeClr>
                </a:solidFill>
              </a:rPr>
              <a:t> – svar på spørgsmålet ”Hvorfor dette fag?”</a:t>
            </a:r>
          </a:p>
        </p:txBody>
      </p:sp>
    </p:spTree>
    <p:extLst>
      <p:ext uri="{BB962C8B-B14F-4D97-AF65-F5344CB8AC3E}">
        <p14:creationId xmlns:p14="http://schemas.microsoft.com/office/powerpoint/2010/main" val="27191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Formål og 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34333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Formålet</a:t>
            </a:r>
            <a:r>
              <a:rPr lang="da-DK" sz="2000" dirty="0">
                <a:solidFill>
                  <a:schemeClr val="tx2">
                    <a:lumMod val="20000"/>
                    <a:lumOff val="80000"/>
                  </a:schemeClr>
                </a:solidFill>
              </a:rPr>
              <a:t> – svar på spørgsmålet ”Hvorfor dette fag?”</a:t>
            </a:r>
          </a:p>
          <a:p>
            <a:pPr>
              <a:lnSpc>
                <a:spcPct val="150000"/>
              </a:lnSpc>
            </a:pPr>
            <a:endParaRPr lang="da-DK" sz="2000" dirty="0">
              <a:solidFill>
                <a:schemeClr val="tx2">
                  <a:lumMod val="20000"/>
                  <a:lumOff val="80000"/>
                </a:schemeClr>
              </a:solidFill>
            </a:endParaRPr>
          </a:p>
          <a:p>
            <a:pPr>
              <a:lnSpc>
                <a:spcPct val="150000"/>
              </a:lnSpc>
            </a:pPr>
            <a:r>
              <a:rPr lang="da-DK" sz="2000" dirty="0">
                <a:solidFill>
                  <a:schemeClr val="tx2">
                    <a:lumMod val="20000"/>
                    <a:lumOff val="80000"/>
                  </a:schemeClr>
                </a:solidFill>
              </a:rPr>
              <a:t>Formålet med faget er at du bliver i stand til at konstruere simple objektorienterede programmer med en grafisk brugergrænseflade og tilgang til en database.</a:t>
            </a:r>
          </a:p>
        </p:txBody>
      </p:sp>
    </p:spTree>
    <p:extLst>
      <p:ext uri="{BB962C8B-B14F-4D97-AF65-F5344CB8AC3E}">
        <p14:creationId xmlns:p14="http://schemas.microsoft.com/office/powerpoint/2010/main" val="255511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Formål og 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9667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Målet</a:t>
            </a:r>
            <a:r>
              <a:rPr lang="da-DK" sz="2000" dirty="0">
                <a:solidFill>
                  <a:schemeClr val="tx2">
                    <a:lumMod val="20000"/>
                    <a:lumOff val="80000"/>
                  </a:schemeClr>
                </a:solidFill>
              </a:rPr>
              <a:t> – svar på spørgsmålet ”Hvad skal jeg opnå?”</a:t>
            </a:r>
          </a:p>
        </p:txBody>
      </p:sp>
    </p:spTree>
    <p:extLst>
      <p:ext uri="{BB962C8B-B14F-4D97-AF65-F5344CB8AC3E}">
        <p14:creationId xmlns:p14="http://schemas.microsoft.com/office/powerpoint/2010/main" val="243257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Formål og mål</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34333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Målet</a:t>
            </a:r>
            <a:r>
              <a:rPr lang="da-DK" sz="2000" dirty="0">
                <a:solidFill>
                  <a:schemeClr val="tx2">
                    <a:lumMod val="20000"/>
                    <a:lumOff val="80000"/>
                  </a:schemeClr>
                </a:solidFill>
              </a:rPr>
              <a:t> – svar på spørgsmålet ”Hvad skal jeg opnå?”</a:t>
            </a:r>
          </a:p>
          <a:p>
            <a:pPr>
              <a:lnSpc>
                <a:spcPct val="150000"/>
              </a:lnSpc>
            </a:pPr>
            <a:endParaRPr lang="da-DK" sz="2000" dirty="0">
              <a:solidFill>
                <a:schemeClr val="tx2">
                  <a:lumMod val="20000"/>
                  <a:lumOff val="80000"/>
                </a:schemeClr>
              </a:solidFill>
            </a:endParaRPr>
          </a:p>
          <a:p>
            <a:pPr>
              <a:lnSpc>
                <a:spcPct val="150000"/>
              </a:lnSpc>
            </a:pPr>
            <a:r>
              <a:rPr lang="da-DK" sz="2000" dirty="0">
                <a:solidFill>
                  <a:schemeClr val="tx2">
                    <a:lumMod val="20000"/>
                    <a:lumOff val="80000"/>
                  </a:schemeClr>
                </a:solidFill>
              </a:rPr>
              <a:t>Fagets mål er du kan konstruere et simpelt klient server system i en udvalgt case, hvor du får mulighed for at demonstrere viden, færdigheder og kompetencer i modulets læringsmål.</a:t>
            </a:r>
          </a:p>
        </p:txBody>
      </p:sp>
    </p:spTree>
    <p:extLst>
      <p:ext uri="{BB962C8B-B14F-4D97-AF65-F5344CB8AC3E}">
        <p14:creationId xmlns:p14="http://schemas.microsoft.com/office/powerpoint/2010/main" val="246104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01: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Introduktion</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Formål, mål og læringsmål</a:t>
            </a:r>
          </a:p>
          <a:p>
            <a:pPr marL="457200" indent="-457200">
              <a:lnSpc>
                <a:spcPct val="150000"/>
              </a:lnSpc>
              <a:buFont typeface="+mj-lt"/>
              <a:buAutoNum type="arabicPeriod"/>
            </a:pPr>
            <a:r>
              <a:rPr lang="da-DK" sz="2000" b="1" dirty="0">
                <a:solidFill>
                  <a:schemeClr val="tx2">
                    <a:lumMod val="20000"/>
                    <a:lumOff val="80000"/>
                  </a:schemeClr>
                </a:solidFill>
              </a:rPr>
              <a:t>Dine forudsætninger</a:t>
            </a:r>
          </a:p>
          <a:p>
            <a:pPr marL="457200" indent="-457200">
              <a:lnSpc>
                <a:spcPct val="150000"/>
              </a:lnSpc>
              <a:buFont typeface="+mj-lt"/>
              <a:buAutoNum type="arabicPeriod"/>
            </a:pPr>
            <a:r>
              <a:rPr lang="da-DK" sz="2000" dirty="0">
                <a:solidFill>
                  <a:schemeClr val="tx2">
                    <a:lumMod val="20000"/>
                    <a:lumOff val="80000"/>
                  </a:schemeClr>
                </a:solidFill>
              </a:rPr>
              <a:t>Temaer</a:t>
            </a:r>
          </a:p>
          <a:p>
            <a:pPr marL="457200" indent="-457200">
              <a:lnSpc>
                <a:spcPct val="150000"/>
              </a:lnSpc>
              <a:buFont typeface="+mj-lt"/>
              <a:buAutoNum type="arabicPeriod"/>
            </a:pPr>
            <a:r>
              <a:rPr lang="da-DK" sz="2000" dirty="0">
                <a:solidFill>
                  <a:schemeClr val="tx2">
                    <a:lumMod val="20000"/>
                    <a:lumOff val="80000"/>
                  </a:schemeClr>
                </a:solidFill>
              </a:rPr>
              <a:t>Læringsmål</a:t>
            </a:r>
          </a:p>
          <a:p>
            <a:pPr marL="457200" indent="-457200">
              <a:lnSpc>
                <a:spcPct val="150000"/>
              </a:lnSpc>
              <a:buFont typeface="+mj-lt"/>
              <a:buAutoNum type="arabicPeriod"/>
            </a:pPr>
            <a:r>
              <a:rPr lang="da-DK" sz="2000" dirty="0">
                <a:solidFill>
                  <a:schemeClr val="tx2">
                    <a:lumMod val="20000"/>
                    <a:lumOff val="80000"/>
                  </a:schemeClr>
                </a:solidFill>
              </a:rPr>
              <a:t>Undervisningsform</a:t>
            </a:r>
          </a:p>
          <a:p>
            <a:pPr marL="457200" indent="-457200">
              <a:lnSpc>
                <a:spcPct val="150000"/>
              </a:lnSpc>
              <a:buFont typeface="+mj-lt"/>
              <a:buAutoNum type="arabicPeriod"/>
            </a:pPr>
            <a:r>
              <a:rPr lang="da-DK" sz="2000" dirty="0">
                <a:solidFill>
                  <a:schemeClr val="tx2">
                    <a:lumMod val="20000"/>
                    <a:lumOff val="80000"/>
                  </a:schemeClr>
                </a:solidFill>
              </a:rPr>
              <a:t>Eksamen</a:t>
            </a:r>
          </a:p>
        </p:txBody>
      </p:sp>
    </p:spTree>
    <p:extLst>
      <p:ext uri="{BB962C8B-B14F-4D97-AF65-F5344CB8AC3E}">
        <p14:creationId xmlns:p14="http://schemas.microsoft.com/office/powerpoint/2010/main" val="148724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ifergrå">
  <a:themeElements>
    <a:clrScheme name="Rø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egoe MARA">
      <a:majorFont>
        <a:latin typeface="Segoe UI Semibold"/>
        <a:ea typeface=""/>
        <a:cs typeface=""/>
      </a:majorFont>
      <a:minorFont>
        <a:latin typeface="Segoe UI"/>
        <a:ea typeface=""/>
        <a:cs typeface=""/>
      </a:minorFont>
    </a:fontScheme>
    <a:fmtScheme name="Skifergrå">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E40ACCD-B5DA-447B-83C3-793EFE5E8A45}"/>
</file>

<file path=customXml/itemProps2.xml><?xml version="1.0" encoding="utf-8"?>
<ds:datastoreItem xmlns:ds="http://schemas.openxmlformats.org/officeDocument/2006/customXml" ds:itemID="{ED5A6964-7D13-4BD9-841B-3EEA8BAAB788}"/>
</file>

<file path=customXml/itemProps3.xml><?xml version="1.0" encoding="utf-8"?>
<ds:datastoreItem xmlns:ds="http://schemas.openxmlformats.org/officeDocument/2006/customXml" ds:itemID="{9C6F8FED-2C45-4C5E-9E02-88EF8FC5B2D9}"/>
</file>

<file path=docProps/app.xml><?xml version="1.0" encoding="utf-8"?>
<Properties xmlns="http://schemas.openxmlformats.org/officeDocument/2006/extended-properties" xmlns:vt="http://schemas.openxmlformats.org/officeDocument/2006/docPropsVTypes">
  <Template>Skifergrå</Template>
  <TotalTime>223</TotalTime>
  <Words>1301</Words>
  <Application>Microsoft Office PowerPoint</Application>
  <PresentationFormat>Widescreen</PresentationFormat>
  <Paragraphs>283</Paragraphs>
  <Slides>37</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37</vt:i4>
      </vt:variant>
    </vt:vector>
  </HeadingPairs>
  <TitlesOfParts>
    <vt:vector size="44" baseType="lpstr">
      <vt:lpstr>Arial</vt:lpstr>
      <vt:lpstr>Calibri</vt:lpstr>
      <vt:lpstr>Segoe UI</vt:lpstr>
      <vt:lpstr>Segoe UI Semibold</vt:lpstr>
      <vt:lpstr>Trebuchet MS</vt:lpstr>
      <vt:lpstr>Wingdings 2</vt:lpstr>
      <vt:lpstr>Skifergrå</vt:lpstr>
      <vt:lpstr>SOFTWAREKONSTRUKTION</vt:lpstr>
      <vt:lpstr>SOFTWAREKONSTRUKTION</vt:lpstr>
      <vt:lpstr>Agenda</vt:lpstr>
      <vt:lpstr>Agenda</vt:lpstr>
      <vt:lpstr>1. Formål og mål</vt:lpstr>
      <vt:lpstr>1. Formål og mål</vt:lpstr>
      <vt:lpstr>1. Formål og mål</vt:lpstr>
      <vt:lpstr>1. Formål og mål</vt:lpstr>
      <vt:lpstr>Agenda</vt:lpstr>
      <vt:lpstr>2. Dine forudsætninger</vt:lpstr>
      <vt:lpstr>2. Dine forudsætninger</vt:lpstr>
      <vt:lpstr>2. Dine forudsætninger</vt:lpstr>
      <vt:lpstr>2. Dine forudsætninger</vt:lpstr>
      <vt:lpstr>Agenda</vt:lpstr>
      <vt:lpstr>3. Temaer</vt:lpstr>
      <vt:lpstr>3. Temaer</vt:lpstr>
      <vt:lpstr>3. Temaer</vt:lpstr>
      <vt:lpstr>3. Temaer</vt:lpstr>
      <vt:lpstr>3. Temaer</vt:lpstr>
      <vt:lpstr>3. Temaer</vt:lpstr>
      <vt:lpstr>Agenda</vt:lpstr>
      <vt:lpstr>4. Læringsmål</vt:lpstr>
      <vt:lpstr>4. Læringsmål</vt:lpstr>
      <vt:lpstr>4. Læringsmål</vt:lpstr>
      <vt:lpstr>4. Læringsmål</vt:lpstr>
      <vt:lpstr>4. Læringsmål</vt:lpstr>
      <vt:lpstr>4. Læringsmål</vt:lpstr>
      <vt:lpstr>Agenda</vt:lpstr>
      <vt:lpstr>5. Undervisningsform</vt:lpstr>
      <vt:lpstr>5. Undervisningsform</vt:lpstr>
      <vt:lpstr>5. Undervisningsform</vt:lpstr>
      <vt:lpstr>Agenda</vt:lpstr>
      <vt:lpstr>6. Eksamen</vt:lpstr>
      <vt:lpstr>6. Eksamen</vt:lpstr>
      <vt:lpstr>6. Eksamen</vt:lpstr>
      <vt:lpstr>6. Eksamen</vt:lpstr>
      <vt:lpstr>SOFTWAREKONSTRUKTION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Depedency Injection  &amp;  Inversion of Control</dc:title>
  <dc:creator>Mads Mikkel Rasmussen</dc:creator>
  <cp:lastModifiedBy>Mads Mikkel Rasmussen</cp:lastModifiedBy>
  <cp:revision>15</cp:revision>
  <dcterms:created xsi:type="dcterms:W3CDTF">2023-11-09T13:08:53Z</dcterms:created>
  <dcterms:modified xsi:type="dcterms:W3CDTF">2024-03-24T13:31:41Z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ies>
</file>