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2" r:id="rId1"/>
  </p:sldMasterIdLst>
  <p:notesMasterIdLst>
    <p:notesMasterId r:id="rId41"/>
  </p:notesMasterIdLst>
  <p:sldIdLst>
    <p:sldId id="261" r:id="rId2"/>
    <p:sldId id="260" r:id="rId3"/>
    <p:sldId id="299" r:id="rId4"/>
    <p:sldId id="333" r:id="rId5"/>
    <p:sldId id="300" r:id="rId6"/>
    <p:sldId id="302" r:id="rId7"/>
    <p:sldId id="332" r:id="rId8"/>
    <p:sldId id="301" r:id="rId9"/>
    <p:sldId id="329" r:id="rId10"/>
    <p:sldId id="331" r:id="rId11"/>
    <p:sldId id="330" r:id="rId12"/>
    <p:sldId id="334" r:id="rId13"/>
    <p:sldId id="307" r:id="rId14"/>
    <p:sldId id="308" r:id="rId15"/>
    <p:sldId id="309" r:id="rId16"/>
    <p:sldId id="310" r:id="rId17"/>
    <p:sldId id="311" r:id="rId18"/>
    <p:sldId id="312" r:id="rId19"/>
    <p:sldId id="313" r:id="rId20"/>
    <p:sldId id="314" r:id="rId21"/>
    <p:sldId id="315" r:id="rId22"/>
    <p:sldId id="335" r:id="rId23"/>
    <p:sldId id="316" r:id="rId24"/>
    <p:sldId id="322" r:id="rId25"/>
    <p:sldId id="318" r:id="rId26"/>
    <p:sldId id="317" r:id="rId27"/>
    <p:sldId id="319" r:id="rId28"/>
    <p:sldId id="321" r:id="rId29"/>
    <p:sldId id="320" r:id="rId30"/>
    <p:sldId id="336" r:id="rId31"/>
    <p:sldId id="323" r:id="rId32"/>
    <p:sldId id="327" r:id="rId33"/>
    <p:sldId id="326" r:id="rId34"/>
    <p:sldId id="337" r:id="rId35"/>
    <p:sldId id="325" r:id="rId36"/>
    <p:sldId id="338" r:id="rId37"/>
    <p:sldId id="324" r:id="rId38"/>
    <p:sldId id="328" r:id="rId39"/>
    <p:sldId id="339"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4364"/>
    <a:srgbClr val="BA8CDC"/>
    <a:srgbClr val="68F95D"/>
    <a:srgbClr val="16CE08"/>
    <a:srgbClr val="95CC0A"/>
    <a:srgbClr val="00D661"/>
    <a:srgbClr val="9148C8"/>
    <a:srgbClr val="85DFFF"/>
    <a:srgbClr val="EC81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4" d="100"/>
          <a:sy n="84" d="100"/>
        </p:scale>
        <p:origin x="571" y="1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509E3-1165-42A7-A8F3-A563C66E6682}" type="datetimeFigureOut">
              <a:rPr lang="da-DK" smtClean="0"/>
              <a:t>24-03-2024</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1EC752-CD96-4A80-B864-EB0F31386BED}" type="slidenum">
              <a:rPr lang="da-DK" smtClean="0"/>
              <a:t>‹nr.›</a:t>
            </a:fld>
            <a:endParaRPr lang="da-DK"/>
          </a:p>
        </p:txBody>
      </p:sp>
    </p:spTree>
    <p:extLst>
      <p:ext uri="{BB962C8B-B14F-4D97-AF65-F5344CB8AC3E}">
        <p14:creationId xmlns:p14="http://schemas.microsoft.com/office/powerpoint/2010/main" val="3225668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da-DK"/>
              <a:t>Klik for at redigere titeltypografien i masteren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p>
            <a:fld id="{162CC6C6-2830-47CE-B35A-D5582C358995}" type="datetime1">
              <a:rPr lang="da-DK" smtClean="0"/>
              <a:t>24-03-2024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236591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k billede med billedtekst">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teksttypografien i masteren</a:t>
            </a:r>
          </a:p>
        </p:txBody>
      </p:sp>
      <p:sp>
        <p:nvSpPr>
          <p:cNvPr id="5" name="Date Placeholder 4"/>
          <p:cNvSpPr>
            <a:spLocks noGrp="1"/>
          </p:cNvSpPr>
          <p:nvPr>
            <p:ph type="dt" sz="half" idx="10"/>
          </p:nvPr>
        </p:nvSpPr>
        <p:spPr/>
        <p:txBody>
          <a:bodyPr/>
          <a:lstStyle/>
          <a:p>
            <a:fld id="{F384AE0A-258C-45CF-9709-A7F73CDCB31B}" type="datetime1">
              <a:rPr lang="da-DK" smtClean="0"/>
              <a:t>24-03-2024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3279392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og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da-DK"/>
              <a:t>Klik for at redigere titeltypografien i masteren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teksttypografien i masteren</a:t>
            </a:r>
          </a:p>
        </p:txBody>
      </p:sp>
      <p:sp>
        <p:nvSpPr>
          <p:cNvPr id="5" name="Date Placeholder 4"/>
          <p:cNvSpPr>
            <a:spLocks noGrp="1"/>
          </p:cNvSpPr>
          <p:nvPr>
            <p:ph type="dt" sz="half" idx="10"/>
          </p:nvPr>
        </p:nvSpPr>
        <p:spPr/>
        <p:txBody>
          <a:bodyPr/>
          <a:lstStyle/>
          <a:p>
            <a:fld id="{40841CF2-DB3F-40C9-BFD9-6A871EA94A42}" type="datetime1">
              <a:rPr lang="da-DK" smtClean="0"/>
              <a:t>24-03-2024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4232522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da-DK"/>
              <a:t>Klik for at redigere titeltypografien i masteren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teksttypografien i masteren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teksttypografien i masteren</a:t>
            </a:r>
          </a:p>
        </p:txBody>
      </p:sp>
      <p:sp>
        <p:nvSpPr>
          <p:cNvPr id="5" name="Date Placeholder 4"/>
          <p:cNvSpPr>
            <a:spLocks noGrp="1"/>
          </p:cNvSpPr>
          <p:nvPr>
            <p:ph type="dt" sz="half" idx="10"/>
          </p:nvPr>
        </p:nvSpPr>
        <p:spPr/>
        <p:txBody>
          <a:bodyPr/>
          <a:lstStyle/>
          <a:p>
            <a:fld id="{D1DC55F1-04B0-4103-91D5-C21BCB8E8EEB}" type="datetime1">
              <a:rPr lang="da-DK" smtClean="0"/>
              <a:t>24-03-2024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2C455B01-2F82-4782-9D9D-9A59A09C0C95}" type="slidenum">
              <a:rPr lang="da-DK" smtClean="0"/>
              <a:t>‹nr.›</a:t>
            </a:fld>
            <a:endParaRPr lang="da-DK"/>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41960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vnekort">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da-DK"/>
              <a:t>Klik for at redigere titeltypografien i masteren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teksttypografien i masteren</a:t>
            </a:r>
          </a:p>
        </p:txBody>
      </p:sp>
      <p:sp>
        <p:nvSpPr>
          <p:cNvPr id="5" name="Date Placeholder 4"/>
          <p:cNvSpPr>
            <a:spLocks noGrp="1"/>
          </p:cNvSpPr>
          <p:nvPr>
            <p:ph type="dt" sz="half" idx="10"/>
          </p:nvPr>
        </p:nvSpPr>
        <p:spPr/>
        <p:txBody>
          <a:bodyPr/>
          <a:lstStyle/>
          <a:p>
            <a:fld id="{F448778B-975F-4485-B45F-F90195D4C37F}" type="datetime1">
              <a:rPr lang="da-DK" smtClean="0"/>
              <a:t>24-03-2024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2495096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nner">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da-DK"/>
              <a:t>Klik for at redigere titeltypografien i masteren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
        <p:nvSpPr>
          <p:cNvPr id="3" name="Date Placeholder 2"/>
          <p:cNvSpPr>
            <a:spLocks noGrp="1"/>
          </p:cNvSpPr>
          <p:nvPr>
            <p:ph type="dt" sz="half" idx="10"/>
          </p:nvPr>
        </p:nvSpPr>
        <p:spPr/>
        <p:txBody>
          <a:bodyPr/>
          <a:lstStyle/>
          <a:p>
            <a:fld id="{439AF15A-2173-4754-A3F4-57FC1C9A6CCC}" type="datetime1">
              <a:rPr lang="da-DK" smtClean="0"/>
              <a:t>24-03-2024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4044189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onner med billed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da-DK"/>
              <a:t>Klik for at redigere titeltypografien i masteren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
        <p:nvSpPr>
          <p:cNvPr id="3" name="Date Placeholder 2"/>
          <p:cNvSpPr>
            <a:spLocks noGrp="1"/>
          </p:cNvSpPr>
          <p:nvPr>
            <p:ph type="dt" sz="half" idx="10"/>
          </p:nvPr>
        </p:nvSpPr>
        <p:spPr/>
        <p:txBody>
          <a:bodyPr/>
          <a:lstStyle/>
          <a:p>
            <a:fld id="{EAEDC6CA-C41E-4C2A-A2E7-618A2A81FEB7}" type="datetime1">
              <a:rPr lang="da-DK" smtClean="0"/>
              <a:t>24-03-2024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1867925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Vertical Text Placeholder 2"/>
          <p:cNvSpPr>
            <a:spLocks noGrp="1"/>
          </p:cNvSpPr>
          <p:nvPr>
            <p:ph type="body" orient="vert" idx="1"/>
          </p:nvPr>
        </p:nvSpPr>
        <p:spPr/>
        <p:txBody>
          <a:bodyPr vert="eaVert" anchor="t"/>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A7474DBF-6160-4DF6-A8F1-38C3C3162DBA}" type="datetime1">
              <a:rPr lang="da-DK" smtClean="0"/>
              <a:t>24-03-2024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3599215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6BF148A9-A879-46C3-A5DA-64B3D730383B}" type="datetime1">
              <a:rPr lang="da-DK" smtClean="0"/>
              <a:t>24-03-2024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2009918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idx="1"/>
          </p:nvPr>
        </p:nvSpPr>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D7CADC34-3012-4A16-B1BE-A634481612F5}" type="datetime1">
              <a:rPr lang="da-DK" smtClean="0"/>
              <a:t>24-03-2024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1856909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da-DK"/>
              <a:t>Klik for at redigere titeltypografien i masteren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Rediger teksttypografien i masteren</a:t>
            </a:r>
          </a:p>
        </p:txBody>
      </p:sp>
      <p:sp>
        <p:nvSpPr>
          <p:cNvPr id="4" name="Date Placeholder 3"/>
          <p:cNvSpPr>
            <a:spLocks noGrp="1"/>
          </p:cNvSpPr>
          <p:nvPr>
            <p:ph type="dt" sz="half" idx="10"/>
          </p:nvPr>
        </p:nvSpPr>
        <p:spPr/>
        <p:txBody>
          <a:bodyPr/>
          <a:lstStyle/>
          <a:p>
            <a:fld id="{0E539F96-3C04-41C9-B4E5-7B44B394D3C7}" type="datetime1">
              <a:rPr lang="da-DK" smtClean="0"/>
              <a:t>24-03-2024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2253393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0CC45DE7-1D9C-4804-B3F1-617A456DDF4B}" type="datetime1">
              <a:rPr lang="da-DK" smtClean="0"/>
              <a:t>24-03-2024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1409499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da-DK"/>
              <a:t>Klik for at redigere titeltypografien i masteren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78FBB0ED-8A5D-449D-BDC0-32B6EAEBE617}" type="datetime1">
              <a:rPr lang="da-DK" smtClean="0"/>
              <a:t>24-03-2024</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912276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Date Placeholder 2"/>
          <p:cNvSpPr>
            <a:spLocks noGrp="1"/>
          </p:cNvSpPr>
          <p:nvPr>
            <p:ph type="dt" sz="half" idx="10"/>
          </p:nvPr>
        </p:nvSpPr>
        <p:spPr/>
        <p:txBody>
          <a:bodyPr/>
          <a:lstStyle/>
          <a:p>
            <a:fld id="{6AE49E3C-1282-4D14-AE49-382FAC688F3B}" type="datetime1">
              <a:rPr lang="da-DK" smtClean="0"/>
              <a:t>24-03-2024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1394960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C6A51-A7AE-42A5-B3EC-D2EA231A6EA3}" type="datetime1">
              <a:rPr lang="da-DK" smtClean="0"/>
              <a:t>24-03-2024</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1010749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da-DK"/>
              <a:t>Klik for at redigere titeltypografien i masteren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
        <p:nvSpPr>
          <p:cNvPr id="5" name="Date Placeholder 4"/>
          <p:cNvSpPr>
            <a:spLocks noGrp="1"/>
          </p:cNvSpPr>
          <p:nvPr>
            <p:ph type="dt" sz="half" idx="10"/>
          </p:nvPr>
        </p:nvSpPr>
        <p:spPr/>
        <p:txBody>
          <a:bodyPr/>
          <a:lstStyle/>
          <a:p>
            <a:fld id="{A574DDB7-E85E-4036-9412-D8D405CD240E}" type="datetime1">
              <a:rPr lang="da-DK" smtClean="0"/>
              <a:t>24-03-2024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270797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
        <p:nvSpPr>
          <p:cNvPr id="5" name="Date Placeholder 4"/>
          <p:cNvSpPr>
            <a:spLocks noGrp="1"/>
          </p:cNvSpPr>
          <p:nvPr>
            <p:ph type="dt" sz="half" idx="10"/>
          </p:nvPr>
        </p:nvSpPr>
        <p:spPr/>
        <p:txBody>
          <a:bodyPr/>
          <a:lstStyle/>
          <a:p>
            <a:fld id="{1CF2E43A-A8C0-4503-B638-D3A9160786F8}" type="datetime1">
              <a:rPr lang="da-DK" smtClean="0"/>
              <a:t>24-03-2024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989037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da-DK"/>
              <a:t>Klik for at redigere titeltypografien i masteren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231127A-68C9-4F95-8CF3-CE1B986B06C0}" type="datetime1">
              <a:rPr lang="da-DK" smtClean="0"/>
              <a:t>24-03-2024</a:t>
            </a:fld>
            <a:endParaRPr lang="da-DK"/>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da-DK"/>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C455B01-2F82-4782-9D9D-9A59A09C0C95}" type="slidenum">
              <a:rPr lang="da-DK" smtClean="0"/>
              <a:t>‹nr.›</a:t>
            </a:fld>
            <a:endParaRPr lang="da-DK"/>
          </a:p>
        </p:txBody>
      </p:sp>
    </p:spTree>
    <p:extLst>
      <p:ext uri="{BB962C8B-B14F-4D97-AF65-F5344CB8AC3E}">
        <p14:creationId xmlns:p14="http://schemas.microsoft.com/office/powerpoint/2010/main" val="2325077646"/>
      </p:ext>
    </p:extLst>
  </p:cSld>
  <p:clrMap bg1="dk1" tx1="lt1" bg2="dk2" tx2="lt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 id="2147484014" r:id="rId12"/>
    <p:sldLayoutId id="2147484015" r:id="rId13"/>
    <p:sldLayoutId id="2147484016" r:id="rId14"/>
    <p:sldLayoutId id="2147484017" r:id="rId15"/>
    <p:sldLayoutId id="2147484018" r:id="rId16"/>
    <p:sldLayoutId id="2147484019" r:id="rId17"/>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1243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1243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36600" y="1470660"/>
            <a:ext cx="10726738" cy="4549140"/>
          </a:xfrm>
          <a:prstGeom prst="snip2DiagRect">
            <a:avLst/>
          </a:prstGeom>
          <a:solidFill>
            <a:srgbClr val="85DFFF">
              <a:alpha val="6667"/>
            </a:srgbClr>
          </a:solidFill>
          <a:ln>
            <a:solidFill>
              <a:schemeClr val="bg2">
                <a:lumMod val="90000"/>
                <a:lumOff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SOFTWAREKONSTRUKTION</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02: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Fagets Tilrettelæggelse</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62403" y="2636947"/>
            <a:ext cx="8882744" cy="1569660"/>
          </a:xfrm>
          <a:prstGeom prst="rect">
            <a:avLst/>
          </a:prstGeom>
          <a:noFill/>
          <a:effectLst>
            <a:outerShdw blurRad="50800" dist="38100" dir="16200000" rotWithShape="0">
              <a:prstClr val="black">
                <a:alpha val="40000"/>
              </a:prstClr>
            </a:outerShdw>
          </a:effectLst>
        </p:spPr>
        <p:txBody>
          <a:bodyPr wrap="square" rtlCol="0" anchor="ctr">
            <a:spAutoFit/>
          </a:bodyPr>
          <a:lstStyle/>
          <a:p>
            <a:pPr algn="ctr"/>
            <a:r>
              <a:rPr lang="da-DK" sz="3200" dirty="0">
                <a:solidFill>
                  <a:schemeClr val="tx2">
                    <a:lumMod val="20000"/>
                    <a:lumOff val="80000"/>
                  </a:schemeClr>
                </a:solidFill>
                <a:latin typeface="+mj-lt"/>
              </a:rPr>
              <a:t>Application Construction:</a:t>
            </a:r>
          </a:p>
          <a:p>
            <a:pPr algn="ctr"/>
            <a:endParaRPr lang="da-DK" sz="3200" dirty="0">
              <a:solidFill>
                <a:schemeClr val="tx2">
                  <a:lumMod val="20000"/>
                  <a:lumOff val="80000"/>
                </a:schemeClr>
              </a:solidFill>
              <a:latin typeface="+mj-lt"/>
            </a:endParaRPr>
          </a:p>
          <a:p>
            <a:pPr algn="ctr"/>
            <a:r>
              <a:rPr lang="da-DK" sz="3200" dirty="0">
                <a:solidFill>
                  <a:schemeClr val="tx2">
                    <a:lumMod val="20000"/>
                    <a:lumOff val="80000"/>
                  </a:schemeClr>
                </a:solidFill>
                <a:latin typeface="+mj-lt"/>
              </a:rPr>
              <a:t>Fagets Tilrettelæggelse</a:t>
            </a:r>
          </a:p>
        </p:txBody>
      </p:sp>
    </p:spTree>
    <p:extLst>
      <p:ext uri="{BB962C8B-B14F-4D97-AF65-F5344CB8AC3E}">
        <p14:creationId xmlns:p14="http://schemas.microsoft.com/office/powerpoint/2010/main" val="30006750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1. Casen</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02: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Fagets Tilrettelæggelse</a:t>
            </a:r>
          </a:p>
        </p:txBody>
      </p:sp>
      <p:sp>
        <p:nvSpPr>
          <p:cNvPr id="9" name="Tekstfelt 8">
            <a:extLst>
              <a:ext uri="{FF2B5EF4-FFF2-40B4-BE49-F238E27FC236}">
                <a16:creationId xmlns:a16="http://schemas.microsoft.com/office/drawing/2014/main" id="{8E5B0343-3B39-4DB8-8F43-B539D5F2A94D}"/>
              </a:ext>
            </a:extLst>
          </p:cNvPr>
          <p:cNvSpPr txBox="1"/>
          <p:nvPr/>
        </p:nvSpPr>
        <p:spPr>
          <a:xfrm>
            <a:off x="1654571" y="1630987"/>
            <a:ext cx="8882744" cy="1881669"/>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Hvordan gør vi så det? Vi starter i det små:</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Implementering af infrastruktur med fokus på understøttelse af én enkelt funktionalitet</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Konstruktion med skalérbarhed, </a:t>
            </a:r>
            <a:r>
              <a:rPr lang="da-DK" sz="2000" dirty="0" err="1">
                <a:solidFill>
                  <a:schemeClr val="tx2">
                    <a:lumMod val="20000"/>
                    <a:lumOff val="80000"/>
                  </a:schemeClr>
                </a:solidFill>
              </a:rPr>
              <a:t>modularitet</a:t>
            </a:r>
            <a:r>
              <a:rPr lang="da-DK" sz="2000" dirty="0">
                <a:solidFill>
                  <a:schemeClr val="tx2">
                    <a:lumMod val="20000"/>
                    <a:lumOff val="80000"/>
                  </a:schemeClr>
                </a:solidFill>
              </a:rPr>
              <a:t> og </a:t>
            </a:r>
            <a:r>
              <a:rPr lang="da-DK" sz="2000" dirty="0" err="1">
                <a:solidFill>
                  <a:schemeClr val="tx2">
                    <a:lumMod val="20000"/>
                    <a:lumOff val="80000"/>
                  </a:schemeClr>
                </a:solidFill>
              </a:rPr>
              <a:t>best</a:t>
            </a:r>
            <a:r>
              <a:rPr lang="da-DK" sz="2000" dirty="0">
                <a:solidFill>
                  <a:schemeClr val="tx2">
                    <a:lumMod val="20000"/>
                    <a:lumOff val="80000"/>
                  </a:schemeClr>
                </a:solidFill>
              </a:rPr>
              <a:t> practice</a:t>
            </a:r>
          </a:p>
        </p:txBody>
      </p:sp>
    </p:spTree>
    <p:extLst>
      <p:ext uri="{BB962C8B-B14F-4D97-AF65-F5344CB8AC3E}">
        <p14:creationId xmlns:p14="http://schemas.microsoft.com/office/powerpoint/2010/main" val="257371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1. Casen</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02: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Fagets Tilrettelæggelse</a:t>
            </a:r>
          </a:p>
        </p:txBody>
      </p:sp>
      <p:sp>
        <p:nvSpPr>
          <p:cNvPr id="9" name="Tekstfelt 8">
            <a:extLst>
              <a:ext uri="{FF2B5EF4-FFF2-40B4-BE49-F238E27FC236}">
                <a16:creationId xmlns:a16="http://schemas.microsoft.com/office/drawing/2014/main" id="{8E5B0343-3B39-4DB8-8F43-B539D5F2A94D}"/>
              </a:ext>
            </a:extLst>
          </p:cNvPr>
          <p:cNvSpPr txBox="1"/>
          <p:nvPr/>
        </p:nvSpPr>
        <p:spPr>
          <a:xfrm>
            <a:off x="1654571" y="1630987"/>
            <a:ext cx="8882744" cy="2343334"/>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Og tilføjelser mere funktionalitet løbende:</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Introduktion til designmønstre, teknologier og teknikker</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Vi finder svar på hvorfor det virker som det gør</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Vi finder svar på hvordan vi kan bruge dét generelt i softwareudvikling</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Introduktion til systemudviklingsmetoder og versionsstyring</a:t>
            </a:r>
          </a:p>
        </p:txBody>
      </p:sp>
    </p:spTree>
    <p:extLst>
      <p:ext uri="{BB962C8B-B14F-4D97-AF65-F5344CB8AC3E}">
        <p14:creationId xmlns:p14="http://schemas.microsoft.com/office/powerpoint/2010/main" val="2002914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Agenda</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02: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Fagets Tilrettelæggelse</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3266663"/>
          </a:xfrm>
          <a:prstGeom prst="rect">
            <a:avLst/>
          </a:prstGeom>
          <a:noFill/>
          <a:effectLst>
            <a:outerShdw blurRad="50800" dist="38100" dir="16200000" rotWithShape="0">
              <a:prstClr val="black">
                <a:alpha val="40000"/>
              </a:prstClr>
            </a:outerShdw>
          </a:effectLst>
        </p:spPr>
        <p:txBody>
          <a:bodyPr wrap="square" rtlCol="0">
            <a:spAutoFit/>
          </a:bodyPr>
          <a:lstStyle/>
          <a:p>
            <a:pPr marL="457200" indent="-457200">
              <a:lnSpc>
                <a:spcPct val="150000"/>
              </a:lnSpc>
              <a:buFont typeface="+mj-lt"/>
              <a:buAutoNum type="arabicPeriod"/>
            </a:pPr>
            <a:r>
              <a:rPr lang="da-DK" sz="2000" dirty="0">
                <a:solidFill>
                  <a:schemeClr val="bg2">
                    <a:lumMod val="50000"/>
                    <a:lumOff val="50000"/>
                  </a:schemeClr>
                </a:solidFill>
              </a:rPr>
              <a:t>Casen</a:t>
            </a:r>
          </a:p>
          <a:p>
            <a:pPr marL="457200" indent="-457200">
              <a:lnSpc>
                <a:spcPct val="150000"/>
              </a:lnSpc>
              <a:buFont typeface="+mj-lt"/>
              <a:buAutoNum type="arabicPeriod"/>
            </a:pPr>
            <a:r>
              <a:rPr lang="da-DK" sz="2000" b="1" dirty="0">
                <a:solidFill>
                  <a:schemeClr val="tx2">
                    <a:lumMod val="20000"/>
                    <a:lumOff val="80000"/>
                  </a:schemeClr>
                </a:solidFill>
              </a:rPr>
              <a:t>Teknologier</a:t>
            </a:r>
          </a:p>
          <a:p>
            <a:pPr marL="457200" indent="-457200">
              <a:lnSpc>
                <a:spcPct val="150000"/>
              </a:lnSpc>
              <a:buFont typeface="+mj-lt"/>
              <a:buAutoNum type="arabicPeriod"/>
            </a:pPr>
            <a:r>
              <a:rPr lang="da-DK" sz="2000" dirty="0">
                <a:solidFill>
                  <a:schemeClr val="tx2">
                    <a:lumMod val="20000"/>
                    <a:lumOff val="80000"/>
                  </a:schemeClr>
                </a:solidFill>
              </a:rPr>
              <a:t>Særlige fokusområder</a:t>
            </a:r>
          </a:p>
          <a:p>
            <a:pPr marL="457200" indent="-457200">
              <a:lnSpc>
                <a:spcPct val="150000"/>
              </a:lnSpc>
              <a:buFont typeface="+mj-lt"/>
              <a:buAutoNum type="arabicPeriod"/>
            </a:pPr>
            <a:r>
              <a:rPr lang="da-DK" sz="2000" dirty="0">
                <a:solidFill>
                  <a:schemeClr val="tx2">
                    <a:lumMod val="20000"/>
                    <a:lumOff val="80000"/>
                  </a:schemeClr>
                </a:solidFill>
              </a:rPr>
              <a:t>Dagligdagen</a:t>
            </a:r>
          </a:p>
          <a:p>
            <a:pPr marL="457200" indent="-457200">
              <a:lnSpc>
                <a:spcPct val="150000"/>
              </a:lnSpc>
              <a:buFont typeface="+mj-lt"/>
              <a:buAutoNum type="arabicPeriod"/>
            </a:pPr>
            <a:r>
              <a:rPr lang="da-DK" sz="2000" dirty="0">
                <a:solidFill>
                  <a:schemeClr val="tx2">
                    <a:lumMod val="20000"/>
                    <a:lumOff val="80000"/>
                  </a:schemeClr>
                </a:solidFill>
              </a:rPr>
              <a:t>FPSA Evalueringsform</a:t>
            </a:r>
          </a:p>
          <a:p>
            <a:pPr marL="457200" indent="-457200">
              <a:lnSpc>
                <a:spcPct val="150000"/>
              </a:lnSpc>
              <a:buFont typeface="+mj-lt"/>
              <a:buAutoNum type="arabicPeriod"/>
            </a:pPr>
            <a:r>
              <a:rPr lang="da-DK" sz="2000" dirty="0">
                <a:solidFill>
                  <a:schemeClr val="tx2">
                    <a:lumMod val="20000"/>
                    <a:lumOff val="80000"/>
                  </a:schemeClr>
                </a:solidFill>
              </a:rPr>
              <a:t>Forventningsafstemning</a:t>
            </a:r>
          </a:p>
          <a:p>
            <a:pPr marL="457200" indent="-457200">
              <a:lnSpc>
                <a:spcPct val="150000"/>
              </a:lnSpc>
              <a:buFont typeface="+mj-lt"/>
              <a:buAutoNum type="arabicPeriod"/>
            </a:pPr>
            <a:endParaRPr lang="da-DK" sz="2000" dirty="0">
              <a:solidFill>
                <a:schemeClr val="tx2">
                  <a:lumMod val="20000"/>
                  <a:lumOff val="80000"/>
                </a:schemeClr>
              </a:solidFill>
            </a:endParaRPr>
          </a:p>
        </p:txBody>
      </p:sp>
    </p:spTree>
    <p:extLst>
      <p:ext uri="{BB962C8B-B14F-4D97-AF65-F5344CB8AC3E}">
        <p14:creationId xmlns:p14="http://schemas.microsoft.com/office/powerpoint/2010/main" val="3569472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2. Teknologier</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02: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Fagets Tilrettelæggelse</a:t>
            </a:r>
          </a:p>
        </p:txBody>
      </p:sp>
      <p:graphicFrame>
        <p:nvGraphicFramePr>
          <p:cNvPr id="10" name="Tabel 9">
            <a:extLst>
              <a:ext uri="{FF2B5EF4-FFF2-40B4-BE49-F238E27FC236}">
                <a16:creationId xmlns:a16="http://schemas.microsoft.com/office/drawing/2014/main" id="{B013A865-A215-4C65-826F-2746C2A61A62}"/>
              </a:ext>
            </a:extLst>
          </p:cNvPr>
          <p:cNvGraphicFramePr>
            <a:graphicFrameLocks noGrp="1"/>
          </p:cNvGraphicFramePr>
          <p:nvPr>
            <p:extLst>
              <p:ext uri="{D42A27DB-BD31-4B8C-83A1-F6EECF244321}">
                <p14:modId xmlns:p14="http://schemas.microsoft.com/office/powerpoint/2010/main" val="976581351"/>
              </p:ext>
            </p:extLst>
          </p:nvPr>
        </p:nvGraphicFramePr>
        <p:xfrm>
          <a:off x="2032000" y="1838451"/>
          <a:ext cx="8128000" cy="2966720"/>
        </p:xfrm>
        <a:graphic>
          <a:graphicData uri="http://schemas.openxmlformats.org/drawingml/2006/table">
            <a:tbl>
              <a:tblPr firstRow="1" bandRow="1">
                <a:solidFill>
                  <a:schemeClr val="bg1">
                    <a:lumMod val="75000"/>
                    <a:lumOff val="25000"/>
                  </a:schemeClr>
                </a:solidFill>
                <a:tableStyleId>{17292A2E-F333-43FB-9621-5CBBE7FDCDCB}</a:tableStyleId>
              </a:tblPr>
              <a:tblGrid>
                <a:gridCol w="3445256">
                  <a:extLst>
                    <a:ext uri="{9D8B030D-6E8A-4147-A177-3AD203B41FA5}">
                      <a16:colId xmlns:a16="http://schemas.microsoft.com/office/drawing/2014/main" val="1442328761"/>
                    </a:ext>
                  </a:extLst>
                </a:gridCol>
                <a:gridCol w="4682744">
                  <a:extLst>
                    <a:ext uri="{9D8B030D-6E8A-4147-A177-3AD203B41FA5}">
                      <a16:colId xmlns:a16="http://schemas.microsoft.com/office/drawing/2014/main" val="1483579958"/>
                    </a:ext>
                  </a:extLst>
                </a:gridCol>
              </a:tblGrid>
              <a:tr h="370840">
                <a:tc>
                  <a:txBody>
                    <a:bodyPr/>
                    <a:lstStyle/>
                    <a:p>
                      <a:r>
                        <a:rPr lang="da-DK" dirty="0">
                          <a:solidFill>
                            <a:schemeClr val="bg1">
                              <a:lumMod val="85000"/>
                              <a:lumOff val="15000"/>
                            </a:schemeClr>
                          </a:solidFill>
                          <a:latin typeface="+mn-lt"/>
                        </a:rPr>
                        <a:t>Værktøj</a:t>
                      </a:r>
                    </a:p>
                  </a:txBody>
                  <a:tcPr/>
                </a:tc>
                <a:tc>
                  <a:txBody>
                    <a:bodyPr/>
                    <a:lstStyle/>
                    <a:p>
                      <a:r>
                        <a:rPr lang="da-DK" dirty="0">
                          <a:solidFill>
                            <a:schemeClr val="bg1">
                              <a:lumMod val="85000"/>
                              <a:lumOff val="15000"/>
                            </a:schemeClr>
                          </a:solidFill>
                          <a:latin typeface="+mn-lt"/>
                        </a:rPr>
                        <a:t>Valgt teknologi</a:t>
                      </a:r>
                    </a:p>
                  </a:txBody>
                  <a:tcPr/>
                </a:tc>
                <a:extLst>
                  <a:ext uri="{0D108BD9-81ED-4DB2-BD59-A6C34878D82A}">
                    <a16:rowId xmlns:a16="http://schemas.microsoft.com/office/drawing/2014/main" val="1190975302"/>
                  </a:ext>
                </a:extLst>
              </a:tr>
              <a:tr h="370840">
                <a:tc>
                  <a:txBody>
                    <a:bodyPr/>
                    <a:lstStyle/>
                    <a:p>
                      <a:r>
                        <a:rPr lang="da-DK" dirty="0">
                          <a:solidFill>
                            <a:schemeClr val="accent6">
                              <a:lumMod val="20000"/>
                              <a:lumOff val="80000"/>
                            </a:schemeClr>
                          </a:solidFill>
                          <a:latin typeface="+mj-lt"/>
                        </a:rPr>
                        <a:t>Programmeringssprog</a:t>
                      </a:r>
                    </a:p>
                  </a:txBody>
                  <a:tcPr/>
                </a:tc>
                <a:tc>
                  <a:txBody>
                    <a:bodyPr/>
                    <a:lstStyle/>
                    <a:p>
                      <a:endParaRPr lang="da-DK" dirty="0">
                        <a:solidFill>
                          <a:schemeClr val="accent6">
                            <a:lumMod val="20000"/>
                            <a:lumOff val="80000"/>
                          </a:schemeClr>
                        </a:solidFill>
                      </a:endParaRPr>
                    </a:p>
                  </a:txBody>
                  <a:tcPr/>
                </a:tc>
                <a:extLst>
                  <a:ext uri="{0D108BD9-81ED-4DB2-BD59-A6C34878D82A}">
                    <a16:rowId xmlns:a16="http://schemas.microsoft.com/office/drawing/2014/main" val="284190601"/>
                  </a:ext>
                </a:extLst>
              </a:tr>
              <a:tr h="370840">
                <a:tc>
                  <a:txBody>
                    <a:bodyPr/>
                    <a:lstStyle/>
                    <a:p>
                      <a:r>
                        <a:rPr lang="da-DK" dirty="0">
                          <a:solidFill>
                            <a:schemeClr val="accent6">
                              <a:lumMod val="20000"/>
                              <a:lumOff val="80000"/>
                            </a:schemeClr>
                          </a:solidFill>
                          <a:latin typeface="+mj-lt"/>
                        </a:rPr>
                        <a:t>Afviklingsplatform (</a:t>
                      </a:r>
                      <a:r>
                        <a:rPr lang="da-DK" dirty="0" err="1">
                          <a:solidFill>
                            <a:schemeClr val="accent6">
                              <a:lumMod val="20000"/>
                              <a:lumOff val="80000"/>
                            </a:schemeClr>
                          </a:solidFill>
                          <a:latin typeface="+mj-lt"/>
                        </a:rPr>
                        <a:t>runtime</a:t>
                      </a:r>
                      <a:r>
                        <a:rPr lang="da-DK" dirty="0">
                          <a:solidFill>
                            <a:schemeClr val="accent6">
                              <a:lumMod val="20000"/>
                              <a:lumOff val="80000"/>
                            </a:schemeClr>
                          </a:solidFill>
                          <a:latin typeface="+mj-lt"/>
                        </a:rPr>
                        <a:t>)</a:t>
                      </a:r>
                    </a:p>
                  </a:txBody>
                  <a:tcPr/>
                </a:tc>
                <a:tc>
                  <a:txBody>
                    <a:bodyPr/>
                    <a:lstStyle/>
                    <a:p>
                      <a:endParaRPr lang="da-DK" dirty="0">
                        <a:solidFill>
                          <a:schemeClr val="accent6">
                            <a:lumMod val="20000"/>
                            <a:lumOff val="80000"/>
                          </a:schemeClr>
                        </a:solidFill>
                      </a:endParaRPr>
                    </a:p>
                  </a:txBody>
                  <a:tcPr/>
                </a:tc>
                <a:extLst>
                  <a:ext uri="{0D108BD9-81ED-4DB2-BD59-A6C34878D82A}">
                    <a16:rowId xmlns:a16="http://schemas.microsoft.com/office/drawing/2014/main" val="4116216995"/>
                  </a:ext>
                </a:extLst>
              </a:tr>
              <a:tr h="370840">
                <a:tc>
                  <a:txBody>
                    <a:bodyPr/>
                    <a:lstStyle/>
                    <a:p>
                      <a:r>
                        <a:rPr lang="da-DK" dirty="0">
                          <a:solidFill>
                            <a:schemeClr val="accent6">
                              <a:lumMod val="20000"/>
                              <a:lumOff val="80000"/>
                            </a:schemeClr>
                          </a:solidFill>
                          <a:latin typeface="+mj-lt"/>
                        </a:rPr>
                        <a:t>IDE</a:t>
                      </a:r>
                    </a:p>
                  </a:txBody>
                  <a:tcPr/>
                </a:tc>
                <a:tc>
                  <a:txBody>
                    <a:bodyPr/>
                    <a:lstStyle/>
                    <a:p>
                      <a:endParaRPr lang="da-DK" dirty="0">
                        <a:solidFill>
                          <a:schemeClr val="accent6">
                            <a:lumMod val="20000"/>
                            <a:lumOff val="80000"/>
                          </a:schemeClr>
                        </a:solidFill>
                      </a:endParaRPr>
                    </a:p>
                  </a:txBody>
                  <a:tcPr/>
                </a:tc>
                <a:extLst>
                  <a:ext uri="{0D108BD9-81ED-4DB2-BD59-A6C34878D82A}">
                    <a16:rowId xmlns:a16="http://schemas.microsoft.com/office/drawing/2014/main" val="3890311343"/>
                  </a:ext>
                </a:extLst>
              </a:tr>
              <a:tr h="370840">
                <a:tc>
                  <a:txBody>
                    <a:bodyPr/>
                    <a:lstStyle/>
                    <a:p>
                      <a:r>
                        <a:rPr lang="da-DK" dirty="0">
                          <a:solidFill>
                            <a:schemeClr val="accent6">
                              <a:lumMod val="20000"/>
                              <a:lumOff val="80000"/>
                            </a:schemeClr>
                          </a:solidFill>
                          <a:latin typeface="+mj-lt"/>
                        </a:rPr>
                        <a:t>RDBMS (database system)</a:t>
                      </a:r>
                    </a:p>
                  </a:txBody>
                  <a:tcPr/>
                </a:tc>
                <a:tc>
                  <a:txBody>
                    <a:bodyPr/>
                    <a:lstStyle/>
                    <a:p>
                      <a:endParaRPr lang="da-DK" dirty="0">
                        <a:solidFill>
                          <a:schemeClr val="accent6">
                            <a:lumMod val="20000"/>
                            <a:lumOff val="80000"/>
                          </a:schemeClr>
                        </a:solidFill>
                      </a:endParaRPr>
                    </a:p>
                  </a:txBody>
                  <a:tcPr/>
                </a:tc>
                <a:extLst>
                  <a:ext uri="{0D108BD9-81ED-4DB2-BD59-A6C34878D82A}">
                    <a16:rowId xmlns:a16="http://schemas.microsoft.com/office/drawing/2014/main" val="4094256414"/>
                  </a:ext>
                </a:extLst>
              </a:tr>
              <a:tr h="370840">
                <a:tc>
                  <a:txBody>
                    <a:bodyPr/>
                    <a:lstStyle/>
                    <a:p>
                      <a:r>
                        <a:rPr lang="da-DK" dirty="0">
                          <a:solidFill>
                            <a:schemeClr val="accent6">
                              <a:lumMod val="20000"/>
                              <a:lumOff val="80000"/>
                            </a:schemeClr>
                          </a:solidFill>
                          <a:latin typeface="+mj-lt"/>
                        </a:rPr>
                        <a:t>Klient-server</a:t>
                      </a:r>
                    </a:p>
                  </a:txBody>
                  <a:tcPr/>
                </a:tc>
                <a:tc>
                  <a:txBody>
                    <a:bodyPr/>
                    <a:lstStyle/>
                    <a:p>
                      <a:endParaRPr lang="da-DK" dirty="0">
                        <a:solidFill>
                          <a:schemeClr val="accent6">
                            <a:lumMod val="20000"/>
                            <a:lumOff val="80000"/>
                          </a:schemeClr>
                        </a:solidFill>
                      </a:endParaRPr>
                    </a:p>
                  </a:txBody>
                  <a:tcPr/>
                </a:tc>
                <a:extLst>
                  <a:ext uri="{0D108BD9-81ED-4DB2-BD59-A6C34878D82A}">
                    <a16:rowId xmlns:a16="http://schemas.microsoft.com/office/drawing/2014/main" val="333900530"/>
                  </a:ext>
                </a:extLst>
              </a:tr>
              <a:tr h="370840">
                <a:tc>
                  <a:txBody>
                    <a:bodyPr/>
                    <a:lstStyle/>
                    <a:p>
                      <a:r>
                        <a:rPr lang="da-DK" dirty="0">
                          <a:solidFill>
                            <a:schemeClr val="accent6">
                              <a:lumMod val="20000"/>
                              <a:lumOff val="80000"/>
                            </a:schemeClr>
                          </a:solidFill>
                          <a:latin typeface="+mj-lt"/>
                        </a:rPr>
                        <a:t>Versionsstyring</a:t>
                      </a:r>
                    </a:p>
                  </a:txBody>
                  <a:tcPr/>
                </a:tc>
                <a:tc>
                  <a:txBody>
                    <a:bodyPr/>
                    <a:lstStyle/>
                    <a:p>
                      <a:endParaRPr lang="da-DK" dirty="0">
                        <a:solidFill>
                          <a:schemeClr val="accent6">
                            <a:lumMod val="20000"/>
                            <a:lumOff val="80000"/>
                          </a:schemeClr>
                        </a:solidFill>
                      </a:endParaRPr>
                    </a:p>
                  </a:txBody>
                  <a:tcPr/>
                </a:tc>
                <a:extLst>
                  <a:ext uri="{0D108BD9-81ED-4DB2-BD59-A6C34878D82A}">
                    <a16:rowId xmlns:a16="http://schemas.microsoft.com/office/drawing/2014/main" val="4182108026"/>
                  </a:ext>
                </a:extLst>
              </a:tr>
              <a:tr h="370840">
                <a:tc>
                  <a:txBody>
                    <a:bodyPr/>
                    <a:lstStyle/>
                    <a:p>
                      <a:r>
                        <a:rPr lang="da-DK" dirty="0">
                          <a:solidFill>
                            <a:schemeClr val="accent6">
                              <a:lumMod val="20000"/>
                              <a:lumOff val="80000"/>
                            </a:schemeClr>
                          </a:solidFill>
                          <a:latin typeface="+mj-lt"/>
                        </a:rPr>
                        <a:t>Systemudviklingsmetoder</a:t>
                      </a:r>
                    </a:p>
                  </a:txBody>
                  <a:tcPr/>
                </a:tc>
                <a:tc>
                  <a:txBody>
                    <a:bodyPr/>
                    <a:lstStyle/>
                    <a:p>
                      <a:endParaRPr lang="da-DK" dirty="0">
                        <a:solidFill>
                          <a:schemeClr val="accent6">
                            <a:lumMod val="20000"/>
                            <a:lumOff val="80000"/>
                          </a:schemeClr>
                        </a:solidFill>
                      </a:endParaRPr>
                    </a:p>
                  </a:txBody>
                  <a:tcPr/>
                </a:tc>
                <a:extLst>
                  <a:ext uri="{0D108BD9-81ED-4DB2-BD59-A6C34878D82A}">
                    <a16:rowId xmlns:a16="http://schemas.microsoft.com/office/drawing/2014/main" val="1337187283"/>
                  </a:ext>
                </a:extLst>
              </a:tr>
            </a:tbl>
          </a:graphicData>
        </a:graphic>
      </p:graphicFrame>
    </p:spTree>
    <p:extLst>
      <p:ext uri="{BB962C8B-B14F-4D97-AF65-F5344CB8AC3E}">
        <p14:creationId xmlns:p14="http://schemas.microsoft.com/office/powerpoint/2010/main" val="290982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2. Teknologier</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02: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Fagets Tilrettelæggelse</a:t>
            </a:r>
          </a:p>
        </p:txBody>
      </p:sp>
      <p:graphicFrame>
        <p:nvGraphicFramePr>
          <p:cNvPr id="10" name="Tabel 9">
            <a:extLst>
              <a:ext uri="{FF2B5EF4-FFF2-40B4-BE49-F238E27FC236}">
                <a16:creationId xmlns:a16="http://schemas.microsoft.com/office/drawing/2014/main" id="{B013A865-A215-4C65-826F-2746C2A61A62}"/>
              </a:ext>
            </a:extLst>
          </p:cNvPr>
          <p:cNvGraphicFramePr>
            <a:graphicFrameLocks noGrp="1"/>
          </p:cNvGraphicFramePr>
          <p:nvPr>
            <p:extLst>
              <p:ext uri="{D42A27DB-BD31-4B8C-83A1-F6EECF244321}">
                <p14:modId xmlns:p14="http://schemas.microsoft.com/office/powerpoint/2010/main" val="531297614"/>
              </p:ext>
            </p:extLst>
          </p:nvPr>
        </p:nvGraphicFramePr>
        <p:xfrm>
          <a:off x="2032000" y="1838451"/>
          <a:ext cx="8128000" cy="2966720"/>
        </p:xfrm>
        <a:graphic>
          <a:graphicData uri="http://schemas.openxmlformats.org/drawingml/2006/table">
            <a:tbl>
              <a:tblPr firstRow="1" bandRow="1">
                <a:solidFill>
                  <a:schemeClr val="bg1">
                    <a:lumMod val="75000"/>
                    <a:lumOff val="25000"/>
                  </a:schemeClr>
                </a:solidFill>
                <a:tableStyleId>{17292A2E-F333-43FB-9621-5CBBE7FDCDCB}</a:tableStyleId>
              </a:tblPr>
              <a:tblGrid>
                <a:gridCol w="3445256">
                  <a:extLst>
                    <a:ext uri="{9D8B030D-6E8A-4147-A177-3AD203B41FA5}">
                      <a16:colId xmlns:a16="http://schemas.microsoft.com/office/drawing/2014/main" val="1442328761"/>
                    </a:ext>
                  </a:extLst>
                </a:gridCol>
                <a:gridCol w="4682744">
                  <a:extLst>
                    <a:ext uri="{9D8B030D-6E8A-4147-A177-3AD203B41FA5}">
                      <a16:colId xmlns:a16="http://schemas.microsoft.com/office/drawing/2014/main" val="1483579958"/>
                    </a:ext>
                  </a:extLst>
                </a:gridCol>
              </a:tblGrid>
              <a:tr h="370840">
                <a:tc>
                  <a:txBody>
                    <a:bodyPr/>
                    <a:lstStyle/>
                    <a:p>
                      <a:r>
                        <a:rPr lang="da-DK" dirty="0">
                          <a:solidFill>
                            <a:schemeClr val="bg1">
                              <a:lumMod val="85000"/>
                              <a:lumOff val="15000"/>
                            </a:schemeClr>
                          </a:solidFill>
                          <a:latin typeface="+mn-lt"/>
                        </a:rPr>
                        <a:t>Værktøj</a:t>
                      </a:r>
                    </a:p>
                  </a:txBody>
                  <a:tcPr/>
                </a:tc>
                <a:tc>
                  <a:txBody>
                    <a:bodyPr/>
                    <a:lstStyle/>
                    <a:p>
                      <a:r>
                        <a:rPr lang="da-DK" dirty="0">
                          <a:solidFill>
                            <a:schemeClr val="bg1">
                              <a:lumMod val="85000"/>
                              <a:lumOff val="15000"/>
                            </a:schemeClr>
                          </a:solidFill>
                          <a:latin typeface="+mn-lt"/>
                        </a:rPr>
                        <a:t>Valgt teknologi</a:t>
                      </a:r>
                    </a:p>
                  </a:txBody>
                  <a:tcPr/>
                </a:tc>
                <a:extLst>
                  <a:ext uri="{0D108BD9-81ED-4DB2-BD59-A6C34878D82A}">
                    <a16:rowId xmlns:a16="http://schemas.microsoft.com/office/drawing/2014/main" val="1190975302"/>
                  </a:ext>
                </a:extLst>
              </a:tr>
              <a:tr h="370840">
                <a:tc>
                  <a:txBody>
                    <a:bodyPr/>
                    <a:lstStyle/>
                    <a:p>
                      <a:r>
                        <a:rPr lang="da-DK" dirty="0">
                          <a:solidFill>
                            <a:schemeClr val="accent6">
                              <a:lumMod val="20000"/>
                              <a:lumOff val="80000"/>
                            </a:schemeClr>
                          </a:solidFill>
                          <a:latin typeface="+mj-lt"/>
                        </a:rPr>
                        <a:t>Programmeringssprog</a:t>
                      </a:r>
                    </a:p>
                  </a:txBody>
                  <a:tcPr/>
                </a:tc>
                <a:tc>
                  <a:txBody>
                    <a:bodyPr/>
                    <a:lstStyle/>
                    <a:p>
                      <a:r>
                        <a:rPr lang="da-DK" dirty="0">
                          <a:solidFill>
                            <a:schemeClr val="accent6">
                              <a:lumMod val="20000"/>
                              <a:lumOff val="80000"/>
                            </a:schemeClr>
                          </a:solidFill>
                        </a:rPr>
                        <a:t>C# </a:t>
                      </a:r>
                      <a:r>
                        <a:rPr lang="da-DK" dirty="0" err="1">
                          <a:solidFill>
                            <a:schemeClr val="accent6">
                              <a:lumMod val="20000"/>
                              <a:lumOff val="80000"/>
                            </a:schemeClr>
                          </a:solidFill>
                        </a:rPr>
                        <a:t>ver</a:t>
                      </a:r>
                      <a:r>
                        <a:rPr lang="da-DK" dirty="0">
                          <a:solidFill>
                            <a:schemeClr val="accent6">
                              <a:lumMod val="20000"/>
                              <a:lumOff val="80000"/>
                            </a:schemeClr>
                          </a:solidFill>
                        </a:rPr>
                        <a:t>. 12 og T-SQL</a:t>
                      </a:r>
                    </a:p>
                  </a:txBody>
                  <a:tcPr/>
                </a:tc>
                <a:extLst>
                  <a:ext uri="{0D108BD9-81ED-4DB2-BD59-A6C34878D82A}">
                    <a16:rowId xmlns:a16="http://schemas.microsoft.com/office/drawing/2014/main" val="284190601"/>
                  </a:ext>
                </a:extLst>
              </a:tr>
              <a:tr h="370840">
                <a:tc>
                  <a:txBody>
                    <a:bodyPr/>
                    <a:lstStyle/>
                    <a:p>
                      <a:r>
                        <a:rPr lang="da-DK" dirty="0">
                          <a:solidFill>
                            <a:schemeClr val="accent6">
                              <a:lumMod val="20000"/>
                              <a:lumOff val="80000"/>
                            </a:schemeClr>
                          </a:solidFill>
                          <a:latin typeface="+mj-lt"/>
                        </a:rPr>
                        <a:t>Afviklingsplatform (</a:t>
                      </a:r>
                      <a:r>
                        <a:rPr lang="da-DK" dirty="0" err="1">
                          <a:solidFill>
                            <a:schemeClr val="accent6">
                              <a:lumMod val="20000"/>
                              <a:lumOff val="80000"/>
                            </a:schemeClr>
                          </a:solidFill>
                          <a:latin typeface="+mj-lt"/>
                        </a:rPr>
                        <a:t>runtime</a:t>
                      </a:r>
                      <a:r>
                        <a:rPr lang="da-DK" dirty="0">
                          <a:solidFill>
                            <a:schemeClr val="accent6">
                              <a:lumMod val="20000"/>
                              <a:lumOff val="80000"/>
                            </a:schemeClr>
                          </a:solidFill>
                          <a:latin typeface="+mj-lt"/>
                        </a:rPr>
                        <a:t>)</a:t>
                      </a:r>
                    </a:p>
                  </a:txBody>
                  <a:tcPr/>
                </a:tc>
                <a:tc>
                  <a:txBody>
                    <a:bodyPr/>
                    <a:lstStyle/>
                    <a:p>
                      <a:endParaRPr lang="da-DK" dirty="0">
                        <a:solidFill>
                          <a:schemeClr val="accent6">
                            <a:lumMod val="20000"/>
                            <a:lumOff val="80000"/>
                          </a:schemeClr>
                        </a:solidFill>
                      </a:endParaRPr>
                    </a:p>
                  </a:txBody>
                  <a:tcPr/>
                </a:tc>
                <a:extLst>
                  <a:ext uri="{0D108BD9-81ED-4DB2-BD59-A6C34878D82A}">
                    <a16:rowId xmlns:a16="http://schemas.microsoft.com/office/drawing/2014/main" val="4116216995"/>
                  </a:ext>
                </a:extLst>
              </a:tr>
              <a:tr h="370840">
                <a:tc>
                  <a:txBody>
                    <a:bodyPr/>
                    <a:lstStyle/>
                    <a:p>
                      <a:r>
                        <a:rPr lang="da-DK" dirty="0">
                          <a:solidFill>
                            <a:schemeClr val="accent6">
                              <a:lumMod val="20000"/>
                              <a:lumOff val="80000"/>
                            </a:schemeClr>
                          </a:solidFill>
                          <a:latin typeface="+mj-lt"/>
                        </a:rPr>
                        <a:t>IDE</a:t>
                      </a:r>
                    </a:p>
                  </a:txBody>
                  <a:tcPr/>
                </a:tc>
                <a:tc>
                  <a:txBody>
                    <a:bodyPr/>
                    <a:lstStyle/>
                    <a:p>
                      <a:endParaRPr lang="da-DK" dirty="0">
                        <a:solidFill>
                          <a:schemeClr val="accent6">
                            <a:lumMod val="20000"/>
                            <a:lumOff val="80000"/>
                          </a:schemeClr>
                        </a:solidFill>
                      </a:endParaRPr>
                    </a:p>
                  </a:txBody>
                  <a:tcPr/>
                </a:tc>
                <a:extLst>
                  <a:ext uri="{0D108BD9-81ED-4DB2-BD59-A6C34878D82A}">
                    <a16:rowId xmlns:a16="http://schemas.microsoft.com/office/drawing/2014/main" val="3890311343"/>
                  </a:ext>
                </a:extLst>
              </a:tr>
              <a:tr h="370840">
                <a:tc>
                  <a:txBody>
                    <a:bodyPr/>
                    <a:lstStyle/>
                    <a:p>
                      <a:r>
                        <a:rPr lang="da-DK" dirty="0">
                          <a:solidFill>
                            <a:schemeClr val="accent6">
                              <a:lumMod val="20000"/>
                              <a:lumOff val="80000"/>
                            </a:schemeClr>
                          </a:solidFill>
                          <a:latin typeface="+mj-lt"/>
                        </a:rPr>
                        <a:t>RDBMS (database system)</a:t>
                      </a:r>
                    </a:p>
                  </a:txBody>
                  <a:tcPr/>
                </a:tc>
                <a:tc>
                  <a:txBody>
                    <a:bodyPr/>
                    <a:lstStyle/>
                    <a:p>
                      <a:endParaRPr lang="da-DK" dirty="0">
                        <a:solidFill>
                          <a:schemeClr val="accent6">
                            <a:lumMod val="20000"/>
                            <a:lumOff val="80000"/>
                          </a:schemeClr>
                        </a:solidFill>
                      </a:endParaRPr>
                    </a:p>
                  </a:txBody>
                  <a:tcPr/>
                </a:tc>
                <a:extLst>
                  <a:ext uri="{0D108BD9-81ED-4DB2-BD59-A6C34878D82A}">
                    <a16:rowId xmlns:a16="http://schemas.microsoft.com/office/drawing/2014/main" val="4094256414"/>
                  </a:ext>
                </a:extLst>
              </a:tr>
              <a:tr h="370840">
                <a:tc>
                  <a:txBody>
                    <a:bodyPr/>
                    <a:lstStyle/>
                    <a:p>
                      <a:r>
                        <a:rPr lang="da-DK" dirty="0">
                          <a:solidFill>
                            <a:schemeClr val="accent6">
                              <a:lumMod val="20000"/>
                              <a:lumOff val="80000"/>
                            </a:schemeClr>
                          </a:solidFill>
                          <a:latin typeface="+mj-lt"/>
                        </a:rPr>
                        <a:t>Klient-server</a:t>
                      </a:r>
                    </a:p>
                  </a:txBody>
                  <a:tcPr/>
                </a:tc>
                <a:tc>
                  <a:txBody>
                    <a:bodyPr/>
                    <a:lstStyle/>
                    <a:p>
                      <a:endParaRPr lang="da-DK" dirty="0">
                        <a:solidFill>
                          <a:schemeClr val="accent6">
                            <a:lumMod val="20000"/>
                            <a:lumOff val="80000"/>
                          </a:schemeClr>
                        </a:solidFill>
                      </a:endParaRPr>
                    </a:p>
                  </a:txBody>
                  <a:tcPr/>
                </a:tc>
                <a:extLst>
                  <a:ext uri="{0D108BD9-81ED-4DB2-BD59-A6C34878D82A}">
                    <a16:rowId xmlns:a16="http://schemas.microsoft.com/office/drawing/2014/main" val="333900530"/>
                  </a:ext>
                </a:extLst>
              </a:tr>
              <a:tr h="370840">
                <a:tc>
                  <a:txBody>
                    <a:bodyPr/>
                    <a:lstStyle/>
                    <a:p>
                      <a:r>
                        <a:rPr lang="da-DK" dirty="0">
                          <a:solidFill>
                            <a:schemeClr val="accent6">
                              <a:lumMod val="20000"/>
                              <a:lumOff val="80000"/>
                            </a:schemeClr>
                          </a:solidFill>
                          <a:latin typeface="+mj-lt"/>
                        </a:rPr>
                        <a:t>Versionsstyring</a:t>
                      </a:r>
                    </a:p>
                  </a:txBody>
                  <a:tcPr/>
                </a:tc>
                <a:tc>
                  <a:txBody>
                    <a:bodyPr/>
                    <a:lstStyle/>
                    <a:p>
                      <a:endParaRPr lang="da-DK" dirty="0">
                        <a:solidFill>
                          <a:schemeClr val="accent6">
                            <a:lumMod val="20000"/>
                            <a:lumOff val="80000"/>
                          </a:schemeClr>
                        </a:solidFill>
                      </a:endParaRPr>
                    </a:p>
                  </a:txBody>
                  <a:tcPr/>
                </a:tc>
                <a:extLst>
                  <a:ext uri="{0D108BD9-81ED-4DB2-BD59-A6C34878D82A}">
                    <a16:rowId xmlns:a16="http://schemas.microsoft.com/office/drawing/2014/main" val="4182108026"/>
                  </a:ext>
                </a:extLst>
              </a:tr>
              <a:tr h="370840">
                <a:tc>
                  <a:txBody>
                    <a:bodyPr/>
                    <a:lstStyle/>
                    <a:p>
                      <a:r>
                        <a:rPr lang="da-DK" dirty="0">
                          <a:solidFill>
                            <a:schemeClr val="accent6">
                              <a:lumMod val="20000"/>
                              <a:lumOff val="80000"/>
                            </a:schemeClr>
                          </a:solidFill>
                          <a:latin typeface="+mj-lt"/>
                        </a:rPr>
                        <a:t>Systemudviklingsmetoder</a:t>
                      </a:r>
                    </a:p>
                  </a:txBody>
                  <a:tcPr/>
                </a:tc>
                <a:tc>
                  <a:txBody>
                    <a:bodyPr/>
                    <a:lstStyle/>
                    <a:p>
                      <a:endParaRPr lang="da-DK" dirty="0">
                        <a:solidFill>
                          <a:schemeClr val="accent6">
                            <a:lumMod val="20000"/>
                            <a:lumOff val="80000"/>
                          </a:schemeClr>
                        </a:solidFill>
                      </a:endParaRPr>
                    </a:p>
                  </a:txBody>
                  <a:tcPr/>
                </a:tc>
                <a:extLst>
                  <a:ext uri="{0D108BD9-81ED-4DB2-BD59-A6C34878D82A}">
                    <a16:rowId xmlns:a16="http://schemas.microsoft.com/office/drawing/2014/main" val="1337187283"/>
                  </a:ext>
                </a:extLst>
              </a:tr>
            </a:tbl>
          </a:graphicData>
        </a:graphic>
      </p:graphicFrame>
    </p:spTree>
    <p:extLst>
      <p:ext uri="{BB962C8B-B14F-4D97-AF65-F5344CB8AC3E}">
        <p14:creationId xmlns:p14="http://schemas.microsoft.com/office/powerpoint/2010/main" val="205432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2. Teknologier</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02: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Fagets Tilrettelæggelse</a:t>
            </a:r>
          </a:p>
        </p:txBody>
      </p:sp>
      <p:graphicFrame>
        <p:nvGraphicFramePr>
          <p:cNvPr id="10" name="Tabel 9">
            <a:extLst>
              <a:ext uri="{FF2B5EF4-FFF2-40B4-BE49-F238E27FC236}">
                <a16:creationId xmlns:a16="http://schemas.microsoft.com/office/drawing/2014/main" id="{B013A865-A215-4C65-826F-2746C2A61A62}"/>
              </a:ext>
            </a:extLst>
          </p:cNvPr>
          <p:cNvGraphicFramePr>
            <a:graphicFrameLocks noGrp="1"/>
          </p:cNvGraphicFramePr>
          <p:nvPr>
            <p:extLst>
              <p:ext uri="{D42A27DB-BD31-4B8C-83A1-F6EECF244321}">
                <p14:modId xmlns:p14="http://schemas.microsoft.com/office/powerpoint/2010/main" val="1130388957"/>
              </p:ext>
            </p:extLst>
          </p:nvPr>
        </p:nvGraphicFramePr>
        <p:xfrm>
          <a:off x="2032000" y="1838451"/>
          <a:ext cx="8128000" cy="2966720"/>
        </p:xfrm>
        <a:graphic>
          <a:graphicData uri="http://schemas.openxmlformats.org/drawingml/2006/table">
            <a:tbl>
              <a:tblPr firstRow="1" bandRow="1">
                <a:solidFill>
                  <a:schemeClr val="bg1">
                    <a:lumMod val="75000"/>
                    <a:lumOff val="25000"/>
                  </a:schemeClr>
                </a:solidFill>
                <a:tableStyleId>{17292A2E-F333-43FB-9621-5CBBE7FDCDCB}</a:tableStyleId>
              </a:tblPr>
              <a:tblGrid>
                <a:gridCol w="3445256">
                  <a:extLst>
                    <a:ext uri="{9D8B030D-6E8A-4147-A177-3AD203B41FA5}">
                      <a16:colId xmlns:a16="http://schemas.microsoft.com/office/drawing/2014/main" val="1442328761"/>
                    </a:ext>
                  </a:extLst>
                </a:gridCol>
                <a:gridCol w="4682744">
                  <a:extLst>
                    <a:ext uri="{9D8B030D-6E8A-4147-A177-3AD203B41FA5}">
                      <a16:colId xmlns:a16="http://schemas.microsoft.com/office/drawing/2014/main" val="1483579958"/>
                    </a:ext>
                  </a:extLst>
                </a:gridCol>
              </a:tblGrid>
              <a:tr h="370840">
                <a:tc>
                  <a:txBody>
                    <a:bodyPr/>
                    <a:lstStyle/>
                    <a:p>
                      <a:r>
                        <a:rPr lang="da-DK" dirty="0">
                          <a:solidFill>
                            <a:schemeClr val="bg1">
                              <a:lumMod val="85000"/>
                              <a:lumOff val="15000"/>
                            </a:schemeClr>
                          </a:solidFill>
                          <a:latin typeface="+mn-lt"/>
                        </a:rPr>
                        <a:t>Værktøj</a:t>
                      </a:r>
                    </a:p>
                  </a:txBody>
                  <a:tcPr/>
                </a:tc>
                <a:tc>
                  <a:txBody>
                    <a:bodyPr/>
                    <a:lstStyle/>
                    <a:p>
                      <a:r>
                        <a:rPr lang="da-DK" dirty="0">
                          <a:solidFill>
                            <a:schemeClr val="bg1">
                              <a:lumMod val="85000"/>
                              <a:lumOff val="15000"/>
                            </a:schemeClr>
                          </a:solidFill>
                          <a:latin typeface="+mn-lt"/>
                        </a:rPr>
                        <a:t>Valgt teknologi</a:t>
                      </a:r>
                    </a:p>
                  </a:txBody>
                  <a:tcPr/>
                </a:tc>
                <a:extLst>
                  <a:ext uri="{0D108BD9-81ED-4DB2-BD59-A6C34878D82A}">
                    <a16:rowId xmlns:a16="http://schemas.microsoft.com/office/drawing/2014/main" val="1190975302"/>
                  </a:ext>
                </a:extLst>
              </a:tr>
              <a:tr h="370840">
                <a:tc>
                  <a:txBody>
                    <a:bodyPr/>
                    <a:lstStyle/>
                    <a:p>
                      <a:r>
                        <a:rPr lang="da-DK" dirty="0">
                          <a:solidFill>
                            <a:schemeClr val="accent6">
                              <a:lumMod val="20000"/>
                              <a:lumOff val="80000"/>
                            </a:schemeClr>
                          </a:solidFill>
                          <a:latin typeface="+mj-lt"/>
                        </a:rPr>
                        <a:t>Programmeringssprog</a:t>
                      </a:r>
                    </a:p>
                  </a:txBody>
                  <a:tcPr/>
                </a:tc>
                <a:tc>
                  <a:txBody>
                    <a:bodyPr/>
                    <a:lstStyle/>
                    <a:p>
                      <a:r>
                        <a:rPr lang="da-DK" dirty="0">
                          <a:solidFill>
                            <a:schemeClr val="accent6">
                              <a:lumMod val="20000"/>
                              <a:lumOff val="80000"/>
                            </a:schemeClr>
                          </a:solidFill>
                        </a:rPr>
                        <a:t>C# </a:t>
                      </a:r>
                      <a:r>
                        <a:rPr lang="da-DK" dirty="0" err="1">
                          <a:solidFill>
                            <a:schemeClr val="accent6">
                              <a:lumMod val="20000"/>
                              <a:lumOff val="80000"/>
                            </a:schemeClr>
                          </a:solidFill>
                        </a:rPr>
                        <a:t>ver</a:t>
                      </a:r>
                      <a:r>
                        <a:rPr lang="da-DK" dirty="0">
                          <a:solidFill>
                            <a:schemeClr val="accent6">
                              <a:lumMod val="20000"/>
                              <a:lumOff val="80000"/>
                            </a:schemeClr>
                          </a:solidFill>
                        </a:rPr>
                        <a:t>. 12 og T-SQL</a:t>
                      </a:r>
                    </a:p>
                  </a:txBody>
                  <a:tcPr/>
                </a:tc>
                <a:extLst>
                  <a:ext uri="{0D108BD9-81ED-4DB2-BD59-A6C34878D82A}">
                    <a16:rowId xmlns:a16="http://schemas.microsoft.com/office/drawing/2014/main" val="284190601"/>
                  </a:ext>
                </a:extLst>
              </a:tr>
              <a:tr h="370840">
                <a:tc>
                  <a:txBody>
                    <a:bodyPr/>
                    <a:lstStyle/>
                    <a:p>
                      <a:r>
                        <a:rPr lang="da-DK" dirty="0">
                          <a:solidFill>
                            <a:schemeClr val="accent6">
                              <a:lumMod val="20000"/>
                              <a:lumOff val="80000"/>
                            </a:schemeClr>
                          </a:solidFill>
                          <a:latin typeface="+mj-lt"/>
                        </a:rPr>
                        <a:t>Afviklingsplatform (</a:t>
                      </a:r>
                      <a:r>
                        <a:rPr lang="da-DK" dirty="0" err="1">
                          <a:solidFill>
                            <a:schemeClr val="accent6">
                              <a:lumMod val="20000"/>
                              <a:lumOff val="80000"/>
                            </a:schemeClr>
                          </a:solidFill>
                          <a:latin typeface="+mj-lt"/>
                        </a:rPr>
                        <a:t>runtime</a:t>
                      </a:r>
                      <a:r>
                        <a:rPr lang="da-DK" dirty="0">
                          <a:solidFill>
                            <a:schemeClr val="accent6">
                              <a:lumMod val="20000"/>
                              <a:lumOff val="80000"/>
                            </a:schemeClr>
                          </a:solidFill>
                          <a:latin typeface="+mj-lt"/>
                        </a:rPr>
                        <a:t>)</a:t>
                      </a:r>
                    </a:p>
                  </a:txBody>
                  <a:tcPr/>
                </a:tc>
                <a:tc>
                  <a:txBody>
                    <a:bodyPr/>
                    <a:lstStyle/>
                    <a:p>
                      <a:r>
                        <a:rPr lang="da-DK" dirty="0">
                          <a:solidFill>
                            <a:schemeClr val="accent6">
                              <a:lumMod val="20000"/>
                              <a:lumOff val="80000"/>
                            </a:schemeClr>
                          </a:solidFill>
                        </a:rPr>
                        <a:t>.NET 8</a:t>
                      </a:r>
                    </a:p>
                  </a:txBody>
                  <a:tcPr/>
                </a:tc>
                <a:extLst>
                  <a:ext uri="{0D108BD9-81ED-4DB2-BD59-A6C34878D82A}">
                    <a16:rowId xmlns:a16="http://schemas.microsoft.com/office/drawing/2014/main" val="4116216995"/>
                  </a:ext>
                </a:extLst>
              </a:tr>
              <a:tr h="370840">
                <a:tc>
                  <a:txBody>
                    <a:bodyPr/>
                    <a:lstStyle/>
                    <a:p>
                      <a:r>
                        <a:rPr lang="da-DK" dirty="0">
                          <a:solidFill>
                            <a:schemeClr val="accent6">
                              <a:lumMod val="20000"/>
                              <a:lumOff val="80000"/>
                            </a:schemeClr>
                          </a:solidFill>
                          <a:latin typeface="+mj-lt"/>
                        </a:rPr>
                        <a:t>IDE</a:t>
                      </a:r>
                    </a:p>
                  </a:txBody>
                  <a:tcPr/>
                </a:tc>
                <a:tc>
                  <a:txBody>
                    <a:bodyPr/>
                    <a:lstStyle/>
                    <a:p>
                      <a:endParaRPr lang="da-DK" dirty="0">
                        <a:solidFill>
                          <a:schemeClr val="accent6">
                            <a:lumMod val="20000"/>
                            <a:lumOff val="80000"/>
                          </a:schemeClr>
                        </a:solidFill>
                      </a:endParaRPr>
                    </a:p>
                  </a:txBody>
                  <a:tcPr/>
                </a:tc>
                <a:extLst>
                  <a:ext uri="{0D108BD9-81ED-4DB2-BD59-A6C34878D82A}">
                    <a16:rowId xmlns:a16="http://schemas.microsoft.com/office/drawing/2014/main" val="3890311343"/>
                  </a:ext>
                </a:extLst>
              </a:tr>
              <a:tr h="370840">
                <a:tc>
                  <a:txBody>
                    <a:bodyPr/>
                    <a:lstStyle/>
                    <a:p>
                      <a:r>
                        <a:rPr lang="da-DK" dirty="0">
                          <a:solidFill>
                            <a:schemeClr val="accent6">
                              <a:lumMod val="20000"/>
                              <a:lumOff val="80000"/>
                            </a:schemeClr>
                          </a:solidFill>
                          <a:latin typeface="+mj-lt"/>
                        </a:rPr>
                        <a:t>RDBMS (database system)</a:t>
                      </a:r>
                    </a:p>
                  </a:txBody>
                  <a:tcPr/>
                </a:tc>
                <a:tc>
                  <a:txBody>
                    <a:bodyPr/>
                    <a:lstStyle/>
                    <a:p>
                      <a:endParaRPr lang="da-DK" dirty="0">
                        <a:solidFill>
                          <a:schemeClr val="accent6">
                            <a:lumMod val="20000"/>
                            <a:lumOff val="80000"/>
                          </a:schemeClr>
                        </a:solidFill>
                      </a:endParaRPr>
                    </a:p>
                  </a:txBody>
                  <a:tcPr/>
                </a:tc>
                <a:extLst>
                  <a:ext uri="{0D108BD9-81ED-4DB2-BD59-A6C34878D82A}">
                    <a16:rowId xmlns:a16="http://schemas.microsoft.com/office/drawing/2014/main" val="4094256414"/>
                  </a:ext>
                </a:extLst>
              </a:tr>
              <a:tr h="370840">
                <a:tc>
                  <a:txBody>
                    <a:bodyPr/>
                    <a:lstStyle/>
                    <a:p>
                      <a:r>
                        <a:rPr lang="da-DK" dirty="0">
                          <a:solidFill>
                            <a:schemeClr val="accent6">
                              <a:lumMod val="20000"/>
                              <a:lumOff val="80000"/>
                            </a:schemeClr>
                          </a:solidFill>
                          <a:latin typeface="+mj-lt"/>
                        </a:rPr>
                        <a:t>Klient-server</a:t>
                      </a:r>
                    </a:p>
                  </a:txBody>
                  <a:tcPr/>
                </a:tc>
                <a:tc>
                  <a:txBody>
                    <a:bodyPr/>
                    <a:lstStyle/>
                    <a:p>
                      <a:endParaRPr lang="da-DK" dirty="0">
                        <a:solidFill>
                          <a:schemeClr val="accent6">
                            <a:lumMod val="20000"/>
                            <a:lumOff val="80000"/>
                          </a:schemeClr>
                        </a:solidFill>
                      </a:endParaRPr>
                    </a:p>
                  </a:txBody>
                  <a:tcPr/>
                </a:tc>
                <a:extLst>
                  <a:ext uri="{0D108BD9-81ED-4DB2-BD59-A6C34878D82A}">
                    <a16:rowId xmlns:a16="http://schemas.microsoft.com/office/drawing/2014/main" val="333900530"/>
                  </a:ext>
                </a:extLst>
              </a:tr>
              <a:tr h="370840">
                <a:tc>
                  <a:txBody>
                    <a:bodyPr/>
                    <a:lstStyle/>
                    <a:p>
                      <a:r>
                        <a:rPr lang="da-DK" dirty="0">
                          <a:solidFill>
                            <a:schemeClr val="accent6">
                              <a:lumMod val="20000"/>
                              <a:lumOff val="80000"/>
                            </a:schemeClr>
                          </a:solidFill>
                          <a:latin typeface="+mj-lt"/>
                        </a:rPr>
                        <a:t>Versionsstyring</a:t>
                      </a:r>
                    </a:p>
                  </a:txBody>
                  <a:tcPr/>
                </a:tc>
                <a:tc>
                  <a:txBody>
                    <a:bodyPr/>
                    <a:lstStyle/>
                    <a:p>
                      <a:endParaRPr lang="da-DK" dirty="0">
                        <a:solidFill>
                          <a:schemeClr val="accent6">
                            <a:lumMod val="20000"/>
                            <a:lumOff val="80000"/>
                          </a:schemeClr>
                        </a:solidFill>
                      </a:endParaRPr>
                    </a:p>
                  </a:txBody>
                  <a:tcPr/>
                </a:tc>
                <a:extLst>
                  <a:ext uri="{0D108BD9-81ED-4DB2-BD59-A6C34878D82A}">
                    <a16:rowId xmlns:a16="http://schemas.microsoft.com/office/drawing/2014/main" val="4182108026"/>
                  </a:ext>
                </a:extLst>
              </a:tr>
              <a:tr h="370840">
                <a:tc>
                  <a:txBody>
                    <a:bodyPr/>
                    <a:lstStyle/>
                    <a:p>
                      <a:r>
                        <a:rPr lang="da-DK" dirty="0">
                          <a:solidFill>
                            <a:schemeClr val="accent6">
                              <a:lumMod val="20000"/>
                              <a:lumOff val="80000"/>
                            </a:schemeClr>
                          </a:solidFill>
                          <a:latin typeface="+mj-lt"/>
                        </a:rPr>
                        <a:t>Systemudviklingsmetoder</a:t>
                      </a:r>
                    </a:p>
                  </a:txBody>
                  <a:tcPr/>
                </a:tc>
                <a:tc>
                  <a:txBody>
                    <a:bodyPr/>
                    <a:lstStyle/>
                    <a:p>
                      <a:endParaRPr lang="da-DK" dirty="0">
                        <a:solidFill>
                          <a:schemeClr val="accent6">
                            <a:lumMod val="20000"/>
                            <a:lumOff val="80000"/>
                          </a:schemeClr>
                        </a:solidFill>
                      </a:endParaRPr>
                    </a:p>
                  </a:txBody>
                  <a:tcPr/>
                </a:tc>
                <a:extLst>
                  <a:ext uri="{0D108BD9-81ED-4DB2-BD59-A6C34878D82A}">
                    <a16:rowId xmlns:a16="http://schemas.microsoft.com/office/drawing/2014/main" val="1337187283"/>
                  </a:ext>
                </a:extLst>
              </a:tr>
            </a:tbl>
          </a:graphicData>
        </a:graphic>
      </p:graphicFrame>
    </p:spTree>
    <p:extLst>
      <p:ext uri="{BB962C8B-B14F-4D97-AF65-F5344CB8AC3E}">
        <p14:creationId xmlns:p14="http://schemas.microsoft.com/office/powerpoint/2010/main" val="1572089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2. Teknologier</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02: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Fagets Tilrettelæggelse</a:t>
            </a:r>
          </a:p>
        </p:txBody>
      </p:sp>
      <p:graphicFrame>
        <p:nvGraphicFramePr>
          <p:cNvPr id="10" name="Tabel 9">
            <a:extLst>
              <a:ext uri="{FF2B5EF4-FFF2-40B4-BE49-F238E27FC236}">
                <a16:creationId xmlns:a16="http://schemas.microsoft.com/office/drawing/2014/main" id="{B013A865-A215-4C65-826F-2746C2A61A62}"/>
              </a:ext>
            </a:extLst>
          </p:cNvPr>
          <p:cNvGraphicFramePr>
            <a:graphicFrameLocks noGrp="1"/>
          </p:cNvGraphicFramePr>
          <p:nvPr>
            <p:extLst>
              <p:ext uri="{D42A27DB-BD31-4B8C-83A1-F6EECF244321}">
                <p14:modId xmlns:p14="http://schemas.microsoft.com/office/powerpoint/2010/main" val="1958277282"/>
              </p:ext>
            </p:extLst>
          </p:nvPr>
        </p:nvGraphicFramePr>
        <p:xfrm>
          <a:off x="2032000" y="1838451"/>
          <a:ext cx="8128000" cy="2966720"/>
        </p:xfrm>
        <a:graphic>
          <a:graphicData uri="http://schemas.openxmlformats.org/drawingml/2006/table">
            <a:tbl>
              <a:tblPr firstRow="1" bandRow="1">
                <a:solidFill>
                  <a:schemeClr val="bg1">
                    <a:lumMod val="75000"/>
                    <a:lumOff val="25000"/>
                  </a:schemeClr>
                </a:solidFill>
                <a:tableStyleId>{17292A2E-F333-43FB-9621-5CBBE7FDCDCB}</a:tableStyleId>
              </a:tblPr>
              <a:tblGrid>
                <a:gridCol w="3445256">
                  <a:extLst>
                    <a:ext uri="{9D8B030D-6E8A-4147-A177-3AD203B41FA5}">
                      <a16:colId xmlns:a16="http://schemas.microsoft.com/office/drawing/2014/main" val="1442328761"/>
                    </a:ext>
                  </a:extLst>
                </a:gridCol>
                <a:gridCol w="4682744">
                  <a:extLst>
                    <a:ext uri="{9D8B030D-6E8A-4147-A177-3AD203B41FA5}">
                      <a16:colId xmlns:a16="http://schemas.microsoft.com/office/drawing/2014/main" val="1483579958"/>
                    </a:ext>
                  </a:extLst>
                </a:gridCol>
              </a:tblGrid>
              <a:tr h="370840">
                <a:tc>
                  <a:txBody>
                    <a:bodyPr/>
                    <a:lstStyle/>
                    <a:p>
                      <a:r>
                        <a:rPr lang="da-DK" dirty="0">
                          <a:solidFill>
                            <a:schemeClr val="bg1">
                              <a:lumMod val="85000"/>
                              <a:lumOff val="15000"/>
                            </a:schemeClr>
                          </a:solidFill>
                          <a:latin typeface="+mn-lt"/>
                        </a:rPr>
                        <a:t>Værktøj</a:t>
                      </a:r>
                    </a:p>
                  </a:txBody>
                  <a:tcPr/>
                </a:tc>
                <a:tc>
                  <a:txBody>
                    <a:bodyPr/>
                    <a:lstStyle/>
                    <a:p>
                      <a:r>
                        <a:rPr lang="da-DK" dirty="0">
                          <a:solidFill>
                            <a:schemeClr val="bg1">
                              <a:lumMod val="85000"/>
                              <a:lumOff val="15000"/>
                            </a:schemeClr>
                          </a:solidFill>
                          <a:latin typeface="+mn-lt"/>
                        </a:rPr>
                        <a:t>Valgt teknologi</a:t>
                      </a:r>
                    </a:p>
                  </a:txBody>
                  <a:tcPr/>
                </a:tc>
                <a:extLst>
                  <a:ext uri="{0D108BD9-81ED-4DB2-BD59-A6C34878D82A}">
                    <a16:rowId xmlns:a16="http://schemas.microsoft.com/office/drawing/2014/main" val="1190975302"/>
                  </a:ext>
                </a:extLst>
              </a:tr>
              <a:tr h="370840">
                <a:tc>
                  <a:txBody>
                    <a:bodyPr/>
                    <a:lstStyle/>
                    <a:p>
                      <a:r>
                        <a:rPr lang="da-DK" dirty="0">
                          <a:solidFill>
                            <a:schemeClr val="accent6">
                              <a:lumMod val="20000"/>
                              <a:lumOff val="80000"/>
                            </a:schemeClr>
                          </a:solidFill>
                          <a:latin typeface="+mj-lt"/>
                        </a:rPr>
                        <a:t>Programmeringssprog</a:t>
                      </a:r>
                    </a:p>
                  </a:txBody>
                  <a:tcPr/>
                </a:tc>
                <a:tc>
                  <a:txBody>
                    <a:bodyPr/>
                    <a:lstStyle/>
                    <a:p>
                      <a:r>
                        <a:rPr lang="da-DK" dirty="0">
                          <a:solidFill>
                            <a:schemeClr val="accent6">
                              <a:lumMod val="20000"/>
                              <a:lumOff val="80000"/>
                            </a:schemeClr>
                          </a:solidFill>
                        </a:rPr>
                        <a:t>C# </a:t>
                      </a:r>
                      <a:r>
                        <a:rPr lang="da-DK" dirty="0" err="1">
                          <a:solidFill>
                            <a:schemeClr val="accent6">
                              <a:lumMod val="20000"/>
                              <a:lumOff val="80000"/>
                            </a:schemeClr>
                          </a:solidFill>
                        </a:rPr>
                        <a:t>ver</a:t>
                      </a:r>
                      <a:r>
                        <a:rPr lang="da-DK" dirty="0">
                          <a:solidFill>
                            <a:schemeClr val="accent6">
                              <a:lumMod val="20000"/>
                              <a:lumOff val="80000"/>
                            </a:schemeClr>
                          </a:solidFill>
                        </a:rPr>
                        <a:t>. 12 og T-SQL</a:t>
                      </a:r>
                    </a:p>
                  </a:txBody>
                  <a:tcPr/>
                </a:tc>
                <a:extLst>
                  <a:ext uri="{0D108BD9-81ED-4DB2-BD59-A6C34878D82A}">
                    <a16:rowId xmlns:a16="http://schemas.microsoft.com/office/drawing/2014/main" val="284190601"/>
                  </a:ext>
                </a:extLst>
              </a:tr>
              <a:tr h="370840">
                <a:tc>
                  <a:txBody>
                    <a:bodyPr/>
                    <a:lstStyle/>
                    <a:p>
                      <a:r>
                        <a:rPr lang="da-DK" dirty="0">
                          <a:solidFill>
                            <a:schemeClr val="accent6">
                              <a:lumMod val="20000"/>
                              <a:lumOff val="80000"/>
                            </a:schemeClr>
                          </a:solidFill>
                          <a:latin typeface="+mj-lt"/>
                        </a:rPr>
                        <a:t>Afviklingsplatform (</a:t>
                      </a:r>
                      <a:r>
                        <a:rPr lang="da-DK" dirty="0" err="1">
                          <a:solidFill>
                            <a:schemeClr val="accent6">
                              <a:lumMod val="20000"/>
                              <a:lumOff val="80000"/>
                            </a:schemeClr>
                          </a:solidFill>
                          <a:latin typeface="+mj-lt"/>
                        </a:rPr>
                        <a:t>runtime</a:t>
                      </a:r>
                      <a:r>
                        <a:rPr lang="da-DK" dirty="0">
                          <a:solidFill>
                            <a:schemeClr val="accent6">
                              <a:lumMod val="20000"/>
                              <a:lumOff val="80000"/>
                            </a:schemeClr>
                          </a:solidFill>
                          <a:latin typeface="+mj-lt"/>
                        </a:rPr>
                        <a:t>)</a:t>
                      </a:r>
                    </a:p>
                  </a:txBody>
                  <a:tcPr/>
                </a:tc>
                <a:tc>
                  <a:txBody>
                    <a:bodyPr/>
                    <a:lstStyle/>
                    <a:p>
                      <a:r>
                        <a:rPr lang="da-DK" dirty="0">
                          <a:solidFill>
                            <a:schemeClr val="accent6">
                              <a:lumMod val="20000"/>
                              <a:lumOff val="80000"/>
                            </a:schemeClr>
                          </a:solidFill>
                        </a:rPr>
                        <a:t>.NET 8</a:t>
                      </a:r>
                    </a:p>
                  </a:txBody>
                  <a:tcPr/>
                </a:tc>
                <a:extLst>
                  <a:ext uri="{0D108BD9-81ED-4DB2-BD59-A6C34878D82A}">
                    <a16:rowId xmlns:a16="http://schemas.microsoft.com/office/drawing/2014/main" val="4116216995"/>
                  </a:ext>
                </a:extLst>
              </a:tr>
              <a:tr h="370840">
                <a:tc>
                  <a:txBody>
                    <a:bodyPr/>
                    <a:lstStyle/>
                    <a:p>
                      <a:r>
                        <a:rPr lang="da-DK" dirty="0">
                          <a:solidFill>
                            <a:schemeClr val="accent6">
                              <a:lumMod val="20000"/>
                              <a:lumOff val="80000"/>
                            </a:schemeClr>
                          </a:solidFill>
                          <a:latin typeface="+mj-lt"/>
                        </a:rPr>
                        <a:t>IDE</a:t>
                      </a:r>
                    </a:p>
                  </a:txBody>
                  <a:tcPr/>
                </a:tc>
                <a:tc>
                  <a:txBody>
                    <a:bodyPr/>
                    <a:lstStyle/>
                    <a:p>
                      <a:r>
                        <a:rPr lang="da-DK" dirty="0">
                          <a:solidFill>
                            <a:schemeClr val="accent6">
                              <a:lumMod val="20000"/>
                              <a:lumOff val="80000"/>
                            </a:schemeClr>
                          </a:solidFill>
                        </a:rPr>
                        <a:t>Visual Studio 2022 Enterprise</a:t>
                      </a:r>
                    </a:p>
                  </a:txBody>
                  <a:tcPr/>
                </a:tc>
                <a:extLst>
                  <a:ext uri="{0D108BD9-81ED-4DB2-BD59-A6C34878D82A}">
                    <a16:rowId xmlns:a16="http://schemas.microsoft.com/office/drawing/2014/main" val="3890311343"/>
                  </a:ext>
                </a:extLst>
              </a:tr>
              <a:tr h="370840">
                <a:tc>
                  <a:txBody>
                    <a:bodyPr/>
                    <a:lstStyle/>
                    <a:p>
                      <a:r>
                        <a:rPr lang="da-DK" dirty="0">
                          <a:solidFill>
                            <a:schemeClr val="accent6">
                              <a:lumMod val="20000"/>
                              <a:lumOff val="80000"/>
                            </a:schemeClr>
                          </a:solidFill>
                          <a:latin typeface="+mj-lt"/>
                        </a:rPr>
                        <a:t>RDBMS (database system)</a:t>
                      </a:r>
                    </a:p>
                  </a:txBody>
                  <a:tcPr/>
                </a:tc>
                <a:tc>
                  <a:txBody>
                    <a:bodyPr/>
                    <a:lstStyle/>
                    <a:p>
                      <a:endParaRPr lang="da-DK" dirty="0">
                        <a:solidFill>
                          <a:schemeClr val="accent6">
                            <a:lumMod val="20000"/>
                            <a:lumOff val="80000"/>
                          </a:schemeClr>
                        </a:solidFill>
                      </a:endParaRPr>
                    </a:p>
                  </a:txBody>
                  <a:tcPr/>
                </a:tc>
                <a:extLst>
                  <a:ext uri="{0D108BD9-81ED-4DB2-BD59-A6C34878D82A}">
                    <a16:rowId xmlns:a16="http://schemas.microsoft.com/office/drawing/2014/main" val="4094256414"/>
                  </a:ext>
                </a:extLst>
              </a:tr>
              <a:tr h="370840">
                <a:tc>
                  <a:txBody>
                    <a:bodyPr/>
                    <a:lstStyle/>
                    <a:p>
                      <a:r>
                        <a:rPr lang="da-DK" dirty="0">
                          <a:solidFill>
                            <a:schemeClr val="accent6">
                              <a:lumMod val="20000"/>
                              <a:lumOff val="80000"/>
                            </a:schemeClr>
                          </a:solidFill>
                          <a:latin typeface="+mj-lt"/>
                        </a:rPr>
                        <a:t>Klient-server</a:t>
                      </a:r>
                    </a:p>
                  </a:txBody>
                  <a:tcPr/>
                </a:tc>
                <a:tc>
                  <a:txBody>
                    <a:bodyPr/>
                    <a:lstStyle/>
                    <a:p>
                      <a:endParaRPr lang="da-DK" dirty="0">
                        <a:solidFill>
                          <a:schemeClr val="accent6">
                            <a:lumMod val="20000"/>
                            <a:lumOff val="80000"/>
                          </a:schemeClr>
                        </a:solidFill>
                      </a:endParaRPr>
                    </a:p>
                  </a:txBody>
                  <a:tcPr/>
                </a:tc>
                <a:extLst>
                  <a:ext uri="{0D108BD9-81ED-4DB2-BD59-A6C34878D82A}">
                    <a16:rowId xmlns:a16="http://schemas.microsoft.com/office/drawing/2014/main" val="333900530"/>
                  </a:ext>
                </a:extLst>
              </a:tr>
              <a:tr h="370840">
                <a:tc>
                  <a:txBody>
                    <a:bodyPr/>
                    <a:lstStyle/>
                    <a:p>
                      <a:r>
                        <a:rPr lang="da-DK" dirty="0">
                          <a:solidFill>
                            <a:schemeClr val="accent6">
                              <a:lumMod val="20000"/>
                              <a:lumOff val="80000"/>
                            </a:schemeClr>
                          </a:solidFill>
                          <a:latin typeface="+mj-lt"/>
                        </a:rPr>
                        <a:t>Versionsstyring</a:t>
                      </a:r>
                    </a:p>
                  </a:txBody>
                  <a:tcPr/>
                </a:tc>
                <a:tc>
                  <a:txBody>
                    <a:bodyPr/>
                    <a:lstStyle/>
                    <a:p>
                      <a:endParaRPr lang="da-DK" dirty="0">
                        <a:solidFill>
                          <a:schemeClr val="accent6">
                            <a:lumMod val="20000"/>
                            <a:lumOff val="80000"/>
                          </a:schemeClr>
                        </a:solidFill>
                      </a:endParaRPr>
                    </a:p>
                  </a:txBody>
                  <a:tcPr/>
                </a:tc>
                <a:extLst>
                  <a:ext uri="{0D108BD9-81ED-4DB2-BD59-A6C34878D82A}">
                    <a16:rowId xmlns:a16="http://schemas.microsoft.com/office/drawing/2014/main" val="4182108026"/>
                  </a:ext>
                </a:extLst>
              </a:tr>
              <a:tr h="370840">
                <a:tc>
                  <a:txBody>
                    <a:bodyPr/>
                    <a:lstStyle/>
                    <a:p>
                      <a:r>
                        <a:rPr lang="da-DK" dirty="0">
                          <a:solidFill>
                            <a:schemeClr val="accent6">
                              <a:lumMod val="20000"/>
                              <a:lumOff val="80000"/>
                            </a:schemeClr>
                          </a:solidFill>
                          <a:latin typeface="+mj-lt"/>
                        </a:rPr>
                        <a:t>Systemudviklingsmetoder</a:t>
                      </a:r>
                    </a:p>
                  </a:txBody>
                  <a:tcPr/>
                </a:tc>
                <a:tc>
                  <a:txBody>
                    <a:bodyPr/>
                    <a:lstStyle/>
                    <a:p>
                      <a:endParaRPr lang="da-DK" dirty="0">
                        <a:solidFill>
                          <a:schemeClr val="accent6">
                            <a:lumMod val="20000"/>
                            <a:lumOff val="80000"/>
                          </a:schemeClr>
                        </a:solidFill>
                      </a:endParaRPr>
                    </a:p>
                  </a:txBody>
                  <a:tcPr/>
                </a:tc>
                <a:extLst>
                  <a:ext uri="{0D108BD9-81ED-4DB2-BD59-A6C34878D82A}">
                    <a16:rowId xmlns:a16="http://schemas.microsoft.com/office/drawing/2014/main" val="1337187283"/>
                  </a:ext>
                </a:extLst>
              </a:tr>
            </a:tbl>
          </a:graphicData>
        </a:graphic>
      </p:graphicFrame>
    </p:spTree>
    <p:extLst>
      <p:ext uri="{BB962C8B-B14F-4D97-AF65-F5344CB8AC3E}">
        <p14:creationId xmlns:p14="http://schemas.microsoft.com/office/powerpoint/2010/main" val="193319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2. Teknologier</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02: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Fagets Tilrettelæggelse</a:t>
            </a:r>
          </a:p>
        </p:txBody>
      </p:sp>
      <p:graphicFrame>
        <p:nvGraphicFramePr>
          <p:cNvPr id="10" name="Tabel 9">
            <a:extLst>
              <a:ext uri="{FF2B5EF4-FFF2-40B4-BE49-F238E27FC236}">
                <a16:creationId xmlns:a16="http://schemas.microsoft.com/office/drawing/2014/main" id="{B013A865-A215-4C65-826F-2746C2A61A62}"/>
              </a:ext>
            </a:extLst>
          </p:cNvPr>
          <p:cNvGraphicFramePr>
            <a:graphicFrameLocks noGrp="1"/>
          </p:cNvGraphicFramePr>
          <p:nvPr>
            <p:extLst>
              <p:ext uri="{D42A27DB-BD31-4B8C-83A1-F6EECF244321}">
                <p14:modId xmlns:p14="http://schemas.microsoft.com/office/powerpoint/2010/main" val="1066487975"/>
              </p:ext>
            </p:extLst>
          </p:nvPr>
        </p:nvGraphicFramePr>
        <p:xfrm>
          <a:off x="2032000" y="1838451"/>
          <a:ext cx="8128000" cy="3235960"/>
        </p:xfrm>
        <a:graphic>
          <a:graphicData uri="http://schemas.openxmlformats.org/drawingml/2006/table">
            <a:tbl>
              <a:tblPr firstRow="1" bandRow="1">
                <a:solidFill>
                  <a:schemeClr val="bg1">
                    <a:lumMod val="75000"/>
                    <a:lumOff val="25000"/>
                  </a:schemeClr>
                </a:solidFill>
                <a:tableStyleId>{17292A2E-F333-43FB-9621-5CBBE7FDCDCB}</a:tableStyleId>
              </a:tblPr>
              <a:tblGrid>
                <a:gridCol w="3445256">
                  <a:extLst>
                    <a:ext uri="{9D8B030D-6E8A-4147-A177-3AD203B41FA5}">
                      <a16:colId xmlns:a16="http://schemas.microsoft.com/office/drawing/2014/main" val="1442328761"/>
                    </a:ext>
                  </a:extLst>
                </a:gridCol>
                <a:gridCol w="4682744">
                  <a:extLst>
                    <a:ext uri="{9D8B030D-6E8A-4147-A177-3AD203B41FA5}">
                      <a16:colId xmlns:a16="http://schemas.microsoft.com/office/drawing/2014/main" val="1483579958"/>
                    </a:ext>
                  </a:extLst>
                </a:gridCol>
              </a:tblGrid>
              <a:tr h="370840">
                <a:tc>
                  <a:txBody>
                    <a:bodyPr/>
                    <a:lstStyle/>
                    <a:p>
                      <a:r>
                        <a:rPr lang="da-DK" dirty="0">
                          <a:solidFill>
                            <a:schemeClr val="bg1">
                              <a:lumMod val="85000"/>
                              <a:lumOff val="15000"/>
                            </a:schemeClr>
                          </a:solidFill>
                          <a:latin typeface="+mn-lt"/>
                        </a:rPr>
                        <a:t>Værktøj</a:t>
                      </a:r>
                    </a:p>
                  </a:txBody>
                  <a:tcPr/>
                </a:tc>
                <a:tc>
                  <a:txBody>
                    <a:bodyPr/>
                    <a:lstStyle/>
                    <a:p>
                      <a:r>
                        <a:rPr lang="da-DK" dirty="0">
                          <a:solidFill>
                            <a:schemeClr val="bg1">
                              <a:lumMod val="85000"/>
                              <a:lumOff val="15000"/>
                            </a:schemeClr>
                          </a:solidFill>
                          <a:latin typeface="+mn-lt"/>
                        </a:rPr>
                        <a:t>Valgt teknologi</a:t>
                      </a:r>
                    </a:p>
                  </a:txBody>
                  <a:tcPr/>
                </a:tc>
                <a:extLst>
                  <a:ext uri="{0D108BD9-81ED-4DB2-BD59-A6C34878D82A}">
                    <a16:rowId xmlns:a16="http://schemas.microsoft.com/office/drawing/2014/main" val="1190975302"/>
                  </a:ext>
                </a:extLst>
              </a:tr>
              <a:tr h="370840">
                <a:tc>
                  <a:txBody>
                    <a:bodyPr/>
                    <a:lstStyle/>
                    <a:p>
                      <a:r>
                        <a:rPr lang="da-DK" dirty="0">
                          <a:solidFill>
                            <a:schemeClr val="accent6">
                              <a:lumMod val="20000"/>
                              <a:lumOff val="80000"/>
                            </a:schemeClr>
                          </a:solidFill>
                          <a:latin typeface="+mj-lt"/>
                        </a:rPr>
                        <a:t>Programmeringssprog</a:t>
                      </a:r>
                    </a:p>
                  </a:txBody>
                  <a:tcPr/>
                </a:tc>
                <a:tc>
                  <a:txBody>
                    <a:bodyPr/>
                    <a:lstStyle/>
                    <a:p>
                      <a:r>
                        <a:rPr lang="da-DK" dirty="0">
                          <a:solidFill>
                            <a:schemeClr val="accent6">
                              <a:lumMod val="20000"/>
                              <a:lumOff val="80000"/>
                            </a:schemeClr>
                          </a:solidFill>
                        </a:rPr>
                        <a:t>C# </a:t>
                      </a:r>
                      <a:r>
                        <a:rPr lang="da-DK" dirty="0" err="1">
                          <a:solidFill>
                            <a:schemeClr val="accent6">
                              <a:lumMod val="20000"/>
                              <a:lumOff val="80000"/>
                            </a:schemeClr>
                          </a:solidFill>
                        </a:rPr>
                        <a:t>ver</a:t>
                      </a:r>
                      <a:r>
                        <a:rPr lang="da-DK" dirty="0">
                          <a:solidFill>
                            <a:schemeClr val="accent6">
                              <a:lumMod val="20000"/>
                              <a:lumOff val="80000"/>
                            </a:schemeClr>
                          </a:solidFill>
                        </a:rPr>
                        <a:t>. 12 og T-SQL</a:t>
                      </a:r>
                    </a:p>
                  </a:txBody>
                  <a:tcPr/>
                </a:tc>
                <a:extLst>
                  <a:ext uri="{0D108BD9-81ED-4DB2-BD59-A6C34878D82A}">
                    <a16:rowId xmlns:a16="http://schemas.microsoft.com/office/drawing/2014/main" val="284190601"/>
                  </a:ext>
                </a:extLst>
              </a:tr>
              <a:tr h="370840">
                <a:tc>
                  <a:txBody>
                    <a:bodyPr/>
                    <a:lstStyle/>
                    <a:p>
                      <a:r>
                        <a:rPr lang="da-DK" dirty="0">
                          <a:solidFill>
                            <a:schemeClr val="accent6">
                              <a:lumMod val="20000"/>
                              <a:lumOff val="80000"/>
                            </a:schemeClr>
                          </a:solidFill>
                          <a:latin typeface="+mj-lt"/>
                        </a:rPr>
                        <a:t>Afviklingsplatform (</a:t>
                      </a:r>
                      <a:r>
                        <a:rPr lang="da-DK" dirty="0" err="1">
                          <a:solidFill>
                            <a:schemeClr val="accent6">
                              <a:lumMod val="20000"/>
                              <a:lumOff val="80000"/>
                            </a:schemeClr>
                          </a:solidFill>
                          <a:latin typeface="+mj-lt"/>
                        </a:rPr>
                        <a:t>runtime</a:t>
                      </a:r>
                      <a:r>
                        <a:rPr lang="da-DK" dirty="0">
                          <a:solidFill>
                            <a:schemeClr val="accent6">
                              <a:lumMod val="20000"/>
                              <a:lumOff val="80000"/>
                            </a:schemeClr>
                          </a:solidFill>
                          <a:latin typeface="+mj-lt"/>
                        </a:rPr>
                        <a:t>)</a:t>
                      </a:r>
                    </a:p>
                  </a:txBody>
                  <a:tcPr/>
                </a:tc>
                <a:tc>
                  <a:txBody>
                    <a:bodyPr/>
                    <a:lstStyle/>
                    <a:p>
                      <a:r>
                        <a:rPr lang="da-DK" dirty="0">
                          <a:solidFill>
                            <a:schemeClr val="accent6">
                              <a:lumMod val="20000"/>
                              <a:lumOff val="80000"/>
                            </a:schemeClr>
                          </a:solidFill>
                        </a:rPr>
                        <a:t>.NET 8</a:t>
                      </a:r>
                    </a:p>
                  </a:txBody>
                  <a:tcPr/>
                </a:tc>
                <a:extLst>
                  <a:ext uri="{0D108BD9-81ED-4DB2-BD59-A6C34878D82A}">
                    <a16:rowId xmlns:a16="http://schemas.microsoft.com/office/drawing/2014/main" val="4116216995"/>
                  </a:ext>
                </a:extLst>
              </a:tr>
              <a:tr h="370840">
                <a:tc>
                  <a:txBody>
                    <a:bodyPr/>
                    <a:lstStyle/>
                    <a:p>
                      <a:r>
                        <a:rPr lang="da-DK" dirty="0">
                          <a:solidFill>
                            <a:schemeClr val="accent6">
                              <a:lumMod val="20000"/>
                              <a:lumOff val="80000"/>
                            </a:schemeClr>
                          </a:solidFill>
                          <a:latin typeface="+mj-lt"/>
                        </a:rPr>
                        <a:t>IDE</a:t>
                      </a:r>
                    </a:p>
                  </a:txBody>
                  <a:tcPr/>
                </a:tc>
                <a:tc>
                  <a:txBody>
                    <a:bodyPr/>
                    <a:lstStyle/>
                    <a:p>
                      <a:r>
                        <a:rPr lang="da-DK" dirty="0">
                          <a:solidFill>
                            <a:schemeClr val="accent6">
                              <a:lumMod val="20000"/>
                              <a:lumOff val="80000"/>
                            </a:schemeClr>
                          </a:solidFill>
                        </a:rPr>
                        <a:t>Visual Studio 2022 Enterprise</a:t>
                      </a:r>
                    </a:p>
                    <a:p>
                      <a:r>
                        <a:rPr lang="da-DK" dirty="0">
                          <a:solidFill>
                            <a:schemeClr val="accent6">
                              <a:lumMod val="20000"/>
                              <a:lumOff val="80000"/>
                            </a:schemeClr>
                          </a:solidFill>
                        </a:rPr>
                        <a:t>SQL Server Management Studio 19</a:t>
                      </a:r>
                    </a:p>
                  </a:txBody>
                  <a:tcPr/>
                </a:tc>
                <a:extLst>
                  <a:ext uri="{0D108BD9-81ED-4DB2-BD59-A6C34878D82A}">
                    <a16:rowId xmlns:a16="http://schemas.microsoft.com/office/drawing/2014/main" val="3890311343"/>
                  </a:ext>
                </a:extLst>
              </a:tr>
              <a:tr h="370840">
                <a:tc>
                  <a:txBody>
                    <a:bodyPr/>
                    <a:lstStyle/>
                    <a:p>
                      <a:r>
                        <a:rPr lang="da-DK" dirty="0">
                          <a:solidFill>
                            <a:schemeClr val="accent6">
                              <a:lumMod val="20000"/>
                              <a:lumOff val="80000"/>
                            </a:schemeClr>
                          </a:solidFill>
                          <a:latin typeface="+mj-lt"/>
                        </a:rPr>
                        <a:t>RDBMS (database system)</a:t>
                      </a:r>
                    </a:p>
                  </a:txBody>
                  <a:tcPr/>
                </a:tc>
                <a:tc>
                  <a:txBody>
                    <a:bodyPr/>
                    <a:lstStyle/>
                    <a:p>
                      <a:endParaRPr lang="da-DK" dirty="0">
                        <a:solidFill>
                          <a:schemeClr val="accent6">
                            <a:lumMod val="20000"/>
                            <a:lumOff val="80000"/>
                          </a:schemeClr>
                        </a:solidFill>
                      </a:endParaRPr>
                    </a:p>
                  </a:txBody>
                  <a:tcPr/>
                </a:tc>
                <a:extLst>
                  <a:ext uri="{0D108BD9-81ED-4DB2-BD59-A6C34878D82A}">
                    <a16:rowId xmlns:a16="http://schemas.microsoft.com/office/drawing/2014/main" val="4094256414"/>
                  </a:ext>
                </a:extLst>
              </a:tr>
              <a:tr h="370840">
                <a:tc>
                  <a:txBody>
                    <a:bodyPr/>
                    <a:lstStyle/>
                    <a:p>
                      <a:r>
                        <a:rPr lang="da-DK" dirty="0">
                          <a:solidFill>
                            <a:schemeClr val="accent6">
                              <a:lumMod val="20000"/>
                              <a:lumOff val="80000"/>
                            </a:schemeClr>
                          </a:solidFill>
                          <a:latin typeface="+mj-lt"/>
                        </a:rPr>
                        <a:t>Klient-server</a:t>
                      </a:r>
                    </a:p>
                  </a:txBody>
                  <a:tcPr/>
                </a:tc>
                <a:tc>
                  <a:txBody>
                    <a:bodyPr/>
                    <a:lstStyle/>
                    <a:p>
                      <a:endParaRPr lang="da-DK" dirty="0">
                        <a:solidFill>
                          <a:schemeClr val="accent6">
                            <a:lumMod val="20000"/>
                            <a:lumOff val="80000"/>
                          </a:schemeClr>
                        </a:solidFill>
                      </a:endParaRPr>
                    </a:p>
                  </a:txBody>
                  <a:tcPr/>
                </a:tc>
                <a:extLst>
                  <a:ext uri="{0D108BD9-81ED-4DB2-BD59-A6C34878D82A}">
                    <a16:rowId xmlns:a16="http://schemas.microsoft.com/office/drawing/2014/main" val="333900530"/>
                  </a:ext>
                </a:extLst>
              </a:tr>
              <a:tr h="370840">
                <a:tc>
                  <a:txBody>
                    <a:bodyPr/>
                    <a:lstStyle/>
                    <a:p>
                      <a:r>
                        <a:rPr lang="da-DK" dirty="0">
                          <a:solidFill>
                            <a:schemeClr val="accent6">
                              <a:lumMod val="20000"/>
                              <a:lumOff val="80000"/>
                            </a:schemeClr>
                          </a:solidFill>
                          <a:latin typeface="+mj-lt"/>
                        </a:rPr>
                        <a:t>Versionsstyring</a:t>
                      </a:r>
                    </a:p>
                  </a:txBody>
                  <a:tcPr/>
                </a:tc>
                <a:tc>
                  <a:txBody>
                    <a:bodyPr/>
                    <a:lstStyle/>
                    <a:p>
                      <a:endParaRPr lang="da-DK" dirty="0">
                        <a:solidFill>
                          <a:schemeClr val="accent6">
                            <a:lumMod val="20000"/>
                            <a:lumOff val="80000"/>
                          </a:schemeClr>
                        </a:solidFill>
                      </a:endParaRPr>
                    </a:p>
                  </a:txBody>
                  <a:tcPr/>
                </a:tc>
                <a:extLst>
                  <a:ext uri="{0D108BD9-81ED-4DB2-BD59-A6C34878D82A}">
                    <a16:rowId xmlns:a16="http://schemas.microsoft.com/office/drawing/2014/main" val="4182108026"/>
                  </a:ext>
                </a:extLst>
              </a:tr>
              <a:tr h="370840">
                <a:tc>
                  <a:txBody>
                    <a:bodyPr/>
                    <a:lstStyle/>
                    <a:p>
                      <a:r>
                        <a:rPr lang="da-DK" dirty="0">
                          <a:solidFill>
                            <a:schemeClr val="accent6">
                              <a:lumMod val="20000"/>
                              <a:lumOff val="80000"/>
                            </a:schemeClr>
                          </a:solidFill>
                          <a:latin typeface="+mj-lt"/>
                        </a:rPr>
                        <a:t>Systemudviklingsmetoder</a:t>
                      </a:r>
                    </a:p>
                  </a:txBody>
                  <a:tcPr/>
                </a:tc>
                <a:tc>
                  <a:txBody>
                    <a:bodyPr/>
                    <a:lstStyle/>
                    <a:p>
                      <a:endParaRPr lang="da-DK" dirty="0">
                        <a:solidFill>
                          <a:schemeClr val="accent6">
                            <a:lumMod val="20000"/>
                            <a:lumOff val="80000"/>
                          </a:schemeClr>
                        </a:solidFill>
                      </a:endParaRPr>
                    </a:p>
                  </a:txBody>
                  <a:tcPr/>
                </a:tc>
                <a:extLst>
                  <a:ext uri="{0D108BD9-81ED-4DB2-BD59-A6C34878D82A}">
                    <a16:rowId xmlns:a16="http://schemas.microsoft.com/office/drawing/2014/main" val="1337187283"/>
                  </a:ext>
                </a:extLst>
              </a:tr>
            </a:tbl>
          </a:graphicData>
        </a:graphic>
      </p:graphicFrame>
    </p:spTree>
    <p:extLst>
      <p:ext uri="{BB962C8B-B14F-4D97-AF65-F5344CB8AC3E}">
        <p14:creationId xmlns:p14="http://schemas.microsoft.com/office/powerpoint/2010/main" val="137565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2. Teknologier</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02: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Fagets Tilrettelæggelse</a:t>
            </a:r>
          </a:p>
        </p:txBody>
      </p:sp>
      <p:graphicFrame>
        <p:nvGraphicFramePr>
          <p:cNvPr id="10" name="Tabel 9">
            <a:extLst>
              <a:ext uri="{FF2B5EF4-FFF2-40B4-BE49-F238E27FC236}">
                <a16:creationId xmlns:a16="http://schemas.microsoft.com/office/drawing/2014/main" id="{B013A865-A215-4C65-826F-2746C2A61A62}"/>
              </a:ext>
            </a:extLst>
          </p:cNvPr>
          <p:cNvGraphicFramePr>
            <a:graphicFrameLocks noGrp="1"/>
          </p:cNvGraphicFramePr>
          <p:nvPr>
            <p:extLst>
              <p:ext uri="{D42A27DB-BD31-4B8C-83A1-F6EECF244321}">
                <p14:modId xmlns:p14="http://schemas.microsoft.com/office/powerpoint/2010/main" val="159975667"/>
              </p:ext>
            </p:extLst>
          </p:nvPr>
        </p:nvGraphicFramePr>
        <p:xfrm>
          <a:off x="2032000" y="1838451"/>
          <a:ext cx="8128000" cy="3235960"/>
        </p:xfrm>
        <a:graphic>
          <a:graphicData uri="http://schemas.openxmlformats.org/drawingml/2006/table">
            <a:tbl>
              <a:tblPr firstRow="1" bandRow="1">
                <a:solidFill>
                  <a:schemeClr val="bg1">
                    <a:lumMod val="75000"/>
                    <a:lumOff val="25000"/>
                  </a:schemeClr>
                </a:solidFill>
                <a:tableStyleId>{17292A2E-F333-43FB-9621-5CBBE7FDCDCB}</a:tableStyleId>
              </a:tblPr>
              <a:tblGrid>
                <a:gridCol w="3445256">
                  <a:extLst>
                    <a:ext uri="{9D8B030D-6E8A-4147-A177-3AD203B41FA5}">
                      <a16:colId xmlns:a16="http://schemas.microsoft.com/office/drawing/2014/main" val="1442328761"/>
                    </a:ext>
                  </a:extLst>
                </a:gridCol>
                <a:gridCol w="4682744">
                  <a:extLst>
                    <a:ext uri="{9D8B030D-6E8A-4147-A177-3AD203B41FA5}">
                      <a16:colId xmlns:a16="http://schemas.microsoft.com/office/drawing/2014/main" val="1483579958"/>
                    </a:ext>
                  </a:extLst>
                </a:gridCol>
              </a:tblGrid>
              <a:tr h="370840">
                <a:tc>
                  <a:txBody>
                    <a:bodyPr/>
                    <a:lstStyle/>
                    <a:p>
                      <a:r>
                        <a:rPr lang="da-DK" dirty="0">
                          <a:solidFill>
                            <a:schemeClr val="bg1">
                              <a:lumMod val="85000"/>
                              <a:lumOff val="15000"/>
                            </a:schemeClr>
                          </a:solidFill>
                          <a:latin typeface="+mn-lt"/>
                        </a:rPr>
                        <a:t>Værktøj</a:t>
                      </a:r>
                    </a:p>
                  </a:txBody>
                  <a:tcPr/>
                </a:tc>
                <a:tc>
                  <a:txBody>
                    <a:bodyPr/>
                    <a:lstStyle/>
                    <a:p>
                      <a:r>
                        <a:rPr lang="da-DK" dirty="0">
                          <a:solidFill>
                            <a:schemeClr val="bg1">
                              <a:lumMod val="85000"/>
                              <a:lumOff val="15000"/>
                            </a:schemeClr>
                          </a:solidFill>
                          <a:latin typeface="+mn-lt"/>
                        </a:rPr>
                        <a:t>Valgt teknologi</a:t>
                      </a:r>
                    </a:p>
                  </a:txBody>
                  <a:tcPr/>
                </a:tc>
                <a:extLst>
                  <a:ext uri="{0D108BD9-81ED-4DB2-BD59-A6C34878D82A}">
                    <a16:rowId xmlns:a16="http://schemas.microsoft.com/office/drawing/2014/main" val="1190975302"/>
                  </a:ext>
                </a:extLst>
              </a:tr>
              <a:tr h="370840">
                <a:tc>
                  <a:txBody>
                    <a:bodyPr/>
                    <a:lstStyle/>
                    <a:p>
                      <a:r>
                        <a:rPr lang="da-DK" dirty="0">
                          <a:solidFill>
                            <a:schemeClr val="accent6">
                              <a:lumMod val="20000"/>
                              <a:lumOff val="80000"/>
                            </a:schemeClr>
                          </a:solidFill>
                          <a:latin typeface="+mj-lt"/>
                        </a:rPr>
                        <a:t>Programmeringssprog</a:t>
                      </a:r>
                    </a:p>
                  </a:txBody>
                  <a:tcPr/>
                </a:tc>
                <a:tc>
                  <a:txBody>
                    <a:bodyPr/>
                    <a:lstStyle/>
                    <a:p>
                      <a:r>
                        <a:rPr lang="da-DK" dirty="0">
                          <a:solidFill>
                            <a:schemeClr val="accent6">
                              <a:lumMod val="20000"/>
                              <a:lumOff val="80000"/>
                            </a:schemeClr>
                          </a:solidFill>
                        </a:rPr>
                        <a:t>C# </a:t>
                      </a:r>
                      <a:r>
                        <a:rPr lang="da-DK" dirty="0" err="1">
                          <a:solidFill>
                            <a:schemeClr val="accent6">
                              <a:lumMod val="20000"/>
                              <a:lumOff val="80000"/>
                            </a:schemeClr>
                          </a:solidFill>
                        </a:rPr>
                        <a:t>ver</a:t>
                      </a:r>
                      <a:r>
                        <a:rPr lang="da-DK" dirty="0">
                          <a:solidFill>
                            <a:schemeClr val="accent6">
                              <a:lumMod val="20000"/>
                              <a:lumOff val="80000"/>
                            </a:schemeClr>
                          </a:solidFill>
                        </a:rPr>
                        <a:t>. 12 og T-SQL</a:t>
                      </a:r>
                    </a:p>
                  </a:txBody>
                  <a:tcPr/>
                </a:tc>
                <a:extLst>
                  <a:ext uri="{0D108BD9-81ED-4DB2-BD59-A6C34878D82A}">
                    <a16:rowId xmlns:a16="http://schemas.microsoft.com/office/drawing/2014/main" val="284190601"/>
                  </a:ext>
                </a:extLst>
              </a:tr>
              <a:tr h="370840">
                <a:tc>
                  <a:txBody>
                    <a:bodyPr/>
                    <a:lstStyle/>
                    <a:p>
                      <a:r>
                        <a:rPr lang="da-DK" dirty="0">
                          <a:solidFill>
                            <a:schemeClr val="accent6">
                              <a:lumMod val="20000"/>
                              <a:lumOff val="80000"/>
                            </a:schemeClr>
                          </a:solidFill>
                          <a:latin typeface="+mj-lt"/>
                        </a:rPr>
                        <a:t>Afviklingsplatform (</a:t>
                      </a:r>
                      <a:r>
                        <a:rPr lang="da-DK" dirty="0" err="1">
                          <a:solidFill>
                            <a:schemeClr val="accent6">
                              <a:lumMod val="20000"/>
                              <a:lumOff val="80000"/>
                            </a:schemeClr>
                          </a:solidFill>
                          <a:latin typeface="+mj-lt"/>
                        </a:rPr>
                        <a:t>runtime</a:t>
                      </a:r>
                      <a:r>
                        <a:rPr lang="da-DK" dirty="0">
                          <a:solidFill>
                            <a:schemeClr val="accent6">
                              <a:lumMod val="20000"/>
                              <a:lumOff val="80000"/>
                            </a:schemeClr>
                          </a:solidFill>
                          <a:latin typeface="+mj-lt"/>
                        </a:rPr>
                        <a:t>)</a:t>
                      </a:r>
                    </a:p>
                  </a:txBody>
                  <a:tcPr/>
                </a:tc>
                <a:tc>
                  <a:txBody>
                    <a:bodyPr/>
                    <a:lstStyle/>
                    <a:p>
                      <a:r>
                        <a:rPr lang="da-DK" dirty="0">
                          <a:solidFill>
                            <a:schemeClr val="accent6">
                              <a:lumMod val="20000"/>
                              <a:lumOff val="80000"/>
                            </a:schemeClr>
                          </a:solidFill>
                        </a:rPr>
                        <a:t>.NET 8</a:t>
                      </a:r>
                    </a:p>
                  </a:txBody>
                  <a:tcPr/>
                </a:tc>
                <a:extLst>
                  <a:ext uri="{0D108BD9-81ED-4DB2-BD59-A6C34878D82A}">
                    <a16:rowId xmlns:a16="http://schemas.microsoft.com/office/drawing/2014/main" val="4116216995"/>
                  </a:ext>
                </a:extLst>
              </a:tr>
              <a:tr h="370840">
                <a:tc>
                  <a:txBody>
                    <a:bodyPr/>
                    <a:lstStyle/>
                    <a:p>
                      <a:r>
                        <a:rPr lang="da-DK" dirty="0">
                          <a:solidFill>
                            <a:schemeClr val="accent6">
                              <a:lumMod val="20000"/>
                              <a:lumOff val="80000"/>
                            </a:schemeClr>
                          </a:solidFill>
                          <a:latin typeface="+mj-lt"/>
                        </a:rPr>
                        <a:t>IDE</a:t>
                      </a:r>
                    </a:p>
                  </a:txBody>
                  <a:tcPr/>
                </a:tc>
                <a:tc>
                  <a:txBody>
                    <a:bodyPr/>
                    <a:lstStyle/>
                    <a:p>
                      <a:r>
                        <a:rPr lang="da-DK" dirty="0">
                          <a:solidFill>
                            <a:schemeClr val="accent6">
                              <a:lumMod val="20000"/>
                              <a:lumOff val="80000"/>
                            </a:schemeClr>
                          </a:solidFill>
                        </a:rPr>
                        <a:t>Visual Studio 2022 Enterprise</a:t>
                      </a:r>
                    </a:p>
                    <a:p>
                      <a:r>
                        <a:rPr lang="da-DK" dirty="0">
                          <a:solidFill>
                            <a:schemeClr val="accent6">
                              <a:lumMod val="20000"/>
                              <a:lumOff val="80000"/>
                            </a:schemeClr>
                          </a:solidFill>
                        </a:rPr>
                        <a:t>SQL Server Management Studio 19</a:t>
                      </a:r>
                    </a:p>
                  </a:txBody>
                  <a:tcPr/>
                </a:tc>
                <a:extLst>
                  <a:ext uri="{0D108BD9-81ED-4DB2-BD59-A6C34878D82A}">
                    <a16:rowId xmlns:a16="http://schemas.microsoft.com/office/drawing/2014/main" val="3890311343"/>
                  </a:ext>
                </a:extLst>
              </a:tr>
              <a:tr h="370840">
                <a:tc>
                  <a:txBody>
                    <a:bodyPr/>
                    <a:lstStyle/>
                    <a:p>
                      <a:r>
                        <a:rPr lang="da-DK" dirty="0">
                          <a:solidFill>
                            <a:schemeClr val="accent6">
                              <a:lumMod val="20000"/>
                              <a:lumOff val="80000"/>
                            </a:schemeClr>
                          </a:solidFill>
                          <a:latin typeface="+mj-lt"/>
                        </a:rPr>
                        <a:t>RDBMS (database system)</a:t>
                      </a:r>
                    </a:p>
                  </a:txBody>
                  <a:tcPr/>
                </a:tc>
                <a:tc>
                  <a:txBody>
                    <a:bodyPr/>
                    <a:lstStyle/>
                    <a:p>
                      <a:r>
                        <a:rPr lang="da-DK" dirty="0">
                          <a:solidFill>
                            <a:schemeClr val="accent6">
                              <a:lumMod val="20000"/>
                              <a:lumOff val="80000"/>
                            </a:schemeClr>
                          </a:solidFill>
                        </a:rPr>
                        <a:t>SQL Server 2019 Express Edition</a:t>
                      </a:r>
                    </a:p>
                  </a:txBody>
                  <a:tcPr/>
                </a:tc>
                <a:extLst>
                  <a:ext uri="{0D108BD9-81ED-4DB2-BD59-A6C34878D82A}">
                    <a16:rowId xmlns:a16="http://schemas.microsoft.com/office/drawing/2014/main" val="4094256414"/>
                  </a:ext>
                </a:extLst>
              </a:tr>
              <a:tr h="370840">
                <a:tc>
                  <a:txBody>
                    <a:bodyPr/>
                    <a:lstStyle/>
                    <a:p>
                      <a:r>
                        <a:rPr lang="da-DK" dirty="0">
                          <a:solidFill>
                            <a:schemeClr val="accent6">
                              <a:lumMod val="20000"/>
                              <a:lumOff val="80000"/>
                            </a:schemeClr>
                          </a:solidFill>
                          <a:latin typeface="+mj-lt"/>
                        </a:rPr>
                        <a:t>Klient-server</a:t>
                      </a:r>
                    </a:p>
                  </a:txBody>
                  <a:tcPr/>
                </a:tc>
                <a:tc>
                  <a:txBody>
                    <a:bodyPr/>
                    <a:lstStyle/>
                    <a:p>
                      <a:endParaRPr lang="da-DK" dirty="0">
                        <a:solidFill>
                          <a:schemeClr val="accent6">
                            <a:lumMod val="20000"/>
                            <a:lumOff val="80000"/>
                          </a:schemeClr>
                        </a:solidFill>
                      </a:endParaRPr>
                    </a:p>
                  </a:txBody>
                  <a:tcPr/>
                </a:tc>
                <a:extLst>
                  <a:ext uri="{0D108BD9-81ED-4DB2-BD59-A6C34878D82A}">
                    <a16:rowId xmlns:a16="http://schemas.microsoft.com/office/drawing/2014/main" val="333900530"/>
                  </a:ext>
                </a:extLst>
              </a:tr>
              <a:tr h="370840">
                <a:tc>
                  <a:txBody>
                    <a:bodyPr/>
                    <a:lstStyle/>
                    <a:p>
                      <a:r>
                        <a:rPr lang="da-DK" dirty="0">
                          <a:solidFill>
                            <a:schemeClr val="accent6">
                              <a:lumMod val="20000"/>
                              <a:lumOff val="80000"/>
                            </a:schemeClr>
                          </a:solidFill>
                          <a:latin typeface="+mj-lt"/>
                        </a:rPr>
                        <a:t>Versionsstyring</a:t>
                      </a:r>
                    </a:p>
                  </a:txBody>
                  <a:tcPr/>
                </a:tc>
                <a:tc>
                  <a:txBody>
                    <a:bodyPr/>
                    <a:lstStyle/>
                    <a:p>
                      <a:endParaRPr lang="da-DK" dirty="0">
                        <a:solidFill>
                          <a:schemeClr val="accent6">
                            <a:lumMod val="20000"/>
                            <a:lumOff val="80000"/>
                          </a:schemeClr>
                        </a:solidFill>
                      </a:endParaRPr>
                    </a:p>
                  </a:txBody>
                  <a:tcPr/>
                </a:tc>
                <a:extLst>
                  <a:ext uri="{0D108BD9-81ED-4DB2-BD59-A6C34878D82A}">
                    <a16:rowId xmlns:a16="http://schemas.microsoft.com/office/drawing/2014/main" val="4182108026"/>
                  </a:ext>
                </a:extLst>
              </a:tr>
              <a:tr h="370840">
                <a:tc>
                  <a:txBody>
                    <a:bodyPr/>
                    <a:lstStyle/>
                    <a:p>
                      <a:r>
                        <a:rPr lang="da-DK" dirty="0">
                          <a:solidFill>
                            <a:schemeClr val="accent6">
                              <a:lumMod val="20000"/>
                              <a:lumOff val="80000"/>
                            </a:schemeClr>
                          </a:solidFill>
                          <a:latin typeface="+mj-lt"/>
                        </a:rPr>
                        <a:t>Systemudviklingsmetoder</a:t>
                      </a:r>
                    </a:p>
                  </a:txBody>
                  <a:tcPr/>
                </a:tc>
                <a:tc>
                  <a:txBody>
                    <a:bodyPr/>
                    <a:lstStyle/>
                    <a:p>
                      <a:endParaRPr lang="da-DK" dirty="0">
                        <a:solidFill>
                          <a:schemeClr val="accent6">
                            <a:lumMod val="20000"/>
                            <a:lumOff val="80000"/>
                          </a:schemeClr>
                        </a:solidFill>
                      </a:endParaRPr>
                    </a:p>
                  </a:txBody>
                  <a:tcPr/>
                </a:tc>
                <a:extLst>
                  <a:ext uri="{0D108BD9-81ED-4DB2-BD59-A6C34878D82A}">
                    <a16:rowId xmlns:a16="http://schemas.microsoft.com/office/drawing/2014/main" val="1337187283"/>
                  </a:ext>
                </a:extLst>
              </a:tr>
            </a:tbl>
          </a:graphicData>
        </a:graphic>
      </p:graphicFrame>
    </p:spTree>
    <p:extLst>
      <p:ext uri="{BB962C8B-B14F-4D97-AF65-F5344CB8AC3E}">
        <p14:creationId xmlns:p14="http://schemas.microsoft.com/office/powerpoint/2010/main" val="3003283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2. Teknologier</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02: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Fagets Tilrettelæggelse</a:t>
            </a:r>
          </a:p>
        </p:txBody>
      </p:sp>
      <p:graphicFrame>
        <p:nvGraphicFramePr>
          <p:cNvPr id="10" name="Tabel 9">
            <a:extLst>
              <a:ext uri="{FF2B5EF4-FFF2-40B4-BE49-F238E27FC236}">
                <a16:creationId xmlns:a16="http://schemas.microsoft.com/office/drawing/2014/main" id="{B013A865-A215-4C65-826F-2746C2A61A62}"/>
              </a:ext>
            </a:extLst>
          </p:cNvPr>
          <p:cNvGraphicFramePr>
            <a:graphicFrameLocks noGrp="1"/>
          </p:cNvGraphicFramePr>
          <p:nvPr>
            <p:extLst>
              <p:ext uri="{D42A27DB-BD31-4B8C-83A1-F6EECF244321}">
                <p14:modId xmlns:p14="http://schemas.microsoft.com/office/powerpoint/2010/main" val="195520078"/>
              </p:ext>
            </p:extLst>
          </p:nvPr>
        </p:nvGraphicFramePr>
        <p:xfrm>
          <a:off x="2032000" y="1838451"/>
          <a:ext cx="8128000" cy="3235960"/>
        </p:xfrm>
        <a:graphic>
          <a:graphicData uri="http://schemas.openxmlformats.org/drawingml/2006/table">
            <a:tbl>
              <a:tblPr firstRow="1" bandRow="1">
                <a:solidFill>
                  <a:schemeClr val="bg1">
                    <a:lumMod val="75000"/>
                    <a:lumOff val="25000"/>
                  </a:schemeClr>
                </a:solidFill>
                <a:tableStyleId>{17292A2E-F333-43FB-9621-5CBBE7FDCDCB}</a:tableStyleId>
              </a:tblPr>
              <a:tblGrid>
                <a:gridCol w="3445256">
                  <a:extLst>
                    <a:ext uri="{9D8B030D-6E8A-4147-A177-3AD203B41FA5}">
                      <a16:colId xmlns:a16="http://schemas.microsoft.com/office/drawing/2014/main" val="1442328761"/>
                    </a:ext>
                  </a:extLst>
                </a:gridCol>
                <a:gridCol w="4682744">
                  <a:extLst>
                    <a:ext uri="{9D8B030D-6E8A-4147-A177-3AD203B41FA5}">
                      <a16:colId xmlns:a16="http://schemas.microsoft.com/office/drawing/2014/main" val="1483579958"/>
                    </a:ext>
                  </a:extLst>
                </a:gridCol>
              </a:tblGrid>
              <a:tr h="370840">
                <a:tc>
                  <a:txBody>
                    <a:bodyPr/>
                    <a:lstStyle/>
                    <a:p>
                      <a:r>
                        <a:rPr lang="da-DK" dirty="0">
                          <a:solidFill>
                            <a:schemeClr val="bg1">
                              <a:lumMod val="85000"/>
                              <a:lumOff val="15000"/>
                            </a:schemeClr>
                          </a:solidFill>
                          <a:latin typeface="+mn-lt"/>
                        </a:rPr>
                        <a:t>Værktøj</a:t>
                      </a:r>
                    </a:p>
                  </a:txBody>
                  <a:tcPr/>
                </a:tc>
                <a:tc>
                  <a:txBody>
                    <a:bodyPr/>
                    <a:lstStyle/>
                    <a:p>
                      <a:r>
                        <a:rPr lang="da-DK" dirty="0">
                          <a:solidFill>
                            <a:schemeClr val="bg1">
                              <a:lumMod val="85000"/>
                              <a:lumOff val="15000"/>
                            </a:schemeClr>
                          </a:solidFill>
                          <a:latin typeface="+mn-lt"/>
                        </a:rPr>
                        <a:t>Valgt teknologi</a:t>
                      </a:r>
                    </a:p>
                  </a:txBody>
                  <a:tcPr/>
                </a:tc>
                <a:extLst>
                  <a:ext uri="{0D108BD9-81ED-4DB2-BD59-A6C34878D82A}">
                    <a16:rowId xmlns:a16="http://schemas.microsoft.com/office/drawing/2014/main" val="1190975302"/>
                  </a:ext>
                </a:extLst>
              </a:tr>
              <a:tr h="370840">
                <a:tc>
                  <a:txBody>
                    <a:bodyPr/>
                    <a:lstStyle/>
                    <a:p>
                      <a:r>
                        <a:rPr lang="da-DK" dirty="0">
                          <a:solidFill>
                            <a:schemeClr val="accent6">
                              <a:lumMod val="20000"/>
                              <a:lumOff val="80000"/>
                            </a:schemeClr>
                          </a:solidFill>
                          <a:latin typeface="+mj-lt"/>
                        </a:rPr>
                        <a:t>Programmeringssprog</a:t>
                      </a:r>
                    </a:p>
                  </a:txBody>
                  <a:tcPr/>
                </a:tc>
                <a:tc>
                  <a:txBody>
                    <a:bodyPr/>
                    <a:lstStyle/>
                    <a:p>
                      <a:r>
                        <a:rPr lang="da-DK" dirty="0">
                          <a:solidFill>
                            <a:schemeClr val="accent6">
                              <a:lumMod val="20000"/>
                              <a:lumOff val="80000"/>
                            </a:schemeClr>
                          </a:solidFill>
                        </a:rPr>
                        <a:t>C# </a:t>
                      </a:r>
                      <a:r>
                        <a:rPr lang="da-DK" dirty="0" err="1">
                          <a:solidFill>
                            <a:schemeClr val="accent6">
                              <a:lumMod val="20000"/>
                              <a:lumOff val="80000"/>
                            </a:schemeClr>
                          </a:solidFill>
                        </a:rPr>
                        <a:t>ver</a:t>
                      </a:r>
                      <a:r>
                        <a:rPr lang="da-DK" dirty="0">
                          <a:solidFill>
                            <a:schemeClr val="accent6">
                              <a:lumMod val="20000"/>
                              <a:lumOff val="80000"/>
                            </a:schemeClr>
                          </a:solidFill>
                        </a:rPr>
                        <a:t>. 12 og T-SQL</a:t>
                      </a:r>
                    </a:p>
                  </a:txBody>
                  <a:tcPr/>
                </a:tc>
                <a:extLst>
                  <a:ext uri="{0D108BD9-81ED-4DB2-BD59-A6C34878D82A}">
                    <a16:rowId xmlns:a16="http://schemas.microsoft.com/office/drawing/2014/main" val="284190601"/>
                  </a:ext>
                </a:extLst>
              </a:tr>
              <a:tr h="370840">
                <a:tc>
                  <a:txBody>
                    <a:bodyPr/>
                    <a:lstStyle/>
                    <a:p>
                      <a:r>
                        <a:rPr lang="da-DK" dirty="0">
                          <a:solidFill>
                            <a:schemeClr val="accent6">
                              <a:lumMod val="20000"/>
                              <a:lumOff val="80000"/>
                            </a:schemeClr>
                          </a:solidFill>
                          <a:latin typeface="+mj-lt"/>
                        </a:rPr>
                        <a:t>Afviklingsplatform (</a:t>
                      </a:r>
                      <a:r>
                        <a:rPr lang="da-DK" dirty="0" err="1">
                          <a:solidFill>
                            <a:schemeClr val="accent6">
                              <a:lumMod val="20000"/>
                              <a:lumOff val="80000"/>
                            </a:schemeClr>
                          </a:solidFill>
                          <a:latin typeface="+mj-lt"/>
                        </a:rPr>
                        <a:t>runtime</a:t>
                      </a:r>
                      <a:r>
                        <a:rPr lang="da-DK" dirty="0">
                          <a:solidFill>
                            <a:schemeClr val="accent6">
                              <a:lumMod val="20000"/>
                              <a:lumOff val="80000"/>
                            </a:schemeClr>
                          </a:solidFill>
                          <a:latin typeface="+mj-lt"/>
                        </a:rPr>
                        <a:t>)</a:t>
                      </a:r>
                    </a:p>
                  </a:txBody>
                  <a:tcPr/>
                </a:tc>
                <a:tc>
                  <a:txBody>
                    <a:bodyPr/>
                    <a:lstStyle/>
                    <a:p>
                      <a:r>
                        <a:rPr lang="da-DK" dirty="0">
                          <a:solidFill>
                            <a:schemeClr val="accent6">
                              <a:lumMod val="20000"/>
                              <a:lumOff val="80000"/>
                            </a:schemeClr>
                          </a:solidFill>
                        </a:rPr>
                        <a:t>.NET 8</a:t>
                      </a:r>
                    </a:p>
                  </a:txBody>
                  <a:tcPr/>
                </a:tc>
                <a:extLst>
                  <a:ext uri="{0D108BD9-81ED-4DB2-BD59-A6C34878D82A}">
                    <a16:rowId xmlns:a16="http://schemas.microsoft.com/office/drawing/2014/main" val="4116216995"/>
                  </a:ext>
                </a:extLst>
              </a:tr>
              <a:tr h="370840">
                <a:tc>
                  <a:txBody>
                    <a:bodyPr/>
                    <a:lstStyle/>
                    <a:p>
                      <a:r>
                        <a:rPr lang="da-DK" dirty="0">
                          <a:solidFill>
                            <a:schemeClr val="accent6">
                              <a:lumMod val="20000"/>
                              <a:lumOff val="80000"/>
                            </a:schemeClr>
                          </a:solidFill>
                          <a:latin typeface="+mj-lt"/>
                        </a:rPr>
                        <a:t>IDE</a:t>
                      </a:r>
                    </a:p>
                  </a:txBody>
                  <a:tcPr/>
                </a:tc>
                <a:tc>
                  <a:txBody>
                    <a:bodyPr/>
                    <a:lstStyle/>
                    <a:p>
                      <a:r>
                        <a:rPr lang="da-DK" dirty="0">
                          <a:solidFill>
                            <a:schemeClr val="accent6">
                              <a:lumMod val="20000"/>
                              <a:lumOff val="80000"/>
                            </a:schemeClr>
                          </a:solidFill>
                        </a:rPr>
                        <a:t>Visual Studio 2022 Enterprise</a:t>
                      </a:r>
                    </a:p>
                    <a:p>
                      <a:r>
                        <a:rPr lang="da-DK" dirty="0">
                          <a:solidFill>
                            <a:schemeClr val="accent6">
                              <a:lumMod val="20000"/>
                              <a:lumOff val="80000"/>
                            </a:schemeClr>
                          </a:solidFill>
                        </a:rPr>
                        <a:t>SQL Server Management Studio 19</a:t>
                      </a:r>
                    </a:p>
                  </a:txBody>
                  <a:tcPr/>
                </a:tc>
                <a:extLst>
                  <a:ext uri="{0D108BD9-81ED-4DB2-BD59-A6C34878D82A}">
                    <a16:rowId xmlns:a16="http://schemas.microsoft.com/office/drawing/2014/main" val="3890311343"/>
                  </a:ext>
                </a:extLst>
              </a:tr>
              <a:tr h="370840">
                <a:tc>
                  <a:txBody>
                    <a:bodyPr/>
                    <a:lstStyle/>
                    <a:p>
                      <a:r>
                        <a:rPr lang="da-DK" dirty="0">
                          <a:solidFill>
                            <a:schemeClr val="accent6">
                              <a:lumMod val="20000"/>
                              <a:lumOff val="80000"/>
                            </a:schemeClr>
                          </a:solidFill>
                          <a:latin typeface="+mj-lt"/>
                        </a:rPr>
                        <a:t>RDBMS (database system)</a:t>
                      </a:r>
                    </a:p>
                  </a:txBody>
                  <a:tcPr/>
                </a:tc>
                <a:tc>
                  <a:txBody>
                    <a:bodyPr/>
                    <a:lstStyle/>
                    <a:p>
                      <a:r>
                        <a:rPr lang="da-DK" dirty="0">
                          <a:solidFill>
                            <a:schemeClr val="accent6">
                              <a:lumMod val="20000"/>
                              <a:lumOff val="80000"/>
                            </a:schemeClr>
                          </a:solidFill>
                        </a:rPr>
                        <a:t>SQL Server 2019 Express Edition</a:t>
                      </a:r>
                    </a:p>
                  </a:txBody>
                  <a:tcPr/>
                </a:tc>
                <a:extLst>
                  <a:ext uri="{0D108BD9-81ED-4DB2-BD59-A6C34878D82A}">
                    <a16:rowId xmlns:a16="http://schemas.microsoft.com/office/drawing/2014/main" val="4094256414"/>
                  </a:ext>
                </a:extLst>
              </a:tr>
              <a:tr h="370840">
                <a:tc>
                  <a:txBody>
                    <a:bodyPr/>
                    <a:lstStyle/>
                    <a:p>
                      <a:r>
                        <a:rPr lang="da-DK" dirty="0">
                          <a:solidFill>
                            <a:schemeClr val="accent6">
                              <a:lumMod val="20000"/>
                              <a:lumOff val="80000"/>
                            </a:schemeClr>
                          </a:solidFill>
                          <a:latin typeface="+mj-lt"/>
                        </a:rPr>
                        <a:t>Klient-server</a:t>
                      </a:r>
                    </a:p>
                  </a:txBody>
                  <a:tcPr/>
                </a:tc>
                <a:tc>
                  <a:txBody>
                    <a:bodyPr/>
                    <a:lstStyle/>
                    <a:p>
                      <a:r>
                        <a:rPr lang="da-DK" dirty="0">
                          <a:solidFill>
                            <a:schemeClr val="accent6">
                              <a:lumMod val="20000"/>
                              <a:lumOff val="80000"/>
                            </a:schemeClr>
                          </a:solidFill>
                        </a:rPr>
                        <a:t>MVC REST API (HTTP, JSON)</a:t>
                      </a:r>
                    </a:p>
                  </a:txBody>
                  <a:tcPr/>
                </a:tc>
                <a:extLst>
                  <a:ext uri="{0D108BD9-81ED-4DB2-BD59-A6C34878D82A}">
                    <a16:rowId xmlns:a16="http://schemas.microsoft.com/office/drawing/2014/main" val="333900530"/>
                  </a:ext>
                </a:extLst>
              </a:tr>
              <a:tr h="370840">
                <a:tc>
                  <a:txBody>
                    <a:bodyPr/>
                    <a:lstStyle/>
                    <a:p>
                      <a:r>
                        <a:rPr lang="da-DK" dirty="0">
                          <a:solidFill>
                            <a:schemeClr val="accent6">
                              <a:lumMod val="20000"/>
                              <a:lumOff val="80000"/>
                            </a:schemeClr>
                          </a:solidFill>
                          <a:latin typeface="+mj-lt"/>
                        </a:rPr>
                        <a:t>Versionsstyring</a:t>
                      </a:r>
                    </a:p>
                  </a:txBody>
                  <a:tcPr/>
                </a:tc>
                <a:tc>
                  <a:txBody>
                    <a:bodyPr/>
                    <a:lstStyle/>
                    <a:p>
                      <a:endParaRPr lang="da-DK" dirty="0">
                        <a:solidFill>
                          <a:schemeClr val="accent6">
                            <a:lumMod val="20000"/>
                            <a:lumOff val="80000"/>
                          </a:schemeClr>
                        </a:solidFill>
                      </a:endParaRPr>
                    </a:p>
                  </a:txBody>
                  <a:tcPr/>
                </a:tc>
                <a:extLst>
                  <a:ext uri="{0D108BD9-81ED-4DB2-BD59-A6C34878D82A}">
                    <a16:rowId xmlns:a16="http://schemas.microsoft.com/office/drawing/2014/main" val="4182108026"/>
                  </a:ext>
                </a:extLst>
              </a:tr>
              <a:tr h="370840">
                <a:tc>
                  <a:txBody>
                    <a:bodyPr/>
                    <a:lstStyle/>
                    <a:p>
                      <a:r>
                        <a:rPr lang="da-DK" dirty="0">
                          <a:solidFill>
                            <a:schemeClr val="accent6">
                              <a:lumMod val="20000"/>
                              <a:lumOff val="80000"/>
                            </a:schemeClr>
                          </a:solidFill>
                          <a:latin typeface="+mj-lt"/>
                        </a:rPr>
                        <a:t>Systemudviklingsmetoder</a:t>
                      </a:r>
                    </a:p>
                  </a:txBody>
                  <a:tcPr/>
                </a:tc>
                <a:tc>
                  <a:txBody>
                    <a:bodyPr/>
                    <a:lstStyle/>
                    <a:p>
                      <a:endParaRPr lang="da-DK" dirty="0">
                        <a:solidFill>
                          <a:schemeClr val="accent6">
                            <a:lumMod val="20000"/>
                            <a:lumOff val="80000"/>
                          </a:schemeClr>
                        </a:solidFill>
                      </a:endParaRPr>
                    </a:p>
                  </a:txBody>
                  <a:tcPr/>
                </a:tc>
                <a:extLst>
                  <a:ext uri="{0D108BD9-81ED-4DB2-BD59-A6C34878D82A}">
                    <a16:rowId xmlns:a16="http://schemas.microsoft.com/office/drawing/2014/main" val="1337187283"/>
                  </a:ext>
                </a:extLst>
              </a:tr>
            </a:tbl>
          </a:graphicData>
        </a:graphic>
      </p:graphicFrame>
    </p:spTree>
    <p:extLst>
      <p:ext uri="{BB962C8B-B14F-4D97-AF65-F5344CB8AC3E}">
        <p14:creationId xmlns:p14="http://schemas.microsoft.com/office/powerpoint/2010/main" val="588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SOFTWAREKONSTRUKTION</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02: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Fagets Tilrettelæggelse</a:t>
            </a:r>
          </a:p>
        </p:txBody>
      </p:sp>
      <p:sp>
        <p:nvSpPr>
          <p:cNvPr id="10" name="Tekstfelt 9">
            <a:extLst>
              <a:ext uri="{FF2B5EF4-FFF2-40B4-BE49-F238E27FC236}">
                <a16:creationId xmlns:a16="http://schemas.microsoft.com/office/drawing/2014/main" id="{69B24517-D82C-4C91-A6EB-AD8542174A4C}"/>
              </a:ext>
            </a:extLst>
          </p:cNvPr>
          <p:cNvSpPr txBox="1"/>
          <p:nvPr/>
        </p:nvSpPr>
        <p:spPr>
          <a:xfrm>
            <a:off x="1662403" y="2636947"/>
            <a:ext cx="8882744" cy="1569660"/>
          </a:xfrm>
          <a:prstGeom prst="rect">
            <a:avLst/>
          </a:prstGeom>
          <a:noFill/>
          <a:effectLst>
            <a:outerShdw blurRad="50800" dist="38100" dir="16200000" rotWithShape="0">
              <a:prstClr val="black">
                <a:alpha val="40000"/>
              </a:prstClr>
            </a:outerShdw>
          </a:effectLst>
        </p:spPr>
        <p:txBody>
          <a:bodyPr wrap="square" rtlCol="0" anchor="ctr">
            <a:spAutoFit/>
          </a:bodyPr>
          <a:lstStyle/>
          <a:p>
            <a:pPr algn="ctr"/>
            <a:r>
              <a:rPr lang="da-DK" sz="3200" dirty="0">
                <a:solidFill>
                  <a:schemeClr val="tx2">
                    <a:lumMod val="20000"/>
                    <a:lumOff val="80000"/>
                  </a:schemeClr>
                </a:solidFill>
                <a:latin typeface="+mj-lt"/>
              </a:rPr>
              <a:t>Application Construction:</a:t>
            </a:r>
          </a:p>
          <a:p>
            <a:pPr algn="ctr"/>
            <a:endParaRPr lang="da-DK" sz="3200" dirty="0">
              <a:solidFill>
                <a:schemeClr val="tx2">
                  <a:lumMod val="20000"/>
                  <a:lumOff val="80000"/>
                </a:schemeClr>
              </a:solidFill>
              <a:latin typeface="+mj-lt"/>
            </a:endParaRPr>
          </a:p>
          <a:p>
            <a:pPr algn="ctr"/>
            <a:r>
              <a:rPr lang="da-DK" sz="3200" dirty="0">
                <a:solidFill>
                  <a:schemeClr val="tx2">
                    <a:lumMod val="20000"/>
                    <a:lumOff val="80000"/>
                  </a:schemeClr>
                </a:solidFill>
                <a:latin typeface="+mj-lt"/>
              </a:rPr>
              <a:t>Fagets Tilrettelæggelse</a:t>
            </a:r>
          </a:p>
        </p:txBody>
      </p:sp>
    </p:spTree>
    <p:extLst>
      <p:ext uri="{BB962C8B-B14F-4D97-AF65-F5344CB8AC3E}">
        <p14:creationId xmlns:p14="http://schemas.microsoft.com/office/powerpoint/2010/main" val="1917396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2. Teknologier</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02: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Fagets Tilrettelæggelse</a:t>
            </a:r>
          </a:p>
        </p:txBody>
      </p:sp>
      <p:graphicFrame>
        <p:nvGraphicFramePr>
          <p:cNvPr id="10" name="Tabel 9">
            <a:extLst>
              <a:ext uri="{FF2B5EF4-FFF2-40B4-BE49-F238E27FC236}">
                <a16:creationId xmlns:a16="http://schemas.microsoft.com/office/drawing/2014/main" id="{B013A865-A215-4C65-826F-2746C2A61A62}"/>
              </a:ext>
            </a:extLst>
          </p:cNvPr>
          <p:cNvGraphicFramePr>
            <a:graphicFrameLocks noGrp="1"/>
          </p:cNvGraphicFramePr>
          <p:nvPr>
            <p:extLst>
              <p:ext uri="{D42A27DB-BD31-4B8C-83A1-F6EECF244321}">
                <p14:modId xmlns:p14="http://schemas.microsoft.com/office/powerpoint/2010/main" val="3943747665"/>
              </p:ext>
            </p:extLst>
          </p:nvPr>
        </p:nvGraphicFramePr>
        <p:xfrm>
          <a:off x="2032000" y="1838451"/>
          <a:ext cx="8128000" cy="3235960"/>
        </p:xfrm>
        <a:graphic>
          <a:graphicData uri="http://schemas.openxmlformats.org/drawingml/2006/table">
            <a:tbl>
              <a:tblPr firstRow="1" bandRow="1">
                <a:solidFill>
                  <a:schemeClr val="bg1">
                    <a:lumMod val="75000"/>
                    <a:lumOff val="25000"/>
                  </a:schemeClr>
                </a:solidFill>
                <a:tableStyleId>{17292A2E-F333-43FB-9621-5CBBE7FDCDCB}</a:tableStyleId>
              </a:tblPr>
              <a:tblGrid>
                <a:gridCol w="3445256">
                  <a:extLst>
                    <a:ext uri="{9D8B030D-6E8A-4147-A177-3AD203B41FA5}">
                      <a16:colId xmlns:a16="http://schemas.microsoft.com/office/drawing/2014/main" val="1442328761"/>
                    </a:ext>
                  </a:extLst>
                </a:gridCol>
                <a:gridCol w="4682744">
                  <a:extLst>
                    <a:ext uri="{9D8B030D-6E8A-4147-A177-3AD203B41FA5}">
                      <a16:colId xmlns:a16="http://schemas.microsoft.com/office/drawing/2014/main" val="1483579958"/>
                    </a:ext>
                  </a:extLst>
                </a:gridCol>
              </a:tblGrid>
              <a:tr h="370840">
                <a:tc>
                  <a:txBody>
                    <a:bodyPr/>
                    <a:lstStyle/>
                    <a:p>
                      <a:r>
                        <a:rPr lang="da-DK" dirty="0">
                          <a:solidFill>
                            <a:schemeClr val="bg1">
                              <a:lumMod val="85000"/>
                              <a:lumOff val="15000"/>
                            </a:schemeClr>
                          </a:solidFill>
                          <a:latin typeface="+mn-lt"/>
                        </a:rPr>
                        <a:t>Værktøj</a:t>
                      </a:r>
                    </a:p>
                  </a:txBody>
                  <a:tcPr/>
                </a:tc>
                <a:tc>
                  <a:txBody>
                    <a:bodyPr/>
                    <a:lstStyle/>
                    <a:p>
                      <a:r>
                        <a:rPr lang="da-DK" dirty="0">
                          <a:solidFill>
                            <a:schemeClr val="bg1">
                              <a:lumMod val="85000"/>
                              <a:lumOff val="15000"/>
                            </a:schemeClr>
                          </a:solidFill>
                          <a:latin typeface="+mn-lt"/>
                        </a:rPr>
                        <a:t>Valgt teknologi</a:t>
                      </a:r>
                    </a:p>
                  </a:txBody>
                  <a:tcPr/>
                </a:tc>
                <a:extLst>
                  <a:ext uri="{0D108BD9-81ED-4DB2-BD59-A6C34878D82A}">
                    <a16:rowId xmlns:a16="http://schemas.microsoft.com/office/drawing/2014/main" val="1190975302"/>
                  </a:ext>
                </a:extLst>
              </a:tr>
              <a:tr h="370840">
                <a:tc>
                  <a:txBody>
                    <a:bodyPr/>
                    <a:lstStyle/>
                    <a:p>
                      <a:r>
                        <a:rPr lang="da-DK" dirty="0">
                          <a:solidFill>
                            <a:schemeClr val="accent6">
                              <a:lumMod val="20000"/>
                              <a:lumOff val="80000"/>
                            </a:schemeClr>
                          </a:solidFill>
                          <a:latin typeface="+mj-lt"/>
                        </a:rPr>
                        <a:t>Programmeringssprog</a:t>
                      </a:r>
                    </a:p>
                  </a:txBody>
                  <a:tcPr/>
                </a:tc>
                <a:tc>
                  <a:txBody>
                    <a:bodyPr/>
                    <a:lstStyle/>
                    <a:p>
                      <a:r>
                        <a:rPr lang="da-DK" dirty="0">
                          <a:solidFill>
                            <a:schemeClr val="accent6">
                              <a:lumMod val="20000"/>
                              <a:lumOff val="80000"/>
                            </a:schemeClr>
                          </a:solidFill>
                        </a:rPr>
                        <a:t>C# </a:t>
                      </a:r>
                      <a:r>
                        <a:rPr lang="da-DK" dirty="0" err="1">
                          <a:solidFill>
                            <a:schemeClr val="accent6">
                              <a:lumMod val="20000"/>
                              <a:lumOff val="80000"/>
                            </a:schemeClr>
                          </a:solidFill>
                        </a:rPr>
                        <a:t>ver</a:t>
                      </a:r>
                      <a:r>
                        <a:rPr lang="da-DK" dirty="0">
                          <a:solidFill>
                            <a:schemeClr val="accent6">
                              <a:lumMod val="20000"/>
                              <a:lumOff val="80000"/>
                            </a:schemeClr>
                          </a:solidFill>
                        </a:rPr>
                        <a:t>. 12 og T-SQL</a:t>
                      </a:r>
                    </a:p>
                  </a:txBody>
                  <a:tcPr/>
                </a:tc>
                <a:extLst>
                  <a:ext uri="{0D108BD9-81ED-4DB2-BD59-A6C34878D82A}">
                    <a16:rowId xmlns:a16="http://schemas.microsoft.com/office/drawing/2014/main" val="284190601"/>
                  </a:ext>
                </a:extLst>
              </a:tr>
              <a:tr h="370840">
                <a:tc>
                  <a:txBody>
                    <a:bodyPr/>
                    <a:lstStyle/>
                    <a:p>
                      <a:r>
                        <a:rPr lang="da-DK" dirty="0">
                          <a:solidFill>
                            <a:schemeClr val="accent6">
                              <a:lumMod val="20000"/>
                              <a:lumOff val="80000"/>
                            </a:schemeClr>
                          </a:solidFill>
                          <a:latin typeface="+mj-lt"/>
                        </a:rPr>
                        <a:t>Afviklingsplatform (</a:t>
                      </a:r>
                      <a:r>
                        <a:rPr lang="da-DK" dirty="0" err="1">
                          <a:solidFill>
                            <a:schemeClr val="accent6">
                              <a:lumMod val="20000"/>
                              <a:lumOff val="80000"/>
                            </a:schemeClr>
                          </a:solidFill>
                          <a:latin typeface="+mj-lt"/>
                        </a:rPr>
                        <a:t>runtime</a:t>
                      </a:r>
                      <a:r>
                        <a:rPr lang="da-DK" dirty="0">
                          <a:solidFill>
                            <a:schemeClr val="accent6">
                              <a:lumMod val="20000"/>
                              <a:lumOff val="80000"/>
                            </a:schemeClr>
                          </a:solidFill>
                          <a:latin typeface="+mj-lt"/>
                        </a:rPr>
                        <a:t>)</a:t>
                      </a:r>
                    </a:p>
                  </a:txBody>
                  <a:tcPr/>
                </a:tc>
                <a:tc>
                  <a:txBody>
                    <a:bodyPr/>
                    <a:lstStyle/>
                    <a:p>
                      <a:r>
                        <a:rPr lang="da-DK" dirty="0">
                          <a:solidFill>
                            <a:schemeClr val="accent6">
                              <a:lumMod val="20000"/>
                              <a:lumOff val="80000"/>
                            </a:schemeClr>
                          </a:solidFill>
                        </a:rPr>
                        <a:t>.NET 8</a:t>
                      </a:r>
                    </a:p>
                  </a:txBody>
                  <a:tcPr/>
                </a:tc>
                <a:extLst>
                  <a:ext uri="{0D108BD9-81ED-4DB2-BD59-A6C34878D82A}">
                    <a16:rowId xmlns:a16="http://schemas.microsoft.com/office/drawing/2014/main" val="4116216995"/>
                  </a:ext>
                </a:extLst>
              </a:tr>
              <a:tr h="370840">
                <a:tc>
                  <a:txBody>
                    <a:bodyPr/>
                    <a:lstStyle/>
                    <a:p>
                      <a:r>
                        <a:rPr lang="da-DK" dirty="0">
                          <a:solidFill>
                            <a:schemeClr val="accent6">
                              <a:lumMod val="20000"/>
                              <a:lumOff val="80000"/>
                            </a:schemeClr>
                          </a:solidFill>
                          <a:latin typeface="+mj-lt"/>
                        </a:rPr>
                        <a:t>IDE</a:t>
                      </a:r>
                    </a:p>
                  </a:txBody>
                  <a:tcPr/>
                </a:tc>
                <a:tc>
                  <a:txBody>
                    <a:bodyPr/>
                    <a:lstStyle/>
                    <a:p>
                      <a:r>
                        <a:rPr lang="da-DK" dirty="0">
                          <a:solidFill>
                            <a:schemeClr val="accent6">
                              <a:lumMod val="20000"/>
                              <a:lumOff val="80000"/>
                            </a:schemeClr>
                          </a:solidFill>
                        </a:rPr>
                        <a:t>Visual Studio 2022 Enterprise</a:t>
                      </a:r>
                    </a:p>
                    <a:p>
                      <a:r>
                        <a:rPr lang="da-DK" dirty="0">
                          <a:solidFill>
                            <a:schemeClr val="accent6">
                              <a:lumMod val="20000"/>
                              <a:lumOff val="80000"/>
                            </a:schemeClr>
                          </a:solidFill>
                        </a:rPr>
                        <a:t>SQL Server Management Studio 19</a:t>
                      </a:r>
                    </a:p>
                  </a:txBody>
                  <a:tcPr/>
                </a:tc>
                <a:extLst>
                  <a:ext uri="{0D108BD9-81ED-4DB2-BD59-A6C34878D82A}">
                    <a16:rowId xmlns:a16="http://schemas.microsoft.com/office/drawing/2014/main" val="3890311343"/>
                  </a:ext>
                </a:extLst>
              </a:tr>
              <a:tr h="370840">
                <a:tc>
                  <a:txBody>
                    <a:bodyPr/>
                    <a:lstStyle/>
                    <a:p>
                      <a:r>
                        <a:rPr lang="da-DK" dirty="0">
                          <a:solidFill>
                            <a:schemeClr val="accent6">
                              <a:lumMod val="20000"/>
                              <a:lumOff val="80000"/>
                            </a:schemeClr>
                          </a:solidFill>
                          <a:latin typeface="+mj-lt"/>
                        </a:rPr>
                        <a:t>RDBMS (database system)</a:t>
                      </a:r>
                    </a:p>
                  </a:txBody>
                  <a:tcPr/>
                </a:tc>
                <a:tc>
                  <a:txBody>
                    <a:bodyPr/>
                    <a:lstStyle/>
                    <a:p>
                      <a:r>
                        <a:rPr lang="da-DK" dirty="0">
                          <a:solidFill>
                            <a:schemeClr val="accent6">
                              <a:lumMod val="20000"/>
                              <a:lumOff val="80000"/>
                            </a:schemeClr>
                          </a:solidFill>
                        </a:rPr>
                        <a:t>SQL Server 2019 Express Edition</a:t>
                      </a:r>
                    </a:p>
                  </a:txBody>
                  <a:tcPr/>
                </a:tc>
                <a:extLst>
                  <a:ext uri="{0D108BD9-81ED-4DB2-BD59-A6C34878D82A}">
                    <a16:rowId xmlns:a16="http://schemas.microsoft.com/office/drawing/2014/main" val="4094256414"/>
                  </a:ext>
                </a:extLst>
              </a:tr>
              <a:tr h="370840">
                <a:tc>
                  <a:txBody>
                    <a:bodyPr/>
                    <a:lstStyle/>
                    <a:p>
                      <a:r>
                        <a:rPr lang="da-DK" dirty="0">
                          <a:solidFill>
                            <a:schemeClr val="accent6">
                              <a:lumMod val="20000"/>
                              <a:lumOff val="80000"/>
                            </a:schemeClr>
                          </a:solidFill>
                          <a:latin typeface="+mj-lt"/>
                        </a:rPr>
                        <a:t>Klient-server</a:t>
                      </a:r>
                    </a:p>
                  </a:txBody>
                  <a:tcPr/>
                </a:tc>
                <a:tc>
                  <a:txBody>
                    <a:bodyPr/>
                    <a:lstStyle/>
                    <a:p>
                      <a:r>
                        <a:rPr lang="da-DK" dirty="0">
                          <a:solidFill>
                            <a:schemeClr val="accent6">
                              <a:lumMod val="20000"/>
                              <a:lumOff val="80000"/>
                            </a:schemeClr>
                          </a:solidFill>
                        </a:rPr>
                        <a:t>MVC REST API (HTTP, JSON)</a:t>
                      </a:r>
                    </a:p>
                  </a:txBody>
                  <a:tcPr/>
                </a:tc>
                <a:extLst>
                  <a:ext uri="{0D108BD9-81ED-4DB2-BD59-A6C34878D82A}">
                    <a16:rowId xmlns:a16="http://schemas.microsoft.com/office/drawing/2014/main" val="333900530"/>
                  </a:ext>
                </a:extLst>
              </a:tr>
              <a:tr h="370840">
                <a:tc>
                  <a:txBody>
                    <a:bodyPr/>
                    <a:lstStyle/>
                    <a:p>
                      <a:r>
                        <a:rPr lang="da-DK" dirty="0">
                          <a:solidFill>
                            <a:schemeClr val="accent6">
                              <a:lumMod val="20000"/>
                              <a:lumOff val="80000"/>
                            </a:schemeClr>
                          </a:solidFill>
                          <a:latin typeface="+mj-lt"/>
                        </a:rPr>
                        <a:t>Versionsstyring</a:t>
                      </a:r>
                    </a:p>
                  </a:txBody>
                  <a:tcPr/>
                </a:tc>
                <a:tc>
                  <a:txBody>
                    <a:bodyPr/>
                    <a:lstStyle/>
                    <a:p>
                      <a:r>
                        <a:rPr lang="da-DK" dirty="0">
                          <a:solidFill>
                            <a:schemeClr val="accent6">
                              <a:lumMod val="20000"/>
                              <a:lumOff val="80000"/>
                            </a:schemeClr>
                          </a:solidFill>
                        </a:rPr>
                        <a:t>Git og GitHub</a:t>
                      </a:r>
                    </a:p>
                  </a:txBody>
                  <a:tcPr/>
                </a:tc>
                <a:extLst>
                  <a:ext uri="{0D108BD9-81ED-4DB2-BD59-A6C34878D82A}">
                    <a16:rowId xmlns:a16="http://schemas.microsoft.com/office/drawing/2014/main" val="4182108026"/>
                  </a:ext>
                </a:extLst>
              </a:tr>
              <a:tr h="370840">
                <a:tc>
                  <a:txBody>
                    <a:bodyPr/>
                    <a:lstStyle/>
                    <a:p>
                      <a:r>
                        <a:rPr lang="da-DK" dirty="0">
                          <a:solidFill>
                            <a:schemeClr val="accent6">
                              <a:lumMod val="20000"/>
                              <a:lumOff val="80000"/>
                            </a:schemeClr>
                          </a:solidFill>
                          <a:latin typeface="+mj-lt"/>
                        </a:rPr>
                        <a:t>Systemudviklingsmetoder</a:t>
                      </a:r>
                    </a:p>
                  </a:txBody>
                  <a:tcPr/>
                </a:tc>
                <a:tc>
                  <a:txBody>
                    <a:bodyPr/>
                    <a:lstStyle/>
                    <a:p>
                      <a:endParaRPr lang="da-DK" dirty="0">
                        <a:solidFill>
                          <a:schemeClr val="accent6">
                            <a:lumMod val="20000"/>
                            <a:lumOff val="80000"/>
                          </a:schemeClr>
                        </a:solidFill>
                      </a:endParaRPr>
                    </a:p>
                  </a:txBody>
                  <a:tcPr/>
                </a:tc>
                <a:extLst>
                  <a:ext uri="{0D108BD9-81ED-4DB2-BD59-A6C34878D82A}">
                    <a16:rowId xmlns:a16="http://schemas.microsoft.com/office/drawing/2014/main" val="1337187283"/>
                  </a:ext>
                </a:extLst>
              </a:tr>
            </a:tbl>
          </a:graphicData>
        </a:graphic>
      </p:graphicFrame>
    </p:spTree>
    <p:extLst>
      <p:ext uri="{BB962C8B-B14F-4D97-AF65-F5344CB8AC3E}">
        <p14:creationId xmlns:p14="http://schemas.microsoft.com/office/powerpoint/2010/main" val="2162012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2. Teknologier</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02: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Fagets Tilrettelæggelse</a:t>
            </a:r>
          </a:p>
        </p:txBody>
      </p:sp>
      <p:graphicFrame>
        <p:nvGraphicFramePr>
          <p:cNvPr id="10" name="Tabel 9">
            <a:extLst>
              <a:ext uri="{FF2B5EF4-FFF2-40B4-BE49-F238E27FC236}">
                <a16:creationId xmlns:a16="http://schemas.microsoft.com/office/drawing/2014/main" id="{B013A865-A215-4C65-826F-2746C2A61A62}"/>
              </a:ext>
            </a:extLst>
          </p:cNvPr>
          <p:cNvGraphicFramePr>
            <a:graphicFrameLocks noGrp="1"/>
          </p:cNvGraphicFramePr>
          <p:nvPr>
            <p:extLst>
              <p:ext uri="{D42A27DB-BD31-4B8C-83A1-F6EECF244321}">
                <p14:modId xmlns:p14="http://schemas.microsoft.com/office/powerpoint/2010/main" val="3086057188"/>
              </p:ext>
            </p:extLst>
          </p:nvPr>
        </p:nvGraphicFramePr>
        <p:xfrm>
          <a:off x="2032000" y="1838451"/>
          <a:ext cx="8128000" cy="3230880"/>
        </p:xfrm>
        <a:graphic>
          <a:graphicData uri="http://schemas.openxmlformats.org/drawingml/2006/table">
            <a:tbl>
              <a:tblPr firstRow="1" bandRow="1">
                <a:solidFill>
                  <a:schemeClr val="bg1">
                    <a:lumMod val="75000"/>
                    <a:lumOff val="25000"/>
                  </a:schemeClr>
                </a:solidFill>
                <a:tableStyleId>{17292A2E-F333-43FB-9621-5CBBE7FDCDCB}</a:tableStyleId>
              </a:tblPr>
              <a:tblGrid>
                <a:gridCol w="3445256">
                  <a:extLst>
                    <a:ext uri="{9D8B030D-6E8A-4147-A177-3AD203B41FA5}">
                      <a16:colId xmlns:a16="http://schemas.microsoft.com/office/drawing/2014/main" val="1442328761"/>
                    </a:ext>
                  </a:extLst>
                </a:gridCol>
                <a:gridCol w="4682744">
                  <a:extLst>
                    <a:ext uri="{9D8B030D-6E8A-4147-A177-3AD203B41FA5}">
                      <a16:colId xmlns:a16="http://schemas.microsoft.com/office/drawing/2014/main" val="1483579958"/>
                    </a:ext>
                  </a:extLst>
                </a:gridCol>
              </a:tblGrid>
              <a:tr h="370840">
                <a:tc>
                  <a:txBody>
                    <a:bodyPr/>
                    <a:lstStyle/>
                    <a:p>
                      <a:r>
                        <a:rPr lang="da-DK" dirty="0">
                          <a:solidFill>
                            <a:schemeClr val="bg1">
                              <a:lumMod val="85000"/>
                              <a:lumOff val="15000"/>
                            </a:schemeClr>
                          </a:solidFill>
                          <a:latin typeface="+mn-lt"/>
                        </a:rPr>
                        <a:t>Værktøj</a:t>
                      </a:r>
                    </a:p>
                  </a:txBody>
                  <a:tcPr/>
                </a:tc>
                <a:tc>
                  <a:txBody>
                    <a:bodyPr/>
                    <a:lstStyle/>
                    <a:p>
                      <a:r>
                        <a:rPr lang="da-DK" dirty="0">
                          <a:solidFill>
                            <a:schemeClr val="bg1">
                              <a:lumMod val="85000"/>
                              <a:lumOff val="15000"/>
                            </a:schemeClr>
                          </a:solidFill>
                          <a:latin typeface="+mn-lt"/>
                        </a:rPr>
                        <a:t>Valgt teknologi</a:t>
                      </a:r>
                    </a:p>
                  </a:txBody>
                  <a:tcPr/>
                </a:tc>
                <a:extLst>
                  <a:ext uri="{0D108BD9-81ED-4DB2-BD59-A6C34878D82A}">
                    <a16:rowId xmlns:a16="http://schemas.microsoft.com/office/drawing/2014/main" val="1190975302"/>
                  </a:ext>
                </a:extLst>
              </a:tr>
              <a:tr h="370840">
                <a:tc>
                  <a:txBody>
                    <a:bodyPr/>
                    <a:lstStyle/>
                    <a:p>
                      <a:r>
                        <a:rPr lang="da-DK" dirty="0">
                          <a:solidFill>
                            <a:schemeClr val="accent6">
                              <a:lumMod val="20000"/>
                              <a:lumOff val="80000"/>
                            </a:schemeClr>
                          </a:solidFill>
                          <a:latin typeface="+mj-lt"/>
                        </a:rPr>
                        <a:t>Programmeringssprog</a:t>
                      </a:r>
                    </a:p>
                  </a:txBody>
                  <a:tcPr/>
                </a:tc>
                <a:tc>
                  <a:txBody>
                    <a:bodyPr/>
                    <a:lstStyle/>
                    <a:p>
                      <a:r>
                        <a:rPr lang="da-DK" dirty="0">
                          <a:solidFill>
                            <a:schemeClr val="accent6">
                              <a:lumMod val="20000"/>
                              <a:lumOff val="80000"/>
                            </a:schemeClr>
                          </a:solidFill>
                        </a:rPr>
                        <a:t>C# </a:t>
                      </a:r>
                      <a:r>
                        <a:rPr lang="da-DK" dirty="0" err="1">
                          <a:solidFill>
                            <a:schemeClr val="accent6">
                              <a:lumMod val="20000"/>
                              <a:lumOff val="80000"/>
                            </a:schemeClr>
                          </a:solidFill>
                        </a:rPr>
                        <a:t>ver</a:t>
                      </a:r>
                      <a:r>
                        <a:rPr lang="da-DK" dirty="0">
                          <a:solidFill>
                            <a:schemeClr val="accent6">
                              <a:lumMod val="20000"/>
                              <a:lumOff val="80000"/>
                            </a:schemeClr>
                          </a:solidFill>
                        </a:rPr>
                        <a:t>. 12 og T-SQL</a:t>
                      </a:r>
                    </a:p>
                  </a:txBody>
                  <a:tcPr/>
                </a:tc>
                <a:extLst>
                  <a:ext uri="{0D108BD9-81ED-4DB2-BD59-A6C34878D82A}">
                    <a16:rowId xmlns:a16="http://schemas.microsoft.com/office/drawing/2014/main" val="284190601"/>
                  </a:ext>
                </a:extLst>
              </a:tr>
              <a:tr h="370840">
                <a:tc>
                  <a:txBody>
                    <a:bodyPr/>
                    <a:lstStyle/>
                    <a:p>
                      <a:r>
                        <a:rPr lang="da-DK" dirty="0">
                          <a:solidFill>
                            <a:schemeClr val="accent6">
                              <a:lumMod val="20000"/>
                              <a:lumOff val="80000"/>
                            </a:schemeClr>
                          </a:solidFill>
                          <a:latin typeface="+mj-lt"/>
                        </a:rPr>
                        <a:t>Afviklingsplatform (</a:t>
                      </a:r>
                      <a:r>
                        <a:rPr lang="da-DK" dirty="0" err="1">
                          <a:solidFill>
                            <a:schemeClr val="accent6">
                              <a:lumMod val="20000"/>
                              <a:lumOff val="80000"/>
                            </a:schemeClr>
                          </a:solidFill>
                          <a:latin typeface="+mj-lt"/>
                        </a:rPr>
                        <a:t>runtime</a:t>
                      </a:r>
                      <a:r>
                        <a:rPr lang="da-DK" dirty="0">
                          <a:solidFill>
                            <a:schemeClr val="accent6">
                              <a:lumMod val="20000"/>
                              <a:lumOff val="80000"/>
                            </a:schemeClr>
                          </a:solidFill>
                          <a:latin typeface="+mj-lt"/>
                        </a:rPr>
                        <a:t>)</a:t>
                      </a:r>
                    </a:p>
                  </a:txBody>
                  <a:tcPr/>
                </a:tc>
                <a:tc>
                  <a:txBody>
                    <a:bodyPr/>
                    <a:lstStyle/>
                    <a:p>
                      <a:r>
                        <a:rPr lang="da-DK" dirty="0">
                          <a:solidFill>
                            <a:schemeClr val="accent6">
                              <a:lumMod val="20000"/>
                              <a:lumOff val="80000"/>
                            </a:schemeClr>
                          </a:solidFill>
                        </a:rPr>
                        <a:t>.NET 8</a:t>
                      </a:r>
                    </a:p>
                  </a:txBody>
                  <a:tcPr/>
                </a:tc>
                <a:extLst>
                  <a:ext uri="{0D108BD9-81ED-4DB2-BD59-A6C34878D82A}">
                    <a16:rowId xmlns:a16="http://schemas.microsoft.com/office/drawing/2014/main" val="4116216995"/>
                  </a:ext>
                </a:extLst>
              </a:tr>
              <a:tr h="370840">
                <a:tc>
                  <a:txBody>
                    <a:bodyPr/>
                    <a:lstStyle/>
                    <a:p>
                      <a:r>
                        <a:rPr lang="da-DK" dirty="0">
                          <a:solidFill>
                            <a:schemeClr val="accent6">
                              <a:lumMod val="20000"/>
                              <a:lumOff val="80000"/>
                            </a:schemeClr>
                          </a:solidFill>
                          <a:latin typeface="+mj-lt"/>
                        </a:rPr>
                        <a:t>IDE</a:t>
                      </a:r>
                    </a:p>
                  </a:txBody>
                  <a:tcPr/>
                </a:tc>
                <a:tc>
                  <a:txBody>
                    <a:bodyPr/>
                    <a:lstStyle/>
                    <a:p>
                      <a:r>
                        <a:rPr lang="da-DK" dirty="0">
                          <a:solidFill>
                            <a:schemeClr val="accent6">
                              <a:lumMod val="20000"/>
                              <a:lumOff val="80000"/>
                            </a:schemeClr>
                          </a:solidFill>
                        </a:rPr>
                        <a:t>Visual Studio 2022 Enterprise</a:t>
                      </a:r>
                    </a:p>
                    <a:p>
                      <a:r>
                        <a:rPr lang="da-DK" dirty="0">
                          <a:solidFill>
                            <a:schemeClr val="accent6">
                              <a:lumMod val="20000"/>
                              <a:lumOff val="80000"/>
                            </a:schemeClr>
                          </a:solidFill>
                        </a:rPr>
                        <a:t>SQL Server Management Studio 19</a:t>
                      </a:r>
                    </a:p>
                  </a:txBody>
                  <a:tcPr/>
                </a:tc>
                <a:extLst>
                  <a:ext uri="{0D108BD9-81ED-4DB2-BD59-A6C34878D82A}">
                    <a16:rowId xmlns:a16="http://schemas.microsoft.com/office/drawing/2014/main" val="3890311343"/>
                  </a:ext>
                </a:extLst>
              </a:tr>
              <a:tr h="370840">
                <a:tc>
                  <a:txBody>
                    <a:bodyPr/>
                    <a:lstStyle/>
                    <a:p>
                      <a:r>
                        <a:rPr lang="da-DK" dirty="0">
                          <a:solidFill>
                            <a:schemeClr val="accent6">
                              <a:lumMod val="20000"/>
                              <a:lumOff val="80000"/>
                            </a:schemeClr>
                          </a:solidFill>
                          <a:latin typeface="+mj-lt"/>
                        </a:rPr>
                        <a:t>RDBMS (database system)</a:t>
                      </a:r>
                    </a:p>
                  </a:txBody>
                  <a:tcPr/>
                </a:tc>
                <a:tc>
                  <a:txBody>
                    <a:bodyPr/>
                    <a:lstStyle/>
                    <a:p>
                      <a:r>
                        <a:rPr lang="da-DK" dirty="0">
                          <a:solidFill>
                            <a:schemeClr val="accent6">
                              <a:lumMod val="20000"/>
                              <a:lumOff val="80000"/>
                            </a:schemeClr>
                          </a:solidFill>
                        </a:rPr>
                        <a:t>SQL Server 2019 Express Edition</a:t>
                      </a:r>
                    </a:p>
                  </a:txBody>
                  <a:tcPr/>
                </a:tc>
                <a:extLst>
                  <a:ext uri="{0D108BD9-81ED-4DB2-BD59-A6C34878D82A}">
                    <a16:rowId xmlns:a16="http://schemas.microsoft.com/office/drawing/2014/main" val="4094256414"/>
                  </a:ext>
                </a:extLst>
              </a:tr>
              <a:tr h="370840">
                <a:tc>
                  <a:txBody>
                    <a:bodyPr/>
                    <a:lstStyle/>
                    <a:p>
                      <a:r>
                        <a:rPr lang="da-DK" dirty="0">
                          <a:solidFill>
                            <a:schemeClr val="accent6">
                              <a:lumMod val="20000"/>
                              <a:lumOff val="80000"/>
                            </a:schemeClr>
                          </a:solidFill>
                          <a:latin typeface="+mj-lt"/>
                        </a:rPr>
                        <a:t>Klient-server</a:t>
                      </a:r>
                    </a:p>
                  </a:txBody>
                  <a:tcPr/>
                </a:tc>
                <a:tc>
                  <a:txBody>
                    <a:bodyPr/>
                    <a:lstStyle/>
                    <a:p>
                      <a:r>
                        <a:rPr lang="da-DK" dirty="0">
                          <a:solidFill>
                            <a:schemeClr val="accent6">
                              <a:lumMod val="20000"/>
                              <a:lumOff val="80000"/>
                            </a:schemeClr>
                          </a:solidFill>
                        </a:rPr>
                        <a:t>MVC REST API (HTTP, JSON)</a:t>
                      </a:r>
                    </a:p>
                  </a:txBody>
                  <a:tcPr/>
                </a:tc>
                <a:extLst>
                  <a:ext uri="{0D108BD9-81ED-4DB2-BD59-A6C34878D82A}">
                    <a16:rowId xmlns:a16="http://schemas.microsoft.com/office/drawing/2014/main" val="333900530"/>
                  </a:ext>
                </a:extLst>
              </a:tr>
              <a:tr h="370840">
                <a:tc>
                  <a:txBody>
                    <a:bodyPr/>
                    <a:lstStyle/>
                    <a:p>
                      <a:r>
                        <a:rPr lang="da-DK" dirty="0">
                          <a:solidFill>
                            <a:schemeClr val="accent6">
                              <a:lumMod val="20000"/>
                              <a:lumOff val="80000"/>
                            </a:schemeClr>
                          </a:solidFill>
                          <a:latin typeface="+mj-lt"/>
                        </a:rPr>
                        <a:t>Versionsstyring</a:t>
                      </a:r>
                    </a:p>
                  </a:txBody>
                  <a:tcPr/>
                </a:tc>
                <a:tc>
                  <a:txBody>
                    <a:bodyPr/>
                    <a:lstStyle/>
                    <a:p>
                      <a:r>
                        <a:rPr lang="da-DK" dirty="0">
                          <a:solidFill>
                            <a:schemeClr val="accent6">
                              <a:lumMod val="20000"/>
                              <a:lumOff val="80000"/>
                            </a:schemeClr>
                          </a:solidFill>
                        </a:rPr>
                        <a:t>Git og GitHub</a:t>
                      </a:r>
                    </a:p>
                  </a:txBody>
                  <a:tcPr/>
                </a:tc>
                <a:extLst>
                  <a:ext uri="{0D108BD9-81ED-4DB2-BD59-A6C34878D82A}">
                    <a16:rowId xmlns:a16="http://schemas.microsoft.com/office/drawing/2014/main" val="4182108026"/>
                  </a:ext>
                </a:extLst>
              </a:tr>
              <a:tr h="279909">
                <a:tc>
                  <a:txBody>
                    <a:bodyPr/>
                    <a:lstStyle/>
                    <a:p>
                      <a:r>
                        <a:rPr lang="da-DK" dirty="0">
                          <a:solidFill>
                            <a:schemeClr val="accent6">
                              <a:lumMod val="20000"/>
                              <a:lumOff val="80000"/>
                            </a:schemeClr>
                          </a:solidFill>
                          <a:latin typeface="+mj-lt"/>
                        </a:rPr>
                        <a:t>Systemudviklingsmetoder</a:t>
                      </a:r>
                    </a:p>
                  </a:txBody>
                  <a:tcPr/>
                </a:tc>
                <a:tc>
                  <a:txBody>
                    <a:bodyPr/>
                    <a:lstStyle/>
                    <a:p>
                      <a:r>
                        <a:rPr lang="da-DK" dirty="0">
                          <a:solidFill>
                            <a:schemeClr val="accent6">
                              <a:lumMod val="20000"/>
                              <a:lumOff val="80000"/>
                            </a:schemeClr>
                          </a:solidFill>
                        </a:rPr>
                        <a:t>Agil og tilpasset SCRUM</a:t>
                      </a:r>
                    </a:p>
                  </a:txBody>
                  <a:tcPr/>
                </a:tc>
                <a:extLst>
                  <a:ext uri="{0D108BD9-81ED-4DB2-BD59-A6C34878D82A}">
                    <a16:rowId xmlns:a16="http://schemas.microsoft.com/office/drawing/2014/main" val="1337187283"/>
                  </a:ext>
                </a:extLst>
              </a:tr>
            </a:tbl>
          </a:graphicData>
        </a:graphic>
      </p:graphicFrame>
    </p:spTree>
    <p:extLst>
      <p:ext uri="{BB962C8B-B14F-4D97-AF65-F5344CB8AC3E}">
        <p14:creationId xmlns:p14="http://schemas.microsoft.com/office/powerpoint/2010/main" val="3262795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Agenda</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02: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Fagets Tilrettelæggelse</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3266663"/>
          </a:xfrm>
          <a:prstGeom prst="rect">
            <a:avLst/>
          </a:prstGeom>
          <a:noFill/>
          <a:effectLst>
            <a:outerShdw blurRad="50800" dist="38100" dir="16200000" rotWithShape="0">
              <a:prstClr val="black">
                <a:alpha val="40000"/>
              </a:prstClr>
            </a:outerShdw>
          </a:effectLst>
        </p:spPr>
        <p:txBody>
          <a:bodyPr wrap="square" rtlCol="0">
            <a:spAutoFit/>
          </a:bodyPr>
          <a:lstStyle/>
          <a:p>
            <a:pPr marL="457200" indent="-457200">
              <a:lnSpc>
                <a:spcPct val="150000"/>
              </a:lnSpc>
              <a:buFont typeface="+mj-lt"/>
              <a:buAutoNum type="arabicPeriod"/>
            </a:pPr>
            <a:r>
              <a:rPr lang="da-DK" sz="2000" dirty="0">
                <a:solidFill>
                  <a:schemeClr val="bg2">
                    <a:lumMod val="50000"/>
                    <a:lumOff val="50000"/>
                  </a:schemeClr>
                </a:solidFill>
              </a:rPr>
              <a:t>Casen</a:t>
            </a:r>
          </a:p>
          <a:p>
            <a:pPr marL="457200" indent="-457200">
              <a:lnSpc>
                <a:spcPct val="150000"/>
              </a:lnSpc>
              <a:buFont typeface="+mj-lt"/>
              <a:buAutoNum type="arabicPeriod"/>
            </a:pPr>
            <a:r>
              <a:rPr lang="da-DK" sz="2000" dirty="0">
                <a:solidFill>
                  <a:schemeClr val="bg2">
                    <a:lumMod val="50000"/>
                    <a:lumOff val="50000"/>
                  </a:schemeClr>
                </a:solidFill>
              </a:rPr>
              <a:t>Teknologier</a:t>
            </a:r>
          </a:p>
          <a:p>
            <a:pPr marL="457200" indent="-457200">
              <a:lnSpc>
                <a:spcPct val="150000"/>
              </a:lnSpc>
              <a:buFont typeface="+mj-lt"/>
              <a:buAutoNum type="arabicPeriod"/>
            </a:pPr>
            <a:r>
              <a:rPr lang="da-DK" sz="2000" b="1" dirty="0">
                <a:solidFill>
                  <a:schemeClr val="tx2">
                    <a:lumMod val="20000"/>
                    <a:lumOff val="80000"/>
                  </a:schemeClr>
                </a:solidFill>
              </a:rPr>
              <a:t>Særlige fokusområder</a:t>
            </a:r>
          </a:p>
          <a:p>
            <a:pPr marL="457200" indent="-457200">
              <a:lnSpc>
                <a:spcPct val="150000"/>
              </a:lnSpc>
              <a:buFont typeface="+mj-lt"/>
              <a:buAutoNum type="arabicPeriod"/>
            </a:pPr>
            <a:r>
              <a:rPr lang="da-DK" sz="2000" dirty="0">
                <a:solidFill>
                  <a:schemeClr val="tx2">
                    <a:lumMod val="20000"/>
                    <a:lumOff val="80000"/>
                  </a:schemeClr>
                </a:solidFill>
              </a:rPr>
              <a:t>Dagligdagen</a:t>
            </a:r>
          </a:p>
          <a:p>
            <a:pPr marL="457200" indent="-457200">
              <a:lnSpc>
                <a:spcPct val="150000"/>
              </a:lnSpc>
              <a:buFont typeface="+mj-lt"/>
              <a:buAutoNum type="arabicPeriod"/>
            </a:pPr>
            <a:r>
              <a:rPr lang="da-DK" sz="2000" dirty="0">
                <a:solidFill>
                  <a:schemeClr val="tx2">
                    <a:lumMod val="20000"/>
                    <a:lumOff val="80000"/>
                  </a:schemeClr>
                </a:solidFill>
              </a:rPr>
              <a:t>FPSA Evalueringsform</a:t>
            </a:r>
          </a:p>
          <a:p>
            <a:pPr marL="457200" indent="-457200">
              <a:lnSpc>
                <a:spcPct val="150000"/>
              </a:lnSpc>
              <a:buFont typeface="+mj-lt"/>
              <a:buAutoNum type="arabicPeriod"/>
            </a:pPr>
            <a:r>
              <a:rPr lang="da-DK" sz="2000" dirty="0">
                <a:solidFill>
                  <a:schemeClr val="tx2">
                    <a:lumMod val="20000"/>
                    <a:lumOff val="80000"/>
                  </a:schemeClr>
                </a:solidFill>
              </a:rPr>
              <a:t>Forventningsafstemning</a:t>
            </a:r>
          </a:p>
          <a:p>
            <a:pPr marL="457200" indent="-457200">
              <a:lnSpc>
                <a:spcPct val="150000"/>
              </a:lnSpc>
              <a:buFont typeface="+mj-lt"/>
              <a:buAutoNum type="arabicPeriod"/>
            </a:pPr>
            <a:endParaRPr lang="da-DK" sz="2000" dirty="0">
              <a:solidFill>
                <a:schemeClr val="tx2">
                  <a:lumMod val="20000"/>
                  <a:lumOff val="80000"/>
                </a:schemeClr>
              </a:solidFill>
            </a:endParaRPr>
          </a:p>
        </p:txBody>
      </p:sp>
    </p:spTree>
    <p:extLst>
      <p:ext uri="{BB962C8B-B14F-4D97-AF65-F5344CB8AC3E}">
        <p14:creationId xmlns:p14="http://schemas.microsoft.com/office/powerpoint/2010/main" val="130787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3. Særlige fokusområder</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02: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Fagets Tilrettelæggelse</a:t>
            </a:r>
          </a:p>
        </p:txBody>
      </p:sp>
      <p:sp>
        <p:nvSpPr>
          <p:cNvPr id="9" name="Tekstfelt 8">
            <a:extLst>
              <a:ext uri="{FF2B5EF4-FFF2-40B4-BE49-F238E27FC236}">
                <a16:creationId xmlns:a16="http://schemas.microsoft.com/office/drawing/2014/main" id="{8E5B0343-3B39-4DB8-8F43-B539D5F2A94D}"/>
              </a:ext>
            </a:extLst>
          </p:cNvPr>
          <p:cNvSpPr txBox="1"/>
          <p:nvPr/>
        </p:nvSpPr>
        <p:spPr>
          <a:xfrm>
            <a:off x="1654571" y="1941883"/>
            <a:ext cx="8882744" cy="3266663"/>
          </a:xfrm>
          <a:prstGeom prst="rect">
            <a:avLst/>
          </a:prstGeom>
          <a:noFill/>
          <a:effectLst>
            <a:outerShdw blurRad="50800" dist="38100" dir="16200000" rotWithShape="0">
              <a:prstClr val="black">
                <a:alpha val="40000"/>
              </a:prstClr>
            </a:outerShdw>
          </a:effectLst>
        </p:spPr>
        <p:txBody>
          <a:bodyPr wrap="square" rtlCol="0">
            <a:spAutoFit/>
          </a:bodyPr>
          <a:lstStyle/>
          <a:p>
            <a:pPr algn="ctr">
              <a:lnSpc>
                <a:spcPct val="150000"/>
              </a:lnSpc>
            </a:pPr>
            <a:r>
              <a:rPr lang="da-DK" sz="2000" b="1" dirty="0">
                <a:solidFill>
                  <a:schemeClr val="tx2">
                    <a:lumMod val="20000"/>
                    <a:lumOff val="80000"/>
                  </a:schemeClr>
                </a:solidFill>
              </a:rPr>
              <a:t>Objekt Orienteret Programmering</a:t>
            </a:r>
          </a:p>
          <a:p>
            <a:pPr algn="ctr">
              <a:lnSpc>
                <a:spcPct val="150000"/>
              </a:lnSpc>
            </a:pPr>
            <a:endParaRPr lang="da-DK" sz="2000" b="1" dirty="0">
              <a:solidFill>
                <a:schemeClr val="tx2">
                  <a:lumMod val="20000"/>
                  <a:lumOff val="80000"/>
                </a:schemeClr>
              </a:solidFill>
            </a:endParaRPr>
          </a:p>
          <a:p>
            <a:pPr algn="ctr">
              <a:lnSpc>
                <a:spcPct val="150000"/>
              </a:lnSpc>
            </a:pPr>
            <a:r>
              <a:rPr lang="da-DK" sz="2000" b="1" dirty="0">
                <a:solidFill>
                  <a:schemeClr val="tx2">
                    <a:lumMod val="20000"/>
                    <a:lumOff val="80000"/>
                  </a:schemeClr>
                </a:solidFill>
              </a:rPr>
              <a:t>Forretningsdomæneforståelse</a:t>
            </a:r>
          </a:p>
          <a:p>
            <a:pPr algn="ctr">
              <a:lnSpc>
                <a:spcPct val="150000"/>
              </a:lnSpc>
            </a:pPr>
            <a:endParaRPr lang="da-DK" sz="2000" b="1" dirty="0">
              <a:solidFill>
                <a:schemeClr val="tx2">
                  <a:lumMod val="20000"/>
                  <a:lumOff val="80000"/>
                </a:schemeClr>
              </a:solidFill>
            </a:endParaRPr>
          </a:p>
          <a:p>
            <a:pPr algn="ctr">
              <a:lnSpc>
                <a:spcPct val="150000"/>
              </a:lnSpc>
            </a:pPr>
            <a:r>
              <a:rPr lang="da-DK" sz="2000" b="1" dirty="0">
                <a:solidFill>
                  <a:schemeClr val="tx2">
                    <a:lumMod val="20000"/>
                    <a:lumOff val="80000"/>
                  </a:schemeClr>
                </a:solidFill>
              </a:rPr>
              <a:t>Kvalitet</a:t>
            </a:r>
          </a:p>
          <a:p>
            <a:pPr algn="ctr">
              <a:lnSpc>
                <a:spcPct val="150000"/>
              </a:lnSpc>
            </a:pPr>
            <a:endParaRPr lang="da-DK" sz="2000" b="1" dirty="0">
              <a:solidFill>
                <a:schemeClr val="tx2">
                  <a:lumMod val="20000"/>
                  <a:lumOff val="80000"/>
                </a:schemeClr>
              </a:solidFill>
            </a:endParaRPr>
          </a:p>
          <a:p>
            <a:pPr algn="ctr">
              <a:lnSpc>
                <a:spcPct val="150000"/>
              </a:lnSpc>
            </a:pPr>
            <a:r>
              <a:rPr lang="da-DK" sz="2000" b="1" dirty="0">
                <a:solidFill>
                  <a:schemeClr val="tx2">
                    <a:lumMod val="20000"/>
                    <a:lumOff val="80000"/>
                  </a:schemeClr>
                </a:solidFill>
              </a:rPr>
              <a:t>Infrastruktur</a:t>
            </a:r>
          </a:p>
        </p:txBody>
      </p:sp>
    </p:spTree>
    <p:extLst>
      <p:ext uri="{BB962C8B-B14F-4D97-AF65-F5344CB8AC3E}">
        <p14:creationId xmlns:p14="http://schemas.microsoft.com/office/powerpoint/2010/main" val="1488530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3. Særlige fokusområder</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02: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Fagets Tilrettelæggelse</a:t>
            </a:r>
          </a:p>
        </p:txBody>
      </p:sp>
      <p:sp>
        <p:nvSpPr>
          <p:cNvPr id="9" name="Tekstfelt 8">
            <a:extLst>
              <a:ext uri="{FF2B5EF4-FFF2-40B4-BE49-F238E27FC236}">
                <a16:creationId xmlns:a16="http://schemas.microsoft.com/office/drawing/2014/main" id="{8E5B0343-3B39-4DB8-8F43-B539D5F2A94D}"/>
              </a:ext>
            </a:extLst>
          </p:cNvPr>
          <p:cNvSpPr txBox="1"/>
          <p:nvPr/>
        </p:nvSpPr>
        <p:spPr>
          <a:xfrm>
            <a:off x="1654571" y="1630987"/>
            <a:ext cx="8882744" cy="2804999"/>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Infrastruktur:</a:t>
            </a:r>
          </a:p>
          <a:p>
            <a:pPr marL="342900" indent="-342900">
              <a:lnSpc>
                <a:spcPct val="150000"/>
              </a:lnSpc>
              <a:buFont typeface="Arial" panose="020B0604020202020204" pitchFamily="34" charset="0"/>
              <a:buChar char="•"/>
            </a:pPr>
            <a:endParaRPr lang="da-DK" sz="2000" dirty="0">
              <a:solidFill>
                <a:schemeClr val="tx2">
                  <a:lumMod val="20000"/>
                  <a:lumOff val="80000"/>
                </a:schemeClr>
              </a:solidFill>
            </a:endParaRPr>
          </a:p>
          <a:p>
            <a:pPr marL="342900" indent="-342900">
              <a:lnSpc>
                <a:spcPct val="150000"/>
              </a:lnSpc>
              <a:buFont typeface="Arial" panose="020B0604020202020204" pitchFamily="34" charset="0"/>
              <a:buChar char="•"/>
            </a:pPr>
            <a:endParaRPr lang="da-DK" sz="2000" dirty="0">
              <a:solidFill>
                <a:schemeClr val="tx2">
                  <a:lumMod val="20000"/>
                  <a:lumOff val="80000"/>
                </a:schemeClr>
              </a:solidFill>
            </a:endParaRPr>
          </a:p>
          <a:p>
            <a:pPr marL="342900" indent="-342900">
              <a:lnSpc>
                <a:spcPct val="150000"/>
              </a:lnSpc>
              <a:buFont typeface="Arial" panose="020B0604020202020204" pitchFamily="34" charset="0"/>
              <a:buChar char="•"/>
            </a:pPr>
            <a:endParaRPr lang="da-DK" sz="2000" dirty="0">
              <a:solidFill>
                <a:schemeClr val="tx2">
                  <a:lumMod val="20000"/>
                  <a:lumOff val="80000"/>
                </a:schemeClr>
              </a:solidFill>
            </a:endParaRPr>
          </a:p>
          <a:p>
            <a:pPr marL="342900" indent="-342900">
              <a:lnSpc>
                <a:spcPct val="150000"/>
              </a:lnSpc>
              <a:buFont typeface="Arial" panose="020B0604020202020204" pitchFamily="34" charset="0"/>
              <a:buChar char="•"/>
            </a:pPr>
            <a:endParaRPr lang="da-DK" sz="2000" dirty="0">
              <a:solidFill>
                <a:schemeClr val="tx2">
                  <a:lumMod val="20000"/>
                  <a:lumOff val="80000"/>
                </a:schemeClr>
              </a:solidFill>
            </a:endParaRPr>
          </a:p>
          <a:p>
            <a:pPr>
              <a:lnSpc>
                <a:spcPct val="150000"/>
              </a:lnSpc>
            </a:pPr>
            <a:r>
              <a:rPr lang="da-DK" sz="2000" b="1" dirty="0">
                <a:solidFill>
                  <a:schemeClr val="tx2">
                    <a:lumMod val="20000"/>
                    <a:lumOff val="80000"/>
                  </a:schemeClr>
                </a:solidFill>
              </a:rPr>
              <a:t>Objekt Orienteret Programmering:</a:t>
            </a:r>
          </a:p>
        </p:txBody>
      </p:sp>
    </p:spTree>
    <p:extLst>
      <p:ext uri="{BB962C8B-B14F-4D97-AF65-F5344CB8AC3E}">
        <p14:creationId xmlns:p14="http://schemas.microsoft.com/office/powerpoint/2010/main" val="729062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3. Særlige fokusområder</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02: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Fagets Tilrettelæggelse</a:t>
            </a:r>
          </a:p>
        </p:txBody>
      </p:sp>
      <p:sp>
        <p:nvSpPr>
          <p:cNvPr id="9" name="Tekstfelt 8">
            <a:extLst>
              <a:ext uri="{FF2B5EF4-FFF2-40B4-BE49-F238E27FC236}">
                <a16:creationId xmlns:a16="http://schemas.microsoft.com/office/drawing/2014/main" id="{8E5B0343-3B39-4DB8-8F43-B539D5F2A94D}"/>
              </a:ext>
            </a:extLst>
          </p:cNvPr>
          <p:cNvSpPr txBox="1"/>
          <p:nvPr/>
        </p:nvSpPr>
        <p:spPr>
          <a:xfrm>
            <a:off x="1654571" y="1630987"/>
            <a:ext cx="8882744" cy="2804999"/>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Infrastruktur:</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Klient-server kommunikation i MVC design mønsteret</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Designmønster til </a:t>
            </a:r>
            <a:r>
              <a:rPr lang="da-DK" sz="2000" dirty="0" err="1">
                <a:solidFill>
                  <a:schemeClr val="tx2">
                    <a:lumMod val="20000"/>
                    <a:lumOff val="80000"/>
                  </a:schemeClr>
                </a:solidFill>
              </a:rPr>
              <a:t>API’ets</a:t>
            </a:r>
            <a:r>
              <a:rPr lang="da-DK" sz="2000" dirty="0">
                <a:solidFill>
                  <a:schemeClr val="tx2">
                    <a:lumMod val="20000"/>
                    <a:lumOff val="80000"/>
                  </a:schemeClr>
                </a:solidFill>
              </a:rPr>
              <a:t> kommunikation med databasen</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Best practices i den logiske arkitektur</a:t>
            </a:r>
          </a:p>
          <a:p>
            <a:pPr marL="342900" indent="-342900">
              <a:lnSpc>
                <a:spcPct val="150000"/>
              </a:lnSpc>
              <a:buFont typeface="Arial" panose="020B0604020202020204" pitchFamily="34" charset="0"/>
              <a:buChar char="•"/>
            </a:pPr>
            <a:endParaRPr lang="da-DK" sz="2000" dirty="0">
              <a:solidFill>
                <a:schemeClr val="tx2">
                  <a:lumMod val="20000"/>
                  <a:lumOff val="80000"/>
                </a:schemeClr>
              </a:solidFill>
            </a:endParaRPr>
          </a:p>
          <a:p>
            <a:pPr>
              <a:lnSpc>
                <a:spcPct val="150000"/>
              </a:lnSpc>
            </a:pPr>
            <a:r>
              <a:rPr lang="da-DK" sz="2000" b="1" dirty="0">
                <a:solidFill>
                  <a:schemeClr val="tx2">
                    <a:lumMod val="20000"/>
                    <a:lumOff val="80000"/>
                  </a:schemeClr>
                </a:solidFill>
              </a:rPr>
              <a:t>Objekt Orienteret Programmering:</a:t>
            </a:r>
          </a:p>
        </p:txBody>
      </p:sp>
    </p:spTree>
    <p:extLst>
      <p:ext uri="{BB962C8B-B14F-4D97-AF65-F5344CB8AC3E}">
        <p14:creationId xmlns:p14="http://schemas.microsoft.com/office/powerpoint/2010/main" val="2310265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3. Særlige fokusområder</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02: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Fagets Tilrettelæggelse</a:t>
            </a:r>
          </a:p>
        </p:txBody>
      </p:sp>
      <p:sp>
        <p:nvSpPr>
          <p:cNvPr id="9" name="Tekstfelt 8">
            <a:extLst>
              <a:ext uri="{FF2B5EF4-FFF2-40B4-BE49-F238E27FC236}">
                <a16:creationId xmlns:a16="http://schemas.microsoft.com/office/drawing/2014/main" id="{8E5B0343-3B39-4DB8-8F43-B539D5F2A94D}"/>
              </a:ext>
            </a:extLst>
          </p:cNvPr>
          <p:cNvSpPr txBox="1"/>
          <p:nvPr/>
        </p:nvSpPr>
        <p:spPr>
          <a:xfrm>
            <a:off x="1654571" y="1630987"/>
            <a:ext cx="8882744" cy="4189993"/>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Infrastruktur:</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Klient-server kommunikation i MVC design mønsteret</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Designmønster til </a:t>
            </a:r>
            <a:r>
              <a:rPr lang="da-DK" sz="2000" dirty="0" err="1">
                <a:solidFill>
                  <a:schemeClr val="tx2">
                    <a:lumMod val="20000"/>
                    <a:lumOff val="80000"/>
                  </a:schemeClr>
                </a:solidFill>
              </a:rPr>
              <a:t>API’ets</a:t>
            </a:r>
            <a:r>
              <a:rPr lang="da-DK" sz="2000" dirty="0">
                <a:solidFill>
                  <a:schemeClr val="tx2">
                    <a:lumMod val="20000"/>
                    <a:lumOff val="80000"/>
                  </a:schemeClr>
                </a:solidFill>
              </a:rPr>
              <a:t> kommunikation med databasen</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Best practices i den logiske arkitektur</a:t>
            </a:r>
          </a:p>
          <a:p>
            <a:pPr marL="342900" indent="-342900">
              <a:lnSpc>
                <a:spcPct val="150000"/>
              </a:lnSpc>
              <a:buFont typeface="Arial" panose="020B0604020202020204" pitchFamily="34" charset="0"/>
              <a:buChar char="•"/>
            </a:pPr>
            <a:endParaRPr lang="da-DK" sz="2000" dirty="0">
              <a:solidFill>
                <a:schemeClr val="tx2">
                  <a:lumMod val="20000"/>
                  <a:lumOff val="80000"/>
                </a:schemeClr>
              </a:solidFill>
            </a:endParaRPr>
          </a:p>
          <a:p>
            <a:pPr>
              <a:lnSpc>
                <a:spcPct val="150000"/>
              </a:lnSpc>
            </a:pPr>
            <a:r>
              <a:rPr lang="da-DK" sz="2000" b="1" dirty="0">
                <a:solidFill>
                  <a:schemeClr val="tx2">
                    <a:lumMod val="20000"/>
                    <a:lumOff val="80000"/>
                  </a:schemeClr>
                </a:solidFill>
              </a:rPr>
              <a:t>Objekt Orienteret Programmering:</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Principper</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Begreber</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Teknikker</a:t>
            </a:r>
          </a:p>
        </p:txBody>
      </p:sp>
    </p:spTree>
    <p:extLst>
      <p:ext uri="{BB962C8B-B14F-4D97-AF65-F5344CB8AC3E}">
        <p14:creationId xmlns:p14="http://schemas.microsoft.com/office/powerpoint/2010/main" val="2087208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3. Særlige fokusområder</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02: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Fagets Tilrettelæggelse</a:t>
            </a:r>
          </a:p>
        </p:txBody>
      </p:sp>
      <p:sp>
        <p:nvSpPr>
          <p:cNvPr id="9" name="Tekstfelt 8">
            <a:extLst>
              <a:ext uri="{FF2B5EF4-FFF2-40B4-BE49-F238E27FC236}">
                <a16:creationId xmlns:a16="http://schemas.microsoft.com/office/drawing/2014/main" id="{8E5B0343-3B39-4DB8-8F43-B539D5F2A94D}"/>
              </a:ext>
            </a:extLst>
          </p:cNvPr>
          <p:cNvSpPr txBox="1"/>
          <p:nvPr/>
        </p:nvSpPr>
        <p:spPr>
          <a:xfrm>
            <a:off x="1654571" y="1630987"/>
            <a:ext cx="8882744" cy="2804999"/>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Forretningsdomæneforståelse:</a:t>
            </a:r>
          </a:p>
          <a:p>
            <a:pPr marL="342900" indent="-342900">
              <a:lnSpc>
                <a:spcPct val="150000"/>
              </a:lnSpc>
              <a:buFont typeface="Arial" panose="020B0604020202020204" pitchFamily="34" charset="0"/>
              <a:buChar char="•"/>
            </a:pPr>
            <a:endParaRPr lang="da-DK" sz="2000" dirty="0">
              <a:solidFill>
                <a:schemeClr val="tx2">
                  <a:lumMod val="20000"/>
                  <a:lumOff val="80000"/>
                </a:schemeClr>
              </a:solidFill>
            </a:endParaRPr>
          </a:p>
          <a:p>
            <a:pPr marL="342900" indent="-342900">
              <a:lnSpc>
                <a:spcPct val="150000"/>
              </a:lnSpc>
              <a:buFont typeface="Arial" panose="020B0604020202020204" pitchFamily="34" charset="0"/>
              <a:buChar char="•"/>
            </a:pPr>
            <a:endParaRPr lang="da-DK" sz="2000" dirty="0">
              <a:solidFill>
                <a:schemeClr val="tx2">
                  <a:lumMod val="20000"/>
                  <a:lumOff val="80000"/>
                </a:schemeClr>
              </a:solidFill>
            </a:endParaRPr>
          </a:p>
          <a:p>
            <a:pPr marL="342900" indent="-342900">
              <a:lnSpc>
                <a:spcPct val="150000"/>
              </a:lnSpc>
              <a:buFont typeface="Arial" panose="020B0604020202020204" pitchFamily="34" charset="0"/>
              <a:buChar char="•"/>
            </a:pPr>
            <a:endParaRPr lang="da-DK" sz="2000" dirty="0">
              <a:solidFill>
                <a:schemeClr val="tx2">
                  <a:lumMod val="20000"/>
                  <a:lumOff val="80000"/>
                </a:schemeClr>
              </a:solidFill>
            </a:endParaRPr>
          </a:p>
          <a:p>
            <a:pPr marL="342900" indent="-342900">
              <a:lnSpc>
                <a:spcPct val="150000"/>
              </a:lnSpc>
              <a:buFont typeface="Arial" panose="020B0604020202020204" pitchFamily="34" charset="0"/>
              <a:buChar char="•"/>
            </a:pPr>
            <a:endParaRPr lang="da-DK" sz="2000" dirty="0">
              <a:solidFill>
                <a:schemeClr val="tx2">
                  <a:lumMod val="20000"/>
                  <a:lumOff val="80000"/>
                </a:schemeClr>
              </a:solidFill>
            </a:endParaRPr>
          </a:p>
          <a:p>
            <a:pPr>
              <a:lnSpc>
                <a:spcPct val="150000"/>
              </a:lnSpc>
            </a:pPr>
            <a:r>
              <a:rPr lang="da-DK" sz="2000" b="1" dirty="0">
                <a:solidFill>
                  <a:schemeClr val="tx2">
                    <a:lumMod val="20000"/>
                    <a:lumOff val="80000"/>
                  </a:schemeClr>
                </a:solidFill>
              </a:rPr>
              <a:t>Kvalitet:</a:t>
            </a:r>
          </a:p>
        </p:txBody>
      </p:sp>
    </p:spTree>
    <p:extLst>
      <p:ext uri="{BB962C8B-B14F-4D97-AF65-F5344CB8AC3E}">
        <p14:creationId xmlns:p14="http://schemas.microsoft.com/office/powerpoint/2010/main" val="3880953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3. Særlige fokusområder</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02: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Fagets Tilrettelæggelse</a:t>
            </a:r>
          </a:p>
        </p:txBody>
      </p:sp>
      <p:sp>
        <p:nvSpPr>
          <p:cNvPr id="9" name="Tekstfelt 8">
            <a:extLst>
              <a:ext uri="{FF2B5EF4-FFF2-40B4-BE49-F238E27FC236}">
                <a16:creationId xmlns:a16="http://schemas.microsoft.com/office/drawing/2014/main" id="{8E5B0343-3B39-4DB8-8F43-B539D5F2A94D}"/>
              </a:ext>
            </a:extLst>
          </p:cNvPr>
          <p:cNvSpPr txBox="1"/>
          <p:nvPr/>
        </p:nvSpPr>
        <p:spPr>
          <a:xfrm>
            <a:off x="1654571" y="1630987"/>
            <a:ext cx="8882744" cy="2804999"/>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Forretningsdomæneforståelse:</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Kravspecifikationer</a:t>
            </a:r>
          </a:p>
          <a:p>
            <a:pPr marL="342900" indent="-342900">
              <a:lnSpc>
                <a:spcPct val="150000"/>
              </a:lnSpc>
              <a:buFont typeface="Arial" panose="020B0604020202020204" pitchFamily="34" charset="0"/>
              <a:buChar char="•"/>
            </a:pPr>
            <a:r>
              <a:rPr lang="da-DK" sz="2000" dirty="0" err="1">
                <a:solidFill>
                  <a:schemeClr val="tx2">
                    <a:lumMod val="20000"/>
                    <a:lumOff val="80000"/>
                  </a:schemeClr>
                </a:solidFill>
              </a:rPr>
              <a:t>Use</a:t>
            </a:r>
            <a:r>
              <a:rPr lang="da-DK" sz="2000" dirty="0">
                <a:solidFill>
                  <a:schemeClr val="tx2">
                    <a:lumMod val="20000"/>
                    <a:lumOff val="80000"/>
                  </a:schemeClr>
                </a:solidFill>
              </a:rPr>
              <a:t> Cases</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Entiteter</a:t>
            </a:r>
          </a:p>
          <a:p>
            <a:pPr marL="342900" indent="-342900">
              <a:lnSpc>
                <a:spcPct val="150000"/>
              </a:lnSpc>
              <a:buFont typeface="Arial" panose="020B0604020202020204" pitchFamily="34" charset="0"/>
              <a:buChar char="•"/>
            </a:pPr>
            <a:endParaRPr lang="da-DK" sz="2000" dirty="0">
              <a:solidFill>
                <a:schemeClr val="tx2">
                  <a:lumMod val="20000"/>
                  <a:lumOff val="80000"/>
                </a:schemeClr>
              </a:solidFill>
            </a:endParaRPr>
          </a:p>
          <a:p>
            <a:pPr>
              <a:lnSpc>
                <a:spcPct val="150000"/>
              </a:lnSpc>
            </a:pPr>
            <a:r>
              <a:rPr lang="da-DK" sz="2000" b="1" dirty="0">
                <a:solidFill>
                  <a:schemeClr val="tx2">
                    <a:lumMod val="20000"/>
                    <a:lumOff val="80000"/>
                  </a:schemeClr>
                </a:solidFill>
              </a:rPr>
              <a:t>Kvalitet:</a:t>
            </a:r>
          </a:p>
        </p:txBody>
      </p:sp>
    </p:spTree>
    <p:extLst>
      <p:ext uri="{BB962C8B-B14F-4D97-AF65-F5344CB8AC3E}">
        <p14:creationId xmlns:p14="http://schemas.microsoft.com/office/powerpoint/2010/main" val="179578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3. Særlige fokusområder</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02: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Fagets Tilrettelæggelse</a:t>
            </a:r>
          </a:p>
        </p:txBody>
      </p:sp>
      <p:sp>
        <p:nvSpPr>
          <p:cNvPr id="9" name="Tekstfelt 8">
            <a:extLst>
              <a:ext uri="{FF2B5EF4-FFF2-40B4-BE49-F238E27FC236}">
                <a16:creationId xmlns:a16="http://schemas.microsoft.com/office/drawing/2014/main" id="{8E5B0343-3B39-4DB8-8F43-B539D5F2A94D}"/>
              </a:ext>
            </a:extLst>
          </p:cNvPr>
          <p:cNvSpPr txBox="1"/>
          <p:nvPr/>
        </p:nvSpPr>
        <p:spPr>
          <a:xfrm>
            <a:off x="1654571" y="1630987"/>
            <a:ext cx="8882744" cy="4189993"/>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Forretningsdomæneforståelse:</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Kravspecifikationer</a:t>
            </a:r>
          </a:p>
          <a:p>
            <a:pPr marL="342900" indent="-342900">
              <a:lnSpc>
                <a:spcPct val="150000"/>
              </a:lnSpc>
              <a:buFont typeface="Arial" panose="020B0604020202020204" pitchFamily="34" charset="0"/>
              <a:buChar char="•"/>
            </a:pPr>
            <a:r>
              <a:rPr lang="da-DK" sz="2000" dirty="0" err="1">
                <a:solidFill>
                  <a:schemeClr val="tx2">
                    <a:lumMod val="20000"/>
                    <a:lumOff val="80000"/>
                  </a:schemeClr>
                </a:solidFill>
              </a:rPr>
              <a:t>Use</a:t>
            </a:r>
            <a:r>
              <a:rPr lang="da-DK" sz="2000" dirty="0">
                <a:solidFill>
                  <a:schemeClr val="tx2">
                    <a:lumMod val="20000"/>
                    <a:lumOff val="80000"/>
                  </a:schemeClr>
                </a:solidFill>
              </a:rPr>
              <a:t> Cases</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Entiteter</a:t>
            </a:r>
          </a:p>
          <a:p>
            <a:pPr marL="342900" indent="-342900">
              <a:lnSpc>
                <a:spcPct val="150000"/>
              </a:lnSpc>
              <a:buFont typeface="Arial" panose="020B0604020202020204" pitchFamily="34" charset="0"/>
              <a:buChar char="•"/>
            </a:pPr>
            <a:endParaRPr lang="da-DK" sz="2000" dirty="0">
              <a:solidFill>
                <a:schemeClr val="tx2">
                  <a:lumMod val="20000"/>
                  <a:lumOff val="80000"/>
                </a:schemeClr>
              </a:solidFill>
            </a:endParaRPr>
          </a:p>
          <a:p>
            <a:pPr>
              <a:lnSpc>
                <a:spcPct val="150000"/>
              </a:lnSpc>
            </a:pPr>
            <a:r>
              <a:rPr lang="da-DK" sz="2000" b="1" dirty="0">
                <a:solidFill>
                  <a:schemeClr val="tx2">
                    <a:lumMod val="20000"/>
                    <a:lumOff val="80000"/>
                  </a:schemeClr>
                </a:solidFill>
              </a:rPr>
              <a:t>Kvalitet:</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Kodeskik</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Designmønstre</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Funktionalitet</a:t>
            </a:r>
          </a:p>
        </p:txBody>
      </p:sp>
    </p:spTree>
    <p:extLst>
      <p:ext uri="{BB962C8B-B14F-4D97-AF65-F5344CB8AC3E}">
        <p14:creationId xmlns:p14="http://schemas.microsoft.com/office/powerpoint/2010/main" val="696282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Agenda</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02: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Fagets Tilrettelæggelse</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3266663"/>
          </a:xfrm>
          <a:prstGeom prst="rect">
            <a:avLst/>
          </a:prstGeom>
          <a:noFill/>
          <a:effectLst>
            <a:outerShdw blurRad="50800" dist="38100" dir="16200000" rotWithShape="0">
              <a:prstClr val="black">
                <a:alpha val="40000"/>
              </a:prstClr>
            </a:outerShdw>
          </a:effectLst>
        </p:spPr>
        <p:txBody>
          <a:bodyPr wrap="square" rtlCol="0">
            <a:spAutoFit/>
          </a:bodyPr>
          <a:lstStyle/>
          <a:p>
            <a:pPr marL="457200" indent="-457200">
              <a:lnSpc>
                <a:spcPct val="150000"/>
              </a:lnSpc>
              <a:buFont typeface="+mj-lt"/>
              <a:buAutoNum type="arabicPeriod"/>
            </a:pPr>
            <a:r>
              <a:rPr lang="da-DK" sz="2000" dirty="0">
                <a:solidFill>
                  <a:schemeClr val="tx2">
                    <a:lumMod val="20000"/>
                    <a:lumOff val="80000"/>
                  </a:schemeClr>
                </a:solidFill>
              </a:rPr>
              <a:t>Casen</a:t>
            </a:r>
          </a:p>
          <a:p>
            <a:pPr marL="457200" indent="-457200">
              <a:lnSpc>
                <a:spcPct val="150000"/>
              </a:lnSpc>
              <a:buFont typeface="+mj-lt"/>
              <a:buAutoNum type="arabicPeriod"/>
            </a:pPr>
            <a:r>
              <a:rPr lang="da-DK" sz="2000" dirty="0">
                <a:solidFill>
                  <a:schemeClr val="tx2">
                    <a:lumMod val="20000"/>
                    <a:lumOff val="80000"/>
                  </a:schemeClr>
                </a:solidFill>
              </a:rPr>
              <a:t>Teknologier</a:t>
            </a:r>
          </a:p>
          <a:p>
            <a:pPr marL="457200" indent="-457200">
              <a:lnSpc>
                <a:spcPct val="150000"/>
              </a:lnSpc>
              <a:buFont typeface="+mj-lt"/>
              <a:buAutoNum type="arabicPeriod"/>
            </a:pPr>
            <a:r>
              <a:rPr lang="da-DK" sz="2000" dirty="0">
                <a:solidFill>
                  <a:schemeClr val="tx2">
                    <a:lumMod val="20000"/>
                    <a:lumOff val="80000"/>
                  </a:schemeClr>
                </a:solidFill>
              </a:rPr>
              <a:t>Særlige fokusområder</a:t>
            </a:r>
          </a:p>
          <a:p>
            <a:pPr marL="457200" indent="-457200">
              <a:lnSpc>
                <a:spcPct val="150000"/>
              </a:lnSpc>
              <a:buFont typeface="+mj-lt"/>
              <a:buAutoNum type="arabicPeriod"/>
            </a:pPr>
            <a:r>
              <a:rPr lang="da-DK" sz="2000" dirty="0">
                <a:solidFill>
                  <a:schemeClr val="tx2">
                    <a:lumMod val="20000"/>
                    <a:lumOff val="80000"/>
                  </a:schemeClr>
                </a:solidFill>
              </a:rPr>
              <a:t>Dagligdagen</a:t>
            </a:r>
          </a:p>
          <a:p>
            <a:pPr marL="457200" indent="-457200">
              <a:lnSpc>
                <a:spcPct val="150000"/>
              </a:lnSpc>
              <a:buFont typeface="+mj-lt"/>
              <a:buAutoNum type="arabicPeriod"/>
            </a:pPr>
            <a:r>
              <a:rPr lang="da-DK" sz="2000" dirty="0">
                <a:solidFill>
                  <a:schemeClr val="tx2">
                    <a:lumMod val="20000"/>
                    <a:lumOff val="80000"/>
                  </a:schemeClr>
                </a:solidFill>
              </a:rPr>
              <a:t>FPSA Evalueringsform</a:t>
            </a:r>
          </a:p>
          <a:p>
            <a:pPr marL="457200" indent="-457200">
              <a:lnSpc>
                <a:spcPct val="150000"/>
              </a:lnSpc>
              <a:buFont typeface="+mj-lt"/>
              <a:buAutoNum type="arabicPeriod"/>
            </a:pPr>
            <a:r>
              <a:rPr lang="da-DK" sz="2000" dirty="0">
                <a:solidFill>
                  <a:schemeClr val="tx2">
                    <a:lumMod val="20000"/>
                    <a:lumOff val="80000"/>
                  </a:schemeClr>
                </a:solidFill>
              </a:rPr>
              <a:t>Forventningsafstemning</a:t>
            </a:r>
          </a:p>
          <a:p>
            <a:pPr marL="457200" indent="-457200">
              <a:lnSpc>
                <a:spcPct val="150000"/>
              </a:lnSpc>
              <a:buFont typeface="+mj-lt"/>
              <a:buAutoNum type="arabicPeriod"/>
            </a:pPr>
            <a:endParaRPr lang="da-DK" sz="2000" dirty="0">
              <a:solidFill>
                <a:schemeClr val="tx2">
                  <a:lumMod val="20000"/>
                  <a:lumOff val="80000"/>
                </a:schemeClr>
              </a:solidFill>
            </a:endParaRPr>
          </a:p>
        </p:txBody>
      </p:sp>
    </p:spTree>
    <p:extLst>
      <p:ext uri="{BB962C8B-B14F-4D97-AF65-F5344CB8AC3E}">
        <p14:creationId xmlns:p14="http://schemas.microsoft.com/office/powerpoint/2010/main" val="978299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Agenda</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02: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Fagets Tilrettelæggelse</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3266663"/>
          </a:xfrm>
          <a:prstGeom prst="rect">
            <a:avLst/>
          </a:prstGeom>
          <a:noFill/>
          <a:effectLst>
            <a:outerShdw blurRad="50800" dist="38100" dir="16200000" rotWithShape="0">
              <a:prstClr val="black">
                <a:alpha val="40000"/>
              </a:prstClr>
            </a:outerShdw>
          </a:effectLst>
        </p:spPr>
        <p:txBody>
          <a:bodyPr wrap="square" rtlCol="0">
            <a:spAutoFit/>
          </a:bodyPr>
          <a:lstStyle/>
          <a:p>
            <a:pPr marL="457200" indent="-457200">
              <a:lnSpc>
                <a:spcPct val="150000"/>
              </a:lnSpc>
              <a:buFont typeface="+mj-lt"/>
              <a:buAutoNum type="arabicPeriod"/>
            </a:pPr>
            <a:r>
              <a:rPr lang="da-DK" sz="2000" dirty="0">
                <a:solidFill>
                  <a:schemeClr val="bg2">
                    <a:lumMod val="50000"/>
                    <a:lumOff val="50000"/>
                  </a:schemeClr>
                </a:solidFill>
              </a:rPr>
              <a:t>Casen</a:t>
            </a:r>
          </a:p>
          <a:p>
            <a:pPr marL="457200" indent="-457200">
              <a:lnSpc>
                <a:spcPct val="150000"/>
              </a:lnSpc>
              <a:buFont typeface="+mj-lt"/>
              <a:buAutoNum type="arabicPeriod"/>
            </a:pPr>
            <a:r>
              <a:rPr lang="da-DK" sz="2000" dirty="0">
                <a:solidFill>
                  <a:schemeClr val="bg2">
                    <a:lumMod val="50000"/>
                    <a:lumOff val="50000"/>
                  </a:schemeClr>
                </a:solidFill>
              </a:rPr>
              <a:t>Teknologier</a:t>
            </a:r>
          </a:p>
          <a:p>
            <a:pPr marL="457200" indent="-457200">
              <a:lnSpc>
                <a:spcPct val="150000"/>
              </a:lnSpc>
              <a:buFont typeface="+mj-lt"/>
              <a:buAutoNum type="arabicPeriod"/>
            </a:pPr>
            <a:r>
              <a:rPr lang="da-DK" sz="2000" dirty="0">
                <a:solidFill>
                  <a:schemeClr val="bg2">
                    <a:lumMod val="50000"/>
                    <a:lumOff val="50000"/>
                  </a:schemeClr>
                </a:solidFill>
              </a:rPr>
              <a:t>Særlige fokusområder</a:t>
            </a:r>
          </a:p>
          <a:p>
            <a:pPr marL="457200" indent="-457200">
              <a:lnSpc>
                <a:spcPct val="150000"/>
              </a:lnSpc>
              <a:buFont typeface="+mj-lt"/>
              <a:buAutoNum type="arabicPeriod"/>
            </a:pPr>
            <a:r>
              <a:rPr lang="da-DK" sz="2000" b="1" dirty="0">
                <a:solidFill>
                  <a:schemeClr val="tx2">
                    <a:lumMod val="20000"/>
                    <a:lumOff val="80000"/>
                  </a:schemeClr>
                </a:solidFill>
              </a:rPr>
              <a:t>Dagligdagen</a:t>
            </a:r>
          </a:p>
          <a:p>
            <a:pPr marL="457200" indent="-457200">
              <a:lnSpc>
                <a:spcPct val="150000"/>
              </a:lnSpc>
              <a:buFont typeface="+mj-lt"/>
              <a:buAutoNum type="arabicPeriod"/>
            </a:pPr>
            <a:r>
              <a:rPr lang="da-DK" sz="2000" dirty="0">
                <a:solidFill>
                  <a:schemeClr val="tx2">
                    <a:lumMod val="20000"/>
                    <a:lumOff val="80000"/>
                  </a:schemeClr>
                </a:solidFill>
              </a:rPr>
              <a:t>FPSA Evalueringsform</a:t>
            </a:r>
          </a:p>
          <a:p>
            <a:pPr marL="457200" indent="-457200">
              <a:lnSpc>
                <a:spcPct val="150000"/>
              </a:lnSpc>
              <a:buFont typeface="+mj-lt"/>
              <a:buAutoNum type="arabicPeriod"/>
            </a:pPr>
            <a:r>
              <a:rPr lang="da-DK" sz="2000" dirty="0">
                <a:solidFill>
                  <a:schemeClr val="tx2">
                    <a:lumMod val="20000"/>
                    <a:lumOff val="80000"/>
                  </a:schemeClr>
                </a:solidFill>
              </a:rPr>
              <a:t>Forventningsafstemning</a:t>
            </a:r>
          </a:p>
          <a:p>
            <a:pPr marL="457200" indent="-457200">
              <a:lnSpc>
                <a:spcPct val="150000"/>
              </a:lnSpc>
              <a:buFont typeface="+mj-lt"/>
              <a:buAutoNum type="arabicPeriod"/>
            </a:pPr>
            <a:endParaRPr lang="da-DK" sz="2000" dirty="0">
              <a:solidFill>
                <a:schemeClr val="tx2">
                  <a:lumMod val="20000"/>
                  <a:lumOff val="80000"/>
                </a:schemeClr>
              </a:solidFill>
            </a:endParaRPr>
          </a:p>
        </p:txBody>
      </p:sp>
    </p:spTree>
    <p:extLst>
      <p:ext uri="{BB962C8B-B14F-4D97-AF65-F5344CB8AC3E}">
        <p14:creationId xmlns:p14="http://schemas.microsoft.com/office/powerpoint/2010/main" val="1584226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4. Dagligdagen</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02: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Fagets Tilrettelæggelse</a:t>
            </a:r>
          </a:p>
        </p:txBody>
      </p:sp>
      <p:sp>
        <p:nvSpPr>
          <p:cNvPr id="9" name="Tekstfelt 8">
            <a:extLst>
              <a:ext uri="{FF2B5EF4-FFF2-40B4-BE49-F238E27FC236}">
                <a16:creationId xmlns:a16="http://schemas.microsoft.com/office/drawing/2014/main" id="{8E5B0343-3B39-4DB8-8F43-B539D5F2A94D}"/>
              </a:ext>
            </a:extLst>
          </p:cNvPr>
          <p:cNvSpPr txBox="1"/>
          <p:nvPr/>
        </p:nvSpPr>
        <p:spPr>
          <a:xfrm>
            <a:off x="1654571" y="1630987"/>
            <a:ext cx="8882744" cy="3728328"/>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Morgenmøder 08.45 – 09.00:</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Hver dag er der fokus på dit energiniveau og hvad du kan gøre for at forbedre det</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Mandag/dag eft. søgnehelligdag: Hvad har du lavet i weekenden?</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Tirsdag: Praktikrelevant emne</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Onsdag: Nyhedsrelevant emne</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Torsdag: elevvalgt emne</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Fredag: Hvad skal du lave i weekenden?/elevvalgt emne</a:t>
            </a:r>
          </a:p>
        </p:txBody>
      </p:sp>
    </p:spTree>
    <p:extLst>
      <p:ext uri="{BB962C8B-B14F-4D97-AF65-F5344CB8AC3E}">
        <p14:creationId xmlns:p14="http://schemas.microsoft.com/office/powerpoint/2010/main" val="375819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4. Dagligdagen</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02: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Fagets Tilrettelæggelse</a:t>
            </a:r>
          </a:p>
        </p:txBody>
      </p:sp>
      <p:sp>
        <p:nvSpPr>
          <p:cNvPr id="9" name="Tekstfelt 8">
            <a:extLst>
              <a:ext uri="{FF2B5EF4-FFF2-40B4-BE49-F238E27FC236}">
                <a16:creationId xmlns:a16="http://schemas.microsoft.com/office/drawing/2014/main" id="{8E5B0343-3B39-4DB8-8F43-B539D5F2A94D}"/>
              </a:ext>
            </a:extLst>
          </p:cNvPr>
          <p:cNvSpPr txBox="1"/>
          <p:nvPr/>
        </p:nvSpPr>
        <p:spPr>
          <a:xfrm>
            <a:off x="1654571" y="1630987"/>
            <a:ext cx="8882744" cy="1881669"/>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Hver dag:</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Kl. 9.00 gennemgås dagens plan</a:t>
            </a:r>
          </a:p>
          <a:p>
            <a:pPr marL="342900" indent="-342900">
              <a:lnSpc>
                <a:spcPct val="150000"/>
              </a:lnSpc>
              <a:buFont typeface="Arial" panose="020B0604020202020204" pitchFamily="34" charset="0"/>
              <a:buChar char="•"/>
            </a:pPr>
            <a:r>
              <a:rPr lang="da-DK" sz="2000" dirty="0" err="1">
                <a:solidFill>
                  <a:schemeClr val="tx2">
                    <a:lumMod val="20000"/>
                    <a:lumOff val="80000"/>
                  </a:schemeClr>
                </a:solidFill>
              </a:rPr>
              <a:t>Airtame</a:t>
            </a:r>
            <a:r>
              <a:rPr lang="da-DK" sz="2000" dirty="0">
                <a:solidFill>
                  <a:schemeClr val="tx2">
                    <a:lumMod val="20000"/>
                    <a:lumOff val="80000"/>
                  </a:schemeClr>
                </a:solidFill>
              </a:rPr>
              <a:t> Sparring kl. 14.30 – 15.00, dog undtaget ved mit fravær eller anden udmelding</a:t>
            </a:r>
          </a:p>
        </p:txBody>
      </p:sp>
    </p:spTree>
    <p:extLst>
      <p:ext uri="{BB962C8B-B14F-4D97-AF65-F5344CB8AC3E}">
        <p14:creationId xmlns:p14="http://schemas.microsoft.com/office/powerpoint/2010/main" val="207436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4. Dagligdagen</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02: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Fagets Tilrettelæggelse</a:t>
            </a:r>
          </a:p>
        </p:txBody>
      </p:sp>
      <p:sp>
        <p:nvSpPr>
          <p:cNvPr id="9" name="Tekstfelt 8">
            <a:extLst>
              <a:ext uri="{FF2B5EF4-FFF2-40B4-BE49-F238E27FC236}">
                <a16:creationId xmlns:a16="http://schemas.microsoft.com/office/drawing/2014/main" id="{8E5B0343-3B39-4DB8-8F43-B539D5F2A94D}"/>
              </a:ext>
            </a:extLst>
          </p:cNvPr>
          <p:cNvSpPr txBox="1"/>
          <p:nvPr/>
        </p:nvSpPr>
        <p:spPr>
          <a:xfrm>
            <a:off x="1654571" y="1630987"/>
            <a:ext cx="8882744" cy="3728328"/>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Hver dag tjek:</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Elevplaner for dagens og ugens plan</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Elevplanner for dine FPSA mål</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Outlook kalender og book mig hvis du har planlagt fravær</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Outlook mails og svar på dem (husk en signatur)</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AspIT Net (intranet.aspit.dk)</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Infotavlen</a:t>
            </a:r>
          </a:p>
          <a:p>
            <a:pPr marL="342900" indent="-342900">
              <a:lnSpc>
                <a:spcPct val="150000"/>
              </a:lnSpc>
              <a:buFont typeface="Arial" panose="020B0604020202020204" pitchFamily="34" charset="0"/>
              <a:buChar char="•"/>
            </a:pPr>
            <a:endParaRPr lang="da-DK" sz="2000" dirty="0">
              <a:solidFill>
                <a:schemeClr val="tx2">
                  <a:lumMod val="20000"/>
                  <a:lumOff val="80000"/>
                </a:schemeClr>
              </a:solidFill>
            </a:endParaRPr>
          </a:p>
        </p:txBody>
      </p:sp>
    </p:spTree>
    <p:extLst>
      <p:ext uri="{BB962C8B-B14F-4D97-AF65-F5344CB8AC3E}">
        <p14:creationId xmlns:p14="http://schemas.microsoft.com/office/powerpoint/2010/main" val="41980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Agenda</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02: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Fagets Tilrettelæggelse</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3266663"/>
          </a:xfrm>
          <a:prstGeom prst="rect">
            <a:avLst/>
          </a:prstGeom>
          <a:noFill/>
          <a:effectLst>
            <a:outerShdw blurRad="50800" dist="38100" dir="16200000" rotWithShape="0">
              <a:prstClr val="black">
                <a:alpha val="40000"/>
              </a:prstClr>
            </a:outerShdw>
          </a:effectLst>
        </p:spPr>
        <p:txBody>
          <a:bodyPr wrap="square" rtlCol="0">
            <a:spAutoFit/>
          </a:bodyPr>
          <a:lstStyle/>
          <a:p>
            <a:pPr marL="457200" indent="-457200">
              <a:lnSpc>
                <a:spcPct val="150000"/>
              </a:lnSpc>
              <a:buFont typeface="+mj-lt"/>
              <a:buAutoNum type="arabicPeriod"/>
            </a:pPr>
            <a:r>
              <a:rPr lang="da-DK" sz="2000" dirty="0">
                <a:solidFill>
                  <a:schemeClr val="bg2">
                    <a:lumMod val="50000"/>
                    <a:lumOff val="50000"/>
                  </a:schemeClr>
                </a:solidFill>
              </a:rPr>
              <a:t>Casen</a:t>
            </a:r>
          </a:p>
          <a:p>
            <a:pPr marL="457200" indent="-457200">
              <a:lnSpc>
                <a:spcPct val="150000"/>
              </a:lnSpc>
              <a:buFont typeface="+mj-lt"/>
              <a:buAutoNum type="arabicPeriod"/>
            </a:pPr>
            <a:r>
              <a:rPr lang="da-DK" sz="2000" dirty="0">
                <a:solidFill>
                  <a:schemeClr val="bg2">
                    <a:lumMod val="50000"/>
                    <a:lumOff val="50000"/>
                  </a:schemeClr>
                </a:solidFill>
              </a:rPr>
              <a:t>Teknologier</a:t>
            </a:r>
          </a:p>
          <a:p>
            <a:pPr marL="457200" indent="-457200">
              <a:lnSpc>
                <a:spcPct val="150000"/>
              </a:lnSpc>
              <a:buFont typeface="+mj-lt"/>
              <a:buAutoNum type="arabicPeriod"/>
            </a:pPr>
            <a:r>
              <a:rPr lang="da-DK" sz="2000" dirty="0">
                <a:solidFill>
                  <a:schemeClr val="bg2">
                    <a:lumMod val="50000"/>
                    <a:lumOff val="50000"/>
                  </a:schemeClr>
                </a:solidFill>
              </a:rPr>
              <a:t>Særlige fokusområder</a:t>
            </a:r>
          </a:p>
          <a:p>
            <a:pPr marL="457200" indent="-457200">
              <a:lnSpc>
                <a:spcPct val="150000"/>
              </a:lnSpc>
              <a:buFont typeface="+mj-lt"/>
              <a:buAutoNum type="arabicPeriod"/>
            </a:pPr>
            <a:r>
              <a:rPr lang="da-DK" sz="2000" dirty="0">
                <a:solidFill>
                  <a:schemeClr val="bg2">
                    <a:lumMod val="50000"/>
                    <a:lumOff val="50000"/>
                  </a:schemeClr>
                </a:solidFill>
              </a:rPr>
              <a:t>Dagligdagen</a:t>
            </a:r>
          </a:p>
          <a:p>
            <a:pPr marL="457200" indent="-457200">
              <a:lnSpc>
                <a:spcPct val="150000"/>
              </a:lnSpc>
              <a:buFont typeface="+mj-lt"/>
              <a:buAutoNum type="arabicPeriod"/>
            </a:pPr>
            <a:r>
              <a:rPr lang="da-DK" sz="2000" b="1" dirty="0">
                <a:solidFill>
                  <a:schemeClr val="tx2">
                    <a:lumMod val="20000"/>
                    <a:lumOff val="80000"/>
                  </a:schemeClr>
                </a:solidFill>
              </a:rPr>
              <a:t>FPSA Evalueringsform</a:t>
            </a:r>
          </a:p>
          <a:p>
            <a:pPr marL="457200" indent="-457200">
              <a:lnSpc>
                <a:spcPct val="150000"/>
              </a:lnSpc>
              <a:buFont typeface="+mj-lt"/>
              <a:buAutoNum type="arabicPeriod"/>
            </a:pPr>
            <a:r>
              <a:rPr lang="da-DK" sz="2000" dirty="0">
                <a:solidFill>
                  <a:schemeClr val="tx2">
                    <a:lumMod val="20000"/>
                    <a:lumOff val="80000"/>
                  </a:schemeClr>
                </a:solidFill>
              </a:rPr>
              <a:t>Forventningsafstemning</a:t>
            </a:r>
          </a:p>
          <a:p>
            <a:pPr marL="457200" indent="-457200">
              <a:lnSpc>
                <a:spcPct val="150000"/>
              </a:lnSpc>
              <a:buFont typeface="+mj-lt"/>
              <a:buAutoNum type="arabicPeriod"/>
            </a:pPr>
            <a:endParaRPr lang="da-DK" sz="2000" dirty="0">
              <a:solidFill>
                <a:schemeClr val="tx2">
                  <a:lumMod val="20000"/>
                  <a:lumOff val="80000"/>
                </a:schemeClr>
              </a:solidFill>
            </a:endParaRPr>
          </a:p>
        </p:txBody>
      </p:sp>
    </p:spTree>
    <p:extLst>
      <p:ext uri="{BB962C8B-B14F-4D97-AF65-F5344CB8AC3E}">
        <p14:creationId xmlns:p14="http://schemas.microsoft.com/office/powerpoint/2010/main" val="1218528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5. FPSA Evalueringsform </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02: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Fagets Tilrettelæggelse</a:t>
            </a:r>
          </a:p>
        </p:txBody>
      </p:sp>
      <p:sp>
        <p:nvSpPr>
          <p:cNvPr id="9" name="Tekstfelt 8">
            <a:extLst>
              <a:ext uri="{FF2B5EF4-FFF2-40B4-BE49-F238E27FC236}">
                <a16:creationId xmlns:a16="http://schemas.microsoft.com/office/drawing/2014/main" id="{8E5B0343-3B39-4DB8-8F43-B539D5F2A94D}"/>
              </a:ext>
            </a:extLst>
          </p:cNvPr>
          <p:cNvSpPr txBox="1"/>
          <p:nvPr/>
        </p:nvSpPr>
        <p:spPr>
          <a:xfrm>
            <a:off x="1654571" y="1630987"/>
            <a:ext cx="8882744" cy="2343334"/>
          </a:xfrm>
          <a:prstGeom prst="rect">
            <a:avLst/>
          </a:prstGeom>
          <a:noFill/>
          <a:effectLst>
            <a:outerShdw blurRad="50800" dist="38100" dir="16200000" rotWithShape="0">
              <a:prstClr val="black">
                <a:alpha val="40000"/>
              </a:prstClr>
            </a:outerShdw>
          </a:effectLst>
        </p:spPr>
        <p:txBody>
          <a:bodyPr wrap="square" rtlCol="0">
            <a:spAutoFit/>
          </a:bodyPr>
          <a:lstStyle/>
          <a:p>
            <a:pPr marL="342900" indent="-342900">
              <a:lnSpc>
                <a:spcPct val="150000"/>
              </a:lnSpc>
              <a:buFont typeface="Arial" panose="020B0604020202020204" pitchFamily="34" charset="0"/>
              <a:buChar char="•"/>
            </a:pPr>
            <a:r>
              <a:rPr lang="da-DK" sz="2000" dirty="0">
                <a:solidFill>
                  <a:schemeClr val="tx2">
                    <a:lumMod val="20000"/>
                    <a:lumOff val="80000"/>
                  </a:schemeClr>
                </a:solidFill>
              </a:rPr>
              <a:t>Kend dine FPSA mål!</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Opfriskning af dine FPSA mål i denne uge</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Evalueringssamtaler midt i modulet (3. uge)</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Afsluttende evalueringssamtaler i slutningen af modulet</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Løbende opfølgning 1-2 gange ugentligt</a:t>
            </a:r>
          </a:p>
        </p:txBody>
      </p:sp>
    </p:spTree>
    <p:extLst>
      <p:ext uri="{BB962C8B-B14F-4D97-AF65-F5344CB8AC3E}">
        <p14:creationId xmlns:p14="http://schemas.microsoft.com/office/powerpoint/2010/main" val="1924436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Agenda</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02: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Fagets Tilrettelæggelse</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3266663"/>
          </a:xfrm>
          <a:prstGeom prst="rect">
            <a:avLst/>
          </a:prstGeom>
          <a:noFill/>
          <a:effectLst>
            <a:outerShdw blurRad="50800" dist="38100" dir="16200000" rotWithShape="0">
              <a:prstClr val="black">
                <a:alpha val="40000"/>
              </a:prstClr>
            </a:outerShdw>
          </a:effectLst>
        </p:spPr>
        <p:txBody>
          <a:bodyPr wrap="square" rtlCol="0">
            <a:spAutoFit/>
          </a:bodyPr>
          <a:lstStyle/>
          <a:p>
            <a:pPr marL="457200" indent="-457200">
              <a:lnSpc>
                <a:spcPct val="150000"/>
              </a:lnSpc>
              <a:buFont typeface="+mj-lt"/>
              <a:buAutoNum type="arabicPeriod"/>
            </a:pPr>
            <a:r>
              <a:rPr lang="da-DK" sz="2000" dirty="0">
                <a:solidFill>
                  <a:schemeClr val="bg2">
                    <a:lumMod val="50000"/>
                    <a:lumOff val="50000"/>
                  </a:schemeClr>
                </a:solidFill>
              </a:rPr>
              <a:t>Casen</a:t>
            </a:r>
          </a:p>
          <a:p>
            <a:pPr marL="457200" indent="-457200">
              <a:lnSpc>
                <a:spcPct val="150000"/>
              </a:lnSpc>
              <a:buFont typeface="+mj-lt"/>
              <a:buAutoNum type="arabicPeriod"/>
            </a:pPr>
            <a:r>
              <a:rPr lang="da-DK" sz="2000" dirty="0">
                <a:solidFill>
                  <a:schemeClr val="bg2">
                    <a:lumMod val="50000"/>
                    <a:lumOff val="50000"/>
                  </a:schemeClr>
                </a:solidFill>
              </a:rPr>
              <a:t>Teknologier</a:t>
            </a:r>
          </a:p>
          <a:p>
            <a:pPr marL="457200" indent="-457200">
              <a:lnSpc>
                <a:spcPct val="150000"/>
              </a:lnSpc>
              <a:buFont typeface="+mj-lt"/>
              <a:buAutoNum type="arabicPeriod"/>
            </a:pPr>
            <a:r>
              <a:rPr lang="da-DK" sz="2000" dirty="0">
                <a:solidFill>
                  <a:schemeClr val="bg2">
                    <a:lumMod val="50000"/>
                    <a:lumOff val="50000"/>
                  </a:schemeClr>
                </a:solidFill>
              </a:rPr>
              <a:t>Særlige fokusområder</a:t>
            </a:r>
          </a:p>
          <a:p>
            <a:pPr marL="457200" indent="-457200">
              <a:lnSpc>
                <a:spcPct val="150000"/>
              </a:lnSpc>
              <a:buFont typeface="+mj-lt"/>
              <a:buAutoNum type="arabicPeriod"/>
            </a:pPr>
            <a:r>
              <a:rPr lang="da-DK" sz="2000" dirty="0">
                <a:solidFill>
                  <a:schemeClr val="bg2">
                    <a:lumMod val="50000"/>
                    <a:lumOff val="50000"/>
                  </a:schemeClr>
                </a:solidFill>
              </a:rPr>
              <a:t>Dagligdagen</a:t>
            </a:r>
          </a:p>
          <a:p>
            <a:pPr marL="457200" indent="-457200">
              <a:lnSpc>
                <a:spcPct val="150000"/>
              </a:lnSpc>
              <a:buFont typeface="+mj-lt"/>
              <a:buAutoNum type="arabicPeriod"/>
            </a:pPr>
            <a:r>
              <a:rPr lang="da-DK" sz="2000" dirty="0">
                <a:solidFill>
                  <a:schemeClr val="bg2">
                    <a:lumMod val="50000"/>
                    <a:lumOff val="50000"/>
                  </a:schemeClr>
                </a:solidFill>
              </a:rPr>
              <a:t>FPSA Evalueringsform</a:t>
            </a:r>
          </a:p>
          <a:p>
            <a:pPr marL="457200" indent="-457200">
              <a:lnSpc>
                <a:spcPct val="150000"/>
              </a:lnSpc>
              <a:buFont typeface="+mj-lt"/>
              <a:buAutoNum type="arabicPeriod"/>
            </a:pPr>
            <a:r>
              <a:rPr lang="da-DK" sz="2000" b="1" dirty="0">
                <a:solidFill>
                  <a:schemeClr val="tx2">
                    <a:lumMod val="20000"/>
                    <a:lumOff val="80000"/>
                  </a:schemeClr>
                </a:solidFill>
              </a:rPr>
              <a:t>Forventningsafstemning</a:t>
            </a:r>
          </a:p>
          <a:p>
            <a:pPr marL="457200" indent="-457200">
              <a:lnSpc>
                <a:spcPct val="150000"/>
              </a:lnSpc>
              <a:buFont typeface="+mj-lt"/>
              <a:buAutoNum type="arabicPeriod"/>
            </a:pPr>
            <a:endParaRPr lang="da-DK" sz="2000" dirty="0">
              <a:solidFill>
                <a:schemeClr val="tx2">
                  <a:lumMod val="20000"/>
                  <a:lumOff val="80000"/>
                </a:schemeClr>
              </a:solidFill>
            </a:endParaRPr>
          </a:p>
        </p:txBody>
      </p:sp>
    </p:spTree>
    <p:extLst>
      <p:ext uri="{BB962C8B-B14F-4D97-AF65-F5344CB8AC3E}">
        <p14:creationId xmlns:p14="http://schemas.microsoft.com/office/powerpoint/2010/main" val="3798892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6. Forventningsafstemning</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02: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Fagets Tilrettelæggelse</a:t>
            </a:r>
          </a:p>
        </p:txBody>
      </p:sp>
      <p:sp>
        <p:nvSpPr>
          <p:cNvPr id="9" name="Tekstfelt 8">
            <a:extLst>
              <a:ext uri="{FF2B5EF4-FFF2-40B4-BE49-F238E27FC236}">
                <a16:creationId xmlns:a16="http://schemas.microsoft.com/office/drawing/2014/main" id="{8E5B0343-3B39-4DB8-8F43-B539D5F2A94D}"/>
              </a:ext>
            </a:extLst>
          </p:cNvPr>
          <p:cNvSpPr txBox="1"/>
          <p:nvPr/>
        </p:nvSpPr>
        <p:spPr>
          <a:xfrm>
            <a:off x="1654571" y="1630987"/>
            <a:ext cx="8882744" cy="3266663"/>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Mine forventninger til dig er, at du </a:t>
            </a:r>
            <a:r>
              <a:rPr lang="da-DK" sz="2000" b="1" i="1" dirty="0">
                <a:solidFill>
                  <a:schemeClr val="tx2">
                    <a:lumMod val="20000"/>
                    <a:lumOff val="80000"/>
                  </a:schemeClr>
                </a:solidFill>
              </a:rPr>
              <a:t>altid forsøger</a:t>
            </a:r>
            <a:r>
              <a:rPr lang="da-DK" sz="2000" b="1" dirty="0">
                <a:solidFill>
                  <a:schemeClr val="tx2">
                    <a:lumMod val="20000"/>
                    <a:lumOff val="80000"/>
                  </a:schemeClr>
                </a:solidFill>
              </a:rPr>
              <a:t>:</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at deltage aktivt i undervisningen</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at deltage konstruktivt i undervisningen</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at være punktlig og give besked ved både planlagt, ikke-planlagt og akut fravær</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at være en god klassekammerat</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at bidrage til en god stemning i klassen og på AspIT</a:t>
            </a:r>
          </a:p>
        </p:txBody>
      </p:sp>
    </p:spTree>
    <p:extLst>
      <p:ext uri="{BB962C8B-B14F-4D97-AF65-F5344CB8AC3E}">
        <p14:creationId xmlns:p14="http://schemas.microsoft.com/office/powerpoint/2010/main" val="2128995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6. Forventningsafstemning</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02: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Fagets Tilrettelæggelse</a:t>
            </a:r>
          </a:p>
        </p:txBody>
      </p:sp>
      <p:sp>
        <p:nvSpPr>
          <p:cNvPr id="9" name="Tekstfelt 8">
            <a:extLst>
              <a:ext uri="{FF2B5EF4-FFF2-40B4-BE49-F238E27FC236}">
                <a16:creationId xmlns:a16="http://schemas.microsoft.com/office/drawing/2014/main" id="{8E5B0343-3B39-4DB8-8F43-B539D5F2A94D}"/>
              </a:ext>
            </a:extLst>
          </p:cNvPr>
          <p:cNvSpPr txBox="1"/>
          <p:nvPr/>
        </p:nvSpPr>
        <p:spPr>
          <a:xfrm>
            <a:off x="1654571" y="1630987"/>
            <a:ext cx="8882744" cy="958339"/>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Dine forventninger til mig:</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at…</a:t>
            </a:r>
          </a:p>
        </p:txBody>
      </p:sp>
    </p:spTree>
    <p:extLst>
      <p:ext uri="{BB962C8B-B14F-4D97-AF65-F5344CB8AC3E}">
        <p14:creationId xmlns:p14="http://schemas.microsoft.com/office/powerpoint/2010/main" val="2338627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1243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1243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36600" y="1470660"/>
            <a:ext cx="10726738" cy="4549140"/>
          </a:xfrm>
          <a:prstGeom prst="snip2DiagRect">
            <a:avLst/>
          </a:prstGeom>
          <a:solidFill>
            <a:srgbClr val="85DFFF">
              <a:alpha val="6667"/>
            </a:srgbClr>
          </a:solidFill>
          <a:ln>
            <a:solidFill>
              <a:schemeClr val="bg2">
                <a:lumMod val="90000"/>
                <a:lumOff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SOFTWAREKONSTRUKTION</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02: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Fagets Tilrettelæggelse</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62403" y="2636947"/>
            <a:ext cx="8882744" cy="1569660"/>
          </a:xfrm>
          <a:prstGeom prst="rect">
            <a:avLst/>
          </a:prstGeom>
          <a:noFill/>
          <a:effectLst>
            <a:outerShdw blurRad="50800" dist="38100" dir="16200000" rotWithShape="0">
              <a:prstClr val="black">
                <a:alpha val="40000"/>
              </a:prstClr>
            </a:outerShdw>
          </a:effectLst>
        </p:spPr>
        <p:txBody>
          <a:bodyPr wrap="square" rtlCol="0" anchor="ctr">
            <a:spAutoFit/>
          </a:bodyPr>
          <a:lstStyle/>
          <a:p>
            <a:pPr algn="ctr"/>
            <a:r>
              <a:rPr lang="da-DK" sz="3200" dirty="0">
                <a:solidFill>
                  <a:schemeClr val="tx2">
                    <a:lumMod val="20000"/>
                    <a:lumOff val="80000"/>
                  </a:schemeClr>
                </a:solidFill>
                <a:latin typeface="+mj-lt"/>
              </a:rPr>
              <a:t>Application Construction:</a:t>
            </a:r>
          </a:p>
          <a:p>
            <a:pPr algn="ctr"/>
            <a:endParaRPr lang="da-DK" sz="3200" dirty="0">
              <a:solidFill>
                <a:schemeClr val="tx2">
                  <a:lumMod val="20000"/>
                  <a:lumOff val="80000"/>
                </a:schemeClr>
              </a:solidFill>
              <a:latin typeface="+mj-lt"/>
            </a:endParaRPr>
          </a:p>
          <a:p>
            <a:pPr algn="ctr"/>
            <a:r>
              <a:rPr lang="da-DK" sz="3200" dirty="0">
                <a:solidFill>
                  <a:schemeClr val="tx2">
                    <a:lumMod val="20000"/>
                    <a:lumOff val="80000"/>
                  </a:schemeClr>
                </a:solidFill>
                <a:latin typeface="+mj-lt"/>
              </a:rPr>
              <a:t>Fagets Tilrettelæggelse</a:t>
            </a:r>
          </a:p>
        </p:txBody>
      </p:sp>
    </p:spTree>
    <p:extLst>
      <p:ext uri="{BB962C8B-B14F-4D97-AF65-F5344CB8AC3E}">
        <p14:creationId xmlns:p14="http://schemas.microsoft.com/office/powerpoint/2010/main" val="73084157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Agenda</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02: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Fagets Tilrettelæggelse</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3266663"/>
          </a:xfrm>
          <a:prstGeom prst="rect">
            <a:avLst/>
          </a:prstGeom>
          <a:noFill/>
          <a:effectLst>
            <a:outerShdw blurRad="50800" dist="38100" dir="16200000" rotWithShape="0">
              <a:prstClr val="black">
                <a:alpha val="40000"/>
              </a:prstClr>
            </a:outerShdw>
          </a:effectLst>
        </p:spPr>
        <p:txBody>
          <a:bodyPr wrap="square" rtlCol="0">
            <a:spAutoFit/>
          </a:bodyPr>
          <a:lstStyle/>
          <a:p>
            <a:pPr marL="457200" indent="-457200">
              <a:lnSpc>
                <a:spcPct val="150000"/>
              </a:lnSpc>
              <a:buFont typeface="+mj-lt"/>
              <a:buAutoNum type="arabicPeriod"/>
            </a:pPr>
            <a:r>
              <a:rPr lang="da-DK" sz="2000" b="1" dirty="0">
                <a:solidFill>
                  <a:schemeClr val="tx2">
                    <a:lumMod val="20000"/>
                    <a:lumOff val="80000"/>
                  </a:schemeClr>
                </a:solidFill>
              </a:rPr>
              <a:t>Casen</a:t>
            </a:r>
          </a:p>
          <a:p>
            <a:pPr marL="457200" indent="-457200">
              <a:lnSpc>
                <a:spcPct val="150000"/>
              </a:lnSpc>
              <a:buFont typeface="+mj-lt"/>
              <a:buAutoNum type="arabicPeriod"/>
            </a:pPr>
            <a:r>
              <a:rPr lang="da-DK" sz="2000" dirty="0">
                <a:solidFill>
                  <a:schemeClr val="tx2">
                    <a:lumMod val="20000"/>
                    <a:lumOff val="80000"/>
                  </a:schemeClr>
                </a:solidFill>
              </a:rPr>
              <a:t>Teknologier</a:t>
            </a:r>
          </a:p>
          <a:p>
            <a:pPr marL="457200" indent="-457200">
              <a:lnSpc>
                <a:spcPct val="150000"/>
              </a:lnSpc>
              <a:buFont typeface="+mj-lt"/>
              <a:buAutoNum type="arabicPeriod"/>
            </a:pPr>
            <a:r>
              <a:rPr lang="da-DK" sz="2000" dirty="0">
                <a:solidFill>
                  <a:schemeClr val="tx2">
                    <a:lumMod val="20000"/>
                    <a:lumOff val="80000"/>
                  </a:schemeClr>
                </a:solidFill>
              </a:rPr>
              <a:t>Særlige fokusområder</a:t>
            </a:r>
          </a:p>
          <a:p>
            <a:pPr marL="457200" indent="-457200">
              <a:lnSpc>
                <a:spcPct val="150000"/>
              </a:lnSpc>
              <a:buFont typeface="+mj-lt"/>
              <a:buAutoNum type="arabicPeriod"/>
            </a:pPr>
            <a:r>
              <a:rPr lang="da-DK" sz="2000" dirty="0">
                <a:solidFill>
                  <a:schemeClr val="tx2">
                    <a:lumMod val="20000"/>
                    <a:lumOff val="80000"/>
                  </a:schemeClr>
                </a:solidFill>
              </a:rPr>
              <a:t>Dagligdagen</a:t>
            </a:r>
          </a:p>
          <a:p>
            <a:pPr marL="457200" indent="-457200">
              <a:lnSpc>
                <a:spcPct val="150000"/>
              </a:lnSpc>
              <a:buFont typeface="+mj-lt"/>
              <a:buAutoNum type="arabicPeriod"/>
            </a:pPr>
            <a:r>
              <a:rPr lang="da-DK" sz="2000" dirty="0">
                <a:solidFill>
                  <a:schemeClr val="tx2">
                    <a:lumMod val="20000"/>
                    <a:lumOff val="80000"/>
                  </a:schemeClr>
                </a:solidFill>
              </a:rPr>
              <a:t>FPSA Evalueringsform</a:t>
            </a:r>
          </a:p>
          <a:p>
            <a:pPr marL="457200" indent="-457200">
              <a:lnSpc>
                <a:spcPct val="150000"/>
              </a:lnSpc>
              <a:buFont typeface="+mj-lt"/>
              <a:buAutoNum type="arabicPeriod"/>
            </a:pPr>
            <a:r>
              <a:rPr lang="da-DK" sz="2000" dirty="0">
                <a:solidFill>
                  <a:schemeClr val="tx2">
                    <a:lumMod val="20000"/>
                    <a:lumOff val="80000"/>
                  </a:schemeClr>
                </a:solidFill>
              </a:rPr>
              <a:t>Forventningsafstemning</a:t>
            </a:r>
          </a:p>
          <a:p>
            <a:pPr marL="457200" indent="-457200">
              <a:lnSpc>
                <a:spcPct val="150000"/>
              </a:lnSpc>
              <a:buFont typeface="+mj-lt"/>
              <a:buAutoNum type="arabicPeriod"/>
            </a:pPr>
            <a:endParaRPr lang="da-DK" sz="2000" dirty="0">
              <a:solidFill>
                <a:schemeClr val="tx2">
                  <a:lumMod val="20000"/>
                  <a:lumOff val="80000"/>
                </a:schemeClr>
              </a:solidFill>
            </a:endParaRPr>
          </a:p>
        </p:txBody>
      </p:sp>
    </p:spTree>
    <p:extLst>
      <p:ext uri="{BB962C8B-B14F-4D97-AF65-F5344CB8AC3E}">
        <p14:creationId xmlns:p14="http://schemas.microsoft.com/office/powerpoint/2010/main" val="327436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1. Casen</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02: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Fagets Tilrettelæggelse</a:t>
            </a:r>
          </a:p>
        </p:txBody>
      </p:sp>
      <p:pic>
        <p:nvPicPr>
          <p:cNvPr id="7" name="Billede 6">
            <a:extLst>
              <a:ext uri="{FF2B5EF4-FFF2-40B4-BE49-F238E27FC236}">
                <a16:creationId xmlns:a16="http://schemas.microsoft.com/office/drawing/2014/main" id="{D2F4EB00-E2AC-42A3-8DC3-DC2F4F25EB91}"/>
              </a:ext>
            </a:extLst>
          </p:cNvPr>
          <p:cNvPicPr>
            <a:picLocks noChangeAspect="1"/>
          </p:cNvPicPr>
          <p:nvPr/>
        </p:nvPicPr>
        <p:blipFill>
          <a:blip r:embed="rId3"/>
          <a:stretch>
            <a:fillRect/>
          </a:stretch>
        </p:blipFill>
        <p:spPr>
          <a:xfrm>
            <a:off x="1533087" y="2246911"/>
            <a:ext cx="9125712" cy="2483429"/>
          </a:xfrm>
          <a:prstGeom prst="rect">
            <a:avLst/>
          </a:prstGeom>
        </p:spPr>
      </p:pic>
    </p:spTree>
    <p:extLst>
      <p:ext uri="{BB962C8B-B14F-4D97-AF65-F5344CB8AC3E}">
        <p14:creationId xmlns:p14="http://schemas.microsoft.com/office/powerpoint/2010/main" val="4024327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1. Casen</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02: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Fagets Tilrettelæggelse</a:t>
            </a:r>
          </a:p>
        </p:txBody>
      </p:sp>
      <p:sp>
        <p:nvSpPr>
          <p:cNvPr id="9" name="Tekstfelt 8">
            <a:extLst>
              <a:ext uri="{FF2B5EF4-FFF2-40B4-BE49-F238E27FC236}">
                <a16:creationId xmlns:a16="http://schemas.microsoft.com/office/drawing/2014/main" id="{8E5B0343-3B39-4DB8-8F43-B539D5F2A94D}"/>
              </a:ext>
            </a:extLst>
          </p:cNvPr>
          <p:cNvSpPr txBox="1"/>
          <p:nvPr/>
        </p:nvSpPr>
        <p:spPr>
          <a:xfrm>
            <a:off x="1654571" y="1630987"/>
            <a:ext cx="8882744" cy="958339"/>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Hvorfor </a:t>
            </a:r>
            <a:r>
              <a:rPr lang="da-DK" sz="2000" b="1" dirty="0" err="1">
                <a:solidFill>
                  <a:schemeClr val="tx2">
                    <a:lumMod val="20000"/>
                    <a:lumOff val="80000"/>
                  </a:schemeClr>
                </a:solidFill>
              </a:rPr>
              <a:t>Nitrilon</a:t>
            </a:r>
            <a:r>
              <a:rPr lang="da-DK" sz="2000" b="1" dirty="0">
                <a:solidFill>
                  <a:schemeClr val="tx2">
                    <a:lumMod val="20000"/>
                    <a:lumOff val="80000"/>
                  </a:schemeClr>
                </a:solidFill>
              </a:rPr>
              <a:t>?</a:t>
            </a:r>
            <a:r>
              <a:rPr lang="da-DK" sz="2000" dirty="0">
                <a:solidFill>
                  <a:schemeClr val="tx2">
                    <a:lumMod val="20000"/>
                    <a:lumOff val="80000"/>
                  </a:schemeClr>
                </a:solidFill>
              </a:rPr>
              <a:t> </a:t>
            </a:r>
          </a:p>
          <a:p>
            <a:pPr marL="457200" indent="-457200">
              <a:lnSpc>
                <a:spcPct val="150000"/>
              </a:lnSpc>
              <a:buFont typeface="Arial" panose="020B0604020202020204" pitchFamily="34" charset="0"/>
              <a:buChar char="•"/>
            </a:pPr>
            <a:endParaRPr lang="da-DK" sz="2000" dirty="0">
              <a:solidFill>
                <a:schemeClr val="tx2">
                  <a:lumMod val="20000"/>
                  <a:lumOff val="80000"/>
                </a:schemeClr>
              </a:solidFill>
            </a:endParaRPr>
          </a:p>
        </p:txBody>
      </p:sp>
    </p:spTree>
    <p:extLst>
      <p:ext uri="{BB962C8B-B14F-4D97-AF65-F5344CB8AC3E}">
        <p14:creationId xmlns:p14="http://schemas.microsoft.com/office/powerpoint/2010/main" val="1743058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1. Casen</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02: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Fagets Tilrettelæggelse</a:t>
            </a:r>
          </a:p>
        </p:txBody>
      </p:sp>
      <p:sp>
        <p:nvSpPr>
          <p:cNvPr id="9" name="Tekstfelt 8">
            <a:extLst>
              <a:ext uri="{FF2B5EF4-FFF2-40B4-BE49-F238E27FC236}">
                <a16:creationId xmlns:a16="http://schemas.microsoft.com/office/drawing/2014/main" id="{8E5B0343-3B39-4DB8-8F43-B539D5F2A94D}"/>
              </a:ext>
            </a:extLst>
          </p:cNvPr>
          <p:cNvSpPr txBox="1"/>
          <p:nvPr/>
        </p:nvSpPr>
        <p:spPr>
          <a:xfrm>
            <a:off x="1654571" y="1630987"/>
            <a:ext cx="8882744" cy="1420004"/>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Hvorfor </a:t>
            </a:r>
            <a:r>
              <a:rPr lang="da-DK" sz="2000" b="1" dirty="0" err="1">
                <a:solidFill>
                  <a:schemeClr val="tx2">
                    <a:lumMod val="20000"/>
                    <a:lumOff val="80000"/>
                  </a:schemeClr>
                </a:solidFill>
              </a:rPr>
              <a:t>Nitrilon</a:t>
            </a:r>
            <a:r>
              <a:rPr lang="da-DK" sz="2000" b="1" dirty="0">
                <a:solidFill>
                  <a:schemeClr val="tx2">
                    <a:lumMod val="20000"/>
                    <a:lumOff val="80000"/>
                  </a:schemeClr>
                </a:solidFill>
              </a:rPr>
              <a:t>?</a:t>
            </a:r>
            <a:r>
              <a:rPr lang="da-DK" sz="2000" dirty="0">
                <a:solidFill>
                  <a:schemeClr val="tx2">
                    <a:lumMod val="20000"/>
                    <a:lumOff val="80000"/>
                  </a:schemeClr>
                </a:solidFill>
              </a:rPr>
              <a:t> </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Forretningsdomænet er helt ligegyldigt! Det kunne ligeså godt have været alt muligt andet.</a:t>
            </a:r>
          </a:p>
        </p:txBody>
      </p:sp>
    </p:spTree>
    <p:extLst>
      <p:ext uri="{BB962C8B-B14F-4D97-AF65-F5344CB8AC3E}">
        <p14:creationId xmlns:p14="http://schemas.microsoft.com/office/powerpoint/2010/main" val="2549051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1. Casen</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02: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Fagets Tilrettelæggelse</a:t>
            </a:r>
          </a:p>
        </p:txBody>
      </p:sp>
      <p:sp>
        <p:nvSpPr>
          <p:cNvPr id="9" name="Tekstfelt 8">
            <a:extLst>
              <a:ext uri="{FF2B5EF4-FFF2-40B4-BE49-F238E27FC236}">
                <a16:creationId xmlns:a16="http://schemas.microsoft.com/office/drawing/2014/main" id="{8E5B0343-3B39-4DB8-8F43-B539D5F2A94D}"/>
              </a:ext>
            </a:extLst>
          </p:cNvPr>
          <p:cNvSpPr txBox="1"/>
          <p:nvPr/>
        </p:nvSpPr>
        <p:spPr>
          <a:xfrm>
            <a:off x="1654571" y="1630987"/>
            <a:ext cx="8882744" cy="4651658"/>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Hvorfor en case? (1/2):</a:t>
            </a:r>
            <a:endParaRPr lang="da-DK" sz="2000" dirty="0">
              <a:solidFill>
                <a:schemeClr val="tx2">
                  <a:lumMod val="20000"/>
                  <a:lumOff val="80000"/>
                </a:schemeClr>
              </a:solidFill>
            </a:endParaRPr>
          </a:p>
          <a:p>
            <a:pPr marL="457200" indent="-457200">
              <a:lnSpc>
                <a:spcPct val="150000"/>
              </a:lnSpc>
              <a:buFont typeface="Arial" panose="020B0604020202020204" pitchFamily="34" charset="0"/>
              <a:buChar char="•"/>
            </a:pPr>
            <a:r>
              <a:rPr lang="da-DK" sz="2000" dirty="0">
                <a:solidFill>
                  <a:schemeClr val="tx2">
                    <a:lumMod val="20000"/>
                    <a:lumOff val="80000"/>
                  </a:schemeClr>
                </a:solidFill>
              </a:rPr>
              <a:t>Fordi det giver muligheden for at arbejde i dybden med forskellige problemstillinger, i stedet for opgaver der ikke er relaterede</a:t>
            </a:r>
          </a:p>
          <a:p>
            <a:pPr marL="457200" indent="-457200">
              <a:lnSpc>
                <a:spcPct val="150000"/>
              </a:lnSpc>
              <a:buFont typeface="Arial" panose="020B0604020202020204" pitchFamily="34" charset="0"/>
              <a:buChar char="•"/>
            </a:pPr>
            <a:r>
              <a:rPr lang="da-DK" sz="2000" dirty="0">
                <a:solidFill>
                  <a:schemeClr val="tx2">
                    <a:lumMod val="20000"/>
                    <a:lumOff val="80000"/>
                  </a:schemeClr>
                </a:solidFill>
              </a:rPr>
              <a:t>Fordi det giver jer et indblik i kompleksitetsniveauet i ”rigtig” softwareudvikling</a:t>
            </a:r>
          </a:p>
          <a:p>
            <a:pPr marL="457200" indent="-457200">
              <a:lnSpc>
                <a:spcPct val="150000"/>
              </a:lnSpc>
              <a:buFont typeface="Arial" panose="020B0604020202020204" pitchFamily="34" charset="0"/>
              <a:buChar char="•"/>
            </a:pPr>
            <a:r>
              <a:rPr lang="da-DK" sz="2000" dirty="0">
                <a:solidFill>
                  <a:schemeClr val="tx2">
                    <a:lumMod val="20000"/>
                    <a:lumOff val="80000"/>
                  </a:schemeClr>
                </a:solidFill>
              </a:rPr>
              <a:t>Fordi det klæder jer på til en typisk infrastruktur</a:t>
            </a:r>
          </a:p>
          <a:p>
            <a:pPr marL="457200" indent="-457200">
              <a:lnSpc>
                <a:spcPct val="150000"/>
              </a:lnSpc>
              <a:buFont typeface="Arial" panose="020B0604020202020204" pitchFamily="34" charset="0"/>
              <a:buChar char="•"/>
            </a:pPr>
            <a:r>
              <a:rPr lang="da-DK" sz="2000" dirty="0">
                <a:solidFill>
                  <a:schemeClr val="tx2">
                    <a:lumMod val="20000"/>
                    <a:lumOff val="80000"/>
                  </a:schemeClr>
                </a:solidFill>
              </a:rPr>
              <a:t>Fordi det klæder jer på til at ”tænke objektorienteret”</a:t>
            </a:r>
          </a:p>
          <a:p>
            <a:pPr marL="457200" indent="-457200">
              <a:lnSpc>
                <a:spcPct val="150000"/>
              </a:lnSpc>
              <a:buFont typeface="Arial" panose="020B0604020202020204" pitchFamily="34" charset="0"/>
              <a:buChar char="•"/>
            </a:pPr>
            <a:r>
              <a:rPr lang="da-DK" sz="2000" dirty="0">
                <a:solidFill>
                  <a:schemeClr val="tx2">
                    <a:lumMod val="20000"/>
                    <a:lumOff val="80000"/>
                  </a:schemeClr>
                </a:solidFill>
              </a:rPr>
              <a:t>Fordi I får mere øvelse i at tænke i forretningsdomæner</a:t>
            </a:r>
          </a:p>
          <a:p>
            <a:pPr marL="457200" indent="-457200">
              <a:lnSpc>
                <a:spcPct val="150000"/>
              </a:lnSpc>
              <a:buFont typeface="Arial" panose="020B0604020202020204" pitchFamily="34" charset="0"/>
              <a:buChar char="•"/>
            </a:pPr>
            <a:endParaRPr lang="da-DK" sz="2000" dirty="0">
              <a:solidFill>
                <a:schemeClr val="tx2">
                  <a:lumMod val="20000"/>
                  <a:lumOff val="80000"/>
                </a:schemeClr>
              </a:solidFill>
            </a:endParaRPr>
          </a:p>
          <a:p>
            <a:pPr marL="457200" indent="-457200">
              <a:lnSpc>
                <a:spcPct val="150000"/>
              </a:lnSpc>
              <a:buFont typeface="Arial" panose="020B0604020202020204" pitchFamily="34" charset="0"/>
              <a:buChar char="•"/>
            </a:pPr>
            <a:endParaRPr lang="da-DK" sz="2000" dirty="0">
              <a:solidFill>
                <a:schemeClr val="tx2">
                  <a:lumMod val="20000"/>
                  <a:lumOff val="80000"/>
                </a:schemeClr>
              </a:solidFill>
            </a:endParaRPr>
          </a:p>
        </p:txBody>
      </p:sp>
    </p:spTree>
    <p:extLst>
      <p:ext uri="{BB962C8B-B14F-4D97-AF65-F5344CB8AC3E}">
        <p14:creationId xmlns:p14="http://schemas.microsoft.com/office/powerpoint/2010/main" val="3132463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1. Casen</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02: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Fagets Tilrettelæggelse</a:t>
            </a:r>
          </a:p>
        </p:txBody>
      </p:sp>
      <p:sp>
        <p:nvSpPr>
          <p:cNvPr id="9" name="Tekstfelt 8">
            <a:extLst>
              <a:ext uri="{FF2B5EF4-FFF2-40B4-BE49-F238E27FC236}">
                <a16:creationId xmlns:a16="http://schemas.microsoft.com/office/drawing/2014/main" id="{8E5B0343-3B39-4DB8-8F43-B539D5F2A94D}"/>
              </a:ext>
            </a:extLst>
          </p:cNvPr>
          <p:cNvSpPr txBox="1"/>
          <p:nvPr/>
        </p:nvSpPr>
        <p:spPr>
          <a:xfrm>
            <a:off x="1654571" y="1630987"/>
            <a:ext cx="8882744" cy="2804999"/>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b="1" dirty="0">
                <a:solidFill>
                  <a:schemeClr val="tx2">
                    <a:lumMod val="20000"/>
                    <a:lumOff val="80000"/>
                  </a:schemeClr>
                </a:solidFill>
              </a:rPr>
              <a:t>Hvorfor en case? (2/2):</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Det giver et mere realistisk billede af, hvad softwareudvikling er og dermed kan tage bedre informerede valg, både i forhold til jer selv og i forhold til jeres softwareopgaver, fremadrettet</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I får viden, færdigheder og kompetencer ud fra en realistisk scenarie, i stedet for små opgaver der ikke er sammenhængende</a:t>
            </a:r>
          </a:p>
        </p:txBody>
      </p:sp>
    </p:spTree>
    <p:extLst>
      <p:ext uri="{BB962C8B-B14F-4D97-AF65-F5344CB8AC3E}">
        <p14:creationId xmlns:p14="http://schemas.microsoft.com/office/powerpoint/2010/main" val="3348520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kifergrå">
  <a:themeElements>
    <a:clrScheme name="Rø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Segoe MARA">
      <a:majorFont>
        <a:latin typeface="Segoe UI Semibold"/>
        <a:ea typeface=""/>
        <a:cs typeface=""/>
      </a:majorFont>
      <a:minorFont>
        <a:latin typeface="Segoe UI"/>
        <a:ea typeface=""/>
        <a:cs typeface=""/>
      </a:minorFont>
    </a:fontScheme>
    <a:fmtScheme name="Skifergrå">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C3C02EDCC1801C4D9198D73D85B43E5B" ma:contentTypeVersion="1" ma:contentTypeDescription="Opret et nyt dokument." ma:contentTypeScope="" ma:versionID="a5206f66006e07f134d36a98436e5a40">
  <xsd:schema xmlns:xsd="http://www.w3.org/2001/XMLSchema" xmlns:xs="http://www.w3.org/2001/XMLSchema" xmlns:p="http://schemas.microsoft.com/office/2006/metadata/properties" xmlns:ns1="http://schemas.microsoft.com/sharepoint/v3" targetNamespace="http://schemas.microsoft.com/office/2006/metadata/properties" ma:root="true" ma:fieldsID="2c21ede9bd8455c41f61b3c474074c1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tartdato for planlægning" ma:description="Startdato for planlægning er en webstedskolonne, der blev oprettet vha. publiceringsfunktionen. Den bruges til at angive den dato og det klokkeslæt, hvor denne side først vil være synlig for besøgende på webstedet." ma:hidden="true" ma:internalName="PublishingStartDate">
      <xsd:simpleType>
        <xsd:restriction base="dms:Unknown"/>
      </xsd:simpleType>
    </xsd:element>
    <xsd:element name="PublishingExpirationDate" ma:index="9" nillable="true" ma:displayName="Slutdato for planlægning" ma:description="Slutdato for planlægning er en webstedskolonne, der blev oprettet vha. publiceringsfunktionen. Den bruges til at angive den dato og det klokkeslæt, hvor denne side ikke længere vil være synlig for besøgende på webstedet."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7E796481-2221-4211-B7DA-EC48DC2114F3}"/>
</file>

<file path=customXml/itemProps2.xml><?xml version="1.0" encoding="utf-8"?>
<ds:datastoreItem xmlns:ds="http://schemas.openxmlformats.org/officeDocument/2006/customXml" ds:itemID="{032C70A2-DE20-41DA-8C40-7A6CED1F9E8A}"/>
</file>

<file path=customXml/itemProps3.xml><?xml version="1.0" encoding="utf-8"?>
<ds:datastoreItem xmlns:ds="http://schemas.openxmlformats.org/officeDocument/2006/customXml" ds:itemID="{2AD436E3-126D-4812-90CA-CC9888569604}"/>
</file>

<file path=docProps/app.xml><?xml version="1.0" encoding="utf-8"?>
<Properties xmlns="http://schemas.openxmlformats.org/officeDocument/2006/extended-properties" xmlns:vt="http://schemas.openxmlformats.org/officeDocument/2006/docPropsVTypes">
  <Template>Skifergrå</Template>
  <TotalTime>446</TotalTime>
  <Words>1392</Words>
  <Application>Microsoft Office PowerPoint</Application>
  <PresentationFormat>Widescreen</PresentationFormat>
  <Paragraphs>384</Paragraphs>
  <Slides>39</Slides>
  <Notes>0</Notes>
  <HiddenSlides>0</HiddenSlides>
  <MMClips>0</MMClips>
  <ScaleCrop>false</ScaleCrop>
  <HeadingPairs>
    <vt:vector size="6" baseType="variant">
      <vt:variant>
        <vt:lpstr>Benyttede skrifttyper</vt:lpstr>
      </vt:variant>
      <vt:variant>
        <vt:i4>6</vt:i4>
      </vt:variant>
      <vt:variant>
        <vt:lpstr>Tema</vt:lpstr>
      </vt:variant>
      <vt:variant>
        <vt:i4>1</vt:i4>
      </vt:variant>
      <vt:variant>
        <vt:lpstr>Slidetitler</vt:lpstr>
      </vt:variant>
      <vt:variant>
        <vt:i4>39</vt:i4>
      </vt:variant>
    </vt:vector>
  </HeadingPairs>
  <TitlesOfParts>
    <vt:vector size="46" baseType="lpstr">
      <vt:lpstr>Arial</vt:lpstr>
      <vt:lpstr>Calibri</vt:lpstr>
      <vt:lpstr>Segoe UI</vt:lpstr>
      <vt:lpstr>Segoe UI Semibold</vt:lpstr>
      <vt:lpstr>Trebuchet MS</vt:lpstr>
      <vt:lpstr>Wingdings 2</vt:lpstr>
      <vt:lpstr>Skifergrå</vt:lpstr>
      <vt:lpstr>SOFTWAREKONSTRUKTION</vt:lpstr>
      <vt:lpstr>SOFTWAREKONSTRUKTION</vt:lpstr>
      <vt:lpstr>Agenda</vt:lpstr>
      <vt:lpstr>Agenda</vt:lpstr>
      <vt:lpstr>1. Casen</vt:lpstr>
      <vt:lpstr>1. Casen</vt:lpstr>
      <vt:lpstr>1. Casen</vt:lpstr>
      <vt:lpstr>1. Casen</vt:lpstr>
      <vt:lpstr>1. Casen</vt:lpstr>
      <vt:lpstr>1. Casen</vt:lpstr>
      <vt:lpstr>1. Casen</vt:lpstr>
      <vt:lpstr>Agenda</vt:lpstr>
      <vt:lpstr>2. Teknologier</vt:lpstr>
      <vt:lpstr>2. Teknologier</vt:lpstr>
      <vt:lpstr>2. Teknologier</vt:lpstr>
      <vt:lpstr>2. Teknologier</vt:lpstr>
      <vt:lpstr>2. Teknologier</vt:lpstr>
      <vt:lpstr>2. Teknologier</vt:lpstr>
      <vt:lpstr>2. Teknologier</vt:lpstr>
      <vt:lpstr>2. Teknologier</vt:lpstr>
      <vt:lpstr>2. Teknologier</vt:lpstr>
      <vt:lpstr>Agenda</vt:lpstr>
      <vt:lpstr>3. Særlige fokusområder</vt:lpstr>
      <vt:lpstr>3. Særlige fokusområder</vt:lpstr>
      <vt:lpstr>3. Særlige fokusområder</vt:lpstr>
      <vt:lpstr>3. Særlige fokusområder</vt:lpstr>
      <vt:lpstr>3. Særlige fokusområder</vt:lpstr>
      <vt:lpstr>3. Særlige fokusområder</vt:lpstr>
      <vt:lpstr>3. Særlige fokusområder</vt:lpstr>
      <vt:lpstr>Agenda</vt:lpstr>
      <vt:lpstr>4. Dagligdagen</vt:lpstr>
      <vt:lpstr>4. Dagligdagen</vt:lpstr>
      <vt:lpstr>4. Dagligdagen</vt:lpstr>
      <vt:lpstr>Agenda</vt:lpstr>
      <vt:lpstr>5. FPSA Evalueringsform </vt:lpstr>
      <vt:lpstr>Agenda</vt:lpstr>
      <vt:lpstr>6. Forventningsafstemning</vt:lpstr>
      <vt:lpstr>6. Forventningsafstemning</vt:lpstr>
      <vt:lpstr>SOFTWAREKONSTRUKTION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Depedency Injection  &amp;  Inversion of Control</dc:title>
  <dc:creator>Mads Mikkel Rasmussen</dc:creator>
  <cp:lastModifiedBy>Mads Mikkel Rasmussen</cp:lastModifiedBy>
  <cp:revision>21</cp:revision>
  <dcterms:created xsi:type="dcterms:W3CDTF">2023-11-09T13:08:53Z</dcterms:created>
  <dcterms:modified xsi:type="dcterms:W3CDTF">2024-03-24T17:15:55Z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0x010100C3C02EDCC1801C4D9198D73D85B43E5B</vt:lpwstr>
  </property>
</Properties>
</file>