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96" r:id="rId6"/>
    <p:sldId id="297" r:id="rId7"/>
    <p:sldId id="298" r:id="rId8"/>
    <p:sldId id="307" r:id="rId9"/>
    <p:sldId id="308" r:id="rId10"/>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12"/>
    <p:restoredTop sz="94600"/>
  </p:normalViewPr>
  <p:slideViewPr>
    <p:cSldViewPr snapToGrid="0" snapToObjects="1">
      <p:cViewPr varScale="1">
        <p:scale>
          <a:sx n="105" d="100"/>
          <a:sy n="105" d="100"/>
        </p:scale>
        <p:origin x="156" y="78"/>
      </p:cViewPr>
      <p:guideLst/>
    </p:cSldViewPr>
  </p:slideViewPr>
  <p:notesTextViewPr>
    <p:cViewPr>
      <p:scale>
        <a:sx n="1" d="1"/>
        <a:sy n="1" d="1"/>
      </p:scale>
      <p:origin x="0" y="0"/>
    </p:cViewPr>
  </p:notesTextViewPr>
  <p:notesViewPr>
    <p:cSldViewPr snapToGrid="0" snapToObjects="1">
      <p:cViewPr varScale="1">
        <p:scale>
          <a:sx n="154" d="100"/>
          <a:sy n="154" d="100"/>
        </p:scale>
        <p:origin x="19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738E5-3D41-D248-A7BE-860B5BB2C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060E392D-D5BD-1746-A758-0E07B8572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2CFEA-A781-B84C-B30A-7AD2835774A0}" type="datetimeFigureOut">
              <a:rPr lang="da-DK"/>
              <a:t>12-12-2021</a:t>
            </a:fld>
            <a:endParaRPr lang="en-DK"/>
          </a:p>
        </p:txBody>
      </p:sp>
      <p:sp>
        <p:nvSpPr>
          <p:cNvPr id="4" name="Footer Placeholder 3">
            <a:extLst>
              <a:ext uri="{FF2B5EF4-FFF2-40B4-BE49-F238E27FC236}">
                <a16:creationId xmlns:a16="http://schemas.microsoft.com/office/drawing/2014/main" id="{CD83E68D-2828-734A-9FEA-E92330460E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6491B149-0CC8-C649-9C9A-642933685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DCD5F4-27D6-134C-8635-1193856DF696}" type="slidenum">
              <a:rPr/>
              <a:t>‹nr.›</a:t>
            </a:fld>
            <a:endParaRPr lang="en-DK"/>
          </a:p>
        </p:txBody>
      </p:sp>
    </p:spTree>
    <p:extLst>
      <p:ext uri="{BB962C8B-B14F-4D97-AF65-F5344CB8AC3E}">
        <p14:creationId xmlns:p14="http://schemas.microsoft.com/office/powerpoint/2010/main" val="12470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F4B4D-BCA7-CF44-98CD-D4476F97717F}" type="datetimeFigureOut">
              <a:rPr lang="da-DK"/>
              <a:t>12-12-2021</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74D3-70F9-3946-AF88-1FD3CCD79F27}" type="slidenum">
              <a:rPr/>
              <a:t>‹nr.›</a:t>
            </a:fld>
            <a:endParaRPr lang="en-DK"/>
          </a:p>
        </p:txBody>
      </p:sp>
    </p:spTree>
    <p:extLst>
      <p:ext uri="{BB962C8B-B14F-4D97-AF65-F5344CB8AC3E}">
        <p14:creationId xmlns:p14="http://schemas.microsoft.com/office/powerpoint/2010/main" val="8485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userDrawn="1"/>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2599C46D-3512-3F42-8597-E1DE978E0C65}" type="datetime1">
              <a:rPr lang="da-DK"/>
              <a:t>12-12-2021</a:t>
            </a:fld>
            <a:endParaRPr lang="en-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2455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FD3C24CA-F09D-D746-8710-4BFA0D1003CF}" type="datetime1">
              <a:rPr lang="da-DK"/>
              <a:t>12-12-2021</a:t>
            </a:fld>
            <a:endParaRPr lang="en-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2958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Rectangle 9">
            <a:extLst>
              <a:ext uri="{FF2B5EF4-FFF2-40B4-BE49-F238E27FC236}">
                <a16:creationId xmlns:a16="http://schemas.microsoft.com/office/drawing/2014/main" id="{18E11385-2D80-704A-9DE0-96AEE28DC31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3E15C83E-4C06-7847-B1B2-5EA1E6484DB4}" type="datetime1">
              <a:rPr lang="da-DK"/>
              <a:t>12-12-2021</a:t>
            </a:fld>
            <a:endParaRPr lang="en-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70791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25AC7CE2-B803-A341-92DC-09348186F4E4}" type="datetime1">
              <a:rPr lang="da-DK"/>
              <a:t>12-12-2021</a:t>
            </a:fld>
            <a:endParaRPr lang="en-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263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userDrawn="1"/>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userDrawn="1"/>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1888E75B-06F1-764D-90C2-21FDDFD5D3A5}" type="datetime1">
              <a:rPr lang="da-DK"/>
              <a:t>12-12-2021</a:t>
            </a:fld>
            <a:endParaRPr lang="en-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03649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847499FB-D8B2-BB40-8058-AAE390A30478}" type="datetime1">
              <a:rPr lang="da-DK"/>
              <a:t>12-12-2021</a:t>
            </a:fld>
            <a:endParaRPr lang="en-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35969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userDrawn="1"/>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EB1F29B8-BB26-2742-B15B-3E34A08D2A82}" type="datetime1">
              <a:rPr lang="da-DK"/>
              <a:t>12-12-2021</a:t>
            </a:fld>
            <a:endParaRPr lang="en-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9095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userDrawn="1"/>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1C625AF3-5E73-3741-B3E0-C291B5487635}" type="datetime1">
              <a:rPr lang="da-DK"/>
              <a:t>12-12-2021</a:t>
            </a:fld>
            <a:endParaRPr lang="en-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3912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userDrawn="1"/>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userDrawn="1"/>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58004B7F-D5A9-0944-A659-E53445E204A6}" type="datetime1">
              <a:rPr lang="da-DK"/>
              <a:t>12-12-2021</a:t>
            </a:fld>
            <a:endParaRPr lang="en-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278345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0" name="Picture 9">
            <a:extLst>
              <a:ext uri="{FF2B5EF4-FFF2-40B4-BE49-F238E27FC236}">
                <a16:creationId xmlns:a16="http://schemas.microsoft.com/office/drawing/2014/main" id="{1C88E311-2A15-C94D-B456-72D1CCD5E38B}"/>
              </a:ext>
            </a:extLst>
          </p:cNvPr>
          <p:cNvPicPr>
            <a:picLocks noChangeAspect="1"/>
          </p:cNvPicPr>
          <p:nvPr userDrawn="1"/>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2F8B3DA8-E344-4F43-9C85-CA6C68C61A0E}" type="datetime1">
              <a:rPr lang="da-DK"/>
              <a:t>12-12-2021</a:t>
            </a:fld>
            <a:endParaRPr lang="en-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9544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sp>
        <p:nvSpPr>
          <p:cNvPr id="9" name="Rectangle 8">
            <a:extLst>
              <a:ext uri="{FF2B5EF4-FFF2-40B4-BE49-F238E27FC236}">
                <a16:creationId xmlns:a16="http://schemas.microsoft.com/office/drawing/2014/main" id="{4B549EF7-2957-2746-8802-3ED83348F0A2}"/>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8CEC99A3-670E-3D47-9C33-BCC74F0BDE65}" type="datetime1">
              <a:rPr lang="da-DK"/>
              <a:t>12-12-2021</a:t>
            </a:fld>
            <a:endParaRPr lang="en-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6379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userDrawn="1"/>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userDrawn="1"/>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8FC34BD-7860-2B48-B7CD-3ED1D64EF2B2}" type="datetime1">
              <a:rPr lang="da-DK"/>
              <a:t>12-12-2021</a:t>
            </a:fld>
            <a:endParaRPr lang="en-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56427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E9BEC277-B8E0-4542-A7E1-479CF20BE838}" type="datetime1">
              <a:rPr lang="da-DK"/>
              <a:t>12-12-2021</a:t>
            </a:fld>
            <a:endParaRPr lang="en-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87799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F52F1B4B-EECB-4444-B976-0DB5A160CBB9}"/>
              </a:ext>
            </a:extLst>
          </p:cNvPr>
          <p:cNvSpPr>
            <a:spLocks noGrp="1"/>
          </p:cNvSpPr>
          <p:nvPr>
            <p:ph type="dt" sz="half" idx="13"/>
          </p:nvPr>
        </p:nvSpPr>
        <p:spPr/>
        <p:txBody>
          <a:bodyPr/>
          <a:lstStyle/>
          <a:p>
            <a:fld id="{7F4727D7-9202-5A42-BEC7-CC36B8C6D4B6}" type="datetime1">
              <a:rPr lang="da-DK"/>
              <a:t>12-12-2021</a:t>
            </a:fld>
            <a:endParaRPr lang="en-DK"/>
          </a:p>
        </p:txBody>
      </p:sp>
      <p:sp>
        <p:nvSpPr>
          <p:cNvPr id="6" name="Footer Placeholder 5">
            <a:extLst>
              <a:ext uri="{FF2B5EF4-FFF2-40B4-BE49-F238E27FC236}">
                <a16:creationId xmlns:a16="http://schemas.microsoft.com/office/drawing/2014/main" id="{0A4B79A4-A15C-8F41-AD3F-D3135975F394}"/>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422843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2694DF60-32C9-954F-9C35-D7B2DD5CAFDC}" type="datetime1">
              <a:rPr lang="da-DK"/>
              <a:t>12-12-2021</a:t>
            </a:fld>
            <a:endParaRPr lang="en-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333854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88D7981A-9F51-AE45-98CC-CBF3A0C6AAF2}" type="datetime1">
              <a:rPr lang="da-DK"/>
              <a:t>12-12-2021</a:t>
            </a:fld>
            <a:endParaRPr lang="en-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1104614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Rectangle 5">
            <a:extLst>
              <a:ext uri="{FF2B5EF4-FFF2-40B4-BE49-F238E27FC236}">
                <a16:creationId xmlns:a16="http://schemas.microsoft.com/office/drawing/2014/main" id="{41BB7ABA-6A87-2340-9771-CE7DC18B4A70}"/>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D29A4BE2-31F3-A549-8997-DF599352461A}" type="datetime1">
              <a:rPr lang="da-DK"/>
              <a:t>12-12-2021</a:t>
            </a:fld>
            <a:endParaRPr lang="en-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01076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C4BD1066-FB45-3845-9CDC-5B994C4295CF}" type="datetime1">
              <a:rPr lang="da-DK"/>
              <a:t>12-12-2021</a:t>
            </a:fld>
            <a:endParaRPr lang="en-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62546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F610BD68-4F16-EE4B-89F4-8B760B0BF165}" type="datetime1">
              <a:rPr lang="da-DK"/>
              <a:t>12-12-2021</a:t>
            </a:fld>
            <a:endParaRPr lang="en-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111118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Rectangle 4">
            <a:extLst>
              <a:ext uri="{FF2B5EF4-FFF2-40B4-BE49-F238E27FC236}">
                <a16:creationId xmlns:a16="http://schemas.microsoft.com/office/drawing/2014/main" id="{9CB140A7-4AFC-1F40-90CB-EFCD3786F6D2}"/>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17543E42-590D-2E4E-8C57-E92B574E3B7D}" type="datetime1">
              <a:rPr lang="da-DK"/>
              <a:t>12-12-2021</a:t>
            </a:fld>
            <a:endParaRPr lang="en-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707273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DF08911E-102F-8D4D-BCD4-E520353FDCD3}" type="datetime1">
              <a:rPr lang="da-DK"/>
              <a:t>12-12-2021</a:t>
            </a:fld>
            <a:endParaRPr lang="en-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5135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userDrawn="1"/>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13142618-DDE1-5240-8D3B-728C29213A49}" type="datetime1">
              <a:rPr lang="da-DK"/>
              <a:t>12-12-2021</a:t>
            </a:fld>
            <a:endParaRPr lang="en-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076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userDrawn="1"/>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724853D3-495A-2B45-9A55-1CD91DC6E6AB}" type="datetime1">
              <a:rPr lang="da-DK"/>
              <a:t>12-12-2021</a:t>
            </a:fld>
            <a:endParaRPr lang="en-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13617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userDrawn="1"/>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1568D434-6EEF-A043-916B-48E5F63BD01D}" type="datetime1">
              <a:rPr lang="da-DK"/>
              <a:t>12-12-2021</a:t>
            </a:fld>
            <a:endParaRPr lang="en-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35538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userDrawn="1"/>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7" name="Rectangle 6">
            <a:extLst>
              <a:ext uri="{FF2B5EF4-FFF2-40B4-BE49-F238E27FC236}">
                <a16:creationId xmlns:a16="http://schemas.microsoft.com/office/drawing/2014/main" id="{95EF4D60-CCAA-B14C-B93E-67992D18D2C9}"/>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03EA48EE-223B-F64C-BAD5-5ABAC20D5251}" type="datetime1">
              <a:rPr lang="da-DK"/>
              <a:t>12-12-2021</a:t>
            </a:fld>
            <a:endParaRPr lang="en-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8306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79A4C8A1-72AE-464E-8FCD-BE6D6CC3E333}" type="datetime1">
              <a:rPr lang="da-DK"/>
              <a:t>12-12-2021</a:t>
            </a:fld>
            <a:endParaRPr lang="en-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2298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userDrawn="1"/>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3AEDF6B0-F5CD-E14B-A5A7-939223A3FACA}" type="datetime1">
              <a:rPr lang="da-DK"/>
              <a:t>12-12-2021</a:t>
            </a:fld>
            <a:endParaRPr lang="en-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421368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userDrawn="1"/>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4B363BC7-117B-7C42-849D-1BFCB9FAE5B8}" type="datetime1">
              <a:rPr lang="da-DK"/>
              <a:t>12-12-2021</a:t>
            </a:fld>
            <a:endParaRPr lang="en-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84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userDrawn="1"/>
        </p:nvPicPr>
        <p:blipFill>
          <a:blip r:embed="rId30"/>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1"/>
              </a:buBlip>
              <a:defRPr sz="1400"/>
            </a:lvl1pPr>
          </a:lstStyle>
          <a:p>
            <a:pPr marL="180975" indent="-180975"/>
            <a:r>
              <a:rPr lang="en-GB"/>
              <a:t>Side </a:t>
            </a:r>
            <a:fld id="{EDB0DC35-459C-3B4E-A4B1-B3E8F3307FCE}" type="slidenum">
              <a:rPr lang="en-DK"/>
              <a:pPr marL="180975" indent="-180975"/>
              <a:t>‹nr.›</a:t>
            </a:fld>
            <a:endParaRPr lang="en-DK" sz="1400"/>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r>
              <a:rPr lang="en-GB"/>
              <a:t>Titel på PP, Oplægsholder titel, Oplægsholder navn</a:t>
            </a:r>
            <a:endParaRPr lang="en-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AE43D5D-9ED8-6542-8FC8-5B1BBA98D061}" type="datetime1">
              <a:rPr lang="da-DK"/>
              <a:t>12-12-2021</a:t>
            </a:fld>
            <a:endParaRPr lang="en-DK"/>
          </a:p>
        </p:txBody>
      </p:sp>
    </p:spTree>
    <p:extLst>
      <p:ext uri="{BB962C8B-B14F-4D97-AF65-F5344CB8AC3E}">
        <p14:creationId xmlns:p14="http://schemas.microsoft.com/office/powerpoint/2010/main" val="263545641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0" r:id="rId4"/>
    <p:sldLayoutId id="2147483676" r:id="rId5"/>
    <p:sldLayoutId id="2147483677" r:id="rId6"/>
    <p:sldLayoutId id="2147483662" r:id="rId7"/>
    <p:sldLayoutId id="2147483650" r:id="rId8"/>
    <p:sldLayoutId id="2147483663" r:id="rId9"/>
    <p:sldLayoutId id="2147483652" r:id="rId10"/>
    <p:sldLayoutId id="2147483665" r:id="rId11"/>
    <p:sldLayoutId id="2147483664" r:id="rId12"/>
    <p:sldLayoutId id="2147483666" r:id="rId13"/>
    <p:sldLayoutId id="2147483678" r:id="rId14"/>
    <p:sldLayoutId id="2147483679" r:id="rId15"/>
    <p:sldLayoutId id="2147483680" r:id="rId16"/>
    <p:sldLayoutId id="2147483667" r:id="rId17"/>
    <p:sldLayoutId id="2147483675" r:id="rId18"/>
    <p:sldLayoutId id="2147483668" r:id="rId19"/>
    <p:sldLayoutId id="2147483661" r:id="rId20"/>
    <p:sldLayoutId id="2147483671" r:id="rId21"/>
    <p:sldLayoutId id="2147483657" r:id="rId22"/>
    <p:sldLayoutId id="2147483669" r:id="rId23"/>
    <p:sldLayoutId id="2147483672" r:id="rId24"/>
    <p:sldLayoutId id="2147483654" r:id="rId25"/>
    <p:sldLayoutId id="2147483655" r:id="rId26"/>
    <p:sldLayoutId id="2147483674" r:id="rId27"/>
    <p:sldLayoutId id="2147483673" r:id="rId28"/>
  </p:sldLayoutIdLst>
  <p:hf hdr="0"/>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1"/>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3840" userDrawn="1">
          <p15:clr>
            <a:srgbClr val="F26B43"/>
          </p15:clr>
        </p15:guide>
        <p15:guide id="3" pos="1059" userDrawn="1">
          <p15:clr>
            <a:srgbClr val="F26B43"/>
          </p15:clr>
        </p15:guide>
        <p15:guide id="4" pos="67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70FB-D608-B540-907D-EC60906655FF}"/>
              </a:ext>
            </a:extLst>
          </p:cNvPr>
          <p:cNvSpPr>
            <a:spLocks noGrp="1"/>
          </p:cNvSpPr>
          <p:nvPr>
            <p:ph type="ctrTitle"/>
          </p:nvPr>
        </p:nvSpPr>
        <p:spPr/>
        <p:txBody>
          <a:bodyPr/>
          <a:lstStyle/>
          <a:p>
            <a:r>
              <a:rPr lang="da-DK" dirty="0"/>
              <a:t>Mere JavaScript</a:t>
            </a:r>
            <a:endParaRPr lang="en-DK" dirty="0"/>
          </a:p>
        </p:txBody>
      </p:sp>
      <p:sp>
        <p:nvSpPr>
          <p:cNvPr id="3" name="Subtitle 2">
            <a:extLst>
              <a:ext uri="{FF2B5EF4-FFF2-40B4-BE49-F238E27FC236}">
                <a16:creationId xmlns:a16="http://schemas.microsoft.com/office/drawing/2014/main" id="{1A6024CB-6FF9-6E4E-B7D2-76CF60A7EEAA}"/>
              </a:ext>
            </a:extLst>
          </p:cNvPr>
          <p:cNvSpPr>
            <a:spLocks noGrp="1"/>
          </p:cNvSpPr>
          <p:nvPr>
            <p:ph type="subTitle" idx="1"/>
          </p:nvPr>
        </p:nvSpPr>
        <p:spPr/>
        <p:txBody>
          <a:bodyPr>
            <a:normAutofit/>
          </a:bodyPr>
          <a:lstStyle/>
          <a:p>
            <a:r>
              <a:rPr lang="da-DK" dirty="0" err="1"/>
              <a:t>Eventlisteners</a:t>
            </a:r>
            <a:endParaRPr lang="en-DK" dirty="0"/>
          </a:p>
        </p:txBody>
      </p:sp>
    </p:spTree>
    <p:extLst>
      <p:ext uri="{BB962C8B-B14F-4D97-AF65-F5344CB8AC3E}">
        <p14:creationId xmlns:p14="http://schemas.microsoft.com/office/powerpoint/2010/main" val="22052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D4FFB517-EFAD-42AC-B361-E3303466F7F5}"/>
              </a:ext>
            </a:extLst>
          </p:cNvPr>
          <p:cNvSpPr>
            <a:spLocks noGrp="1"/>
          </p:cNvSpPr>
          <p:nvPr>
            <p:ph idx="1"/>
          </p:nvPr>
        </p:nvSpPr>
        <p:spPr/>
        <p:txBody>
          <a:bodyPr/>
          <a:lstStyle/>
          <a:p>
            <a:r>
              <a:rPr lang="da-DK" dirty="0"/>
              <a:t>Med metoden </a:t>
            </a:r>
            <a:r>
              <a:rPr lang="da-DK" dirty="0" err="1"/>
              <a:t>addEventListener</a:t>
            </a:r>
            <a:r>
              <a:rPr lang="da-DK" dirty="0"/>
              <a:t>() kan du få JavaScript til at ”lytte” efter, om der sker noget bestemt på det element, som du har sat </a:t>
            </a:r>
            <a:r>
              <a:rPr lang="da-DK" dirty="0" err="1"/>
              <a:t>eventlisteneren</a:t>
            </a:r>
            <a:r>
              <a:rPr lang="da-DK" dirty="0"/>
              <a:t> på</a:t>
            </a:r>
          </a:p>
          <a:p>
            <a:r>
              <a:rPr lang="da-DK" dirty="0"/>
              <a:t>Første argument til </a:t>
            </a:r>
            <a:r>
              <a:rPr lang="da-DK" dirty="0" err="1"/>
              <a:t>eventlisteneren</a:t>
            </a:r>
            <a:r>
              <a:rPr lang="da-DK" dirty="0"/>
              <a:t> er hvilket event, den skal lytte efter</a:t>
            </a:r>
          </a:p>
          <a:p>
            <a:pPr lvl="1"/>
            <a:r>
              <a:rPr lang="da-DK" dirty="0"/>
              <a:t>Oftest lyttes efter et ‘</a:t>
            </a:r>
            <a:r>
              <a:rPr lang="da-DK" dirty="0" err="1"/>
              <a:t>click</a:t>
            </a:r>
            <a:r>
              <a:rPr lang="da-DK" dirty="0"/>
              <a:t>’ event (museklik)</a:t>
            </a:r>
          </a:p>
          <a:p>
            <a:pPr lvl="1"/>
            <a:r>
              <a:rPr lang="da-DK" dirty="0"/>
              <a:t>Andre eksempler på events: </a:t>
            </a:r>
            <a:r>
              <a:rPr lang="da-DK" dirty="0" err="1"/>
              <a:t>focusin</a:t>
            </a:r>
            <a:r>
              <a:rPr lang="da-DK" dirty="0"/>
              <a:t>, </a:t>
            </a:r>
            <a:r>
              <a:rPr lang="da-DK" dirty="0" err="1"/>
              <a:t>copy</a:t>
            </a:r>
            <a:r>
              <a:rPr lang="da-DK" dirty="0"/>
              <a:t>, </a:t>
            </a:r>
            <a:r>
              <a:rPr lang="da-DK" dirty="0" err="1"/>
              <a:t>dblclick</a:t>
            </a:r>
            <a:r>
              <a:rPr lang="da-DK" dirty="0"/>
              <a:t>, </a:t>
            </a:r>
            <a:r>
              <a:rPr lang="da-DK" dirty="0" err="1"/>
              <a:t>mouseenter</a:t>
            </a:r>
            <a:r>
              <a:rPr lang="da-DK" dirty="0"/>
              <a:t>, </a:t>
            </a:r>
            <a:r>
              <a:rPr lang="da-DK" dirty="0" err="1"/>
              <a:t>mousewheel</a:t>
            </a:r>
            <a:endParaRPr lang="da-DK" dirty="0"/>
          </a:p>
          <a:p>
            <a:pPr lvl="1"/>
            <a:r>
              <a:rPr lang="da-DK" dirty="0"/>
              <a:t>Se den fulde liste over events </a:t>
            </a:r>
            <a:r>
              <a:rPr lang="da-DK" dirty="0">
                <a:hlinkClick r:id="rId2"/>
              </a:rPr>
              <a:t>her</a:t>
            </a:r>
            <a:r>
              <a:rPr lang="da-DK" dirty="0"/>
              <a:t> (MDN link)</a:t>
            </a:r>
          </a:p>
          <a:p>
            <a:r>
              <a:rPr lang="da-DK" dirty="0"/>
              <a:t>Andet argument til </a:t>
            </a:r>
            <a:r>
              <a:rPr lang="da-DK" dirty="0" err="1"/>
              <a:t>eventlisteneren</a:t>
            </a:r>
            <a:r>
              <a:rPr lang="da-DK" dirty="0"/>
              <a:t> er den </a:t>
            </a:r>
            <a:r>
              <a:rPr lang="da-DK" dirty="0" err="1"/>
              <a:t>callbackfunktion</a:t>
            </a:r>
            <a:r>
              <a:rPr lang="da-DK" dirty="0"/>
              <a:t>, som skal køres, når eventet sker</a:t>
            </a:r>
          </a:p>
          <a:p>
            <a:r>
              <a:rPr lang="da-DK" dirty="0"/>
              <a:t>Tredje argument til </a:t>
            </a:r>
            <a:r>
              <a:rPr lang="da-DK" dirty="0" err="1"/>
              <a:t>eventlisteneren</a:t>
            </a:r>
            <a:r>
              <a:rPr lang="da-DK" dirty="0"/>
              <a:t> er, om den skal anvende event </a:t>
            </a:r>
            <a:r>
              <a:rPr lang="da-DK" dirty="0" err="1"/>
              <a:t>bubbling</a:t>
            </a:r>
            <a:r>
              <a:rPr lang="da-DK" dirty="0"/>
              <a:t>, som forklares senere</a:t>
            </a:r>
          </a:p>
          <a:p>
            <a:pPr lvl="1"/>
            <a:r>
              <a:rPr lang="da-DK" dirty="0"/>
              <a:t>Dette argument er valgfrit</a:t>
            </a:r>
          </a:p>
        </p:txBody>
      </p:sp>
      <p:sp>
        <p:nvSpPr>
          <p:cNvPr id="3" name="Titel 2">
            <a:extLst>
              <a:ext uri="{FF2B5EF4-FFF2-40B4-BE49-F238E27FC236}">
                <a16:creationId xmlns:a16="http://schemas.microsoft.com/office/drawing/2014/main" id="{B70E9903-4581-42E0-AAB2-8A84613B1A23}"/>
              </a:ext>
            </a:extLst>
          </p:cNvPr>
          <p:cNvSpPr>
            <a:spLocks noGrp="1"/>
          </p:cNvSpPr>
          <p:nvPr>
            <p:ph type="title"/>
          </p:nvPr>
        </p:nvSpPr>
        <p:spPr/>
        <p:txBody>
          <a:bodyPr/>
          <a:lstStyle/>
          <a:p>
            <a:r>
              <a:rPr lang="da-DK" dirty="0" err="1"/>
              <a:t>Eventlistener</a:t>
            </a:r>
            <a:r>
              <a:rPr lang="da-DK" dirty="0"/>
              <a:t> - interaktivt JavaScript</a:t>
            </a:r>
          </a:p>
        </p:txBody>
      </p:sp>
      <p:sp>
        <p:nvSpPr>
          <p:cNvPr id="4" name="Pladsholder til slidenummer 3">
            <a:extLst>
              <a:ext uri="{FF2B5EF4-FFF2-40B4-BE49-F238E27FC236}">
                <a16:creationId xmlns:a16="http://schemas.microsoft.com/office/drawing/2014/main" id="{98B16607-749E-4FB6-A3BE-2D844949D349}"/>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2</a:t>
            </a:fld>
            <a:endParaRPr lang="en-DK"/>
          </a:p>
        </p:txBody>
      </p:sp>
    </p:spTree>
    <p:extLst>
      <p:ext uri="{BB962C8B-B14F-4D97-AF65-F5344CB8AC3E}">
        <p14:creationId xmlns:p14="http://schemas.microsoft.com/office/powerpoint/2010/main" val="156051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1C5605CC-778C-43D1-93BE-8132178042F7}"/>
              </a:ext>
            </a:extLst>
          </p:cNvPr>
          <p:cNvSpPr>
            <a:spLocks noGrp="1"/>
          </p:cNvSpPr>
          <p:nvPr>
            <p:ph idx="1"/>
          </p:nvPr>
        </p:nvSpPr>
        <p:spPr/>
        <p:txBody>
          <a:bodyPr/>
          <a:lstStyle/>
          <a:p>
            <a:pPr>
              <a:tabLst>
                <a:tab pos="539750" algn="l"/>
              </a:tabLst>
            </a:pPr>
            <a:r>
              <a:rPr lang="da-DK" dirty="0"/>
              <a:t>Eksempel på </a:t>
            </a:r>
            <a:r>
              <a:rPr lang="da-DK" dirty="0" err="1"/>
              <a:t>eventlistener</a:t>
            </a:r>
            <a:r>
              <a:rPr lang="da-DK" dirty="0"/>
              <a:t>:</a:t>
            </a:r>
            <a:br>
              <a:rPr lang="da-DK" dirty="0"/>
            </a:br>
            <a:br>
              <a:rPr lang="da-DK" dirty="0"/>
            </a:br>
            <a:r>
              <a:rPr lang="da-DK" sz="1600" dirty="0" err="1">
                <a:latin typeface="Courier New" panose="02070309020205020404" pitchFamily="49" charset="0"/>
                <a:cs typeface="Courier New" panose="02070309020205020404" pitchFamily="49" charset="0"/>
              </a:rPr>
              <a:t>button.addEventListener</a:t>
            </a:r>
            <a:r>
              <a:rPr lang="da-DK" sz="1600" dirty="0">
                <a:latin typeface="Courier New" panose="02070309020205020404" pitchFamily="49" charset="0"/>
                <a:cs typeface="Courier New" panose="02070309020205020404" pitchFamily="49" charset="0"/>
              </a:rPr>
              <a:t>(‘</a:t>
            </a:r>
            <a:r>
              <a:rPr lang="da-DK" sz="1600" dirty="0" err="1">
                <a:latin typeface="Courier New" panose="02070309020205020404" pitchFamily="49" charset="0"/>
                <a:cs typeface="Courier New" panose="02070309020205020404" pitchFamily="49" charset="0"/>
              </a:rPr>
              <a:t>click</a:t>
            </a:r>
            <a:r>
              <a:rPr lang="da-DK" sz="1600" dirty="0">
                <a:latin typeface="Courier New" panose="02070309020205020404" pitchFamily="49" charset="0"/>
                <a:cs typeface="Courier New" panose="02070309020205020404" pitchFamily="49" charset="0"/>
              </a:rPr>
              <a:t>’, </a:t>
            </a:r>
            <a:r>
              <a:rPr lang="da-DK" sz="1600" dirty="0" err="1">
                <a:latin typeface="Courier New" panose="02070309020205020404" pitchFamily="49" charset="0"/>
                <a:cs typeface="Courier New" panose="02070309020205020404" pitchFamily="49" charset="0"/>
              </a:rPr>
              <a:t>function</a:t>
            </a:r>
            <a:r>
              <a:rPr lang="da-DK" sz="1600" dirty="0">
                <a:latin typeface="Courier New" panose="02070309020205020404" pitchFamily="49" charset="0"/>
                <a:cs typeface="Courier New" panose="02070309020205020404" pitchFamily="49" charset="0"/>
              </a:rPr>
              <a:t>()</a:t>
            </a:r>
            <a:br>
              <a:rPr lang="da-DK" sz="1600" dirty="0">
                <a:latin typeface="Courier New" panose="02070309020205020404" pitchFamily="49" charset="0"/>
                <a:cs typeface="Courier New" panose="02070309020205020404" pitchFamily="49" charset="0"/>
              </a:rPr>
            </a:br>
            <a:r>
              <a:rPr lang="da-DK" sz="1600" dirty="0">
                <a:latin typeface="Courier New" panose="02070309020205020404" pitchFamily="49" charset="0"/>
                <a:cs typeface="Courier New" panose="02070309020205020404" pitchFamily="49" charset="0"/>
              </a:rPr>
              <a:t>{</a:t>
            </a:r>
            <a:br>
              <a:rPr lang="da-DK" sz="1600" dirty="0">
                <a:latin typeface="Courier New" panose="02070309020205020404" pitchFamily="49" charset="0"/>
                <a:cs typeface="Courier New" panose="02070309020205020404" pitchFamily="49" charset="0"/>
              </a:rPr>
            </a:br>
            <a:r>
              <a:rPr lang="da-DK" sz="1600" dirty="0">
                <a:latin typeface="Courier New" panose="02070309020205020404" pitchFamily="49" charset="0"/>
                <a:cs typeface="Courier New" panose="02070309020205020404" pitchFamily="49" charset="0"/>
              </a:rPr>
              <a:t>	alert(‘</a:t>
            </a:r>
            <a:r>
              <a:rPr lang="da-DK" sz="1600" dirty="0" err="1">
                <a:latin typeface="Courier New" panose="02070309020205020404" pitchFamily="49" charset="0"/>
                <a:cs typeface="Courier New" panose="02070309020205020404" pitchFamily="49" charset="0"/>
              </a:rPr>
              <a:t>You</a:t>
            </a:r>
            <a:r>
              <a:rPr lang="da-DK" sz="1600" dirty="0">
                <a:latin typeface="Courier New" panose="02070309020205020404" pitchFamily="49" charset="0"/>
                <a:cs typeface="Courier New" panose="02070309020205020404" pitchFamily="49" charset="0"/>
              </a:rPr>
              <a:t> </a:t>
            </a:r>
            <a:r>
              <a:rPr lang="da-DK" sz="1600" dirty="0" err="1">
                <a:latin typeface="Courier New" panose="02070309020205020404" pitchFamily="49" charset="0"/>
                <a:cs typeface="Courier New" panose="02070309020205020404" pitchFamily="49" charset="0"/>
              </a:rPr>
              <a:t>clicked</a:t>
            </a:r>
            <a:r>
              <a:rPr lang="da-DK" sz="1600" dirty="0">
                <a:latin typeface="Courier New" panose="02070309020205020404" pitchFamily="49" charset="0"/>
                <a:cs typeface="Courier New" panose="02070309020205020404" pitchFamily="49" charset="0"/>
              </a:rPr>
              <a:t> the </a:t>
            </a:r>
            <a:r>
              <a:rPr lang="da-DK" sz="1600" dirty="0" err="1">
                <a:latin typeface="Courier New" panose="02070309020205020404" pitchFamily="49" charset="0"/>
                <a:cs typeface="Courier New" panose="02070309020205020404" pitchFamily="49" charset="0"/>
              </a:rPr>
              <a:t>button</a:t>
            </a:r>
            <a:r>
              <a:rPr lang="da-DK" sz="1600" dirty="0">
                <a:latin typeface="Courier New" panose="02070309020205020404" pitchFamily="49" charset="0"/>
                <a:cs typeface="Courier New" panose="02070309020205020404" pitchFamily="49" charset="0"/>
              </a:rPr>
              <a:t>’);</a:t>
            </a:r>
            <a:br>
              <a:rPr lang="da-DK" sz="1600" dirty="0">
                <a:latin typeface="Courier New" panose="02070309020205020404" pitchFamily="49" charset="0"/>
                <a:cs typeface="Courier New" panose="02070309020205020404" pitchFamily="49" charset="0"/>
              </a:rPr>
            </a:br>
            <a:r>
              <a:rPr lang="da-DK" sz="1600" dirty="0">
                <a:latin typeface="Courier New" panose="02070309020205020404" pitchFamily="49" charset="0"/>
                <a:cs typeface="Courier New" panose="02070309020205020404" pitchFamily="49" charset="0"/>
              </a:rPr>
              <a:t>});</a:t>
            </a:r>
            <a:br>
              <a:rPr lang="da-DK" dirty="0"/>
            </a:br>
            <a:endParaRPr lang="da-DK" dirty="0"/>
          </a:p>
          <a:p>
            <a:pPr>
              <a:tabLst>
                <a:tab pos="539750" algn="l"/>
              </a:tabLst>
            </a:pPr>
            <a:r>
              <a:rPr lang="da-DK" dirty="0"/>
              <a:t>Når du aktiverer en </a:t>
            </a:r>
            <a:r>
              <a:rPr lang="da-DK" dirty="0" err="1"/>
              <a:t>eventlistener</a:t>
            </a:r>
            <a:r>
              <a:rPr lang="da-DK" dirty="0"/>
              <a:t> ved at udføre den event, som den lytter efter (fx at klikke), så kan du få adgang til en masse informationer om selve eventet - men også det element, man har klikket på med et </a:t>
            </a:r>
            <a:r>
              <a:rPr lang="da-DK" dirty="0" err="1"/>
              <a:t>event.target</a:t>
            </a:r>
            <a:endParaRPr lang="da-DK" dirty="0"/>
          </a:p>
          <a:p>
            <a:pPr>
              <a:tabLst>
                <a:tab pos="539750" algn="l"/>
              </a:tabLst>
            </a:pPr>
            <a:r>
              <a:rPr lang="da-DK" dirty="0"/>
              <a:t>Dette sikrer du ved at overføre et argument til din </a:t>
            </a:r>
            <a:r>
              <a:rPr lang="da-DK" dirty="0" err="1"/>
              <a:t>callback</a:t>
            </a:r>
            <a:r>
              <a:rPr lang="da-DK" dirty="0"/>
              <a:t> funktion:</a:t>
            </a:r>
            <a:br>
              <a:rPr lang="da-DK" dirty="0"/>
            </a:br>
            <a:br>
              <a:rPr lang="da-DK" dirty="0"/>
            </a:br>
            <a:r>
              <a:rPr lang="da-DK" sz="1400" dirty="0" err="1">
                <a:latin typeface="Courier New" panose="02070309020205020404" pitchFamily="49" charset="0"/>
                <a:cs typeface="Courier New" panose="02070309020205020404" pitchFamily="49" charset="0"/>
              </a:rPr>
              <a:t>nav.addEventListener</a:t>
            </a:r>
            <a:r>
              <a:rPr lang="da-DK" sz="1400" dirty="0">
                <a:latin typeface="Courier New" panose="02070309020205020404" pitchFamily="49" charset="0"/>
                <a:cs typeface="Courier New" panose="02070309020205020404" pitchFamily="49" charset="0"/>
              </a:rPr>
              <a:t>(‘</a:t>
            </a:r>
            <a:r>
              <a:rPr lang="da-DK" sz="1400" dirty="0" err="1">
                <a:latin typeface="Courier New" panose="02070309020205020404" pitchFamily="49" charset="0"/>
                <a:cs typeface="Courier New" panose="02070309020205020404" pitchFamily="49" charset="0"/>
              </a:rPr>
              <a:t>click</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function</a:t>
            </a:r>
            <a:r>
              <a:rPr lang="da-DK" sz="1400" dirty="0">
                <a:latin typeface="Courier New" panose="02070309020205020404" pitchFamily="49" charset="0"/>
                <a:cs typeface="Courier New" panose="02070309020205020404" pitchFamily="49" charset="0"/>
              </a:rPr>
              <a:t>(</a:t>
            </a:r>
            <a:r>
              <a:rPr lang="da-DK" sz="1400" b="1" dirty="0">
                <a:latin typeface="Courier New" panose="02070309020205020404" pitchFamily="49" charset="0"/>
                <a:cs typeface="Courier New" panose="02070309020205020404" pitchFamily="49" charset="0"/>
              </a:rPr>
              <a:t>event</a:t>
            </a:r>
            <a:r>
              <a:rPr lang="da-DK" sz="1400" dirty="0">
                <a:latin typeface="Courier New" panose="02070309020205020404" pitchFamily="49" charset="0"/>
                <a:cs typeface="Courier New" panose="02070309020205020404" pitchFamily="49" charset="0"/>
              </a:rPr>
              <a:t>) { console.log(</a:t>
            </a:r>
            <a:r>
              <a:rPr lang="da-DK" sz="1400" b="1" dirty="0">
                <a:latin typeface="Courier New" panose="02070309020205020404" pitchFamily="49" charset="0"/>
                <a:cs typeface="Courier New" panose="02070309020205020404" pitchFamily="49" charset="0"/>
              </a:rPr>
              <a:t>event</a:t>
            </a:r>
            <a:r>
              <a:rPr lang="da-DK" sz="1400" dirty="0">
                <a:latin typeface="Courier New" panose="02070309020205020404" pitchFamily="49" charset="0"/>
                <a:cs typeface="Courier New" panose="02070309020205020404" pitchFamily="49" charset="0"/>
              </a:rPr>
              <a:t>); });</a:t>
            </a:r>
            <a:endParaRPr lang="da-DK" sz="1600" dirty="0">
              <a:latin typeface="Courier New" panose="02070309020205020404" pitchFamily="49" charset="0"/>
              <a:cs typeface="Courier New" panose="02070309020205020404" pitchFamily="49" charset="0"/>
            </a:endParaRPr>
          </a:p>
        </p:txBody>
      </p:sp>
      <p:sp>
        <p:nvSpPr>
          <p:cNvPr id="3" name="Titel 2">
            <a:extLst>
              <a:ext uri="{FF2B5EF4-FFF2-40B4-BE49-F238E27FC236}">
                <a16:creationId xmlns:a16="http://schemas.microsoft.com/office/drawing/2014/main" id="{202A4567-1E91-42CE-A509-B247991ECE4A}"/>
              </a:ext>
            </a:extLst>
          </p:cNvPr>
          <p:cNvSpPr>
            <a:spLocks noGrp="1"/>
          </p:cNvSpPr>
          <p:nvPr>
            <p:ph type="title"/>
          </p:nvPr>
        </p:nvSpPr>
        <p:spPr/>
        <p:txBody>
          <a:bodyPr/>
          <a:lstStyle/>
          <a:p>
            <a:r>
              <a:rPr lang="da-DK" dirty="0" err="1"/>
              <a:t>Eventlistener</a:t>
            </a:r>
            <a:endParaRPr lang="da-DK" dirty="0"/>
          </a:p>
        </p:txBody>
      </p:sp>
      <p:sp>
        <p:nvSpPr>
          <p:cNvPr id="4" name="Pladsholder til slidenummer 3">
            <a:extLst>
              <a:ext uri="{FF2B5EF4-FFF2-40B4-BE49-F238E27FC236}">
                <a16:creationId xmlns:a16="http://schemas.microsoft.com/office/drawing/2014/main" id="{3E22DFFC-D5D7-49DF-BAA3-A3625EA93542}"/>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3</a:t>
            </a:fld>
            <a:endParaRPr lang="en-DK"/>
          </a:p>
        </p:txBody>
      </p:sp>
    </p:spTree>
    <p:extLst>
      <p:ext uri="{BB962C8B-B14F-4D97-AF65-F5344CB8AC3E}">
        <p14:creationId xmlns:p14="http://schemas.microsoft.com/office/powerpoint/2010/main" val="33025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1F1AF-86DD-4026-9450-E40468CE8A6A}"/>
              </a:ext>
            </a:extLst>
          </p:cNvPr>
          <p:cNvSpPr>
            <a:spLocks noGrp="1"/>
          </p:cNvSpPr>
          <p:nvPr>
            <p:ph type="title"/>
          </p:nvPr>
        </p:nvSpPr>
        <p:spPr>
          <a:xfrm>
            <a:off x="1686910" y="670363"/>
            <a:ext cx="3686927" cy="628085"/>
          </a:xfrm>
        </p:spPr>
        <p:txBody>
          <a:bodyPr>
            <a:normAutofit/>
          </a:bodyPr>
          <a:lstStyle/>
          <a:p>
            <a:r>
              <a:rPr lang="da-DK" dirty="0" err="1"/>
              <a:t>Event.target</a:t>
            </a:r>
            <a:endParaRPr lang="da-DK" dirty="0"/>
          </a:p>
        </p:txBody>
      </p:sp>
      <p:sp>
        <p:nvSpPr>
          <p:cNvPr id="3" name="Pladsholder til indhold 2">
            <a:extLst>
              <a:ext uri="{FF2B5EF4-FFF2-40B4-BE49-F238E27FC236}">
                <a16:creationId xmlns:a16="http://schemas.microsoft.com/office/drawing/2014/main" id="{637F4F42-B2F4-41AB-9383-070B577DDF50}"/>
              </a:ext>
            </a:extLst>
          </p:cNvPr>
          <p:cNvSpPr>
            <a:spLocks noGrp="1"/>
          </p:cNvSpPr>
          <p:nvPr>
            <p:ph sz="half" idx="1"/>
          </p:nvPr>
        </p:nvSpPr>
        <p:spPr>
          <a:xfrm>
            <a:off x="1686910" y="1380743"/>
            <a:ext cx="4009802" cy="4806893"/>
          </a:xfrm>
        </p:spPr>
        <p:txBody>
          <a:bodyPr>
            <a:normAutofit/>
          </a:bodyPr>
          <a:lstStyle/>
          <a:p>
            <a:pPr>
              <a:tabLst>
                <a:tab pos="539750" algn="l"/>
              </a:tabLst>
            </a:pPr>
            <a:r>
              <a:rPr lang="da-DK" sz="1400" dirty="0" err="1">
                <a:latin typeface="Courier New" panose="02070309020205020404" pitchFamily="49" charset="0"/>
                <a:cs typeface="Courier New" panose="02070309020205020404" pitchFamily="49" charset="0"/>
              </a:rPr>
              <a:t>galleri.addEventListener</a:t>
            </a:r>
            <a:r>
              <a:rPr lang="da-DK" sz="1400" dirty="0">
                <a:latin typeface="Courier New" panose="02070309020205020404" pitchFamily="49" charset="0"/>
                <a:cs typeface="Courier New" panose="02070309020205020404" pitchFamily="49" charset="0"/>
              </a:rPr>
              <a:t>(‘</a:t>
            </a:r>
            <a:r>
              <a:rPr lang="da-DK" sz="1400" dirty="0" err="1">
                <a:latin typeface="Courier New" panose="02070309020205020404" pitchFamily="49" charset="0"/>
                <a:cs typeface="Courier New" panose="02070309020205020404" pitchFamily="49" charset="0"/>
              </a:rPr>
              <a:t>click</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function</a:t>
            </a:r>
            <a:r>
              <a:rPr lang="da-DK" sz="1400" dirty="0">
                <a:latin typeface="Courier New" panose="02070309020205020404" pitchFamily="49" charset="0"/>
                <a:cs typeface="Courier New" panose="02070309020205020404" pitchFamily="49" charset="0"/>
              </a:rPr>
              <a:t>(e) {</a:t>
            </a:r>
            <a:br>
              <a:rPr lang="da-DK" sz="1400" dirty="0">
                <a:latin typeface="Courier New" panose="02070309020205020404" pitchFamily="49" charset="0"/>
                <a:cs typeface="Courier New" panose="02070309020205020404" pitchFamily="49" charset="0"/>
              </a:rPr>
            </a:br>
            <a:r>
              <a:rPr lang="da-DK" sz="1400" dirty="0">
                <a:latin typeface="Courier New" panose="02070309020205020404" pitchFamily="49" charset="0"/>
                <a:cs typeface="Courier New" panose="02070309020205020404" pitchFamily="49" charset="0"/>
              </a:rPr>
              <a:t>	console.log(</a:t>
            </a:r>
            <a:r>
              <a:rPr lang="da-DK" sz="1400" dirty="0" err="1">
                <a:latin typeface="Courier New" panose="02070309020205020404" pitchFamily="49" charset="0"/>
                <a:cs typeface="Courier New" panose="02070309020205020404" pitchFamily="49" charset="0"/>
              </a:rPr>
              <a:t>e.target</a:t>
            </a:r>
            <a:r>
              <a:rPr lang="da-DK" sz="1400" dirty="0">
                <a:latin typeface="Courier New" panose="02070309020205020404" pitchFamily="49" charset="0"/>
                <a:cs typeface="Courier New" panose="02070309020205020404" pitchFamily="49" charset="0"/>
              </a:rPr>
              <a:t>);</a:t>
            </a:r>
            <a:br>
              <a:rPr lang="da-DK" sz="1400" dirty="0">
                <a:latin typeface="Courier New" panose="02070309020205020404" pitchFamily="49" charset="0"/>
                <a:cs typeface="Courier New" panose="02070309020205020404" pitchFamily="49" charset="0"/>
              </a:rPr>
            </a:br>
            <a:r>
              <a:rPr lang="da-DK" sz="1400" dirty="0">
                <a:latin typeface="Courier New" panose="02070309020205020404" pitchFamily="49" charset="0"/>
                <a:cs typeface="Courier New" panose="02070309020205020404" pitchFamily="49" charset="0"/>
              </a:rPr>
              <a:t>});</a:t>
            </a:r>
            <a:br>
              <a:rPr lang="da-DK" sz="1400" dirty="0">
                <a:latin typeface="Courier New" panose="02070309020205020404" pitchFamily="49" charset="0"/>
                <a:cs typeface="Courier New" panose="02070309020205020404" pitchFamily="49" charset="0"/>
              </a:rPr>
            </a:br>
            <a:endParaRPr lang="da-DK" sz="1400" dirty="0">
              <a:latin typeface="Courier New" panose="02070309020205020404" pitchFamily="49" charset="0"/>
              <a:cs typeface="Courier New" panose="02070309020205020404" pitchFamily="49" charset="0"/>
            </a:endParaRPr>
          </a:p>
          <a:p>
            <a:pPr>
              <a:tabLst>
                <a:tab pos="539750" algn="l"/>
              </a:tabLst>
            </a:pPr>
            <a:r>
              <a:rPr lang="da-DK" dirty="0"/>
              <a:t>Du kan fx </a:t>
            </a:r>
            <a:r>
              <a:rPr lang="da-DK" dirty="0" err="1"/>
              <a:t>checke</a:t>
            </a:r>
            <a:r>
              <a:rPr lang="da-DK" dirty="0"/>
              <a:t>, om du har klikket på et billede, ved at </a:t>
            </a:r>
            <a:r>
              <a:rPr lang="da-DK" dirty="0" err="1"/>
              <a:t>checke</a:t>
            </a:r>
            <a:r>
              <a:rPr lang="da-DK" dirty="0"/>
              <a:t> om </a:t>
            </a:r>
            <a:r>
              <a:rPr lang="da-DK" dirty="0" err="1"/>
              <a:t>e.target.NodeName</a:t>
            </a:r>
            <a:r>
              <a:rPr lang="da-DK" dirty="0"/>
              <a:t> == ”IMG”</a:t>
            </a:r>
            <a:br>
              <a:rPr lang="da-DK" dirty="0"/>
            </a:br>
            <a:r>
              <a:rPr lang="da-DK" dirty="0"/>
              <a:t>(eller </a:t>
            </a:r>
            <a:r>
              <a:rPr lang="da-DK" dirty="0" err="1"/>
              <a:t>e.target.TagName</a:t>
            </a:r>
            <a:r>
              <a:rPr lang="da-DK" dirty="0"/>
              <a:t>)</a:t>
            </a:r>
          </a:p>
          <a:p>
            <a:pPr>
              <a:tabLst>
                <a:tab pos="539750" algn="l"/>
              </a:tabLst>
            </a:pPr>
            <a:r>
              <a:rPr lang="da-DK" dirty="0"/>
              <a:t>Skriv altid dine variabler ud i konsollen, så du ved, hvad du arbejder med, og hvilke muligheder, du har</a:t>
            </a:r>
          </a:p>
        </p:txBody>
      </p:sp>
      <p:sp>
        <p:nvSpPr>
          <p:cNvPr id="4" name="Pladsholder til slidenummer 3">
            <a:extLst>
              <a:ext uri="{FF2B5EF4-FFF2-40B4-BE49-F238E27FC236}">
                <a16:creationId xmlns:a16="http://schemas.microsoft.com/office/drawing/2014/main" id="{B98CB996-5D32-40DB-93BE-B53F516B92E8}"/>
              </a:ext>
            </a:extLst>
          </p:cNvPr>
          <p:cNvSpPr>
            <a:spLocks noGrp="1"/>
          </p:cNvSpPr>
          <p:nvPr>
            <p:ph type="sldNum" sz="quarter" idx="11"/>
          </p:nvPr>
        </p:nvSpPr>
        <p:spPr/>
        <p:txBody>
          <a:bodyPr/>
          <a:lstStyle/>
          <a:p>
            <a:pPr marL="180975" indent="-180975"/>
            <a:r>
              <a:rPr lang="en-GB"/>
              <a:t>Side </a:t>
            </a:r>
            <a:fld id="{EDB0DC35-459C-3B4E-A4B1-B3E8F3307FCE}" type="slidenum">
              <a:rPr lang="en-DK" smtClean="0"/>
              <a:pPr marL="180975" indent="-180975"/>
              <a:t>4</a:t>
            </a:fld>
            <a:endParaRPr lang="en-DK"/>
          </a:p>
        </p:txBody>
      </p:sp>
      <p:pic>
        <p:nvPicPr>
          <p:cNvPr id="10" name="Billede 9">
            <a:extLst>
              <a:ext uri="{FF2B5EF4-FFF2-40B4-BE49-F238E27FC236}">
                <a16:creationId xmlns:a16="http://schemas.microsoft.com/office/drawing/2014/main" id="{B6BF4F92-24B8-44BD-97B1-66781860B3BA}"/>
              </a:ext>
            </a:extLst>
          </p:cNvPr>
          <p:cNvPicPr>
            <a:picLocks noChangeAspect="1"/>
          </p:cNvPicPr>
          <p:nvPr/>
        </p:nvPicPr>
        <p:blipFill>
          <a:blip r:embed="rId2"/>
          <a:stretch>
            <a:fillRect/>
          </a:stretch>
        </p:blipFill>
        <p:spPr>
          <a:xfrm>
            <a:off x="6003991" y="0"/>
            <a:ext cx="6175612" cy="6858000"/>
          </a:xfrm>
          <a:prstGeom prst="rect">
            <a:avLst/>
          </a:prstGeom>
        </p:spPr>
      </p:pic>
    </p:spTree>
    <p:extLst>
      <p:ext uri="{BB962C8B-B14F-4D97-AF65-F5344CB8AC3E}">
        <p14:creationId xmlns:p14="http://schemas.microsoft.com/office/powerpoint/2010/main" val="222690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A11C37D2-9DE0-432B-B8B9-07D53B48B51B}"/>
              </a:ext>
            </a:extLst>
          </p:cNvPr>
          <p:cNvSpPr>
            <a:spLocks noGrp="1"/>
          </p:cNvSpPr>
          <p:nvPr>
            <p:ph idx="1"/>
          </p:nvPr>
        </p:nvSpPr>
        <p:spPr/>
        <p:txBody>
          <a:bodyPr>
            <a:normAutofit/>
          </a:bodyPr>
          <a:lstStyle/>
          <a:p>
            <a:pPr>
              <a:tabLst>
                <a:tab pos="539750" algn="l"/>
                <a:tab pos="895350" algn="l"/>
                <a:tab pos="1252538" algn="l"/>
                <a:tab pos="1619250" algn="l"/>
              </a:tabLst>
            </a:pPr>
            <a:r>
              <a:rPr lang="da-DK" dirty="0"/>
              <a:t>HTML-elementer er typisk </a:t>
            </a:r>
            <a:r>
              <a:rPr lang="da-DK" dirty="0" err="1"/>
              <a:t>nested</a:t>
            </a:r>
            <a:r>
              <a:rPr lang="da-DK" dirty="0"/>
              <a:t> inden i hinanden, fx:</a:t>
            </a:r>
            <a:br>
              <a:rPr lang="da-DK" dirty="0"/>
            </a:br>
            <a:r>
              <a:rPr lang="da-DK" sz="1800" dirty="0">
                <a:latin typeface="Courier New" panose="02070309020205020404" pitchFamily="49" charset="0"/>
                <a:cs typeface="Courier New" panose="02070309020205020404" pitchFamily="49" charset="0"/>
              </a:rPr>
              <a:t>&lt;nav&gt;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a:t>
            </a:r>
            <a:r>
              <a:rPr lang="da-DK" sz="1800" dirty="0" err="1">
                <a:latin typeface="Courier New" panose="02070309020205020404" pitchFamily="49" charset="0"/>
                <a:cs typeface="Courier New" panose="02070309020205020404" pitchFamily="49" charset="0"/>
              </a:rPr>
              <a:t>ul</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&lt;li&gt;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&lt;a&gt;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a:t>
            </a:r>
            <a:r>
              <a:rPr lang="da-DK" sz="1800" dirty="0" err="1">
                <a:latin typeface="Courier New" panose="02070309020205020404" pitchFamily="49" charset="0"/>
                <a:cs typeface="Courier New" panose="02070309020205020404" pitchFamily="49" charset="0"/>
              </a:rPr>
              <a:t>img</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&lt;/a&gt;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&lt;/li&gt;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a:t>
            </a:r>
            <a:r>
              <a:rPr lang="da-DK" sz="1800" dirty="0" err="1">
                <a:latin typeface="Courier New" panose="02070309020205020404" pitchFamily="49" charset="0"/>
                <a:cs typeface="Courier New" panose="02070309020205020404" pitchFamily="49" charset="0"/>
              </a:rPr>
              <a:t>ul</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&lt;nav&gt;</a:t>
            </a:r>
            <a:br>
              <a:rPr lang="da-DK" dirty="0"/>
            </a:br>
            <a:endParaRPr lang="da-DK" dirty="0"/>
          </a:p>
          <a:p>
            <a:pPr>
              <a:tabLst>
                <a:tab pos="539750" algn="l"/>
                <a:tab pos="895350" algn="l"/>
                <a:tab pos="1252538" algn="l"/>
                <a:tab pos="1619250" algn="l"/>
              </a:tabLst>
            </a:pPr>
            <a:r>
              <a:rPr lang="da-DK" dirty="0"/>
              <a:t>Hvis du klikker på &lt;</a:t>
            </a:r>
            <a:r>
              <a:rPr lang="da-DK" dirty="0" err="1"/>
              <a:t>img</a:t>
            </a:r>
            <a:r>
              <a:rPr lang="da-DK" dirty="0"/>
              <a:t>&gt; tagget, vil alle de overliggende tags også blive ramt af eventet. Dette kaldes event </a:t>
            </a:r>
            <a:r>
              <a:rPr lang="da-DK" dirty="0" err="1"/>
              <a:t>bubbling</a:t>
            </a:r>
            <a:r>
              <a:rPr lang="da-DK" dirty="0"/>
              <a:t>, fordi eventet bevæger sig opad ligesom bobler i vand</a:t>
            </a:r>
          </a:p>
        </p:txBody>
      </p:sp>
      <p:sp>
        <p:nvSpPr>
          <p:cNvPr id="3" name="Titel 2">
            <a:extLst>
              <a:ext uri="{FF2B5EF4-FFF2-40B4-BE49-F238E27FC236}">
                <a16:creationId xmlns:a16="http://schemas.microsoft.com/office/drawing/2014/main" id="{C770DCAA-D34B-4073-8F68-C8016167EA83}"/>
              </a:ext>
            </a:extLst>
          </p:cNvPr>
          <p:cNvSpPr>
            <a:spLocks noGrp="1"/>
          </p:cNvSpPr>
          <p:nvPr>
            <p:ph type="title"/>
          </p:nvPr>
        </p:nvSpPr>
        <p:spPr/>
        <p:txBody>
          <a:bodyPr/>
          <a:lstStyle/>
          <a:p>
            <a:r>
              <a:rPr lang="da-DK" dirty="0"/>
              <a:t>Event </a:t>
            </a:r>
            <a:r>
              <a:rPr lang="da-DK" dirty="0" err="1"/>
              <a:t>bubbling</a:t>
            </a:r>
            <a:endParaRPr lang="da-DK" dirty="0"/>
          </a:p>
        </p:txBody>
      </p:sp>
      <p:sp>
        <p:nvSpPr>
          <p:cNvPr id="4" name="Pladsholder til slidenummer 3">
            <a:extLst>
              <a:ext uri="{FF2B5EF4-FFF2-40B4-BE49-F238E27FC236}">
                <a16:creationId xmlns:a16="http://schemas.microsoft.com/office/drawing/2014/main" id="{ED05DCBC-5C99-4D06-A818-91F15AF02BFB}"/>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5</a:t>
            </a:fld>
            <a:endParaRPr lang="en-DK"/>
          </a:p>
        </p:txBody>
      </p:sp>
    </p:spTree>
    <p:extLst>
      <p:ext uri="{BB962C8B-B14F-4D97-AF65-F5344CB8AC3E}">
        <p14:creationId xmlns:p14="http://schemas.microsoft.com/office/powerpoint/2010/main" val="23183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C2B18884-AD8E-42BE-A65C-DC5F46C4634B}"/>
              </a:ext>
            </a:extLst>
          </p:cNvPr>
          <p:cNvSpPr>
            <a:spLocks noGrp="1"/>
          </p:cNvSpPr>
          <p:nvPr>
            <p:ph idx="1"/>
          </p:nvPr>
        </p:nvSpPr>
        <p:spPr>
          <a:xfrm>
            <a:off x="1686910" y="1657205"/>
            <a:ext cx="9249314" cy="4440928"/>
          </a:xfrm>
        </p:spPr>
        <p:txBody>
          <a:bodyPr/>
          <a:lstStyle/>
          <a:p>
            <a:r>
              <a:rPr lang="da-DK" dirty="0"/>
              <a:t>Hvis du ikke ønsker, at dit event skal lave event </a:t>
            </a:r>
            <a:r>
              <a:rPr lang="da-DK" dirty="0" err="1"/>
              <a:t>bubbling</a:t>
            </a:r>
            <a:r>
              <a:rPr lang="da-DK" dirty="0"/>
              <a:t> - altså skal starte ovenfra og ramme nedad i stedet for, skal du tilføje argumentet ”false” helt i slutningen af dit </a:t>
            </a:r>
            <a:r>
              <a:rPr lang="da-DK" dirty="0" err="1"/>
              <a:t>addEventListener</a:t>
            </a:r>
            <a:r>
              <a:rPr lang="da-DK" dirty="0"/>
              <a:t>() kald:</a:t>
            </a:r>
            <a:br>
              <a:rPr lang="da-DK" dirty="0"/>
            </a:br>
            <a:br>
              <a:rPr lang="da-DK" dirty="0"/>
            </a:br>
            <a:r>
              <a:rPr lang="da-DK" sz="1800" dirty="0" err="1">
                <a:latin typeface="Courier New" panose="02070309020205020404" pitchFamily="49" charset="0"/>
                <a:cs typeface="Courier New" panose="02070309020205020404" pitchFamily="49" charset="0"/>
              </a:rPr>
              <a:t>button.addEventListener</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click</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function</a:t>
            </a:r>
            <a:r>
              <a:rPr lang="da-DK" sz="1800" dirty="0">
                <a:latin typeface="Courier New" panose="02070309020205020404" pitchFamily="49" charset="0"/>
                <a:cs typeface="Courier New" panose="02070309020205020404" pitchFamily="49" charset="0"/>
              </a:rPr>
              <a: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alert(‘</a:t>
            </a:r>
            <a:r>
              <a:rPr lang="da-DK" sz="1800" dirty="0" err="1">
                <a:latin typeface="Courier New" panose="02070309020205020404" pitchFamily="49" charset="0"/>
                <a:cs typeface="Courier New" panose="02070309020205020404" pitchFamily="49" charset="0"/>
              </a:rPr>
              <a:t>You</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clicked</a:t>
            </a:r>
            <a:r>
              <a:rPr lang="da-DK" sz="1800" dirty="0">
                <a:latin typeface="Courier New" panose="02070309020205020404" pitchFamily="49" charset="0"/>
                <a:cs typeface="Courier New" panose="02070309020205020404" pitchFamily="49" charset="0"/>
              </a:rPr>
              <a:t> the </a:t>
            </a:r>
            <a:r>
              <a:rPr lang="da-DK" sz="1800" dirty="0" err="1">
                <a:latin typeface="Courier New" panose="02070309020205020404" pitchFamily="49" charset="0"/>
                <a:cs typeface="Courier New" panose="02070309020205020404" pitchFamily="49" charset="0"/>
              </a:rPr>
              <a:t>button</a:t>
            </a:r>
            <a:r>
              <a:rPr lang="da-DK" sz="1800" dirty="0">
                <a:latin typeface="Courier New" panose="02070309020205020404" pitchFamily="49" charset="0"/>
                <a:cs typeface="Courier New" panose="02070309020205020404" pitchFamily="49" charset="0"/>
              </a:rPr>
              <a: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a:t>
            </a:r>
            <a:r>
              <a:rPr lang="da-DK" sz="1800" dirty="0">
                <a:solidFill>
                  <a:schemeClr val="accent2">
                    <a:lumMod val="60000"/>
                    <a:lumOff val="40000"/>
                  </a:schemeClr>
                </a:solidFill>
                <a:latin typeface="Courier New" panose="02070309020205020404" pitchFamily="49" charset="0"/>
                <a:cs typeface="Courier New" panose="02070309020205020404" pitchFamily="49" charset="0"/>
              </a:rPr>
              <a:t>, false</a:t>
            </a:r>
            <a:r>
              <a:rPr lang="da-DK" sz="1800" dirty="0">
                <a:latin typeface="Courier New" panose="02070309020205020404" pitchFamily="49" charset="0"/>
                <a:cs typeface="Courier New" panose="02070309020205020404" pitchFamily="49" charset="0"/>
              </a:rPr>
              <a:t>);</a:t>
            </a:r>
            <a:br>
              <a:rPr lang="da-DK" sz="1800" dirty="0">
                <a:latin typeface="Courier New" panose="02070309020205020404" pitchFamily="49" charset="0"/>
                <a:cs typeface="Courier New" panose="02070309020205020404" pitchFamily="49" charset="0"/>
              </a:rPr>
            </a:br>
            <a:endParaRPr lang="da-DK" sz="1800" dirty="0">
              <a:latin typeface="Courier New" panose="02070309020205020404" pitchFamily="49" charset="0"/>
              <a:cs typeface="Courier New" panose="02070309020205020404" pitchFamily="49" charset="0"/>
            </a:endParaRPr>
          </a:p>
          <a:p>
            <a:r>
              <a:rPr lang="da-DK" dirty="0"/>
              <a:t>Konklusion: </a:t>
            </a:r>
            <a:r>
              <a:rPr lang="da-DK" dirty="0" err="1"/>
              <a:t>addEventListener</a:t>
            </a:r>
            <a:r>
              <a:rPr lang="da-DK" dirty="0"/>
              <a:t> tager tre argumenter: eventtype, </a:t>
            </a:r>
            <a:r>
              <a:rPr lang="da-DK" dirty="0" err="1"/>
              <a:t>callback</a:t>
            </a:r>
            <a:r>
              <a:rPr lang="da-DK" dirty="0"/>
              <a:t>-funktion og event </a:t>
            </a:r>
            <a:r>
              <a:rPr lang="da-DK" dirty="0" err="1"/>
              <a:t>bubbling</a:t>
            </a:r>
            <a:r>
              <a:rPr lang="da-DK" dirty="0"/>
              <a:t>:</a:t>
            </a:r>
            <a:br>
              <a:rPr lang="da-DK" dirty="0"/>
            </a:br>
            <a:br>
              <a:rPr lang="da-DK" dirty="0"/>
            </a:br>
            <a:r>
              <a:rPr lang="da-DK" sz="1400" dirty="0" err="1">
                <a:latin typeface="Courier New" panose="02070309020205020404" pitchFamily="49" charset="0"/>
                <a:cs typeface="Courier New" panose="02070309020205020404" pitchFamily="49" charset="0"/>
              </a:rPr>
              <a:t>element.addEventListener</a:t>
            </a:r>
            <a:r>
              <a:rPr lang="da-DK" sz="1400" dirty="0">
                <a:latin typeface="Courier New" panose="02070309020205020404" pitchFamily="49" charset="0"/>
                <a:cs typeface="Courier New" panose="02070309020205020404" pitchFamily="49" charset="0"/>
              </a:rPr>
              <a:t>(‘eventtype’, </a:t>
            </a:r>
            <a:r>
              <a:rPr lang="da-DK" sz="1400" dirty="0" err="1">
                <a:latin typeface="Courier New" panose="02070309020205020404" pitchFamily="49" charset="0"/>
                <a:cs typeface="Courier New" panose="02070309020205020404" pitchFamily="49" charset="0"/>
              </a:rPr>
              <a:t>callbackfunktion</a:t>
            </a:r>
            <a:r>
              <a:rPr lang="da-DK" sz="1400" dirty="0">
                <a:latin typeface="Courier New" panose="02070309020205020404" pitchFamily="49" charset="0"/>
                <a:cs typeface="Courier New" panose="02070309020205020404" pitchFamily="49" charset="0"/>
              </a:rPr>
              <a:t>() {}, </a:t>
            </a:r>
            <a:r>
              <a:rPr lang="da-DK" sz="1400" dirty="0" err="1">
                <a:latin typeface="Courier New" panose="02070309020205020404" pitchFamily="49" charset="0"/>
                <a:cs typeface="Courier New" panose="02070309020205020404" pitchFamily="49" charset="0"/>
              </a:rPr>
              <a:t>bubbling</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true|false</a:t>
            </a:r>
            <a:r>
              <a:rPr lang="da-DK" sz="1400" dirty="0">
                <a:latin typeface="Courier New" panose="02070309020205020404" pitchFamily="49" charset="0"/>
                <a:cs typeface="Courier New" panose="02070309020205020404" pitchFamily="49" charset="0"/>
              </a:rPr>
              <a:t>]);</a:t>
            </a:r>
            <a:endParaRPr lang="da-DK" sz="1300" dirty="0">
              <a:latin typeface="Courier New" panose="02070309020205020404" pitchFamily="49" charset="0"/>
              <a:cs typeface="Courier New" panose="02070309020205020404" pitchFamily="49" charset="0"/>
            </a:endParaRPr>
          </a:p>
        </p:txBody>
      </p:sp>
      <p:sp>
        <p:nvSpPr>
          <p:cNvPr id="3" name="Titel 2">
            <a:extLst>
              <a:ext uri="{FF2B5EF4-FFF2-40B4-BE49-F238E27FC236}">
                <a16:creationId xmlns:a16="http://schemas.microsoft.com/office/drawing/2014/main" id="{0D54695A-3DC1-47FA-BD30-E72345787338}"/>
              </a:ext>
            </a:extLst>
          </p:cNvPr>
          <p:cNvSpPr>
            <a:spLocks noGrp="1"/>
          </p:cNvSpPr>
          <p:nvPr>
            <p:ph type="title"/>
          </p:nvPr>
        </p:nvSpPr>
        <p:spPr/>
        <p:txBody>
          <a:bodyPr/>
          <a:lstStyle/>
          <a:p>
            <a:r>
              <a:rPr lang="da-DK" dirty="0"/>
              <a:t>Event </a:t>
            </a:r>
            <a:r>
              <a:rPr lang="da-DK" dirty="0" err="1"/>
              <a:t>bubbling</a:t>
            </a:r>
            <a:endParaRPr lang="da-DK" dirty="0"/>
          </a:p>
        </p:txBody>
      </p:sp>
      <p:sp>
        <p:nvSpPr>
          <p:cNvPr id="4" name="Pladsholder til slidenummer 3">
            <a:extLst>
              <a:ext uri="{FF2B5EF4-FFF2-40B4-BE49-F238E27FC236}">
                <a16:creationId xmlns:a16="http://schemas.microsoft.com/office/drawing/2014/main" id="{E522D65B-5934-4AC2-8FF4-3EA1B17D1D79}"/>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6</a:t>
            </a:fld>
            <a:endParaRPr lang="en-DK"/>
          </a:p>
        </p:txBody>
      </p:sp>
    </p:spTree>
    <p:extLst>
      <p:ext uri="{BB962C8B-B14F-4D97-AF65-F5344CB8AC3E}">
        <p14:creationId xmlns:p14="http://schemas.microsoft.com/office/powerpoint/2010/main" val="3392745105"/>
      </p:ext>
    </p:extLst>
  </p:cSld>
  <p:clrMapOvr>
    <a:masterClrMapping/>
  </p:clrMapOvr>
</p:sld>
</file>

<file path=ppt/theme/theme1.xml><?xml version="1.0" encoding="utf-8"?>
<a:theme xmlns:a="http://schemas.openxmlformats.org/drawingml/2006/main" name="AspIT">
  <a:themeElements>
    <a:clrScheme name="AspIT">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3C21CD-74A2-47A9-826A-0451C39C6612}">
  <ds:schemaRefs>
    <ds:schemaRef ds:uri="http://schemas.microsoft.com/sharepoint/v3/contenttype/forms"/>
  </ds:schemaRefs>
</ds:datastoreItem>
</file>

<file path=customXml/itemProps2.xml><?xml version="1.0" encoding="utf-8"?>
<ds:datastoreItem xmlns:ds="http://schemas.openxmlformats.org/officeDocument/2006/customXml" ds:itemID="{ED78DB61-FEE0-4F9A-B8F0-2E7DA997D157}">
  <ds:schemaRefs>
    <ds:schemaRef ds:uri="http://schemas.microsoft.com/office/infopath/2007/PartnerControls"/>
    <ds:schemaRef ds:uri="http://purl.org/dc/elements/1.1/"/>
    <ds:schemaRef ds:uri="http://schemas.microsoft.com/office/2006/metadata/properties"/>
    <ds:schemaRef ds:uri="9f7ad144-f380-4af4-80fc-82579719bb68"/>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8A378A28-5DD5-4B85-921D-C353D4FD0F59}"/>
</file>

<file path=docProps/app.xml><?xml version="1.0" encoding="utf-8"?>
<Properties xmlns="http://schemas.openxmlformats.org/officeDocument/2006/extended-properties" xmlns:vt="http://schemas.openxmlformats.org/officeDocument/2006/docPropsVTypes">
  <TotalTime>549</TotalTime>
  <Words>522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6</vt:i4>
      </vt:variant>
    </vt:vector>
  </HeadingPairs>
  <TitlesOfParts>
    <vt:vector size="11" baseType="lpstr">
      <vt:lpstr>Arial</vt:lpstr>
      <vt:lpstr>Calibri</vt:lpstr>
      <vt:lpstr>Calibri Light</vt:lpstr>
      <vt:lpstr>Courier New</vt:lpstr>
      <vt:lpstr>AspIT</vt:lpstr>
      <vt:lpstr>Mere JavaScript</vt:lpstr>
      <vt:lpstr>Eventlistener - interaktivt JavaScript</vt:lpstr>
      <vt:lpstr>Eventlistener</vt:lpstr>
      <vt:lpstr>Event.target</vt:lpstr>
      <vt:lpstr>Event bubbling</vt:lpstr>
      <vt:lpstr>Event bubbling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Jensen</dc:creator>
  <cp:lastModifiedBy>Hanne Lund</cp:lastModifiedBy>
  <cp:revision>137</cp:revision>
  <dcterms:created xsi:type="dcterms:W3CDTF">2020-12-15T07:58:15Z</dcterms:created>
  <dcterms:modified xsi:type="dcterms:W3CDTF">2021-12-12T20:06:04Z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