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7"/>
  </p:notesMasterIdLst>
  <p:sldIdLst>
    <p:sldId id="261" r:id="rId2"/>
    <p:sldId id="260" r:id="rId3"/>
    <p:sldId id="299" r:id="rId4"/>
    <p:sldId id="345" r:id="rId5"/>
    <p:sldId id="33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32F649"/>
    <a:srgbClr val="13AD07"/>
    <a:srgbClr val="3B793E"/>
    <a:srgbClr val="D3FDD8"/>
    <a:srgbClr val="124364"/>
    <a:srgbClr val="16CE08"/>
    <a:srgbClr val="007434"/>
    <a:srgbClr val="00D661"/>
    <a:srgbClr val="BA8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Ingen typografi, intet git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49" d="100"/>
          <a:sy n="49" d="100"/>
        </p:scale>
        <p:origin x="82" y="7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509E3-1165-42A7-A8F3-A563C66E6682}" type="datetimeFigureOut">
              <a:rPr lang="da-DK" smtClean="0"/>
              <a:t>03-04-2024</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EC752-CD96-4A80-B864-EB0F31386BED}" type="slidenum">
              <a:rPr lang="da-DK" smtClean="0"/>
              <a:t>‹nr.›</a:t>
            </a:fld>
            <a:endParaRPr lang="da-DK"/>
          </a:p>
        </p:txBody>
      </p:sp>
    </p:spTree>
    <p:extLst>
      <p:ext uri="{BB962C8B-B14F-4D97-AF65-F5344CB8AC3E}">
        <p14:creationId xmlns:p14="http://schemas.microsoft.com/office/powerpoint/2010/main" val="322566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da-DK"/>
              <a:t>Klik for at redigere titeltypografien i masteren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162CC6C6-2830-47CE-B35A-D5582C358995}" type="datetime1">
              <a:rPr lang="da-DK" smtClean="0"/>
              <a:t>03-04-2024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3659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F384AE0A-258C-45CF-9709-A7F73CDCB31B}" type="datetime1">
              <a:rPr lang="da-DK" smtClean="0"/>
              <a:t>03-04-2024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327939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40841CF2-DB3F-40C9-BFD9-6A871EA94A42}" type="datetime1">
              <a:rPr lang="da-DK" smtClean="0"/>
              <a:t>03-04-2024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4232522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a-DK"/>
              <a:t>Klik for at redigere titeltypografien i masteren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D1DC55F1-04B0-4103-91D5-C21BCB8E8EEB}" type="datetime1">
              <a:rPr lang="da-DK" smtClean="0"/>
              <a:t>03-04-2024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196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da-DK"/>
              <a:t>Klik for at redigere titeltypografien i masteren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p:txBody>
          <a:bodyPr/>
          <a:lstStyle/>
          <a:p>
            <a:fld id="{F448778B-975F-4485-B45F-F90195D4C37F}" type="datetime1">
              <a:rPr lang="da-DK" smtClean="0"/>
              <a:t>03-04-2024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495096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da-DK"/>
              <a:t>Klik for at redigere titeltypografien i masteren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3" name="Date Placeholder 2"/>
          <p:cNvSpPr>
            <a:spLocks noGrp="1"/>
          </p:cNvSpPr>
          <p:nvPr>
            <p:ph type="dt" sz="half" idx="10"/>
          </p:nvPr>
        </p:nvSpPr>
        <p:spPr/>
        <p:txBody>
          <a:bodyPr/>
          <a:lstStyle/>
          <a:p>
            <a:fld id="{439AF15A-2173-4754-A3F4-57FC1C9A6CCC}" type="datetime1">
              <a:rPr lang="da-DK" smtClean="0"/>
              <a:t>03-04-2024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404418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da-DK"/>
              <a:t>Klik for at redigere titeltypografien i masteren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3" name="Date Placeholder 2"/>
          <p:cNvSpPr>
            <a:spLocks noGrp="1"/>
          </p:cNvSpPr>
          <p:nvPr>
            <p:ph type="dt" sz="half" idx="10"/>
          </p:nvPr>
        </p:nvSpPr>
        <p:spPr/>
        <p:txBody>
          <a:bodyPr/>
          <a:lstStyle/>
          <a:p>
            <a:fld id="{EAEDC6CA-C41E-4C2A-A2E7-618A2A81FEB7}" type="datetime1">
              <a:rPr lang="da-DK" smtClean="0"/>
              <a:t>03-04-2024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867925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ncho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A7474DBF-6160-4DF6-A8F1-38C3C3162DBA}" type="datetime1">
              <a:rPr lang="da-DK" smtClean="0"/>
              <a:t>03-04-2024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359921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BF148A9-A879-46C3-A5DA-64B3D730383B}" type="datetime1">
              <a:rPr lang="da-DK" smtClean="0"/>
              <a:t>03-04-2024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00991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D7CADC34-3012-4A16-B1BE-A634481612F5}" type="datetime1">
              <a:rPr lang="da-DK" smtClean="0"/>
              <a:t>03-04-2024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85690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teksttypografien i masteren</a:t>
            </a:r>
          </a:p>
        </p:txBody>
      </p:sp>
      <p:sp>
        <p:nvSpPr>
          <p:cNvPr id="4" name="Date Placeholder 3"/>
          <p:cNvSpPr>
            <a:spLocks noGrp="1"/>
          </p:cNvSpPr>
          <p:nvPr>
            <p:ph type="dt" sz="half" idx="10"/>
          </p:nvPr>
        </p:nvSpPr>
        <p:spPr/>
        <p:txBody>
          <a:bodyPr/>
          <a:lstStyle/>
          <a:p>
            <a:fld id="{0E539F96-3C04-41C9-B4E5-7B44B394D3C7}" type="datetime1">
              <a:rPr lang="da-DK" smtClean="0"/>
              <a:t>03-04-2024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25339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0CC45DE7-1D9C-4804-B3F1-617A456DDF4B}" type="datetime1">
              <a:rPr lang="da-DK" smtClean="0"/>
              <a:t>03-04-2024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40949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78FBB0ED-8A5D-449D-BDC0-32B6EAEBE617}" type="datetime1">
              <a:rPr lang="da-DK" smtClean="0"/>
              <a:t>03-04-2024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91227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6AE49E3C-1282-4D14-AE49-382FAC688F3B}" type="datetime1">
              <a:rPr lang="da-DK" smtClean="0"/>
              <a:t>03-04-2024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39496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C6A51-A7AE-42A5-B3EC-D2EA231A6EA3}" type="datetime1">
              <a:rPr lang="da-DK" smtClean="0"/>
              <a:t>03-04-2024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101074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da-DK"/>
              <a:t>Klik for at redigere titeltypografien i masteren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A574DDB7-E85E-4036-9412-D8D405CD240E}" type="datetime1">
              <a:rPr lang="da-DK" smtClean="0"/>
              <a:t>03-04-2024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27079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
        <p:nvSpPr>
          <p:cNvPr id="5" name="Date Placeholder 4"/>
          <p:cNvSpPr>
            <a:spLocks noGrp="1"/>
          </p:cNvSpPr>
          <p:nvPr>
            <p:ph type="dt" sz="half" idx="10"/>
          </p:nvPr>
        </p:nvSpPr>
        <p:spPr/>
        <p:txBody>
          <a:bodyPr/>
          <a:lstStyle/>
          <a:p>
            <a:fld id="{1CF2E43A-A8C0-4503-B638-D3A9160786F8}" type="datetime1">
              <a:rPr lang="da-DK" smtClean="0"/>
              <a:t>03-04-2024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2C455B01-2F82-4782-9D9D-9A59A09C0C95}" type="slidenum">
              <a:rPr lang="da-DK" smtClean="0"/>
              <a:t>‹nr.›</a:t>
            </a:fld>
            <a:endParaRPr lang="da-DK"/>
          </a:p>
        </p:txBody>
      </p:sp>
    </p:spTree>
    <p:extLst>
      <p:ext uri="{BB962C8B-B14F-4D97-AF65-F5344CB8AC3E}">
        <p14:creationId xmlns:p14="http://schemas.microsoft.com/office/powerpoint/2010/main" val="98903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231127A-68C9-4F95-8CF3-CE1B986B06C0}" type="datetime1">
              <a:rPr lang="da-DK" smtClean="0"/>
              <a:t>03-04-2024</a:t>
            </a:fld>
            <a:endParaRPr lang="da-DK"/>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da-D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455B01-2F82-4782-9D9D-9A59A09C0C95}" type="slidenum">
              <a:rPr lang="da-DK" smtClean="0"/>
              <a:t>‹nr.›</a:t>
            </a:fld>
            <a:endParaRPr lang="da-DK"/>
          </a:p>
        </p:txBody>
      </p:sp>
    </p:spTree>
    <p:extLst>
      <p:ext uri="{BB962C8B-B14F-4D97-AF65-F5344CB8AC3E}">
        <p14:creationId xmlns:p14="http://schemas.microsoft.com/office/powerpoint/2010/main" val="2325077646"/>
      </p:ext>
    </p:extLst>
  </p:cSld>
  <p:clrMap bg1="dk1" tx1="lt1" bg2="dk2" tx2="lt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124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36600" y="1470660"/>
            <a:ext cx="10726738" cy="4549140"/>
          </a:xfrm>
          <a:prstGeom prst="snip2DiagRect">
            <a:avLst/>
          </a:prstGeom>
          <a:solidFill>
            <a:srgbClr val="85DFFF">
              <a:alpha val="6667"/>
            </a:srgbClr>
          </a:solidFill>
          <a:ln>
            <a:solidFill>
              <a:schemeClr val="bg2">
                <a:lumMod val="90000"/>
                <a:lumOff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SOFTWAREKONSTRUKTION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03: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Systemudvikling</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62403" y="2636947"/>
            <a:ext cx="8882744" cy="1569660"/>
          </a:xfrm>
          <a:prstGeom prst="rect">
            <a:avLst/>
          </a:prstGeom>
          <a:noFill/>
          <a:effectLst>
            <a:outerShdw blurRad="50800" dist="38100" dir="16200000" rotWithShape="0">
              <a:prstClr val="black">
                <a:alpha val="40000"/>
              </a:prstClr>
            </a:outerShdw>
          </a:effectLst>
        </p:spPr>
        <p:txBody>
          <a:bodyPr wrap="square" rtlCol="0" anchor="ctr">
            <a:spAutoFit/>
          </a:bodyPr>
          <a:lstStyle/>
          <a:p>
            <a:pPr algn="ctr"/>
            <a:r>
              <a:rPr lang="da-DK" sz="3200" dirty="0">
                <a:solidFill>
                  <a:schemeClr val="tx2">
                    <a:lumMod val="20000"/>
                    <a:lumOff val="80000"/>
                  </a:schemeClr>
                </a:solidFill>
                <a:latin typeface="+mj-lt"/>
              </a:rPr>
              <a:t>Application Construction:</a:t>
            </a:r>
          </a:p>
          <a:p>
            <a:pPr algn="ctr"/>
            <a:endParaRPr lang="da-DK" sz="3200" dirty="0">
              <a:solidFill>
                <a:schemeClr val="tx2">
                  <a:lumMod val="20000"/>
                  <a:lumOff val="80000"/>
                </a:schemeClr>
              </a:solidFill>
              <a:latin typeface="+mj-lt"/>
            </a:endParaRPr>
          </a:p>
          <a:p>
            <a:pPr algn="ctr"/>
            <a:r>
              <a:rPr lang="da-DK" sz="3200" dirty="0">
                <a:solidFill>
                  <a:schemeClr val="tx2">
                    <a:lumMod val="20000"/>
                    <a:lumOff val="80000"/>
                  </a:schemeClr>
                </a:solidFill>
                <a:latin typeface="+mj-lt"/>
              </a:rPr>
              <a:t>Systemudvikling</a:t>
            </a:r>
          </a:p>
        </p:txBody>
      </p:sp>
    </p:spTree>
    <p:extLst>
      <p:ext uri="{BB962C8B-B14F-4D97-AF65-F5344CB8AC3E}">
        <p14:creationId xmlns:p14="http://schemas.microsoft.com/office/powerpoint/2010/main" val="3000675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SOFTWAREKONSTRUKTION</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03: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Systemudvikling</a:t>
            </a:r>
          </a:p>
        </p:txBody>
      </p:sp>
      <p:sp>
        <p:nvSpPr>
          <p:cNvPr id="10" name="Tekstfelt 9">
            <a:extLst>
              <a:ext uri="{FF2B5EF4-FFF2-40B4-BE49-F238E27FC236}">
                <a16:creationId xmlns:a16="http://schemas.microsoft.com/office/drawing/2014/main" id="{69B24517-D82C-4C91-A6EB-AD8542174A4C}"/>
              </a:ext>
            </a:extLst>
          </p:cNvPr>
          <p:cNvSpPr txBox="1"/>
          <p:nvPr/>
        </p:nvSpPr>
        <p:spPr>
          <a:xfrm>
            <a:off x="1662403" y="2636947"/>
            <a:ext cx="8882744" cy="1569660"/>
          </a:xfrm>
          <a:prstGeom prst="rect">
            <a:avLst/>
          </a:prstGeom>
          <a:noFill/>
          <a:effectLst>
            <a:outerShdw blurRad="50800" dist="38100" dir="16200000" rotWithShape="0">
              <a:prstClr val="black">
                <a:alpha val="40000"/>
              </a:prstClr>
            </a:outerShdw>
          </a:effectLst>
        </p:spPr>
        <p:txBody>
          <a:bodyPr wrap="square" rtlCol="0" anchor="ctr">
            <a:spAutoFit/>
          </a:bodyPr>
          <a:lstStyle/>
          <a:p>
            <a:pPr algn="ctr"/>
            <a:r>
              <a:rPr lang="da-DK" sz="3200" dirty="0">
                <a:solidFill>
                  <a:schemeClr val="tx2">
                    <a:lumMod val="20000"/>
                    <a:lumOff val="80000"/>
                  </a:schemeClr>
                </a:solidFill>
                <a:latin typeface="+mj-lt"/>
              </a:rPr>
              <a:t>Application Construction:</a:t>
            </a:r>
          </a:p>
          <a:p>
            <a:pPr algn="ctr"/>
            <a:endParaRPr lang="da-DK" sz="3200" dirty="0">
              <a:solidFill>
                <a:schemeClr val="tx2">
                  <a:lumMod val="20000"/>
                  <a:lumOff val="80000"/>
                </a:schemeClr>
              </a:solidFill>
              <a:latin typeface="+mj-lt"/>
            </a:endParaRPr>
          </a:p>
          <a:p>
            <a:pPr algn="ctr"/>
            <a:r>
              <a:rPr lang="da-DK" sz="3200" dirty="0">
                <a:solidFill>
                  <a:schemeClr val="tx2">
                    <a:lumMod val="20000"/>
                    <a:lumOff val="80000"/>
                  </a:schemeClr>
                </a:solidFill>
              </a:rPr>
              <a:t>Systemudvikling</a:t>
            </a:r>
            <a:endParaRPr lang="da-DK" sz="3200" dirty="0">
              <a:solidFill>
                <a:schemeClr val="tx2">
                  <a:lumMod val="20000"/>
                  <a:lumOff val="80000"/>
                </a:schemeClr>
              </a:solidFill>
              <a:latin typeface="+mj-lt"/>
            </a:endParaRPr>
          </a:p>
        </p:txBody>
      </p:sp>
    </p:spTree>
    <p:extLst>
      <p:ext uri="{BB962C8B-B14F-4D97-AF65-F5344CB8AC3E}">
        <p14:creationId xmlns:p14="http://schemas.microsoft.com/office/powerpoint/2010/main" val="191739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Agenda</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03: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Systemudvikling</a:t>
            </a:r>
          </a:p>
        </p:txBody>
      </p:sp>
      <p:sp>
        <p:nvSpPr>
          <p:cNvPr id="22" name="Tekstfelt 21">
            <a:extLst>
              <a:ext uri="{FF2B5EF4-FFF2-40B4-BE49-F238E27FC236}">
                <a16:creationId xmlns:a16="http://schemas.microsoft.com/office/drawing/2014/main" id="{363EC144-60DE-4027-AEF7-9EFE1378877A}"/>
              </a:ext>
            </a:extLst>
          </p:cNvPr>
          <p:cNvSpPr txBox="1"/>
          <p:nvPr/>
        </p:nvSpPr>
        <p:spPr>
          <a:xfrm>
            <a:off x="1654571" y="1630987"/>
            <a:ext cx="8882744" cy="4189993"/>
          </a:xfrm>
          <a:prstGeom prst="rect">
            <a:avLst/>
          </a:prstGeom>
          <a:noFill/>
          <a:effectLst>
            <a:outerShdw blurRad="50800" dist="38100" dir="16200000" rotWithShape="0">
              <a:prstClr val="black">
                <a:alpha val="40000"/>
              </a:prstClr>
            </a:outerShdw>
          </a:effectLst>
        </p:spPr>
        <p:txBody>
          <a:bodyPr wrap="square" rtlCol="0">
            <a:spAutoFit/>
          </a:bodyPr>
          <a:lstStyle/>
          <a:p>
            <a:pPr marL="457200" indent="-457200">
              <a:lnSpc>
                <a:spcPct val="150000"/>
              </a:lnSpc>
              <a:buFont typeface="+mj-lt"/>
              <a:buAutoNum type="arabicPeriod"/>
            </a:pPr>
            <a:r>
              <a:rPr lang="da-DK" sz="2000" dirty="0">
                <a:solidFill>
                  <a:schemeClr val="tx2">
                    <a:lumMod val="20000"/>
                    <a:lumOff val="80000"/>
                  </a:schemeClr>
                </a:solidFill>
              </a:rPr>
              <a:t>Systemudviklingens faser</a:t>
            </a:r>
          </a:p>
          <a:p>
            <a:pPr marL="457200" indent="-457200">
              <a:lnSpc>
                <a:spcPct val="150000"/>
              </a:lnSpc>
              <a:buFont typeface="+mj-lt"/>
              <a:buAutoNum type="arabicPeriod"/>
            </a:pPr>
            <a:r>
              <a:rPr lang="da-DK" sz="2000" dirty="0" err="1">
                <a:solidFill>
                  <a:schemeClr val="tx2">
                    <a:lumMod val="20000"/>
                    <a:lumOff val="80000"/>
                  </a:schemeClr>
                </a:solidFill>
              </a:rPr>
              <a:t>Inception</a:t>
            </a:r>
            <a:r>
              <a:rPr lang="da-DK" sz="2000" dirty="0">
                <a:solidFill>
                  <a:schemeClr val="tx2">
                    <a:lumMod val="20000"/>
                    <a:lumOff val="80000"/>
                  </a:schemeClr>
                </a:solidFill>
              </a:rPr>
              <a:t> 1: Systembeskrivelsen</a:t>
            </a:r>
          </a:p>
          <a:p>
            <a:pPr marL="457200" indent="-457200">
              <a:lnSpc>
                <a:spcPct val="150000"/>
              </a:lnSpc>
              <a:buFont typeface="+mj-lt"/>
              <a:buAutoNum type="arabicPeriod"/>
            </a:pPr>
            <a:r>
              <a:rPr lang="da-DK" sz="2000" dirty="0" err="1">
                <a:solidFill>
                  <a:schemeClr val="tx2">
                    <a:lumMod val="20000"/>
                    <a:lumOff val="80000"/>
                  </a:schemeClr>
                </a:solidFill>
              </a:rPr>
              <a:t>Inception</a:t>
            </a:r>
            <a:r>
              <a:rPr lang="da-DK" sz="2000" dirty="0">
                <a:solidFill>
                  <a:schemeClr val="tx2">
                    <a:lumMod val="20000"/>
                    <a:lumOff val="80000"/>
                  </a:schemeClr>
                </a:solidFill>
              </a:rPr>
              <a:t> 2: Kravspecifikationen</a:t>
            </a:r>
          </a:p>
          <a:p>
            <a:pPr marL="457200" indent="-457200">
              <a:lnSpc>
                <a:spcPct val="150000"/>
              </a:lnSpc>
              <a:buFont typeface="+mj-lt"/>
              <a:buAutoNum type="arabicPeriod"/>
            </a:pPr>
            <a:r>
              <a:rPr lang="da-DK" sz="2000" dirty="0" err="1">
                <a:solidFill>
                  <a:schemeClr val="tx2">
                    <a:lumMod val="20000"/>
                    <a:lumOff val="80000"/>
                  </a:schemeClr>
                </a:solidFill>
              </a:rPr>
              <a:t>Elaboration</a:t>
            </a:r>
            <a:r>
              <a:rPr lang="da-DK" sz="2000" dirty="0">
                <a:solidFill>
                  <a:schemeClr val="tx2">
                    <a:lumMod val="20000"/>
                    <a:lumOff val="80000"/>
                  </a:schemeClr>
                </a:solidFill>
              </a:rPr>
              <a:t> 1: Analyse</a:t>
            </a:r>
          </a:p>
          <a:p>
            <a:pPr marL="457200" indent="-457200">
              <a:lnSpc>
                <a:spcPct val="150000"/>
              </a:lnSpc>
              <a:buFont typeface="+mj-lt"/>
              <a:buAutoNum type="arabicPeriod"/>
            </a:pPr>
            <a:r>
              <a:rPr lang="da-DK" sz="2000" dirty="0" err="1">
                <a:solidFill>
                  <a:schemeClr val="tx2">
                    <a:lumMod val="20000"/>
                    <a:lumOff val="80000"/>
                  </a:schemeClr>
                </a:solidFill>
              </a:rPr>
              <a:t>Elaboration</a:t>
            </a:r>
            <a:r>
              <a:rPr lang="da-DK" sz="2000" dirty="0">
                <a:solidFill>
                  <a:schemeClr val="tx2">
                    <a:lumMod val="20000"/>
                    <a:lumOff val="80000"/>
                  </a:schemeClr>
                </a:solidFill>
              </a:rPr>
              <a:t> 2: Design</a:t>
            </a:r>
          </a:p>
          <a:p>
            <a:pPr marL="457200" indent="-457200">
              <a:lnSpc>
                <a:spcPct val="150000"/>
              </a:lnSpc>
              <a:buFont typeface="+mj-lt"/>
              <a:buAutoNum type="arabicPeriod"/>
            </a:pPr>
            <a:r>
              <a:rPr lang="da-DK" sz="2000" dirty="0">
                <a:solidFill>
                  <a:schemeClr val="tx2">
                    <a:lumMod val="20000"/>
                    <a:lumOff val="80000"/>
                  </a:schemeClr>
                </a:solidFill>
              </a:rPr>
              <a:t>Construction 1: Infrastruktur og projektstyring</a:t>
            </a:r>
          </a:p>
          <a:p>
            <a:pPr marL="457200" indent="-457200">
              <a:lnSpc>
                <a:spcPct val="150000"/>
              </a:lnSpc>
              <a:buFont typeface="+mj-lt"/>
              <a:buAutoNum type="arabicPeriod"/>
            </a:pPr>
            <a:endParaRPr lang="da-DK" sz="2000" dirty="0">
              <a:solidFill>
                <a:schemeClr val="tx2">
                  <a:lumMod val="20000"/>
                  <a:lumOff val="80000"/>
                </a:schemeClr>
              </a:solidFill>
            </a:endParaRPr>
          </a:p>
          <a:p>
            <a:pPr marL="457200" indent="-457200">
              <a:lnSpc>
                <a:spcPct val="150000"/>
              </a:lnSpc>
              <a:buFont typeface="+mj-lt"/>
              <a:buAutoNum type="arabicPeriod"/>
            </a:pPr>
            <a:endParaRPr lang="da-DK" sz="2000" dirty="0">
              <a:solidFill>
                <a:schemeClr val="tx2">
                  <a:lumMod val="20000"/>
                  <a:lumOff val="80000"/>
                </a:schemeClr>
              </a:solidFill>
            </a:endParaRPr>
          </a:p>
          <a:p>
            <a:pPr marL="457200" indent="-457200">
              <a:lnSpc>
                <a:spcPct val="150000"/>
              </a:lnSpc>
              <a:buFont typeface="+mj-lt"/>
              <a:buAutoNum type="arabicPeriod"/>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97829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graphicFrame>
        <p:nvGraphicFramePr>
          <p:cNvPr id="35" name="Tabel 34">
            <a:extLst>
              <a:ext uri="{FF2B5EF4-FFF2-40B4-BE49-F238E27FC236}">
                <a16:creationId xmlns:a16="http://schemas.microsoft.com/office/drawing/2014/main" id="{3A744479-BF70-4E5C-8324-81381C5B8770}"/>
              </a:ext>
            </a:extLst>
          </p:cNvPr>
          <p:cNvGraphicFramePr>
            <a:graphicFrameLocks noGrp="1"/>
          </p:cNvGraphicFramePr>
          <p:nvPr>
            <p:extLst/>
          </p:nvPr>
        </p:nvGraphicFramePr>
        <p:xfrm>
          <a:off x="1517904" y="1658126"/>
          <a:ext cx="9174480" cy="4163554"/>
        </p:xfrm>
        <a:graphic>
          <a:graphicData uri="http://schemas.openxmlformats.org/drawingml/2006/table">
            <a:tbl>
              <a:tblPr firstRow="1" bandRow="1">
                <a:noFill/>
                <a:tableStyleId>{2D5ABB26-0587-4C30-8999-92F81FD0307C}</a:tableStyleId>
              </a:tblPr>
              <a:tblGrid>
                <a:gridCol w="2293620">
                  <a:extLst>
                    <a:ext uri="{9D8B030D-6E8A-4147-A177-3AD203B41FA5}">
                      <a16:colId xmlns:a16="http://schemas.microsoft.com/office/drawing/2014/main" val="4151796295"/>
                    </a:ext>
                  </a:extLst>
                </a:gridCol>
                <a:gridCol w="2293620">
                  <a:extLst>
                    <a:ext uri="{9D8B030D-6E8A-4147-A177-3AD203B41FA5}">
                      <a16:colId xmlns:a16="http://schemas.microsoft.com/office/drawing/2014/main" val="607864434"/>
                    </a:ext>
                  </a:extLst>
                </a:gridCol>
                <a:gridCol w="2293620">
                  <a:extLst>
                    <a:ext uri="{9D8B030D-6E8A-4147-A177-3AD203B41FA5}">
                      <a16:colId xmlns:a16="http://schemas.microsoft.com/office/drawing/2014/main" val="2825088899"/>
                    </a:ext>
                  </a:extLst>
                </a:gridCol>
                <a:gridCol w="2293620">
                  <a:extLst>
                    <a:ext uri="{9D8B030D-6E8A-4147-A177-3AD203B41FA5}">
                      <a16:colId xmlns:a16="http://schemas.microsoft.com/office/drawing/2014/main" val="1928442126"/>
                    </a:ext>
                  </a:extLst>
                </a:gridCol>
              </a:tblGrid>
              <a:tr h="643708">
                <a:tc>
                  <a:txBody>
                    <a:bodyPr/>
                    <a:lstStyle/>
                    <a:p>
                      <a:pPr algn="ctr"/>
                      <a:r>
                        <a:rPr lang="da-DK" dirty="0"/>
                        <a:t>INCEPTION</a:t>
                      </a:r>
                    </a:p>
                  </a:txBody>
                  <a:tcPr anchor="ctr">
                    <a:lnL w="19050" cap="flat" cmpd="sng" algn="ctr">
                      <a:solidFill>
                        <a:srgbClr val="E19825"/>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 w="19050" cap="flat" cmpd="sng" algn="ctr">
                      <a:solidFill>
                        <a:srgbClr val="E19825"/>
                      </a:solidFill>
                      <a:prstDash val="solid"/>
                      <a:round/>
                      <a:headEnd type="none" w="med" len="med"/>
                      <a:tailEnd type="none" w="med" len="med"/>
                    </a:lnT>
                    <a:lnB w="12700" cap="flat" cmpd="sng" algn="ctr">
                      <a:solidFill>
                        <a:schemeClr val="accent3">
                          <a:lumMod val="40000"/>
                          <a:lumOff val="60000"/>
                        </a:schemeClr>
                      </a:solidFill>
                      <a:prstDash val="solid"/>
                      <a:round/>
                      <a:headEnd type="none" w="med" len="med"/>
                      <a:tailEnd type="none" w="med" len="med"/>
                    </a:lnB>
                    <a:solidFill>
                      <a:srgbClr val="FFFF99">
                        <a:alpha val="10000"/>
                      </a:srgbClr>
                    </a:solidFill>
                  </a:tcPr>
                </a:tc>
                <a:tc>
                  <a:txBody>
                    <a:bodyPr/>
                    <a:lstStyle/>
                    <a:p>
                      <a:pPr algn="ctr"/>
                      <a:r>
                        <a:rPr lang="da-DK" dirty="0"/>
                        <a:t>ELABORATION</a:t>
                      </a:r>
                    </a:p>
                  </a:txBody>
                  <a:tcPr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 w="19050" cap="flat" cmpd="sng" algn="ctr">
                      <a:solidFill>
                        <a:srgbClr val="E19825"/>
                      </a:solidFill>
                      <a:prstDash val="solid"/>
                      <a:round/>
                      <a:headEnd type="none" w="med" len="med"/>
                      <a:tailEnd type="none" w="med" len="med"/>
                    </a:lnT>
                    <a:lnB w="12700" cap="flat" cmpd="sng" algn="ctr">
                      <a:solidFill>
                        <a:schemeClr val="accent3">
                          <a:lumMod val="40000"/>
                          <a:lumOff val="60000"/>
                        </a:schemeClr>
                      </a:solidFill>
                      <a:prstDash val="solid"/>
                      <a:round/>
                      <a:headEnd type="none" w="med" len="med"/>
                      <a:tailEnd type="none" w="med" len="med"/>
                    </a:lnB>
                    <a:solidFill>
                      <a:srgbClr val="FFFF99">
                        <a:alpha val="10000"/>
                      </a:srgbClr>
                    </a:solidFill>
                  </a:tcPr>
                </a:tc>
                <a:tc>
                  <a:txBody>
                    <a:bodyPr/>
                    <a:lstStyle/>
                    <a:p>
                      <a:pPr algn="ctr"/>
                      <a:r>
                        <a:rPr lang="da-DK" dirty="0"/>
                        <a:t>CONSTRUCTION</a:t>
                      </a:r>
                    </a:p>
                  </a:txBody>
                  <a:tcPr anchor="ct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 w="19050" cap="flat" cmpd="sng" algn="ctr">
                      <a:solidFill>
                        <a:srgbClr val="E19825"/>
                      </a:solidFill>
                      <a:prstDash val="solid"/>
                      <a:round/>
                      <a:headEnd type="none" w="med" len="med"/>
                      <a:tailEnd type="none" w="med" len="med"/>
                    </a:lnT>
                    <a:lnB w="12700" cap="flat" cmpd="sng" algn="ctr">
                      <a:solidFill>
                        <a:schemeClr val="accent3">
                          <a:lumMod val="40000"/>
                          <a:lumOff val="60000"/>
                        </a:schemeClr>
                      </a:solidFill>
                      <a:prstDash val="solid"/>
                      <a:round/>
                      <a:headEnd type="none" w="med" len="med"/>
                      <a:tailEnd type="none" w="med" len="med"/>
                    </a:lnB>
                    <a:solidFill>
                      <a:srgbClr val="FFFF99">
                        <a:alpha val="10000"/>
                      </a:srgbClr>
                    </a:solidFill>
                  </a:tcPr>
                </a:tc>
                <a:tc>
                  <a:txBody>
                    <a:bodyPr/>
                    <a:lstStyle/>
                    <a:p>
                      <a:pPr algn="ctr"/>
                      <a:r>
                        <a:rPr lang="da-DK" dirty="0"/>
                        <a:t>TESTING</a:t>
                      </a:r>
                    </a:p>
                  </a:txBody>
                  <a:tcPr anchor="ctr">
                    <a:lnL w="12700" cap="flat" cmpd="sng" algn="ctr">
                      <a:solidFill>
                        <a:schemeClr val="accent3">
                          <a:lumMod val="40000"/>
                          <a:lumOff val="60000"/>
                        </a:schemeClr>
                      </a:solidFill>
                      <a:prstDash val="solid"/>
                      <a:round/>
                      <a:headEnd type="none" w="med" len="med"/>
                      <a:tailEnd type="none" w="med" len="med"/>
                    </a:lnL>
                    <a:lnR w="19050" cap="flat" cmpd="sng" algn="ctr">
                      <a:solidFill>
                        <a:srgbClr val="E19825"/>
                      </a:solidFill>
                      <a:prstDash val="solid"/>
                      <a:round/>
                      <a:headEnd type="none" w="med" len="med"/>
                      <a:tailEnd type="none" w="med" len="med"/>
                    </a:lnR>
                    <a:lnT w="19050" cap="flat" cmpd="sng" algn="ctr">
                      <a:solidFill>
                        <a:srgbClr val="E19825"/>
                      </a:solidFill>
                      <a:prstDash val="solid"/>
                      <a:round/>
                      <a:headEnd type="none" w="med" len="med"/>
                      <a:tailEnd type="none" w="med" len="med"/>
                    </a:lnT>
                    <a:lnB w="12700" cap="flat" cmpd="sng" algn="ctr">
                      <a:solidFill>
                        <a:schemeClr val="accent3">
                          <a:lumMod val="40000"/>
                          <a:lumOff val="60000"/>
                        </a:schemeClr>
                      </a:solidFill>
                      <a:prstDash val="solid"/>
                      <a:round/>
                      <a:headEnd type="none" w="med" len="med"/>
                      <a:tailEnd type="none" w="med" len="med"/>
                    </a:lnB>
                    <a:solidFill>
                      <a:srgbClr val="FFFF99">
                        <a:alpha val="10000"/>
                      </a:srgbClr>
                    </a:solidFill>
                  </a:tcPr>
                </a:tc>
                <a:extLst>
                  <a:ext uri="{0D108BD9-81ED-4DB2-BD59-A6C34878D82A}">
                    <a16:rowId xmlns:a16="http://schemas.microsoft.com/office/drawing/2014/main" val="1730589568"/>
                  </a:ext>
                </a:extLst>
              </a:tr>
              <a:tr h="3519846">
                <a:tc>
                  <a:txBody>
                    <a:bodyPr/>
                    <a:lstStyle/>
                    <a:p>
                      <a:endParaRPr lang="da-DK" dirty="0"/>
                    </a:p>
                  </a:txBody>
                  <a:tcPr>
                    <a:lnL w="19050" cap="flat" cmpd="sng" algn="ctr">
                      <a:solidFill>
                        <a:srgbClr val="E19825"/>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lumMod val="40000"/>
                          <a:lumOff val="60000"/>
                        </a:schemeClr>
                      </a:solidFill>
                      <a:prstDash val="solid"/>
                      <a:round/>
                      <a:headEnd type="none" w="med" len="med"/>
                      <a:tailEnd type="none" w="med" len="med"/>
                    </a:lnT>
                    <a:lnB w="19050" cap="flat" cmpd="sng" algn="ctr">
                      <a:solidFill>
                        <a:srgbClr val="E19825"/>
                      </a:solidFill>
                      <a:prstDash val="solid"/>
                      <a:round/>
                      <a:headEnd type="none" w="med" len="med"/>
                      <a:tailEnd type="none" w="med" len="med"/>
                    </a:lnB>
                    <a:solidFill>
                      <a:srgbClr val="FFFF99">
                        <a:alpha val="10000"/>
                      </a:srgbClr>
                    </a:solidFill>
                  </a:tcPr>
                </a:tc>
                <a:tc>
                  <a:txBody>
                    <a:bodyPr/>
                    <a:lstStyle/>
                    <a:p>
                      <a:endParaRPr lang="da-DK" dirty="0"/>
                    </a:p>
                  </a:txBody>
                  <a:tcP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lumMod val="40000"/>
                          <a:lumOff val="60000"/>
                        </a:schemeClr>
                      </a:solidFill>
                      <a:prstDash val="solid"/>
                      <a:round/>
                      <a:headEnd type="none" w="med" len="med"/>
                      <a:tailEnd type="none" w="med" len="med"/>
                    </a:lnT>
                    <a:lnB w="19050" cap="flat" cmpd="sng" algn="ctr">
                      <a:solidFill>
                        <a:srgbClr val="E19825"/>
                      </a:solidFill>
                      <a:prstDash val="solid"/>
                      <a:round/>
                      <a:headEnd type="none" w="med" len="med"/>
                      <a:tailEnd type="none" w="med" len="med"/>
                    </a:lnB>
                    <a:solidFill>
                      <a:srgbClr val="FFFF99">
                        <a:alpha val="10000"/>
                      </a:srgbClr>
                    </a:solidFill>
                  </a:tcPr>
                </a:tc>
                <a:tc>
                  <a:txBody>
                    <a:bodyPr/>
                    <a:lstStyle/>
                    <a:p>
                      <a:endParaRPr lang="da-DK" dirty="0"/>
                    </a:p>
                  </a:txBody>
                  <a:tcPr>
                    <a:lnL w="12700" cap="flat" cmpd="sng" algn="ctr">
                      <a:solidFill>
                        <a:schemeClr val="accent3">
                          <a:lumMod val="40000"/>
                          <a:lumOff val="60000"/>
                        </a:schemeClr>
                      </a:solidFill>
                      <a:prstDash val="solid"/>
                      <a:round/>
                      <a:headEnd type="none" w="med" len="med"/>
                      <a:tailEnd type="none" w="med" len="med"/>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lumMod val="40000"/>
                          <a:lumOff val="60000"/>
                        </a:schemeClr>
                      </a:solidFill>
                      <a:prstDash val="solid"/>
                      <a:round/>
                      <a:headEnd type="none" w="med" len="med"/>
                      <a:tailEnd type="none" w="med" len="med"/>
                    </a:lnT>
                    <a:lnB w="19050" cap="flat" cmpd="sng" algn="ctr">
                      <a:solidFill>
                        <a:srgbClr val="E19825"/>
                      </a:solidFill>
                      <a:prstDash val="solid"/>
                      <a:round/>
                      <a:headEnd type="none" w="med" len="med"/>
                      <a:tailEnd type="none" w="med" len="med"/>
                    </a:lnB>
                    <a:solidFill>
                      <a:srgbClr val="FFFF99">
                        <a:alpha val="10000"/>
                      </a:srgbClr>
                    </a:solidFill>
                  </a:tcPr>
                </a:tc>
                <a:tc>
                  <a:txBody>
                    <a:bodyPr/>
                    <a:lstStyle/>
                    <a:p>
                      <a:endParaRPr lang="da-DK" dirty="0"/>
                    </a:p>
                  </a:txBody>
                  <a:tcPr>
                    <a:lnL w="12700" cap="flat" cmpd="sng" algn="ctr">
                      <a:solidFill>
                        <a:schemeClr val="accent3">
                          <a:lumMod val="40000"/>
                          <a:lumOff val="60000"/>
                        </a:schemeClr>
                      </a:solidFill>
                      <a:prstDash val="solid"/>
                      <a:round/>
                      <a:headEnd type="none" w="med" len="med"/>
                      <a:tailEnd type="none" w="med" len="med"/>
                    </a:lnL>
                    <a:lnR w="19050" cap="flat" cmpd="sng" algn="ctr">
                      <a:solidFill>
                        <a:srgbClr val="E19825"/>
                      </a:solidFill>
                      <a:prstDash val="solid"/>
                      <a:round/>
                      <a:headEnd type="none" w="med" len="med"/>
                      <a:tailEnd type="none" w="med" len="med"/>
                    </a:lnR>
                    <a:lnT w="12700" cap="flat" cmpd="sng" algn="ctr">
                      <a:solidFill>
                        <a:schemeClr val="accent3">
                          <a:lumMod val="40000"/>
                          <a:lumOff val="60000"/>
                        </a:schemeClr>
                      </a:solidFill>
                      <a:prstDash val="solid"/>
                      <a:round/>
                      <a:headEnd type="none" w="med" len="med"/>
                      <a:tailEnd type="none" w="med" len="med"/>
                    </a:lnT>
                    <a:lnB w="19050" cap="flat" cmpd="sng" algn="ctr">
                      <a:solidFill>
                        <a:srgbClr val="E19825"/>
                      </a:solidFill>
                      <a:prstDash val="solid"/>
                      <a:round/>
                      <a:headEnd type="none" w="med" len="med"/>
                      <a:tailEnd type="none" w="med" len="med"/>
                    </a:lnB>
                    <a:solidFill>
                      <a:srgbClr val="FFFF99">
                        <a:alpha val="10000"/>
                      </a:srgbClr>
                    </a:solidFill>
                  </a:tcPr>
                </a:tc>
                <a:extLst>
                  <a:ext uri="{0D108BD9-81ED-4DB2-BD59-A6C34878D82A}">
                    <a16:rowId xmlns:a16="http://schemas.microsoft.com/office/drawing/2014/main" val="67360943"/>
                  </a:ext>
                </a:extLst>
              </a:tr>
            </a:tbl>
          </a:graphicData>
        </a:graphic>
      </p:graphicFrame>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1. Systemudviklingens faser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03: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Systemudvikling</a:t>
            </a:r>
          </a:p>
        </p:txBody>
      </p:sp>
      <p:sp>
        <p:nvSpPr>
          <p:cNvPr id="18" name="Pil: vinkel 17">
            <a:extLst>
              <a:ext uri="{FF2B5EF4-FFF2-40B4-BE49-F238E27FC236}">
                <a16:creationId xmlns:a16="http://schemas.microsoft.com/office/drawing/2014/main" id="{BA7C096D-0BB1-4647-8BB6-C2A4CAA30579}"/>
              </a:ext>
            </a:extLst>
          </p:cNvPr>
          <p:cNvSpPr/>
          <p:nvPr/>
        </p:nvSpPr>
        <p:spPr>
          <a:xfrm>
            <a:off x="1879600" y="292608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0" name="Pil: vinkel 19">
            <a:extLst>
              <a:ext uri="{FF2B5EF4-FFF2-40B4-BE49-F238E27FC236}">
                <a16:creationId xmlns:a16="http://schemas.microsoft.com/office/drawing/2014/main" id="{F7CC8FB2-BE9F-4FFA-9F70-77E7B134D3B0}"/>
              </a:ext>
            </a:extLst>
          </p:cNvPr>
          <p:cNvSpPr/>
          <p:nvPr/>
        </p:nvSpPr>
        <p:spPr>
          <a:xfrm>
            <a:off x="2753360" y="292608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1" name="Pil: vinkel 20">
            <a:extLst>
              <a:ext uri="{FF2B5EF4-FFF2-40B4-BE49-F238E27FC236}">
                <a16:creationId xmlns:a16="http://schemas.microsoft.com/office/drawing/2014/main" id="{4E860CD9-75B3-4637-AB0E-406465686610}"/>
              </a:ext>
            </a:extLst>
          </p:cNvPr>
          <p:cNvSpPr/>
          <p:nvPr/>
        </p:nvSpPr>
        <p:spPr>
          <a:xfrm>
            <a:off x="3586480" y="292608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2" name="Pil: vinkel 21">
            <a:extLst>
              <a:ext uri="{FF2B5EF4-FFF2-40B4-BE49-F238E27FC236}">
                <a16:creationId xmlns:a16="http://schemas.microsoft.com/office/drawing/2014/main" id="{C4BFCFBD-A671-48EE-A9FE-ED5FBAA8975D}"/>
              </a:ext>
            </a:extLst>
          </p:cNvPr>
          <p:cNvSpPr/>
          <p:nvPr/>
        </p:nvSpPr>
        <p:spPr>
          <a:xfrm>
            <a:off x="4429760" y="292608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3" name="Pil: vinkel 22">
            <a:extLst>
              <a:ext uri="{FF2B5EF4-FFF2-40B4-BE49-F238E27FC236}">
                <a16:creationId xmlns:a16="http://schemas.microsoft.com/office/drawing/2014/main" id="{B353B7EC-C063-439C-92AA-B6F369DB7F94}"/>
              </a:ext>
            </a:extLst>
          </p:cNvPr>
          <p:cNvSpPr/>
          <p:nvPr/>
        </p:nvSpPr>
        <p:spPr>
          <a:xfrm>
            <a:off x="5232400" y="291592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4" name="Pil: vinkel 23">
            <a:extLst>
              <a:ext uri="{FF2B5EF4-FFF2-40B4-BE49-F238E27FC236}">
                <a16:creationId xmlns:a16="http://schemas.microsoft.com/office/drawing/2014/main" id="{02DCEC2D-95CF-4CF3-96B5-A596775F3CFF}"/>
              </a:ext>
            </a:extLst>
          </p:cNvPr>
          <p:cNvSpPr/>
          <p:nvPr/>
        </p:nvSpPr>
        <p:spPr>
          <a:xfrm>
            <a:off x="6055360" y="291592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5" name="Pil: vinkel 24">
            <a:extLst>
              <a:ext uri="{FF2B5EF4-FFF2-40B4-BE49-F238E27FC236}">
                <a16:creationId xmlns:a16="http://schemas.microsoft.com/office/drawing/2014/main" id="{F7AFFDB7-6ED8-4FB8-B041-8681B0F5D81F}"/>
              </a:ext>
            </a:extLst>
          </p:cNvPr>
          <p:cNvSpPr/>
          <p:nvPr/>
        </p:nvSpPr>
        <p:spPr>
          <a:xfrm>
            <a:off x="6858000" y="290576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6" name="Pil: vinkel 25">
            <a:extLst>
              <a:ext uri="{FF2B5EF4-FFF2-40B4-BE49-F238E27FC236}">
                <a16:creationId xmlns:a16="http://schemas.microsoft.com/office/drawing/2014/main" id="{E68DCBCF-3562-4A56-B57E-C9FD86C1396F}"/>
              </a:ext>
            </a:extLst>
          </p:cNvPr>
          <p:cNvSpPr/>
          <p:nvPr/>
        </p:nvSpPr>
        <p:spPr>
          <a:xfrm>
            <a:off x="7650480" y="290576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7" name="Pil: vinkel 26">
            <a:extLst>
              <a:ext uri="{FF2B5EF4-FFF2-40B4-BE49-F238E27FC236}">
                <a16:creationId xmlns:a16="http://schemas.microsoft.com/office/drawing/2014/main" id="{D1A3E046-9529-4D6B-92D0-2D61647DAA34}"/>
              </a:ext>
            </a:extLst>
          </p:cNvPr>
          <p:cNvSpPr/>
          <p:nvPr/>
        </p:nvSpPr>
        <p:spPr>
          <a:xfrm>
            <a:off x="8453120" y="290576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28" name="Pil: vinkel 27">
            <a:extLst>
              <a:ext uri="{FF2B5EF4-FFF2-40B4-BE49-F238E27FC236}">
                <a16:creationId xmlns:a16="http://schemas.microsoft.com/office/drawing/2014/main" id="{DDA6969F-EB2D-4C91-B1DA-91F226B57069}"/>
              </a:ext>
            </a:extLst>
          </p:cNvPr>
          <p:cNvSpPr/>
          <p:nvPr/>
        </p:nvSpPr>
        <p:spPr>
          <a:xfrm>
            <a:off x="9265920" y="2895600"/>
            <a:ext cx="985520" cy="1330960"/>
          </a:xfrm>
          <a:prstGeom prst="chevron">
            <a:avLst/>
          </a:prstGeom>
          <a:solidFill>
            <a:schemeClr val="accent3">
              <a:lumMod val="40000"/>
              <a:lumOff val="60000"/>
              <a:alpha val="25000"/>
            </a:schemeClr>
          </a:solidFill>
          <a:ln>
            <a:solidFill>
              <a:schemeClr val="accent3">
                <a:lumMod val="75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7" name="Rektangel: diagonale hjørner afklippet 6">
            <a:extLst>
              <a:ext uri="{FF2B5EF4-FFF2-40B4-BE49-F238E27FC236}">
                <a16:creationId xmlns:a16="http://schemas.microsoft.com/office/drawing/2014/main" id="{6BC62E18-0799-4F16-BD3D-7EF40E98D0B3}"/>
              </a:ext>
            </a:extLst>
          </p:cNvPr>
          <p:cNvSpPr/>
          <p:nvPr/>
        </p:nvSpPr>
        <p:spPr>
          <a:xfrm>
            <a:off x="1746504" y="2478024"/>
            <a:ext cx="1860296" cy="649224"/>
          </a:xfrm>
          <a:prstGeom prst="snip2DiagRect">
            <a:avLst/>
          </a:prstGeom>
          <a:solidFill>
            <a:schemeClr val="accent2">
              <a:lumMod val="75000"/>
            </a:schemeClr>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500" dirty="0"/>
              <a:t>Systembeskrivelse</a:t>
            </a:r>
          </a:p>
        </p:txBody>
      </p:sp>
      <p:sp>
        <p:nvSpPr>
          <p:cNvPr id="29" name="Rektangel: diagonale hjørner afklippet 28">
            <a:extLst>
              <a:ext uri="{FF2B5EF4-FFF2-40B4-BE49-F238E27FC236}">
                <a16:creationId xmlns:a16="http://schemas.microsoft.com/office/drawing/2014/main" id="{3FBFA84F-71D6-4D86-AE55-C333D6CD8B59}"/>
              </a:ext>
            </a:extLst>
          </p:cNvPr>
          <p:cNvSpPr/>
          <p:nvPr/>
        </p:nvSpPr>
        <p:spPr>
          <a:xfrm>
            <a:off x="1743456" y="3846576"/>
            <a:ext cx="1860296" cy="649224"/>
          </a:xfrm>
          <a:prstGeom prst="snip2DiagRect">
            <a:avLst/>
          </a:prstGeom>
          <a:solidFill>
            <a:schemeClr val="accent2">
              <a:lumMod val="75000"/>
            </a:schemeClr>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a:t>Kravspecifikation</a:t>
            </a:r>
          </a:p>
        </p:txBody>
      </p:sp>
      <p:sp>
        <p:nvSpPr>
          <p:cNvPr id="10" name="Pil: nedad 9">
            <a:extLst>
              <a:ext uri="{FF2B5EF4-FFF2-40B4-BE49-F238E27FC236}">
                <a16:creationId xmlns:a16="http://schemas.microsoft.com/office/drawing/2014/main" id="{9C766504-E925-4EB5-9B8B-54F5516850F9}"/>
              </a:ext>
            </a:extLst>
          </p:cNvPr>
          <p:cNvSpPr/>
          <p:nvPr/>
        </p:nvSpPr>
        <p:spPr>
          <a:xfrm>
            <a:off x="2496312" y="3150870"/>
            <a:ext cx="399288" cy="672465"/>
          </a:xfrm>
          <a:prstGeom prst="downArrow">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Rektangel: diagonale hjørner afklippet 29">
            <a:extLst>
              <a:ext uri="{FF2B5EF4-FFF2-40B4-BE49-F238E27FC236}">
                <a16:creationId xmlns:a16="http://schemas.microsoft.com/office/drawing/2014/main" id="{FF3B7035-E013-4B44-9007-A376DEE0B429}"/>
              </a:ext>
            </a:extLst>
          </p:cNvPr>
          <p:cNvSpPr/>
          <p:nvPr/>
        </p:nvSpPr>
        <p:spPr>
          <a:xfrm>
            <a:off x="3989832" y="2484120"/>
            <a:ext cx="1860296" cy="649224"/>
          </a:xfrm>
          <a:prstGeom prst="snip2DiagRect">
            <a:avLst/>
          </a:prstGeom>
          <a:solidFill>
            <a:schemeClr val="accent2">
              <a:lumMod val="75000"/>
            </a:schemeClr>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500" dirty="0"/>
              <a:t>Analyse</a:t>
            </a:r>
          </a:p>
        </p:txBody>
      </p:sp>
      <p:sp>
        <p:nvSpPr>
          <p:cNvPr id="31" name="Rektangel: diagonale hjørner afklippet 30">
            <a:extLst>
              <a:ext uri="{FF2B5EF4-FFF2-40B4-BE49-F238E27FC236}">
                <a16:creationId xmlns:a16="http://schemas.microsoft.com/office/drawing/2014/main" id="{B6CFC4A2-4A9E-4E32-8A26-BB9F49E0A990}"/>
              </a:ext>
            </a:extLst>
          </p:cNvPr>
          <p:cNvSpPr/>
          <p:nvPr/>
        </p:nvSpPr>
        <p:spPr>
          <a:xfrm>
            <a:off x="3986784" y="3852672"/>
            <a:ext cx="1860296" cy="649224"/>
          </a:xfrm>
          <a:prstGeom prst="snip2DiagRect">
            <a:avLst/>
          </a:prstGeom>
          <a:solidFill>
            <a:schemeClr val="accent2">
              <a:lumMod val="75000"/>
            </a:schemeClr>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a:t>Design</a:t>
            </a:r>
          </a:p>
        </p:txBody>
      </p:sp>
      <p:sp>
        <p:nvSpPr>
          <p:cNvPr id="32" name="Pil: nedad 31">
            <a:extLst>
              <a:ext uri="{FF2B5EF4-FFF2-40B4-BE49-F238E27FC236}">
                <a16:creationId xmlns:a16="http://schemas.microsoft.com/office/drawing/2014/main" id="{C10CED0E-9B90-4451-801D-FF8B656230CF}"/>
              </a:ext>
            </a:extLst>
          </p:cNvPr>
          <p:cNvSpPr/>
          <p:nvPr/>
        </p:nvSpPr>
        <p:spPr>
          <a:xfrm>
            <a:off x="4739640" y="3156966"/>
            <a:ext cx="399288" cy="672465"/>
          </a:xfrm>
          <a:prstGeom prst="downArrow">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3" name="Rektangel: diagonale hjørner afklippet 32">
            <a:extLst>
              <a:ext uri="{FF2B5EF4-FFF2-40B4-BE49-F238E27FC236}">
                <a16:creationId xmlns:a16="http://schemas.microsoft.com/office/drawing/2014/main" id="{3BD4E8DD-C14A-40C3-B3A5-0E9206E57F84}"/>
              </a:ext>
            </a:extLst>
          </p:cNvPr>
          <p:cNvSpPr/>
          <p:nvPr/>
        </p:nvSpPr>
        <p:spPr>
          <a:xfrm>
            <a:off x="6306312" y="2484120"/>
            <a:ext cx="1860296" cy="649224"/>
          </a:xfrm>
          <a:prstGeom prst="snip2DiagRect">
            <a:avLst/>
          </a:prstGeom>
          <a:solidFill>
            <a:schemeClr val="accent2">
              <a:lumMod val="75000"/>
            </a:schemeClr>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500" dirty="0"/>
              <a:t>Infrastruktur</a:t>
            </a:r>
          </a:p>
        </p:txBody>
      </p:sp>
      <p:sp>
        <p:nvSpPr>
          <p:cNvPr id="34" name="Rektangel: diagonale hjørner afklippet 33">
            <a:extLst>
              <a:ext uri="{FF2B5EF4-FFF2-40B4-BE49-F238E27FC236}">
                <a16:creationId xmlns:a16="http://schemas.microsoft.com/office/drawing/2014/main" id="{217FCFC6-16A0-4C31-8F44-1147EA295DDD}"/>
              </a:ext>
            </a:extLst>
          </p:cNvPr>
          <p:cNvSpPr/>
          <p:nvPr/>
        </p:nvSpPr>
        <p:spPr>
          <a:xfrm>
            <a:off x="6303264" y="3852672"/>
            <a:ext cx="1860296" cy="649224"/>
          </a:xfrm>
          <a:prstGeom prst="snip2DiagRect">
            <a:avLst/>
          </a:prstGeom>
          <a:solidFill>
            <a:schemeClr val="accent2">
              <a:lumMod val="75000"/>
            </a:schemeClr>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a:t>Features</a:t>
            </a:r>
          </a:p>
        </p:txBody>
      </p:sp>
      <p:sp>
        <p:nvSpPr>
          <p:cNvPr id="36" name="Pil: nedad 35">
            <a:extLst>
              <a:ext uri="{FF2B5EF4-FFF2-40B4-BE49-F238E27FC236}">
                <a16:creationId xmlns:a16="http://schemas.microsoft.com/office/drawing/2014/main" id="{651D061B-74A0-4595-A549-CDBD3B5AF4B6}"/>
              </a:ext>
            </a:extLst>
          </p:cNvPr>
          <p:cNvSpPr/>
          <p:nvPr/>
        </p:nvSpPr>
        <p:spPr>
          <a:xfrm>
            <a:off x="7056120" y="3156966"/>
            <a:ext cx="399288" cy="672465"/>
          </a:xfrm>
          <a:prstGeom prst="downArrow">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7" name="Rektangel: diagonale hjørner afklippet 36">
            <a:extLst>
              <a:ext uri="{FF2B5EF4-FFF2-40B4-BE49-F238E27FC236}">
                <a16:creationId xmlns:a16="http://schemas.microsoft.com/office/drawing/2014/main" id="{BCF07AEA-68A6-4C4B-B52F-1D1D5FB73C6A}"/>
              </a:ext>
            </a:extLst>
          </p:cNvPr>
          <p:cNvSpPr/>
          <p:nvPr/>
        </p:nvSpPr>
        <p:spPr>
          <a:xfrm>
            <a:off x="8599932" y="2484120"/>
            <a:ext cx="1860296" cy="649224"/>
          </a:xfrm>
          <a:prstGeom prst="snip2DiagRect">
            <a:avLst/>
          </a:prstGeom>
          <a:solidFill>
            <a:schemeClr val="accent2">
              <a:lumMod val="75000"/>
            </a:schemeClr>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500" dirty="0"/>
              <a:t>Testplan</a:t>
            </a:r>
          </a:p>
        </p:txBody>
      </p:sp>
      <p:sp>
        <p:nvSpPr>
          <p:cNvPr id="38" name="Rektangel: diagonale hjørner afklippet 37">
            <a:extLst>
              <a:ext uri="{FF2B5EF4-FFF2-40B4-BE49-F238E27FC236}">
                <a16:creationId xmlns:a16="http://schemas.microsoft.com/office/drawing/2014/main" id="{301C4987-0703-4115-8E8D-428C1B456762}"/>
              </a:ext>
            </a:extLst>
          </p:cNvPr>
          <p:cNvSpPr/>
          <p:nvPr/>
        </p:nvSpPr>
        <p:spPr>
          <a:xfrm>
            <a:off x="8596884" y="3852672"/>
            <a:ext cx="1860296" cy="649224"/>
          </a:xfrm>
          <a:prstGeom prst="snip2DiagRect">
            <a:avLst/>
          </a:prstGeom>
          <a:solidFill>
            <a:schemeClr val="accent2">
              <a:lumMod val="75000"/>
            </a:schemeClr>
          </a:solidFill>
          <a:ln w="28575">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600" dirty="0"/>
              <a:t>Testrapport</a:t>
            </a:r>
          </a:p>
        </p:txBody>
      </p:sp>
      <p:sp>
        <p:nvSpPr>
          <p:cNvPr id="39" name="Pil: nedad 38">
            <a:extLst>
              <a:ext uri="{FF2B5EF4-FFF2-40B4-BE49-F238E27FC236}">
                <a16:creationId xmlns:a16="http://schemas.microsoft.com/office/drawing/2014/main" id="{A5BA856E-BEAA-41F6-86F1-D3548FF06171}"/>
              </a:ext>
            </a:extLst>
          </p:cNvPr>
          <p:cNvSpPr/>
          <p:nvPr/>
        </p:nvSpPr>
        <p:spPr>
          <a:xfrm>
            <a:off x="9349740" y="3156966"/>
            <a:ext cx="399288" cy="672465"/>
          </a:xfrm>
          <a:prstGeom prst="downArrow">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8499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500"/>
                                  </p:stCondLst>
                                  <p:childTnLst>
                                    <p:animEffect transition="out" filter="fade">
                                      <p:cBhvr>
                                        <p:cTn id="6" dur="2000" tmFilter="0, 0; .2, .5; .8, .5; 1, 0"/>
                                        <p:tgtEl>
                                          <p:spTgt spid="18"/>
                                        </p:tgtEl>
                                      </p:cBhvr>
                                    </p:animEffect>
                                    <p:animScale>
                                      <p:cBhvr>
                                        <p:cTn id="7" dur="1000" autoRev="1" fill="hold"/>
                                        <p:tgtEl>
                                          <p:spTgt spid="18"/>
                                        </p:tgtEl>
                                      </p:cBhvr>
                                      <p:by x="105000" y="105000"/>
                                    </p:animScale>
                                  </p:childTnLst>
                                </p:cTn>
                              </p:par>
                              <p:par>
                                <p:cTn id="8" presetID="26" presetClass="emph" presetSubtype="0" repeatCount="indefinite" fill="hold" grpId="0" nodeType="withEffect">
                                  <p:stCondLst>
                                    <p:cond delay="1000"/>
                                  </p:stCondLst>
                                  <p:childTnLst>
                                    <p:animEffect transition="out" filter="fade">
                                      <p:cBhvr>
                                        <p:cTn id="9" dur="2000" tmFilter="0, 0; .2, .5; .8, .5; 1, 0"/>
                                        <p:tgtEl>
                                          <p:spTgt spid="20"/>
                                        </p:tgtEl>
                                      </p:cBhvr>
                                    </p:animEffect>
                                    <p:animScale>
                                      <p:cBhvr>
                                        <p:cTn id="10" dur="1000" autoRev="1" fill="hold"/>
                                        <p:tgtEl>
                                          <p:spTgt spid="20"/>
                                        </p:tgtEl>
                                      </p:cBhvr>
                                      <p:by x="105000" y="105000"/>
                                    </p:animScale>
                                  </p:childTnLst>
                                </p:cTn>
                              </p:par>
                              <p:par>
                                <p:cTn id="11" presetID="26" presetClass="emph" presetSubtype="0" repeatCount="indefinite" fill="hold" grpId="0" nodeType="withEffect">
                                  <p:stCondLst>
                                    <p:cond delay="1500"/>
                                  </p:stCondLst>
                                  <p:childTnLst>
                                    <p:animEffect transition="out" filter="fade">
                                      <p:cBhvr>
                                        <p:cTn id="12" dur="2000" tmFilter="0, 0; .2, .5; .8, .5; 1, 0"/>
                                        <p:tgtEl>
                                          <p:spTgt spid="21"/>
                                        </p:tgtEl>
                                      </p:cBhvr>
                                    </p:animEffect>
                                    <p:animScale>
                                      <p:cBhvr>
                                        <p:cTn id="13" dur="1000" autoRev="1" fill="hold"/>
                                        <p:tgtEl>
                                          <p:spTgt spid="21"/>
                                        </p:tgtEl>
                                      </p:cBhvr>
                                      <p:by x="105000" y="105000"/>
                                    </p:animScale>
                                  </p:childTnLst>
                                </p:cTn>
                              </p:par>
                              <p:par>
                                <p:cTn id="14" presetID="26" presetClass="emph" presetSubtype="0" repeatCount="indefinite" fill="hold" grpId="0" nodeType="withEffect">
                                  <p:stCondLst>
                                    <p:cond delay="2000"/>
                                  </p:stCondLst>
                                  <p:childTnLst>
                                    <p:animEffect transition="out" filter="fade">
                                      <p:cBhvr>
                                        <p:cTn id="15" dur="2000" tmFilter="0, 0; .2, .5; .8, .5; 1, 0"/>
                                        <p:tgtEl>
                                          <p:spTgt spid="22"/>
                                        </p:tgtEl>
                                      </p:cBhvr>
                                    </p:animEffect>
                                    <p:animScale>
                                      <p:cBhvr>
                                        <p:cTn id="16" dur="1000" autoRev="1" fill="hold"/>
                                        <p:tgtEl>
                                          <p:spTgt spid="22"/>
                                        </p:tgtEl>
                                      </p:cBhvr>
                                      <p:by x="105000" y="105000"/>
                                    </p:animScale>
                                  </p:childTnLst>
                                </p:cTn>
                              </p:par>
                              <p:par>
                                <p:cTn id="17" presetID="26" presetClass="emph" presetSubtype="0" repeatCount="indefinite" fill="hold" grpId="0" nodeType="withEffect">
                                  <p:stCondLst>
                                    <p:cond delay="2500"/>
                                  </p:stCondLst>
                                  <p:childTnLst>
                                    <p:animEffect transition="out" filter="fade">
                                      <p:cBhvr>
                                        <p:cTn id="18" dur="2000" tmFilter="0, 0; .2, .5; .8, .5; 1, 0"/>
                                        <p:tgtEl>
                                          <p:spTgt spid="23"/>
                                        </p:tgtEl>
                                      </p:cBhvr>
                                    </p:animEffect>
                                    <p:animScale>
                                      <p:cBhvr>
                                        <p:cTn id="19" dur="1000" autoRev="1" fill="hold"/>
                                        <p:tgtEl>
                                          <p:spTgt spid="23"/>
                                        </p:tgtEl>
                                      </p:cBhvr>
                                      <p:by x="105000" y="105000"/>
                                    </p:animScale>
                                  </p:childTnLst>
                                </p:cTn>
                              </p:par>
                              <p:par>
                                <p:cTn id="20" presetID="26" presetClass="emph" presetSubtype="0" repeatCount="indefinite" fill="hold" grpId="0" nodeType="withEffect">
                                  <p:stCondLst>
                                    <p:cond delay="3000"/>
                                  </p:stCondLst>
                                  <p:childTnLst>
                                    <p:animEffect transition="out" filter="fade">
                                      <p:cBhvr>
                                        <p:cTn id="21" dur="2000" tmFilter="0, 0; .2, .5; .8, .5; 1, 0"/>
                                        <p:tgtEl>
                                          <p:spTgt spid="24"/>
                                        </p:tgtEl>
                                      </p:cBhvr>
                                    </p:animEffect>
                                    <p:animScale>
                                      <p:cBhvr>
                                        <p:cTn id="22" dur="1000" autoRev="1" fill="hold"/>
                                        <p:tgtEl>
                                          <p:spTgt spid="24"/>
                                        </p:tgtEl>
                                      </p:cBhvr>
                                      <p:by x="105000" y="105000"/>
                                    </p:animScale>
                                  </p:childTnLst>
                                </p:cTn>
                              </p:par>
                              <p:par>
                                <p:cTn id="23" presetID="26" presetClass="emph" presetSubtype="0" repeatCount="indefinite" fill="hold" grpId="0" nodeType="withEffect">
                                  <p:stCondLst>
                                    <p:cond delay="3500"/>
                                  </p:stCondLst>
                                  <p:childTnLst>
                                    <p:animEffect transition="out" filter="fade">
                                      <p:cBhvr>
                                        <p:cTn id="24" dur="2000" tmFilter="0, 0; .2, .5; .8, .5; 1, 0"/>
                                        <p:tgtEl>
                                          <p:spTgt spid="25"/>
                                        </p:tgtEl>
                                      </p:cBhvr>
                                    </p:animEffect>
                                    <p:animScale>
                                      <p:cBhvr>
                                        <p:cTn id="25" dur="1000" autoRev="1" fill="hold"/>
                                        <p:tgtEl>
                                          <p:spTgt spid="25"/>
                                        </p:tgtEl>
                                      </p:cBhvr>
                                      <p:by x="105000" y="105000"/>
                                    </p:animScale>
                                  </p:childTnLst>
                                </p:cTn>
                              </p:par>
                              <p:par>
                                <p:cTn id="26" presetID="26" presetClass="emph" presetSubtype="0" repeatCount="indefinite" fill="hold" grpId="0" nodeType="withEffect">
                                  <p:stCondLst>
                                    <p:cond delay="4000"/>
                                  </p:stCondLst>
                                  <p:childTnLst>
                                    <p:animEffect transition="out" filter="fade">
                                      <p:cBhvr>
                                        <p:cTn id="27" dur="2000" tmFilter="0, 0; .2, .5; .8, .5; 1, 0"/>
                                        <p:tgtEl>
                                          <p:spTgt spid="26"/>
                                        </p:tgtEl>
                                      </p:cBhvr>
                                    </p:animEffect>
                                    <p:animScale>
                                      <p:cBhvr>
                                        <p:cTn id="28" dur="1000" autoRev="1" fill="hold"/>
                                        <p:tgtEl>
                                          <p:spTgt spid="26"/>
                                        </p:tgtEl>
                                      </p:cBhvr>
                                      <p:by x="105000" y="105000"/>
                                    </p:animScale>
                                  </p:childTnLst>
                                </p:cTn>
                              </p:par>
                              <p:par>
                                <p:cTn id="29" presetID="26" presetClass="emph" presetSubtype="0" repeatCount="indefinite" fill="hold" grpId="0" nodeType="withEffect">
                                  <p:stCondLst>
                                    <p:cond delay="4500"/>
                                  </p:stCondLst>
                                  <p:childTnLst>
                                    <p:animEffect transition="out" filter="fade">
                                      <p:cBhvr>
                                        <p:cTn id="30" dur="2000" tmFilter="0, 0; .2, .5; .8, .5; 1, 0"/>
                                        <p:tgtEl>
                                          <p:spTgt spid="27"/>
                                        </p:tgtEl>
                                      </p:cBhvr>
                                    </p:animEffect>
                                    <p:animScale>
                                      <p:cBhvr>
                                        <p:cTn id="31" dur="1000" autoRev="1" fill="hold"/>
                                        <p:tgtEl>
                                          <p:spTgt spid="27"/>
                                        </p:tgtEl>
                                      </p:cBhvr>
                                      <p:by x="105000" y="105000"/>
                                    </p:animScale>
                                  </p:childTnLst>
                                </p:cTn>
                              </p:par>
                              <p:par>
                                <p:cTn id="32" presetID="26" presetClass="emph" presetSubtype="0" repeatCount="indefinite" fill="hold" grpId="0" nodeType="withEffect">
                                  <p:stCondLst>
                                    <p:cond delay="5000"/>
                                  </p:stCondLst>
                                  <p:childTnLst>
                                    <p:animEffect transition="out" filter="fade">
                                      <p:cBhvr>
                                        <p:cTn id="33" dur="2000" tmFilter="0, 0; .2, .5; .8, .5; 1, 0"/>
                                        <p:tgtEl>
                                          <p:spTgt spid="28"/>
                                        </p:tgtEl>
                                      </p:cBhvr>
                                    </p:animEffect>
                                    <p:animScale>
                                      <p:cBhvr>
                                        <p:cTn id="34" dur="1000" autoRev="1" fill="hold"/>
                                        <p:tgtEl>
                                          <p:spTgt spid="28"/>
                                        </p:tgtEl>
                                      </p:cBhvr>
                                      <p:by x="105000" y="105000"/>
                                    </p:animScale>
                                  </p:childTnLst>
                                </p:cTn>
                              </p:par>
                              <p:par>
                                <p:cTn id="35" presetID="22" presetClass="entr" presetSubtype="8"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30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ou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par>
                          <p:cTn id="48" fill="hold">
                            <p:stCondLst>
                              <p:cond delay="500"/>
                            </p:stCondLst>
                            <p:childTnLst>
                              <p:par>
                                <p:cTn id="49" presetID="4" presetClass="entr" presetSubtype="32"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ox(out)">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ox(out)">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up)">
                                      <p:cBhvr>
                                        <p:cTn id="61" dur="500"/>
                                        <p:tgtEl>
                                          <p:spTgt spid="32"/>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ox(in)">
                                      <p:cBhvr>
                                        <p:cTn id="65" dur="500"/>
                                        <p:tgtEl>
                                          <p:spTgt spid="31"/>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box(out)">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up)">
                                      <p:cBhvr>
                                        <p:cTn id="75" dur="500"/>
                                        <p:tgtEl>
                                          <p:spTgt spid="36"/>
                                        </p:tgtEl>
                                      </p:cBhvr>
                                    </p:animEffect>
                                  </p:childTnLst>
                                </p:cTn>
                              </p:par>
                            </p:childTnLst>
                          </p:cTn>
                        </p:par>
                        <p:par>
                          <p:cTn id="76" fill="hold">
                            <p:stCondLst>
                              <p:cond delay="500"/>
                            </p:stCondLst>
                            <p:childTnLst>
                              <p:par>
                                <p:cTn id="77" presetID="4" presetClass="entr" presetSubtype="32" fill="hold" grpId="0" nodeType="after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box(out)">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box(out)">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childTnLst>
                          </p:cTn>
                        </p:par>
                        <p:par>
                          <p:cTn id="90" fill="hold">
                            <p:stCondLst>
                              <p:cond delay="500"/>
                            </p:stCondLst>
                            <p:childTnLst>
                              <p:par>
                                <p:cTn id="91" presetID="4" presetClass="entr" presetSubtype="32"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box(out)">
                                      <p:cBhvr>
                                        <p:cTn id="9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7" grpId="0" animBg="1"/>
      <p:bldP spid="29" grpId="0" animBg="1"/>
      <p:bldP spid="10" grpId="0" animBg="1"/>
      <p:bldP spid="30" grpId="0" animBg="1"/>
      <p:bldP spid="31" grpId="0" animBg="1"/>
      <p:bldP spid="32" grpId="0" animBg="1"/>
      <p:bldP spid="33" grpId="0" animBg="1"/>
      <p:bldP spid="34" grpId="0" animBg="1"/>
      <p:bldP spid="36" grpId="0" animBg="1"/>
      <p:bldP spid="37"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6" name="Ligebenet trapez 5">
            <a:extLst>
              <a:ext uri="{FF2B5EF4-FFF2-40B4-BE49-F238E27FC236}">
                <a16:creationId xmlns:a16="http://schemas.microsoft.com/office/drawing/2014/main" id="{0AF358E9-C5B0-4407-8D4E-02A0832AB464}"/>
              </a:ext>
            </a:extLst>
          </p:cNvPr>
          <p:cNvSpPr/>
          <p:nvPr/>
        </p:nvSpPr>
        <p:spPr>
          <a:xfrm>
            <a:off x="330993" y="6426993"/>
            <a:ext cx="11465719" cy="436559"/>
          </a:xfrm>
          <a:prstGeom prst="trapezoid">
            <a:avLst>
              <a:gd name="adj" fmla="val 98418"/>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 name="Ligebenet trapez 2">
            <a:extLst>
              <a:ext uri="{FF2B5EF4-FFF2-40B4-BE49-F238E27FC236}">
                <a16:creationId xmlns:a16="http://schemas.microsoft.com/office/drawing/2014/main" id="{E403E916-088D-4C34-B564-6F37D50A99AC}"/>
              </a:ext>
            </a:extLst>
          </p:cNvPr>
          <p:cNvSpPr/>
          <p:nvPr/>
        </p:nvSpPr>
        <p:spPr>
          <a:xfrm rot="10800000">
            <a:off x="-447872" y="-142878"/>
            <a:ext cx="13116119" cy="1183483"/>
          </a:xfrm>
          <a:prstGeom prst="trapezoid">
            <a:avLst>
              <a:gd name="adj" fmla="val 101103"/>
            </a:avLst>
          </a:prstGeom>
          <a:solidFill>
            <a:srgbClr val="85DFFF">
              <a:alpha val="6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ktangel: diagonale hjørner afklippet 12">
            <a:extLst>
              <a:ext uri="{FF2B5EF4-FFF2-40B4-BE49-F238E27FC236}">
                <a16:creationId xmlns:a16="http://schemas.microsoft.com/office/drawing/2014/main" id="{FDBA34AE-B76C-4749-9ADB-FF2588E238D4}"/>
              </a:ext>
            </a:extLst>
          </p:cNvPr>
          <p:cNvSpPr/>
          <p:nvPr/>
        </p:nvSpPr>
        <p:spPr>
          <a:xfrm>
            <a:off x="742949" y="1470660"/>
            <a:ext cx="10715626" cy="4549140"/>
          </a:xfrm>
          <a:prstGeom prst="snip2DiagRect">
            <a:avLst/>
          </a:prstGeom>
          <a:solidFill>
            <a:srgbClr val="85DFFF">
              <a:alpha val="6667"/>
            </a:srgbClr>
          </a:solidFill>
          <a:ln>
            <a:solidFill>
              <a:srgbClr val="00D6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200" dirty="0"/>
          </a:p>
        </p:txBody>
      </p:sp>
      <p:sp>
        <p:nvSpPr>
          <p:cNvPr id="2" name="Titel 1">
            <a:extLst>
              <a:ext uri="{FF2B5EF4-FFF2-40B4-BE49-F238E27FC236}">
                <a16:creationId xmlns:a16="http://schemas.microsoft.com/office/drawing/2014/main" id="{ADCC0BDA-5782-469F-9B3D-AA0FA0BFB7EB}"/>
              </a:ext>
            </a:extLst>
          </p:cNvPr>
          <p:cNvSpPr>
            <a:spLocks noGrp="1"/>
          </p:cNvSpPr>
          <p:nvPr>
            <p:ph type="title"/>
          </p:nvPr>
        </p:nvSpPr>
        <p:spPr>
          <a:xfrm>
            <a:off x="802433" y="142875"/>
            <a:ext cx="10475772" cy="695326"/>
          </a:xfrm>
          <a:effectLst>
            <a:outerShdw blurRad="50800" dist="38100" dir="16200000" rotWithShape="0">
              <a:prstClr val="black">
                <a:alpha val="40000"/>
              </a:prstClr>
            </a:outerShdw>
          </a:effectLst>
        </p:spPr>
        <p:txBody>
          <a:bodyPr>
            <a:normAutofit/>
          </a:bodyPr>
          <a:lstStyle/>
          <a:p>
            <a:r>
              <a:rPr lang="da-DK" sz="3600" dirty="0">
                <a:solidFill>
                  <a:srgbClr val="00B050"/>
                </a:solidFill>
              </a:rPr>
              <a:t>2. Kravspecifikationer</a:t>
            </a:r>
          </a:p>
        </p:txBody>
      </p:sp>
      <p:sp>
        <p:nvSpPr>
          <p:cNvPr id="4" name="Tekstfelt 3">
            <a:extLst>
              <a:ext uri="{FF2B5EF4-FFF2-40B4-BE49-F238E27FC236}">
                <a16:creationId xmlns:a16="http://schemas.microsoft.com/office/drawing/2014/main" id="{30A0E495-A27D-4DDD-999F-79EC61E3BD99}"/>
              </a:ext>
            </a:extLst>
          </p:cNvPr>
          <p:cNvSpPr txBox="1"/>
          <p:nvPr/>
        </p:nvSpPr>
        <p:spPr>
          <a:xfrm>
            <a:off x="9433249" y="6506548"/>
            <a:ext cx="1844956" cy="276999"/>
          </a:xfrm>
          <a:prstGeom prst="rect">
            <a:avLst/>
          </a:prstGeom>
          <a:noFill/>
        </p:spPr>
        <p:txBody>
          <a:bodyPr wrap="square" rtlCol="0">
            <a:spAutoFit/>
          </a:bodyPr>
          <a:lstStyle/>
          <a:p>
            <a:pPr algn="r"/>
            <a:r>
              <a:rPr lang="da-DK" sz="1200" dirty="0">
                <a:solidFill>
                  <a:schemeClr val="tx1">
                    <a:lumMod val="65000"/>
                  </a:schemeClr>
                </a:solidFill>
              </a:rPr>
              <a:t>Mads Mikkel Rasmussen</a:t>
            </a:r>
          </a:p>
        </p:txBody>
      </p:sp>
      <p:sp>
        <p:nvSpPr>
          <p:cNvPr id="5" name="Tekstfelt 4">
            <a:extLst>
              <a:ext uri="{FF2B5EF4-FFF2-40B4-BE49-F238E27FC236}">
                <a16:creationId xmlns:a16="http://schemas.microsoft.com/office/drawing/2014/main" id="{3D43D296-7B85-43C3-A16A-6CFC2FB240C9}"/>
              </a:ext>
            </a:extLst>
          </p:cNvPr>
          <p:cNvSpPr txBox="1"/>
          <p:nvPr/>
        </p:nvSpPr>
        <p:spPr>
          <a:xfrm>
            <a:off x="1586203" y="6506548"/>
            <a:ext cx="7716415" cy="276999"/>
          </a:xfrm>
          <a:prstGeom prst="rect">
            <a:avLst/>
          </a:prstGeom>
          <a:noFill/>
        </p:spPr>
        <p:txBody>
          <a:bodyPr wrap="square" rtlCol="0">
            <a:spAutoFit/>
          </a:bodyPr>
          <a:lstStyle/>
          <a:p>
            <a:r>
              <a:rPr lang="da-DK" sz="1200" dirty="0">
                <a:solidFill>
                  <a:schemeClr val="tx2">
                    <a:lumMod val="60000"/>
                    <a:lumOff val="40000"/>
                  </a:schemeClr>
                </a:solidFill>
                <a:latin typeface="Segoe UI Semibold" panose="020B0702040204020203" pitchFamily="34" charset="0"/>
                <a:cs typeface="Segoe UI Semibold" panose="020B0702040204020203" pitchFamily="34" charset="0"/>
              </a:rPr>
              <a:t>Application Construction 03: </a:t>
            </a:r>
            <a:r>
              <a:rPr lang="da-DK" sz="1200" dirty="0">
                <a:solidFill>
                  <a:schemeClr val="tx2">
                    <a:lumMod val="40000"/>
                    <a:lumOff val="60000"/>
                  </a:schemeClr>
                </a:solidFill>
                <a:latin typeface="Segoe UI Semibold" panose="020B0702040204020203" pitchFamily="34" charset="0"/>
                <a:cs typeface="Segoe UI Semibold" panose="020B0702040204020203" pitchFamily="34" charset="0"/>
              </a:rPr>
              <a:t>Systemudvikling</a:t>
            </a:r>
          </a:p>
        </p:txBody>
      </p:sp>
      <p:sp>
        <p:nvSpPr>
          <p:cNvPr id="9" name="Tekstfelt 8">
            <a:extLst>
              <a:ext uri="{FF2B5EF4-FFF2-40B4-BE49-F238E27FC236}">
                <a16:creationId xmlns:a16="http://schemas.microsoft.com/office/drawing/2014/main" id="{8E5B0343-3B39-4DB8-8F43-B539D5F2A94D}"/>
              </a:ext>
            </a:extLst>
          </p:cNvPr>
          <p:cNvSpPr txBox="1"/>
          <p:nvPr/>
        </p:nvSpPr>
        <p:spPr>
          <a:xfrm>
            <a:off x="1654571" y="1630987"/>
            <a:ext cx="8882744" cy="4651658"/>
          </a:xfrm>
          <a:prstGeom prst="rect">
            <a:avLst/>
          </a:prstGeom>
          <a:noFill/>
          <a:effectLst>
            <a:outerShdw blurRad="50800" dist="38100" dir="16200000" rotWithShape="0">
              <a:prstClr val="black">
                <a:alpha val="40000"/>
              </a:prstClr>
            </a:outerShdw>
          </a:effectLst>
        </p:spPr>
        <p:txBody>
          <a:bodyPr wrap="square" rtlCol="0">
            <a:spAutoFit/>
          </a:bodyPr>
          <a:lstStyle/>
          <a:p>
            <a:pPr>
              <a:lnSpc>
                <a:spcPct val="150000"/>
              </a:lnSpc>
            </a:pPr>
            <a:r>
              <a:rPr lang="da-DK" sz="2000" dirty="0">
                <a:solidFill>
                  <a:schemeClr val="tx2">
                    <a:lumMod val="20000"/>
                    <a:lumOff val="80000"/>
                  </a:schemeClr>
                </a:solidFill>
              </a:rPr>
              <a:t>Et godt krav er:</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Målbart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Testbart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Utvetydigt </a:t>
            </a:r>
            <a:r>
              <a:rPr lang="da-DK" sz="2000" dirty="0" err="1">
                <a:solidFill>
                  <a:schemeClr val="tx2">
                    <a:lumMod val="20000"/>
                    <a:lumOff val="80000"/>
                  </a:schemeClr>
                </a:solidFill>
              </a:rPr>
              <a:t>formlueret</a:t>
            </a:r>
            <a:endParaRPr lang="da-DK" sz="2000" dirty="0">
              <a:solidFill>
                <a:schemeClr val="tx2">
                  <a:lumMod val="20000"/>
                  <a:lumOff val="80000"/>
                </a:schemeClr>
              </a:solidFill>
            </a:endParaRP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Helst kort formuleret</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Må ikke modsige andre krav</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Skal være realistisk</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Ingen bindeord som ‘og’</a:t>
            </a:r>
          </a:p>
          <a:p>
            <a:pPr marL="342900" indent="-342900">
              <a:lnSpc>
                <a:spcPct val="150000"/>
              </a:lnSpc>
              <a:buFont typeface="Arial" panose="020B0604020202020204" pitchFamily="34" charset="0"/>
              <a:buChar char="•"/>
            </a:pPr>
            <a:r>
              <a:rPr lang="da-DK" sz="2000" dirty="0">
                <a:solidFill>
                  <a:schemeClr val="tx2">
                    <a:lumMod val="20000"/>
                    <a:lumOff val="80000"/>
                  </a:schemeClr>
                </a:solidFill>
              </a:rPr>
              <a:t>Skal være nummereret</a:t>
            </a:r>
          </a:p>
          <a:p>
            <a:pPr marL="457200" indent="-457200">
              <a:lnSpc>
                <a:spcPct val="150000"/>
              </a:lnSpc>
              <a:buFont typeface="Arial" panose="020B0604020202020204" pitchFamily="34" charset="0"/>
              <a:buChar char="•"/>
            </a:pPr>
            <a:endParaRPr lang="da-DK" sz="2000" dirty="0">
              <a:solidFill>
                <a:schemeClr val="tx2">
                  <a:lumMod val="20000"/>
                  <a:lumOff val="80000"/>
                </a:schemeClr>
              </a:solidFill>
            </a:endParaRPr>
          </a:p>
        </p:txBody>
      </p:sp>
    </p:spTree>
    <p:extLst>
      <p:ext uri="{BB962C8B-B14F-4D97-AF65-F5344CB8AC3E}">
        <p14:creationId xmlns:p14="http://schemas.microsoft.com/office/powerpoint/2010/main" val="228152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ifergrå">
  <a:themeElements>
    <a:clrScheme name="Rø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egoe MARA">
      <a:majorFont>
        <a:latin typeface="Segoe UI Semibold"/>
        <a:ea typeface=""/>
        <a:cs typeface=""/>
      </a:majorFont>
      <a:minorFont>
        <a:latin typeface="Segoe UI"/>
        <a:ea typeface=""/>
        <a:cs typeface=""/>
      </a:minorFont>
    </a:fontScheme>
    <a:fmtScheme name="Skifergrå">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8F7F078-FC80-4A0E-88C9-AD9F4949D0F6}"/>
</file>

<file path=customXml/itemProps2.xml><?xml version="1.0" encoding="utf-8"?>
<ds:datastoreItem xmlns:ds="http://schemas.openxmlformats.org/officeDocument/2006/customXml" ds:itemID="{E6F7AE7D-E9FD-4052-A1A0-C9C4B9E03CFD}"/>
</file>

<file path=customXml/itemProps3.xml><?xml version="1.0" encoding="utf-8"?>
<ds:datastoreItem xmlns:ds="http://schemas.openxmlformats.org/officeDocument/2006/customXml" ds:itemID="{EF41534A-83E9-4A47-9AB9-B23D8E1760D2}"/>
</file>

<file path=docProps/app.xml><?xml version="1.0" encoding="utf-8"?>
<Properties xmlns="http://schemas.openxmlformats.org/officeDocument/2006/extended-properties" xmlns:vt="http://schemas.openxmlformats.org/officeDocument/2006/docPropsVTypes">
  <Template>Skifergrå</Template>
  <TotalTime>1873</TotalTime>
  <Words>123</Words>
  <Application>Microsoft Office PowerPoint</Application>
  <PresentationFormat>Widescreen</PresentationFormat>
  <Paragraphs>49</Paragraphs>
  <Slides>5</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5</vt:i4>
      </vt:variant>
    </vt:vector>
  </HeadingPairs>
  <TitlesOfParts>
    <vt:vector size="12" baseType="lpstr">
      <vt:lpstr>Arial</vt:lpstr>
      <vt:lpstr>Calibri</vt:lpstr>
      <vt:lpstr>Segoe UI</vt:lpstr>
      <vt:lpstr>Segoe UI Semibold</vt:lpstr>
      <vt:lpstr>Trebuchet MS</vt:lpstr>
      <vt:lpstr>Wingdings 2</vt:lpstr>
      <vt:lpstr>Skifergrå</vt:lpstr>
      <vt:lpstr>SOFTWAREKONSTRUKTION</vt:lpstr>
      <vt:lpstr>SOFTWAREKONSTRUKTION</vt:lpstr>
      <vt:lpstr>Agenda</vt:lpstr>
      <vt:lpstr>1. Systemudviklingens faser</vt:lpstr>
      <vt:lpstr>2. Kravspecifikationer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Depedency Injection  &amp;  Inversion of Control</dc:title>
  <dc:creator>Mads Mikkel Rasmussen</dc:creator>
  <cp:lastModifiedBy>Mads Mikkel Rasmussen</cp:lastModifiedBy>
  <cp:revision>31</cp:revision>
  <dcterms:created xsi:type="dcterms:W3CDTF">2023-11-09T13:08:53Z</dcterms:created>
  <dcterms:modified xsi:type="dcterms:W3CDTF">2024-04-03T13:02:15Z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ies>
</file>