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92" r:id="rId4"/>
  </p:sldMasterIdLst>
  <p:notesMasterIdLst>
    <p:notesMasterId r:id="rId24"/>
  </p:notesMasterIdLst>
  <p:sldIdLst>
    <p:sldId id="256" r:id="rId5"/>
    <p:sldId id="285" r:id="rId6"/>
    <p:sldId id="273" r:id="rId7"/>
    <p:sldId id="257" r:id="rId8"/>
    <p:sldId id="258" r:id="rId9"/>
    <p:sldId id="269" r:id="rId10"/>
    <p:sldId id="274" r:id="rId11"/>
    <p:sldId id="270" r:id="rId12"/>
    <p:sldId id="271" r:id="rId13"/>
    <p:sldId id="272" r:id="rId14"/>
    <p:sldId id="278" r:id="rId15"/>
    <p:sldId id="275" r:id="rId16"/>
    <p:sldId id="276" r:id="rId17"/>
    <p:sldId id="277" r:id="rId18"/>
    <p:sldId id="279" r:id="rId19"/>
    <p:sldId id="280" r:id="rId20"/>
    <p:sldId id="283" r:id="rId21"/>
    <p:sldId id="282"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DB2D1-6D36-42F0-91DD-A17C01432C5C}" type="datetimeFigureOut">
              <a:rPr lang="da-DK" smtClean="0"/>
              <a:t>27-10-2020</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D8AF4-B13C-4F98-BC35-718F1ADA2ED8}" type="slidenum">
              <a:rPr lang="da-DK" smtClean="0"/>
              <a:t>‹nr.›</a:t>
            </a:fld>
            <a:endParaRPr lang="da-DK"/>
          </a:p>
        </p:txBody>
      </p:sp>
    </p:spTree>
    <p:extLst>
      <p:ext uri="{BB962C8B-B14F-4D97-AF65-F5344CB8AC3E}">
        <p14:creationId xmlns:p14="http://schemas.microsoft.com/office/powerpoint/2010/main" val="49815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C52D8AF4-B13C-4F98-BC35-718F1ADA2ED8}" type="slidenum">
              <a:rPr lang="da-DK" smtClean="0"/>
              <a:t>1</a:t>
            </a:fld>
            <a:endParaRPr lang="da-DK"/>
          </a:p>
        </p:txBody>
      </p:sp>
    </p:spTree>
    <p:extLst>
      <p:ext uri="{BB962C8B-B14F-4D97-AF65-F5344CB8AC3E}">
        <p14:creationId xmlns:p14="http://schemas.microsoft.com/office/powerpoint/2010/main" val="177494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C52D8AF4-B13C-4F98-BC35-718F1ADA2ED8}" type="slidenum">
              <a:rPr lang="da-DK" smtClean="0"/>
              <a:t>16</a:t>
            </a:fld>
            <a:endParaRPr lang="da-DK"/>
          </a:p>
        </p:txBody>
      </p:sp>
    </p:spTree>
    <p:extLst>
      <p:ext uri="{BB962C8B-B14F-4D97-AF65-F5344CB8AC3E}">
        <p14:creationId xmlns:p14="http://schemas.microsoft.com/office/powerpoint/2010/main" val="70687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C52D8AF4-B13C-4F98-BC35-718F1ADA2ED8}" type="slidenum">
              <a:rPr lang="da-DK" smtClean="0"/>
              <a:t>18</a:t>
            </a:fld>
            <a:endParaRPr lang="da-DK"/>
          </a:p>
        </p:txBody>
      </p:sp>
    </p:spTree>
    <p:extLst>
      <p:ext uri="{BB962C8B-B14F-4D97-AF65-F5344CB8AC3E}">
        <p14:creationId xmlns:p14="http://schemas.microsoft.com/office/powerpoint/2010/main" val="2440686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r>
              <a:rPr lang="en-US"/>
              <a:t>&lt;INIT&gt;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34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‹nr.›</a:t>
            </a:fld>
            <a:endParaRPr lang="en-US" dirty="0"/>
          </a:p>
        </p:txBody>
      </p:sp>
    </p:spTree>
    <p:extLst>
      <p:ext uri="{BB962C8B-B14F-4D97-AF65-F5344CB8AC3E}">
        <p14:creationId xmlns:p14="http://schemas.microsoft.com/office/powerpoint/2010/main" val="273509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45966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73980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teksttypografien i masteren</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00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‹nr.›</a:t>
            </a:fld>
            <a:endParaRPr lang="en-US" dirty="0"/>
          </a:p>
        </p:txBody>
      </p:sp>
    </p:spTree>
    <p:extLst>
      <p:ext uri="{BB962C8B-B14F-4D97-AF65-F5344CB8AC3E}">
        <p14:creationId xmlns:p14="http://schemas.microsoft.com/office/powerpoint/2010/main" val="61131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1097280" y="2582334"/>
            <a:ext cx="4937760" cy="3378200"/>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6217920" y="2582334"/>
            <a:ext cx="4937760" cy="3378200"/>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4824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99183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2099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10/27/2020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‹nr.›</a:t>
            </a:fld>
            <a:endParaRPr lang="en-US" dirty="0"/>
          </a:p>
        </p:txBody>
      </p:sp>
    </p:spTree>
    <p:extLst>
      <p:ext uri="{BB962C8B-B14F-4D97-AF65-F5344CB8AC3E}">
        <p14:creationId xmlns:p14="http://schemas.microsoft.com/office/powerpoint/2010/main" val="30616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6154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&lt;INIT&gt;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2823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ufus.akeo.ie/" TargetMode="External"/><Relationship Id="rId2" Type="http://schemas.openxmlformats.org/officeDocument/2006/relationships/hyperlink" Target="https://www.memtest86.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emtest86.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a-DK" dirty="0"/>
              <a:t>Eleven kan anvende software til udføre test på hardwarekomponenter</a:t>
            </a:r>
          </a:p>
        </p:txBody>
      </p:sp>
      <p:sp>
        <p:nvSpPr>
          <p:cNvPr id="3" name="Undertitel 2"/>
          <p:cNvSpPr>
            <a:spLocks noGrp="1"/>
          </p:cNvSpPr>
          <p:nvPr>
            <p:ph type="subTitle" idx="1"/>
          </p:nvPr>
        </p:nvSpPr>
        <p:spPr/>
        <p:txBody>
          <a:bodyPr/>
          <a:lstStyle/>
          <a:p>
            <a:r>
              <a:rPr lang="da-DK" dirty="0"/>
              <a:t>T1 – Eleven kan foretage struktureret test af hardwarekomponenter</a:t>
            </a:r>
          </a:p>
        </p:txBody>
      </p:sp>
      <p:sp>
        <p:nvSpPr>
          <p:cNvPr id="4" name="Pladsholder til sidefod 3"/>
          <p:cNvSpPr>
            <a:spLocks noGrp="1"/>
          </p:cNvSpPr>
          <p:nvPr>
            <p:ph type="ftr" sz="quarter" idx="11"/>
          </p:nvPr>
        </p:nvSpPr>
        <p:spPr/>
        <p:txBody>
          <a:bodyPr/>
          <a:lstStyle/>
          <a:p>
            <a:r>
              <a:rPr lang="en-US" dirty="0" err="1"/>
              <a:t>Oplæg</a:t>
            </a:r>
            <a:r>
              <a:rPr lang="en-US" dirty="0"/>
              <a:t> </a:t>
            </a:r>
            <a:r>
              <a:rPr lang="en-US" dirty="0" err="1"/>
              <a:t>gældende</a:t>
            </a:r>
            <a:r>
              <a:rPr lang="en-US" dirty="0"/>
              <a:t> pr. 1/1-2020 – </a:t>
            </a:r>
            <a:r>
              <a:rPr lang="en-US" dirty="0" err="1"/>
              <a:t>Senest</a:t>
            </a:r>
            <a:r>
              <a:rPr lang="en-US" dirty="0"/>
              <a:t> </a:t>
            </a:r>
            <a:r>
              <a:rPr lang="en-US" dirty="0" err="1"/>
              <a:t>revideret</a:t>
            </a:r>
            <a:r>
              <a:rPr lang="en-US" dirty="0"/>
              <a:t> 6. </a:t>
            </a:r>
            <a:r>
              <a:rPr lang="en-US" dirty="0" err="1"/>
              <a:t>januar</a:t>
            </a:r>
            <a:r>
              <a:rPr lang="en-US" dirty="0"/>
              <a:t> </a:t>
            </a:r>
            <a:r>
              <a:rPr lang="en-US" dirty="0" err="1"/>
              <a:t>af</a:t>
            </a:r>
            <a:r>
              <a:rPr lang="en-US" dirty="0"/>
              <a:t> ROHA</a:t>
            </a:r>
          </a:p>
        </p:txBody>
      </p:sp>
    </p:spTree>
    <p:extLst>
      <p:ext uri="{BB962C8B-B14F-4D97-AF65-F5344CB8AC3E}">
        <p14:creationId xmlns:p14="http://schemas.microsoft.com/office/powerpoint/2010/main" val="188653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Sådan udføres stabilitetstest på RAM</a:t>
            </a:r>
          </a:p>
        </p:txBody>
      </p:sp>
      <p:sp>
        <p:nvSpPr>
          <p:cNvPr id="3" name="Pladsholder til indhold 2"/>
          <p:cNvSpPr>
            <a:spLocks noGrp="1"/>
          </p:cNvSpPr>
          <p:nvPr>
            <p:ph idx="1"/>
          </p:nvPr>
        </p:nvSpPr>
        <p:spPr>
          <a:xfrm>
            <a:off x="373224" y="1908663"/>
            <a:ext cx="6056151" cy="4344986"/>
          </a:xfrm>
        </p:spPr>
        <p:txBody>
          <a:bodyPr>
            <a:normAutofit lnSpcReduction="10000"/>
          </a:bodyPr>
          <a:lstStyle/>
          <a:p>
            <a:pPr>
              <a:buFont typeface="+mj-lt"/>
              <a:buAutoNum type="arabicPeriod"/>
            </a:pPr>
            <a:r>
              <a:rPr lang="da-DK" dirty="0"/>
              <a:t>Download </a:t>
            </a:r>
            <a:r>
              <a:rPr lang="da-DK" dirty="0">
                <a:hlinkClick r:id="rId2"/>
              </a:rPr>
              <a:t>Memtest86</a:t>
            </a:r>
            <a:r>
              <a:rPr lang="da-DK" dirty="0"/>
              <a:t> fra programmets hjemmeside</a:t>
            </a:r>
          </a:p>
          <a:p>
            <a:pPr>
              <a:buFont typeface="+mj-lt"/>
              <a:buAutoNum type="arabicPeriod"/>
            </a:pPr>
            <a:r>
              <a:rPr lang="da-DK" dirty="0"/>
              <a:t>Anvend et program til at skrive ISO til USB – eksempelvis </a:t>
            </a:r>
            <a:r>
              <a:rPr lang="da-DK" dirty="0">
                <a:hlinkClick r:id="rId3"/>
              </a:rPr>
              <a:t>Rufus</a:t>
            </a:r>
            <a:endParaRPr lang="da-DK" dirty="0"/>
          </a:p>
          <a:p>
            <a:pPr>
              <a:buFont typeface="+mj-lt"/>
              <a:buAutoNum type="arabicPeriod"/>
            </a:pPr>
            <a:r>
              <a:rPr lang="da-DK" dirty="0"/>
              <a:t>Genstart din PC og tryk F12 inden Windows booter</a:t>
            </a:r>
          </a:p>
          <a:p>
            <a:pPr>
              <a:buFont typeface="+mj-lt"/>
              <a:buAutoNum type="arabicPeriod"/>
            </a:pPr>
            <a:r>
              <a:rPr lang="da-DK" dirty="0"/>
              <a:t>I </a:t>
            </a:r>
            <a:r>
              <a:rPr lang="da-DK" dirty="0" err="1"/>
              <a:t>bootmenuen</a:t>
            </a:r>
            <a:r>
              <a:rPr lang="da-DK" dirty="0"/>
              <a:t> skal du vælge at boote fra USB-pen. Dette får maskinen starte direkte op i Memtest86 og begynde at teste</a:t>
            </a:r>
          </a:p>
          <a:p>
            <a:pPr>
              <a:buFont typeface="+mj-lt"/>
              <a:buAutoNum type="arabicPeriod"/>
            </a:pPr>
            <a:r>
              <a:rPr lang="da-DK" dirty="0"/>
              <a:t>Lad maskinen køre det fastsatte antal gennemløb eller tid (det kunne eksempelvis være natten over)</a:t>
            </a:r>
          </a:p>
          <a:p>
            <a:pPr>
              <a:buFont typeface="+mj-lt"/>
              <a:buAutoNum type="arabicPeriod"/>
            </a:pPr>
            <a:r>
              <a:rPr lang="da-DK" dirty="0"/>
              <a:t>Noter såvel antallet af fejl som de adresser de opstår på</a:t>
            </a:r>
          </a:p>
          <a:p>
            <a:pPr>
              <a:buFont typeface="+mj-lt"/>
              <a:buAutoNum type="arabicPeriod"/>
            </a:pPr>
            <a:r>
              <a:rPr lang="da-DK" dirty="0"/>
              <a:t>Afslut testningen når testet har kørt den fastlagte tid, og du har noteret eventuelle fejl</a:t>
            </a:r>
          </a:p>
        </p:txBody>
      </p:sp>
      <p:pic>
        <p:nvPicPr>
          <p:cNvPr id="4" name="Picture 2" descr="Image result for memtest86"/>
          <p:cNvPicPr>
            <a:picLocks noChangeAspect="1" noChangeArrowheads="1"/>
          </p:cNvPicPr>
          <p:nvPr/>
        </p:nvPicPr>
        <p:blipFill rotWithShape="1">
          <a:blip r:embed="rId4">
            <a:extLst>
              <a:ext uri="{28A0092B-C50C-407E-A947-70E740481C1C}">
                <a14:useLocalDpi xmlns:a14="http://schemas.microsoft.com/office/drawing/2010/main" val="0"/>
              </a:ext>
            </a:extLst>
          </a:blip>
          <a:srcRect t="2498" r="1853" b="1794"/>
          <a:stretch/>
        </p:blipFill>
        <p:spPr bwMode="auto">
          <a:xfrm>
            <a:off x="6802600" y="2590493"/>
            <a:ext cx="478634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16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el 3">
            <a:extLst>
              <a:ext uri="{FF2B5EF4-FFF2-40B4-BE49-F238E27FC236}">
                <a16:creationId xmlns:a16="http://schemas.microsoft.com/office/drawing/2014/main" id="{68915342-44A8-48DC-A4A6-0D3C6970652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rgbClr val="FFFFFF"/>
                </a:solidFill>
              </a:rPr>
              <a:t>Grafikkort</a:t>
            </a:r>
          </a:p>
        </p:txBody>
      </p:sp>
    </p:spTree>
    <p:extLst>
      <p:ext uri="{BB962C8B-B14F-4D97-AF65-F5344CB8AC3E}">
        <p14:creationId xmlns:p14="http://schemas.microsoft.com/office/powerpoint/2010/main" val="27093069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a:t>Formål</a:t>
            </a:r>
          </a:p>
        </p:txBody>
      </p:sp>
      <p:sp>
        <p:nvSpPr>
          <p:cNvPr id="5" name="Pladsholder til indhold 4"/>
          <p:cNvSpPr>
            <a:spLocks noGrp="1"/>
          </p:cNvSpPr>
          <p:nvPr>
            <p:ph idx="1"/>
          </p:nvPr>
        </p:nvSpPr>
        <p:spPr>
          <a:xfrm>
            <a:off x="677333" y="2160589"/>
            <a:ext cx="5025197" cy="3880773"/>
          </a:xfrm>
        </p:spPr>
        <p:txBody>
          <a:bodyPr/>
          <a:lstStyle/>
          <a:p>
            <a:r>
              <a:rPr lang="da-DK" i="1" dirty="0"/>
              <a:t>Stabilitetstest</a:t>
            </a:r>
            <a:r>
              <a:rPr lang="da-DK" dirty="0"/>
              <a:t> på grafikkort anvendes til at fastslå om kortet er stabilt ved længere tids belastning, og om det holder den anbefalede driftstemperatur</a:t>
            </a:r>
          </a:p>
          <a:p>
            <a:r>
              <a:rPr lang="da-DK" i="1" dirty="0"/>
              <a:t>Hastighedstest</a:t>
            </a:r>
            <a:r>
              <a:rPr lang="da-DK" dirty="0"/>
              <a:t> på grafikkort anvendes til at undersøge om kortet leverer den forventede ydelse – og i givet fald dette ikke er tilfældet - til at kunne forklare dette</a:t>
            </a:r>
          </a:p>
          <a:p>
            <a:r>
              <a:rPr lang="da-DK" dirty="0"/>
              <a:t>Hastigheds- og stabilitetstest på grafikkort kaldes også for performancetest</a:t>
            </a:r>
          </a:p>
        </p:txBody>
      </p:sp>
      <p:pic>
        <p:nvPicPr>
          <p:cNvPr id="2" name="Billed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948" y="1737359"/>
            <a:ext cx="4407467" cy="4407467"/>
          </a:xfrm>
          <a:prstGeom prst="rect">
            <a:avLst/>
          </a:prstGeom>
        </p:spPr>
      </p:pic>
    </p:spTree>
    <p:extLst>
      <p:ext uri="{BB962C8B-B14F-4D97-AF65-F5344CB8AC3E}">
        <p14:creationId xmlns:p14="http://schemas.microsoft.com/office/powerpoint/2010/main" val="182586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C831CBE-447D-489C-AF2E-2484BACC7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5144679" y="634946"/>
            <a:ext cx="6405063" cy="1450757"/>
          </a:xfrm>
        </p:spPr>
        <p:txBody>
          <a:bodyPr>
            <a:normAutofit/>
          </a:bodyPr>
          <a:lstStyle/>
          <a:p>
            <a:r>
              <a:rPr lang="da-DK" sz="4100"/>
              <a:t>Programmer til performancetest af grafikkort</a:t>
            </a:r>
          </a:p>
        </p:txBody>
      </p:sp>
      <p:pic>
        <p:nvPicPr>
          <p:cNvPr id="5" name="Picture 4" descr="http://i61.tinypic.com/20g0a3n.jpg"/>
          <p:cNvPicPr>
            <a:picLocks noChangeAspect="1" noChangeArrowheads="1"/>
          </p:cNvPicPr>
          <p:nvPr/>
        </p:nvPicPr>
        <p:blipFill rotWithShape="1">
          <a:blip r:embed="rId2">
            <a:extLst>
              <a:ext uri="{28A0092B-C50C-407E-A947-70E740481C1C}">
                <a14:useLocalDpi xmlns:a14="http://schemas.microsoft.com/office/drawing/2010/main" val="0"/>
              </a:ext>
            </a:extLst>
          </a:blip>
          <a:srcRect l="5375" r="3296"/>
          <a:stretch/>
        </p:blipFill>
        <p:spPr bwMode="auto">
          <a:xfrm>
            <a:off x="633999" y="581098"/>
            <a:ext cx="4020297" cy="247613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4CFC0432-3F90-41B0-8E26-2688309313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2" descr="http://i.imgur.com/OLXuI4M.jpg"/>
          <p:cNvPicPr>
            <a:picLocks noChangeAspect="1" noChangeArrowheads="1"/>
          </p:cNvPicPr>
          <p:nvPr/>
        </p:nvPicPr>
        <p:blipFill rotWithShape="1">
          <a:blip r:embed="rId3">
            <a:extLst>
              <a:ext uri="{28A0092B-C50C-407E-A947-70E740481C1C}">
                <a14:useLocalDpi xmlns:a14="http://schemas.microsoft.com/office/drawing/2010/main" val="0"/>
              </a:ext>
            </a:extLst>
          </a:blip>
          <a:srcRect t="6347" r="3" b="9572"/>
          <a:stretch/>
        </p:blipFill>
        <p:spPr bwMode="auto">
          <a:xfrm>
            <a:off x="633999" y="3218101"/>
            <a:ext cx="4020296" cy="2476136"/>
          </a:xfrm>
          <a:prstGeom prst="rect">
            <a:avLst/>
          </a:prstGeom>
          <a:noFill/>
          <a:extLst>
            <a:ext uri="{909E8E84-426E-40DD-AFC4-6F175D3DCCD1}">
              <a14:hiddenFill xmlns:a14="http://schemas.microsoft.com/office/drawing/2010/main">
                <a:solidFill>
                  <a:srgbClr val="FFFFFF"/>
                </a:solidFill>
              </a14:hiddenFill>
            </a:ext>
          </a:extLst>
        </p:spPr>
      </p:pic>
      <p:sp>
        <p:nvSpPr>
          <p:cNvPr id="3" name="Pladsholder til indhold 2"/>
          <p:cNvSpPr>
            <a:spLocks noGrp="1"/>
          </p:cNvSpPr>
          <p:nvPr>
            <p:ph idx="1"/>
          </p:nvPr>
        </p:nvSpPr>
        <p:spPr>
          <a:xfrm>
            <a:off x="5144679" y="2198914"/>
            <a:ext cx="6405063" cy="3670180"/>
          </a:xfrm>
        </p:spPr>
        <p:txBody>
          <a:bodyPr>
            <a:normAutofit/>
          </a:bodyPr>
          <a:lstStyle/>
          <a:p>
            <a:r>
              <a:rPr lang="da-DK" sz="1900"/>
              <a:t>Der findes mange forskellige programmer – nogle er gratis og </a:t>
            </a:r>
            <a:br>
              <a:rPr lang="da-DK" sz="1900"/>
            </a:br>
            <a:r>
              <a:rPr lang="da-DK" sz="1900"/>
              <a:t>andre koster penge</a:t>
            </a:r>
          </a:p>
          <a:p>
            <a:r>
              <a:rPr lang="da-DK" sz="1900"/>
              <a:t>Prøv gerne flere forskellige – husk at forholde dig til om de løser </a:t>
            </a:r>
            <a:br>
              <a:rPr lang="da-DK" sz="1900"/>
            </a:br>
            <a:r>
              <a:rPr lang="da-DK" sz="1900"/>
              <a:t>opgaven lige godt</a:t>
            </a:r>
          </a:p>
          <a:p>
            <a:r>
              <a:rPr lang="da-DK" sz="1900"/>
              <a:t>Eksempler:</a:t>
            </a:r>
          </a:p>
          <a:p>
            <a:r>
              <a:rPr lang="da-DK" sz="1900"/>
              <a:t>3Dmark</a:t>
            </a:r>
          </a:p>
          <a:p>
            <a:r>
              <a:rPr lang="da-DK" sz="1900"/>
              <a:t>Furmark</a:t>
            </a:r>
          </a:p>
          <a:p>
            <a:r>
              <a:rPr lang="da-DK" sz="1900"/>
              <a:t>Mange nyere spil har</a:t>
            </a:r>
            <a:br>
              <a:rPr lang="da-DK" sz="1900"/>
            </a:br>
            <a:r>
              <a:rPr lang="da-DK" sz="1900"/>
              <a:t>egen test af grafikkort</a:t>
            </a:r>
          </a:p>
        </p:txBody>
      </p:sp>
      <p:sp>
        <p:nvSpPr>
          <p:cNvPr id="14" name="Rectangle 13">
            <a:extLst>
              <a:ext uri="{FF2B5EF4-FFF2-40B4-BE49-F238E27FC236}">
                <a16:creationId xmlns:a16="http://schemas.microsoft.com/office/drawing/2014/main" id="{69C1EA44-B70A-4D4C-86DA-6A5A52365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6AE6CC0-CDED-49D0-A2E6-2B8C66EC4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880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Sådan udføres performancetest på grafikkort</a:t>
            </a:r>
          </a:p>
        </p:txBody>
      </p:sp>
      <p:sp>
        <p:nvSpPr>
          <p:cNvPr id="3" name="Pladsholder til indhold 2"/>
          <p:cNvSpPr>
            <a:spLocks noGrp="1"/>
          </p:cNvSpPr>
          <p:nvPr>
            <p:ph idx="1"/>
          </p:nvPr>
        </p:nvSpPr>
        <p:spPr>
          <a:xfrm>
            <a:off x="677334" y="2160589"/>
            <a:ext cx="6438361" cy="4281775"/>
          </a:xfrm>
        </p:spPr>
        <p:txBody>
          <a:bodyPr>
            <a:normAutofit fontScale="92500" lnSpcReduction="10000"/>
          </a:bodyPr>
          <a:lstStyle/>
          <a:p>
            <a:pPr>
              <a:buFont typeface="+mj-lt"/>
              <a:buAutoNum type="arabicPeriod"/>
            </a:pPr>
            <a:r>
              <a:rPr lang="da-DK" dirty="0"/>
              <a:t>Luk alle andre programmer end testprogrammet. Hvis et program pludselig begynder at bruge disk og CPU-ressourcer kan dette påvirke resultatet</a:t>
            </a:r>
          </a:p>
          <a:p>
            <a:pPr>
              <a:buFont typeface="+mj-lt"/>
              <a:buAutoNum type="arabicPeriod"/>
            </a:pPr>
            <a:r>
              <a:rPr lang="da-DK" dirty="0"/>
              <a:t>Start testprogrammet og vælg en test. Som regel har testprogrammet flere muligheder, men prøv at starte med standardindstillingerne</a:t>
            </a:r>
          </a:p>
          <a:p>
            <a:pPr>
              <a:buFont typeface="+mj-lt"/>
              <a:buAutoNum type="arabicPeriod"/>
            </a:pPr>
            <a:r>
              <a:rPr lang="da-DK" dirty="0"/>
              <a:t>Lad testprogrammet køre færdigt og noter resultaterne. Disse vil ofte optræde som enten en score eller som et antal frames / sekund.</a:t>
            </a:r>
          </a:p>
          <a:p>
            <a:pPr>
              <a:buFont typeface="+mj-lt"/>
              <a:buAutoNum type="arabicPeriod"/>
            </a:pPr>
            <a:r>
              <a:rPr lang="da-DK" dirty="0"/>
              <a:t>Gentag herefter testen, og noter resultaterne. Hvis resultaterne matcher rimeligt godt sammen, har du et færdigt testresultat</a:t>
            </a:r>
          </a:p>
          <a:p>
            <a:pPr>
              <a:buFont typeface="+mj-lt"/>
              <a:buAutoNum type="arabicPeriod"/>
            </a:pPr>
            <a:r>
              <a:rPr lang="da-DK" dirty="0"/>
              <a:t>Hvis du vil sammenligne dit testresultat med andres, så husk at versionen af testprogrammet kan have en betydning for resultatet.</a:t>
            </a:r>
          </a:p>
        </p:txBody>
      </p:sp>
      <p:pic>
        <p:nvPicPr>
          <p:cNvPr id="4" name="Picture 2" descr="http://www.ozone3d.net/public/jegx/201304/gputest-030-pixmark-volplosion-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067" y="2485371"/>
            <a:ext cx="4494742" cy="292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63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0">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2">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4">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68915342-44A8-48DC-A4A6-0D3C6970652C}"/>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dirty="0">
                <a:solidFill>
                  <a:schemeClr val="tx1">
                    <a:lumMod val="85000"/>
                    <a:lumOff val="15000"/>
                  </a:schemeClr>
                </a:solidFill>
              </a:rPr>
              <a:t>Lager</a:t>
            </a:r>
          </a:p>
        </p:txBody>
      </p:sp>
      <p:cxnSp>
        <p:nvCxnSpPr>
          <p:cNvPr id="26" name="Straight Connector 18">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78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a:t>Formål</a:t>
            </a:r>
          </a:p>
        </p:txBody>
      </p:sp>
      <p:sp>
        <p:nvSpPr>
          <p:cNvPr id="5" name="Pladsholder til indhold 4"/>
          <p:cNvSpPr>
            <a:spLocks noGrp="1"/>
          </p:cNvSpPr>
          <p:nvPr>
            <p:ph idx="1"/>
          </p:nvPr>
        </p:nvSpPr>
        <p:spPr>
          <a:xfrm>
            <a:off x="677333" y="2160589"/>
            <a:ext cx="5025197" cy="3880773"/>
          </a:xfrm>
        </p:spPr>
        <p:txBody>
          <a:bodyPr/>
          <a:lstStyle/>
          <a:p>
            <a:r>
              <a:rPr lang="da-DK" i="1" dirty="0"/>
              <a:t>Stabilitetstest</a:t>
            </a:r>
            <a:r>
              <a:rPr lang="da-DK" dirty="0"/>
              <a:t> på diske anvendes til at fastslå om disken er stabil ved længere tids brug, og ved mange læsninger og skrivninger</a:t>
            </a:r>
          </a:p>
          <a:p>
            <a:r>
              <a:rPr lang="da-DK" i="1" dirty="0"/>
              <a:t>Hastighedstest</a:t>
            </a:r>
            <a:r>
              <a:rPr lang="da-DK" dirty="0"/>
              <a:t> på diske anvendes til at undersøge om disken leverer den forventede ydelse – og i givet fald dette ikke er tilfældet - til at kunne forklare dette</a:t>
            </a:r>
          </a:p>
          <a:p>
            <a:r>
              <a:rPr lang="da-DK" dirty="0"/>
              <a:t>Hastigheds- og stabilitetstest på diske kaldes også for performancetest</a:t>
            </a:r>
          </a:p>
        </p:txBody>
      </p:sp>
      <p:pic>
        <p:nvPicPr>
          <p:cNvPr id="2" name="Billed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948" y="1737359"/>
            <a:ext cx="4407467" cy="4407467"/>
          </a:xfrm>
          <a:prstGeom prst="rect">
            <a:avLst/>
          </a:prstGeom>
        </p:spPr>
      </p:pic>
    </p:spTree>
    <p:extLst>
      <p:ext uri="{BB962C8B-B14F-4D97-AF65-F5344CB8AC3E}">
        <p14:creationId xmlns:p14="http://schemas.microsoft.com/office/powerpoint/2010/main" val="427573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Programmer til performancetest på SSD</a:t>
            </a:r>
          </a:p>
        </p:txBody>
      </p:sp>
      <p:sp>
        <p:nvSpPr>
          <p:cNvPr id="3" name="Pladsholder til indhold 2"/>
          <p:cNvSpPr>
            <a:spLocks noGrp="1"/>
          </p:cNvSpPr>
          <p:nvPr>
            <p:ph idx="1"/>
          </p:nvPr>
        </p:nvSpPr>
        <p:spPr>
          <a:xfrm>
            <a:off x="677334" y="2160589"/>
            <a:ext cx="7236382" cy="3880773"/>
          </a:xfrm>
        </p:spPr>
        <p:txBody>
          <a:bodyPr/>
          <a:lstStyle/>
          <a:p>
            <a:r>
              <a:rPr lang="da-DK" dirty="0"/>
              <a:t>Der findes mange forskellige programmer – nogle er gratis og </a:t>
            </a:r>
            <a:br>
              <a:rPr lang="da-DK" dirty="0"/>
            </a:br>
            <a:r>
              <a:rPr lang="da-DK" dirty="0"/>
              <a:t>andre koster penge</a:t>
            </a:r>
          </a:p>
          <a:p>
            <a:r>
              <a:rPr lang="da-DK" dirty="0"/>
              <a:t>Prøv gerne flere forskellige – husk at forholde dig til om de løser </a:t>
            </a:r>
            <a:br>
              <a:rPr lang="da-DK" dirty="0"/>
            </a:br>
            <a:r>
              <a:rPr lang="da-DK" dirty="0"/>
              <a:t>opgaven lige godt. Nogle programmer er eksempelvis skrevet til at teste SSD og ikke harddiske</a:t>
            </a:r>
          </a:p>
        </p:txBody>
      </p:sp>
      <p:pic>
        <p:nvPicPr>
          <p:cNvPr id="1026" name="Picture 2" descr="https://www.rarst.net/images/CrystalDiskMarksimplereadwritedrivebench_D658/crystaldiskmark_interface.png"/>
          <p:cNvPicPr>
            <a:picLocks noChangeAspect="1" noChangeArrowheads="1"/>
          </p:cNvPicPr>
          <p:nvPr/>
        </p:nvPicPr>
        <p:blipFill rotWithShape="1">
          <a:blip r:embed="rId2">
            <a:extLst>
              <a:ext uri="{28A0092B-C50C-407E-A947-70E740481C1C}">
                <a14:useLocalDpi xmlns:a14="http://schemas.microsoft.com/office/drawing/2010/main" val="0"/>
              </a:ext>
            </a:extLst>
          </a:blip>
          <a:srcRect l="12167" r="13004"/>
          <a:stretch/>
        </p:blipFill>
        <p:spPr bwMode="auto">
          <a:xfrm>
            <a:off x="1097280" y="3889817"/>
            <a:ext cx="2443164" cy="22008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ttps://d2.alternativeto.net/dist/s/93c01259-a31b-e211-aff1-0025902c7e73_2_full.png?format=jpg&amp;width=1600&amp;height=1600&amp;mode=min&amp;upscale=fal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3150" y="2160589"/>
            <a:ext cx="3041516" cy="38807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s s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613" y="3744991"/>
            <a:ext cx="2509815" cy="229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10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492370" y="516835"/>
            <a:ext cx="3084844" cy="2103875"/>
          </a:xfrm>
        </p:spPr>
        <p:txBody>
          <a:bodyPr>
            <a:normAutofit/>
          </a:bodyPr>
          <a:lstStyle/>
          <a:p>
            <a:r>
              <a:rPr lang="da-DK" sz="3300">
                <a:solidFill>
                  <a:srgbClr val="FFFFFF"/>
                </a:solidFill>
              </a:rPr>
              <a:t>Sådan udføres performancetest på lager</a:t>
            </a:r>
          </a:p>
        </p:txBody>
      </p:sp>
      <p:sp>
        <p:nvSpPr>
          <p:cNvPr id="3" name="Pladsholder til indhold 2"/>
          <p:cNvSpPr>
            <a:spLocks noGrp="1"/>
          </p:cNvSpPr>
          <p:nvPr>
            <p:ph idx="1"/>
          </p:nvPr>
        </p:nvSpPr>
        <p:spPr>
          <a:xfrm>
            <a:off x="492371" y="2653800"/>
            <a:ext cx="3084844" cy="3335519"/>
          </a:xfrm>
        </p:spPr>
        <p:txBody>
          <a:bodyPr>
            <a:normAutofit/>
          </a:bodyPr>
          <a:lstStyle/>
          <a:p>
            <a:pPr>
              <a:buFont typeface="+mj-lt"/>
              <a:buAutoNum type="arabicPeriod"/>
            </a:pPr>
            <a:r>
              <a:rPr lang="da-DK" sz="1200">
                <a:solidFill>
                  <a:srgbClr val="FFFFFF"/>
                </a:solidFill>
              </a:rPr>
              <a:t>Luk alle programmer der kunne tænkes at bruge disken i testperioden. Hvis et program pludselig begynder at skrive eller læse mens disken testes vil dette påvirke resultatet</a:t>
            </a:r>
          </a:p>
          <a:p>
            <a:pPr>
              <a:buFont typeface="+mj-lt"/>
              <a:buAutoNum type="arabicPeriod"/>
            </a:pPr>
            <a:r>
              <a:rPr lang="da-DK" sz="1200">
                <a:solidFill>
                  <a:srgbClr val="FFFFFF"/>
                </a:solidFill>
              </a:rPr>
              <a:t>Start testprogrammet og vælg en test. Som regel har testprogrammet flere muligheder, men prøv at starte med standardindstillingerne</a:t>
            </a:r>
          </a:p>
          <a:p>
            <a:pPr>
              <a:buFont typeface="+mj-lt"/>
              <a:buAutoNum type="arabicPeriod"/>
            </a:pPr>
            <a:r>
              <a:rPr lang="da-DK" sz="1200">
                <a:solidFill>
                  <a:srgbClr val="FFFFFF"/>
                </a:solidFill>
              </a:rPr>
              <a:t>Lad testprogrammet kører færdigt og noter resultaterne</a:t>
            </a:r>
          </a:p>
          <a:p>
            <a:pPr>
              <a:buFont typeface="+mj-lt"/>
              <a:buAutoNum type="arabicPeriod"/>
            </a:pPr>
            <a:r>
              <a:rPr lang="da-DK" sz="1200">
                <a:solidFill>
                  <a:srgbClr val="FFFFFF"/>
                </a:solidFill>
              </a:rPr>
              <a:t>Gentag herefter testen, og noter resultaterne. Hvis resultaterne matcher rimeligt godt sammen, har du et færdigt testresultat</a:t>
            </a:r>
          </a:p>
          <a:p>
            <a:pPr>
              <a:buFont typeface="+mj-lt"/>
              <a:buAutoNum type="arabicPeriod"/>
            </a:pPr>
            <a:r>
              <a:rPr lang="da-DK" sz="1200">
                <a:solidFill>
                  <a:srgbClr val="FFFFFF"/>
                </a:solidFill>
              </a:rPr>
              <a:t>Hvis du vil sammenligne dit testresultat med andres, så husk at versionen af testprogrammet kan have en betydning for resultatet.</a:t>
            </a:r>
          </a:p>
        </p:txBody>
      </p:sp>
      <p:sp>
        <p:nvSpPr>
          <p:cNvPr id="75" name="Rectangle 74">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Image result for hd speed test finishe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39545" y="640080"/>
            <a:ext cx="6403026"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71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A95A4F-6851-483E-8C86-31AA85F7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8141110" y="639097"/>
            <a:ext cx="3401961" cy="3686015"/>
          </a:xfrm>
        </p:spPr>
        <p:txBody>
          <a:bodyPr vert="horz" lIns="91440" tIns="45720" rIns="91440" bIns="45720" rtlCol="0" anchor="b">
            <a:normAutofit/>
          </a:bodyPr>
          <a:lstStyle/>
          <a:p>
            <a:r>
              <a:rPr lang="en-US" sz="6600" b="1">
                <a:solidFill>
                  <a:schemeClr val="tx1">
                    <a:lumMod val="85000"/>
                    <a:lumOff val="15000"/>
                  </a:schemeClr>
                </a:solidFill>
              </a:rPr>
              <a:t>PassMark – all in one test</a:t>
            </a:r>
            <a:r>
              <a:rPr lang="en-US" sz="6600">
                <a:solidFill>
                  <a:schemeClr val="tx1">
                    <a:lumMod val="85000"/>
                    <a:lumOff val="15000"/>
                  </a:schemeClr>
                </a:solidFill>
              </a:rPr>
              <a:t>	</a:t>
            </a:r>
          </a:p>
        </p:txBody>
      </p:sp>
      <p:pic>
        <p:nvPicPr>
          <p:cNvPr id="4" name="Billede 3">
            <a:extLst>
              <a:ext uri="{FF2B5EF4-FFF2-40B4-BE49-F238E27FC236}">
                <a16:creationId xmlns:a16="http://schemas.microsoft.com/office/drawing/2014/main" id="{C6BC2CDD-701F-48A2-ACBD-D88E8AE6BC4A}"/>
              </a:ext>
            </a:extLst>
          </p:cNvPr>
          <p:cNvPicPr>
            <a:picLocks noChangeAspect="1"/>
          </p:cNvPicPr>
          <p:nvPr/>
        </p:nvPicPr>
        <p:blipFill>
          <a:blip r:embed="rId2"/>
          <a:stretch>
            <a:fillRect/>
          </a:stretch>
        </p:blipFill>
        <p:spPr>
          <a:xfrm>
            <a:off x="633999" y="1767435"/>
            <a:ext cx="6912217" cy="2799447"/>
          </a:xfrm>
          <a:prstGeom prst="rect">
            <a:avLst/>
          </a:prstGeom>
        </p:spPr>
      </p:pic>
      <p:cxnSp>
        <p:nvCxnSpPr>
          <p:cNvPr id="17" name="Straight Connector 16">
            <a:extLst>
              <a:ext uri="{FF2B5EF4-FFF2-40B4-BE49-F238E27FC236}">
                <a16:creationId xmlns:a16="http://schemas.microsoft.com/office/drawing/2014/main" id="{8E67B80F-DC96-4AB3-BCAC-07B698F6F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102C23A-5B68-4151-A35E-69055BD5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F16C535E-8900-4C12-9B34-681C17AD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57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63FBA1-6A6D-4AA8-A9E4-7ED701B276D8}"/>
              </a:ext>
            </a:extLst>
          </p:cNvPr>
          <p:cNvSpPr>
            <a:spLocks noGrp="1"/>
          </p:cNvSpPr>
          <p:nvPr>
            <p:ph type="title"/>
          </p:nvPr>
        </p:nvSpPr>
        <p:spPr/>
        <p:txBody>
          <a:bodyPr/>
          <a:lstStyle/>
          <a:p>
            <a:r>
              <a:rPr lang="da-DK" dirty="0"/>
              <a:t>Performance eller stabilitet?</a:t>
            </a:r>
          </a:p>
        </p:txBody>
      </p:sp>
      <p:sp>
        <p:nvSpPr>
          <p:cNvPr id="3" name="Pladsholder til indhold 2">
            <a:extLst>
              <a:ext uri="{FF2B5EF4-FFF2-40B4-BE49-F238E27FC236}">
                <a16:creationId xmlns:a16="http://schemas.microsoft.com/office/drawing/2014/main" id="{B6647490-1887-4EC0-AF56-D5F164F7DD0D}"/>
              </a:ext>
            </a:extLst>
          </p:cNvPr>
          <p:cNvSpPr>
            <a:spLocks noGrp="1"/>
          </p:cNvSpPr>
          <p:nvPr>
            <p:ph idx="1"/>
          </p:nvPr>
        </p:nvSpPr>
        <p:spPr/>
        <p:txBody>
          <a:bodyPr/>
          <a:lstStyle/>
          <a:p>
            <a:r>
              <a:rPr lang="da-DK" i="1" dirty="0"/>
              <a:t>Stabilitetstest</a:t>
            </a:r>
            <a:r>
              <a:rPr lang="da-DK" dirty="0"/>
              <a:t> anvendes til at fastslå om en komponent er stabil ved længere tids belastning. En stabilitetstest kan eksempelvis gennemføres ved at lade en komponent køre under maksimal belastning i 24-72 timer. Hvis komponenten er stabil under disse omstændigheder, så må den antages at være generelt stabil. </a:t>
            </a:r>
          </a:p>
          <a:p>
            <a:r>
              <a:rPr lang="da-DK" dirty="0"/>
              <a:t>Stabilitetstest – i særdeleshed længerevarende – kaldes også for </a:t>
            </a:r>
            <a:r>
              <a:rPr lang="da-DK" i="1" dirty="0" err="1"/>
              <a:t>burn</a:t>
            </a:r>
            <a:r>
              <a:rPr lang="da-DK" i="1" dirty="0"/>
              <a:t>-in </a:t>
            </a:r>
            <a:r>
              <a:rPr lang="da-DK" dirty="0"/>
              <a:t>test.</a:t>
            </a:r>
          </a:p>
          <a:p>
            <a:r>
              <a:rPr lang="da-DK" i="1" dirty="0"/>
              <a:t>Hastighedstest</a:t>
            </a:r>
            <a:r>
              <a:rPr lang="da-DK" dirty="0"/>
              <a:t> anvendes til at undersøge om komponenten leverer den forventede ydelse – og i givet fald dette ikke er tilfældet - til at kunne forklare dette.</a:t>
            </a:r>
          </a:p>
          <a:p>
            <a:r>
              <a:rPr lang="da-DK" dirty="0"/>
              <a:t>Hastigheds- og stabilitetstest kaldes samlet for </a:t>
            </a:r>
            <a:r>
              <a:rPr lang="da-DK" i="1" dirty="0"/>
              <a:t>performancetest</a:t>
            </a:r>
          </a:p>
          <a:p>
            <a:endParaRPr lang="da-DK" dirty="0"/>
          </a:p>
        </p:txBody>
      </p:sp>
    </p:spTree>
    <p:extLst>
      <p:ext uri="{BB962C8B-B14F-4D97-AF65-F5344CB8AC3E}">
        <p14:creationId xmlns:p14="http://schemas.microsoft.com/office/powerpoint/2010/main" val="229733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el 3">
            <a:extLst>
              <a:ext uri="{FF2B5EF4-FFF2-40B4-BE49-F238E27FC236}">
                <a16:creationId xmlns:a16="http://schemas.microsoft.com/office/drawing/2014/main" id="{68915342-44A8-48DC-A4A6-0D3C6970652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rgbClr val="FFFFFF"/>
                </a:solidFill>
              </a:rPr>
              <a:t>CPU</a:t>
            </a:r>
          </a:p>
        </p:txBody>
      </p:sp>
    </p:spTree>
    <p:extLst>
      <p:ext uri="{BB962C8B-B14F-4D97-AF65-F5344CB8AC3E}">
        <p14:creationId xmlns:p14="http://schemas.microsoft.com/office/powerpoint/2010/main" val="36144856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a:t>Stabilitetstest af CPU</a:t>
            </a:r>
          </a:p>
        </p:txBody>
      </p:sp>
      <p:sp>
        <p:nvSpPr>
          <p:cNvPr id="5" name="Pladsholder til indhold 4"/>
          <p:cNvSpPr>
            <a:spLocks noGrp="1"/>
          </p:cNvSpPr>
          <p:nvPr>
            <p:ph idx="1"/>
          </p:nvPr>
        </p:nvSpPr>
        <p:spPr/>
        <p:txBody>
          <a:bodyPr/>
          <a:lstStyle/>
          <a:p>
            <a:r>
              <a:rPr lang="da-DK" dirty="0"/>
              <a:t>Formålet er at kontrollere at CPU’en kan performe maksimalt uden at overophede</a:t>
            </a:r>
          </a:p>
          <a:p>
            <a:r>
              <a:rPr lang="da-DK" dirty="0"/>
              <a:t>Formålet er også at man kan lære hvad CPU’ens normale driftstemperatur er</a:t>
            </a:r>
          </a:p>
          <a:p>
            <a:r>
              <a:rPr lang="da-DK" dirty="0"/>
              <a:t>Man kan kun identificere det unormale hvis man kender det normale</a:t>
            </a:r>
          </a:p>
        </p:txBody>
      </p:sp>
    </p:spTree>
    <p:extLst>
      <p:ext uri="{BB962C8B-B14F-4D97-AF65-F5344CB8AC3E}">
        <p14:creationId xmlns:p14="http://schemas.microsoft.com/office/powerpoint/2010/main" val="327341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Programmer til stabilitetstest af CPU</a:t>
            </a:r>
          </a:p>
        </p:txBody>
      </p:sp>
      <p:sp>
        <p:nvSpPr>
          <p:cNvPr id="3" name="Pladsholder til indhold 2"/>
          <p:cNvSpPr>
            <a:spLocks noGrp="1"/>
          </p:cNvSpPr>
          <p:nvPr>
            <p:ph idx="1"/>
          </p:nvPr>
        </p:nvSpPr>
        <p:spPr/>
        <p:txBody>
          <a:bodyPr/>
          <a:lstStyle/>
          <a:p>
            <a:r>
              <a:rPr lang="da-DK" dirty="0"/>
              <a:t>Der findes mange forskellige programmer – nogle er gratis og </a:t>
            </a:r>
            <a:br>
              <a:rPr lang="da-DK" dirty="0"/>
            </a:br>
            <a:r>
              <a:rPr lang="da-DK" dirty="0"/>
              <a:t>andre koster penge</a:t>
            </a:r>
          </a:p>
          <a:p>
            <a:r>
              <a:rPr lang="da-DK" dirty="0"/>
              <a:t>Prøv gerne flere forskellige – husk at forholde dig til om de løser </a:t>
            </a:r>
            <a:br>
              <a:rPr lang="da-DK" dirty="0"/>
            </a:br>
            <a:r>
              <a:rPr lang="da-DK" dirty="0"/>
              <a:t>opgaven lige godt</a:t>
            </a:r>
          </a:p>
          <a:p>
            <a:r>
              <a:rPr lang="da-DK" dirty="0"/>
              <a:t>Eksempler: </a:t>
            </a:r>
          </a:p>
          <a:p>
            <a:r>
              <a:rPr lang="da-DK" dirty="0"/>
              <a:t>Hot CPU Tester Pro</a:t>
            </a:r>
          </a:p>
          <a:p>
            <a:r>
              <a:rPr lang="da-DK" dirty="0"/>
              <a:t>CPU </a:t>
            </a:r>
            <a:r>
              <a:rPr lang="da-DK" dirty="0" err="1"/>
              <a:t>Burn</a:t>
            </a:r>
            <a:r>
              <a:rPr lang="da-DK" dirty="0"/>
              <a:t>-in</a:t>
            </a:r>
          </a:p>
          <a:p>
            <a:r>
              <a:rPr lang="da-DK" dirty="0" err="1"/>
              <a:t>IntelBurnTest</a:t>
            </a:r>
            <a:endParaRPr lang="da-DK" dirty="0"/>
          </a:p>
          <a:p>
            <a:r>
              <a:rPr lang="da-DK" dirty="0"/>
              <a:t>Prime95</a:t>
            </a:r>
          </a:p>
          <a:p>
            <a:endParaRPr lang="da-DK" dirty="0"/>
          </a:p>
        </p:txBody>
      </p:sp>
      <p:pic>
        <p:nvPicPr>
          <p:cNvPr id="1026" name="Picture 2" descr="Image result for burn in cp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314" y="4769858"/>
            <a:ext cx="3832918" cy="13481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urn in cp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315" y="1947441"/>
            <a:ext cx="3832917" cy="26377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urn in 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305" y="3252206"/>
            <a:ext cx="3434426" cy="283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Sådan udføres stabilitetstest af CPU</a:t>
            </a:r>
          </a:p>
        </p:txBody>
      </p:sp>
      <p:sp>
        <p:nvSpPr>
          <p:cNvPr id="3" name="Pladsholder til indhold 2"/>
          <p:cNvSpPr>
            <a:spLocks noGrp="1"/>
          </p:cNvSpPr>
          <p:nvPr>
            <p:ph idx="1"/>
          </p:nvPr>
        </p:nvSpPr>
        <p:spPr/>
        <p:txBody>
          <a:bodyPr/>
          <a:lstStyle/>
          <a:p>
            <a:pPr>
              <a:buFont typeface="+mj-lt"/>
              <a:buAutoNum type="arabicPeriod"/>
            </a:pPr>
            <a:r>
              <a:rPr lang="da-DK" dirty="0"/>
              <a:t>Kontroller først CPU’ens normaltemperatur ved at anvende et program som </a:t>
            </a:r>
            <a:r>
              <a:rPr lang="da-DK" dirty="0" err="1"/>
              <a:t>Speccy</a:t>
            </a:r>
            <a:r>
              <a:rPr lang="da-DK" dirty="0"/>
              <a:t> eller Speedfan</a:t>
            </a:r>
          </a:p>
          <a:p>
            <a:pPr>
              <a:buFont typeface="+mj-lt"/>
              <a:buAutoNum type="arabicPeriod"/>
            </a:pPr>
            <a:r>
              <a:rPr lang="da-DK" dirty="0"/>
              <a:t>Når du kender normaltemperaturen og har noteret denne, skal du starte testprogrammet</a:t>
            </a:r>
          </a:p>
          <a:p>
            <a:pPr>
              <a:buFont typeface="+mj-lt"/>
              <a:buAutoNum type="arabicPeriod"/>
            </a:pPr>
            <a:r>
              <a:rPr lang="da-DK" dirty="0"/>
              <a:t>Kontroller at din CPU arbejder 100 % ved at kigge i Windows Jobliste</a:t>
            </a:r>
          </a:p>
          <a:p>
            <a:pPr>
              <a:buFont typeface="+mj-lt"/>
              <a:buAutoNum type="arabicPeriod"/>
            </a:pPr>
            <a:r>
              <a:rPr lang="da-DK" dirty="0"/>
              <a:t>Hold øje med temperaturen, og noter denne på fastlagte tidspunkter</a:t>
            </a:r>
          </a:p>
          <a:p>
            <a:pPr>
              <a:buFont typeface="+mj-lt"/>
              <a:buAutoNum type="arabicPeriod"/>
            </a:pPr>
            <a:r>
              <a:rPr lang="da-DK" dirty="0"/>
              <a:t>Kontroller regelmæssigt at </a:t>
            </a:r>
            <a:r>
              <a:rPr lang="da-DK" dirty="0" err="1"/>
              <a:t>PC’en</a:t>
            </a:r>
            <a:r>
              <a:rPr lang="da-DK" dirty="0"/>
              <a:t> ikke er frosset fast eller gået</a:t>
            </a:r>
          </a:p>
          <a:p>
            <a:pPr>
              <a:buFont typeface="+mj-lt"/>
              <a:buAutoNum type="arabicPeriod"/>
            </a:pPr>
            <a:r>
              <a:rPr lang="da-DK" dirty="0"/>
              <a:t>Når testen har løbet den fastlagte tid skal du afslutte testprogrammet</a:t>
            </a:r>
          </a:p>
          <a:p>
            <a:pPr>
              <a:buFont typeface="+mj-lt"/>
              <a:buAutoNum type="arabicPeriod"/>
            </a:pPr>
            <a:r>
              <a:rPr lang="da-DK" dirty="0"/>
              <a:t>Hold øje med temperaturen, og gør notater på fastlagte tidspunkter</a:t>
            </a:r>
          </a:p>
          <a:p>
            <a:pPr>
              <a:buFont typeface="+mj-lt"/>
              <a:buAutoNum type="arabicPeriod"/>
            </a:pPr>
            <a:r>
              <a:rPr lang="da-DK" dirty="0"/>
              <a:t>Når den fastlagte efter-observationstid er gået, er du færdig med testen</a:t>
            </a:r>
          </a:p>
        </p:txBody>
      </p:sp>
      <p:pic>
        <p:nvPicPr>
          <p:cNvPr id="2050" name="Picture 2" descr="Image result for jobliste 100 % cp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495" y="3050581"/>
            <a:ext cx="2525996" cy="301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6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68915342-44A8-48DC-A4A6-0D3C6970652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RAM</a:t>
            </a: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005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a:t>Stabilitetstest af RAM</a:t>
            </a:r>
          </a:p>
        </p:txBody>
      </p:sp>
      <p:sp>
        <p:nvSpPr>
          <p:cNvPr id="5" name="Pladsholder til indhold 4"/>
          <p:cNvSpPr>
            <a:spLocks noGrp="1"/>
          </p:cNvSpPr>
          <p:nvPr>
            <p:ph idx="1"/>
          </p:nvPr>
        </p:nvSpPr>
        <p:spPr/>
        <p:txBody>
          <a:bodyPr/>
          <a:lstStyle/>
          <a:p>
            <a:r>
              <a:rPr lang="da-DK" dirty="0"/>
              <a:t>Formålet er at kontrollere om RAM-klodserne er defekte</a:t>
            </a:r>
          </a:p>
          <a:p>
            <a:r>
              <a:rPr lang="da-DK" dirty="0"/>
              <a:t>Defekte RAM-klodser behøver ikke nødvendigvis fejle hele tiden – i stedet kan fejl vise sig periodisk</a:t>
            </a:r>
          </a:p>
          <a:p>
            <a:r>
              <a:rPr lang="da-DK" dirty="0"/>
              <a:t>Defekt RAM kan føre til BSOD og at </a:t>
            </a:r>
            <a:r>
              <a:rPr lang="da-DK" dirty="0" err="1"/>
              <a:t>PC’en</a:t>
            </a:r>
            <a:r>
              <a:rPr lang="da-DK" dirty="0"/>
              <a:t> fryser</a:t>
            </a:r>
          </a:p>
        </p:txBody>
      </p:sp>
    </p:spTree>
    <p:extLst>
      <p:ext uri="{BB962C8B-B14F-4D97-AF65-F5344CB8AC3E}">
        <p14:creationId xmlns:p14="http://schemas.microsoft.com/office/powerpoint/2010/main" val="422080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Programmer til stabilitetstest af RAM</a:t>
            </a:r>
          </a:p>
        </p:txBody>
      </p:sp>
      <p:sp>
        <p:nvSpPr>
          <p:cNvPr id="3" name="Pladsholder til indhold 2"/>
          <p:cNvSpPr>
            <a:spLocks noGrp="1"/>
          </p:cNvSpPr>
          <p:nvPr>
            <p:ph idx="1"/>
          </p:nvPr>
        </p:nvSpPr>
        <p:spPr/>
        <p:txBody>
          <a:bodyPr/>
          <a:lstStyle/>
          <a:p>
            <a:r>
              <a:rPr lang="da-DK" dirty="0"/>
              <a:t>Windows 10 har en indbygget RAM-tester som hedder Windows Memory Diagnostics / Windows Hukommelsesdiagnosticering</a:t>
            </a:r>
          </a:p>
          <a:p>
            <a:r>
              <a:rPr lang="da-DK" dirty="0"/>
              <a:t>Et rigtigt godt alternativ er </a:t>
            </a:r>
            <a:r>
              <a:rPr lang="da-DK" dirty="0">
                <a:hlinkClick r:id="rId2"/>
              </a:rPr>
              <a:t>Memtest86</a:t>
            </a:r>
            <a:r>
              <a:rPr lang="da-DK" dirty="0"/>
              <a:t> som er gratis. Dette program kræver at man laver en USB-pen med programmet på, som man herefter booter på</a:t>
            </a:r>
          </a:p>
          <a:p>
            <a:endParaRPr lang="da-DK" dirty="0"/>
          </a:p>
        </p:txBody>
      </p:sp>
      <p:pic>
        <p:nvPicPr>
          <p:cNvPr id="4" name="Picture 2" descr="Image result for memtest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501" y="3429000"/>
            <a:ext cx="4749051" cy="26434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windows memory diagnostic"/>
          <p:cNvPicPr>
            <a:picLocks noChangeAspect="1" noChangeArrowheads="1"/>
          </p:cNvPicPr>
          <p:nvPr/>
        </p:nvPicPr>
        <p:blipFill rotWithShape="1">
          <a:blip r:embed="rId4">
            <a:extLst>
              <a:ext uri="{28A0092B-C50C-407E-A947-70E740481C1C}">
                <a14:useLocalDpi xmlns:a14="http://schemas.microsoft.com/office/drawing/2010/main" val="0"/>
              </a:ext>
            </a:extLst>
          </a:blip>
          <a:srcRect l="19089" r="17467"/>
          <a:stretch/>
        </p:blipFill>
        <p:spPr bwMode="auto">
          <a:xfrm>
            <a:off x="7237208" y="3334004"/>
            <a:ext cx="3333750" cy="264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576058"/>
      </p:ext>
    </p:extLst>
  </p:cSld>
  <p:clrMapOvr>
    <a:masterClrMapping/>
  </p:clrMapOvr>
</p:sld>
</file>

<file path=ppt/theme/theme1.xml><?xml version="1.0" encoding="utf-8"?>
<a:theme xmlns:a="http://schemas.openxmlformats.org/drawingml/2006/main" name="Retrospektiv">
  <a:themeElements>
    <a:clrScheme name="Orange-rø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193A33E5CC12B4C8A10E5A77A3697AC" ma:contentTypeVersion="3" ma:contentTypeDescription="Opret et nyt dokument." ma:contentTypeScope="" ma:versionID="ab2c3100a3ecf5ad18d4b1b0ea6511fd">
  <xsd:schema xmlns:xsd="http://www.w3.org/2001/XMLSchema" xmlns:xs="http://www.w3.org/2001/XMLSchema" xmlns:p="http://schemas.microsoft.com/office/2006/metadata/properties" xmlns:ns1="http://schemas.microsoft.com/sharepoint/v3" xmlns:ns2="43a739f9-ee10-4d0e-add1-da3b7cc8f9e7" targetNamespace="http://schemas.microsoft.com/office/2006/metadata/properties" ma:root="true" ma:fieldsID="7a058d77fa351021ba5fd8151a43e91c" ns1:_="" ns2:_="">
    <xsd:import namespace="http://schemas.microsoft.com/sharepoint/v3"/>
    <xsd:import namespace="43a739f9-ee10-4d0e-add1-da3b7cc8f9e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3a739f9-ee10-4d0e-add1-da3b7cc8f9e7" elementFormDefault="qualified">
    <xsd:import namespace="http://schemas.microsoft.com/office/2006/documentManagement/types"/>
    <xsd:import namespace="http://schemas.microsoft.com/office/infopath/2007/PartnerControls"/>
    <xsd:element name="SharedWithUsers" ma:index="10"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A60E43-E322-491C-AF8C-D0655CB7EE65}">
  <ds:schemaRefs>
    <ds:schemaRef ds:uri="http://schemas.microsoft.com/sharepoint/v3"/>
    <ds:schemaRef ds:uri="http://purl.org/dc/dcmitype/"/>
    <ds:schemaRef ds:uri="43a739f9-ee10-4d0e-add1-da3b7cc8f9e7"/>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terms/"/>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699F292D-A54B-4ED9-80E1-6A6A112FC1A2}">
  <ds:schemaRefs>
    <ds:schemaRef ds:uri="http://schemas.microsoft.com/sharepoint/v3/contenttype/forms"/>
  </ds:schemaRefs>
</ds:datastoreItem>
</file>

<file path=customXml/itemProps3.xml><?xml version="1.0" encoding="utf-8"?>
<ds:datastoreItem xmlns:ds="http://schemas.openxmlformats.org/officeDocument/2006/customXml" ds:itemID="{50D905F8-4446-4A03-A62D-94A948E3FC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3a739f9-ee10-4d0e-add1-da3b7cc8f9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941</Words>
  <Application>Microsoft Office PowerPoint</Application>
  <PresentationFormat>Widescreen</PresentationFormat>
  <Paragraphs>82</Paragraphs>
  <Slides>19</Slides>
  <Notes>3</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19</vt:i4>
      </vt:variant>
    </vt:vector>
  </HeadingPairs>
  <TitlesOfParts>
    <vt:vector size="22" baseType="lpstr">
      <vt:lpstr>Calibri</vt:lpstr>
      <vt:lpstr>Calibri Light</vt:lpstr>
      <vt:lpstr>Retrospektiv</vt:lpstr>
      <vt:lpstr>Eleven kan anvende software til udføre test på hardwarekomponenter</vt:lpstr>
      <vt:lpstr>Performance eller stabilitet?</vt:lpstr>
      <vt:lpstr>CPU</vt:lpstr>
      <vt:lpstr>Stabilitetstest af CPU</vt:lpstr>
      <vt:lpstr>Programmer til stabilitetstest af CPU</vt:lpstr>
      <vt:lpstr>Sådan udføres stabilitetstest af CPU</vt:lpstr>
      <vt:lpstr>RAM</vt:lpstr>
      <vt:lpstr>Stabilitetstest af RAM</vt:lpstr>
      <vt:lpstr>Programmer til stabilitetstest af RAM</vt:lpstr>
      <vt:lpstr>Sådan udføres stabilitetstest på RAM</vt:lpstr>
      <vt:lpstr>Grafikkort</vt:lpstr>
      <vt:lpstr>Formål</vt:lpstr>
      <vt:lpstr>Programmer til performancetest af grafikkort</vt:lpstr>
      <vt:lpstr>Sådan udføres performancetest på grafikkort</vt:lpstr>
      <vt:lpstr>Lager</vt:lpstr>
      <vt:lpstr>Formål</vt:lpstr>
      <vt:lpstr>Programmer til performancetest på SSD</vt:lpstr>
      <vt:lpstr>Sådan udføres performancetest på lager</vt:lpstr>
      <vt:lpstr>PassMark – all in one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2020-10-27T15:06:18Z</dcterms:created>
  <dcterms:modified xsi:type="dcterms:W3CDTF">2020-10-27T15:06:24Z</dcterms:modified>
</cp:coreProperties>
</file>