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0" r:id="rId5"/>
    <p:sldId id="260" r:id="rId6"/>
    <p:sldId id="261" r:id="rId7"/>
    <p:sldId id="263" r:id="rId8"/>
    <p:sldId id="262" r:id="rId9"/>
    <p:sldId id="264" r:id="rId10"/>
    <p:sldId id="266" r:id="rId11"/>
    <p:sldId id="268" r:id="rId12"/>
    <p:sldId id="269" r:id="rId13"/>
    <p:sldId id="271" r:id="rId14"/>
    <p:sldId id="267" r:id="rId15"/>
    <p:sldId id="272" r:id="rId16"/>
    <p:sldId id="273" r:id="rId17"/>
    <p:sldId id="259"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60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561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244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70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766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44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060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00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49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939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726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8/13/21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6928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8F66-777F-3648-B76C-17BF3D0B771D}"/>
              </a:ext>
            </a:extLst>
          </p:cNvPr>
          <p:cNvSpPr>
            <a:spLocks noGrp="1"/>
          </p:cNvSpPr>
          <p:nvPr>
            <p:ph type="ctrTitle"/>
          </p:nvPr>
        </p:nvSpPr>
        <p:spPr>
          <a:xfrm>
            <a:off x="679914" y="4702835"/>
            <a:ext cx="10801350" cy="978772"/>
          </a:xfrm>
        </p:spPr>
        <p:txBody>
          <a:bodyPr>
            <a:normAutofit/>
          </a:bodyPr>
          <a:lstStyle/>
          <a:p>
            <a:r>
              <a:rPr lang="en-US" dirty="0">
                <a:solidFill>
                  <a:schemeClr val="bg1"/>
                </a:solidFill>
              </a:rPr>
              <a:t>Playlist Analysis</a:t>
            </a:r>
          </a:p>
        </p:txBody>
      </p:sp>
      <p:sp>
        <p:nvSpPr>
          <p:cNvPr id="3" name="Subtitle 2">
            <a:extLst>
              <a:ext uri="{FF2B5EF4-FFF2-40B4-BE49-F238E27FC236}">
                <a16:creationId xmlns:a16="http://schemas.microsoft.com/office/drawing/2014/main" id="{39E9E858-32CB-CB47-832B-6A1009618D21}"/>
              </a:ext>
            </a:extLst>
          </p:cNvPr>
          <p:cNvSpPr>
            <a:spLocks noGrp="1"/>
          </p:cNvSpPr>
          <p:nvPr>
            <p:ph type="subTitle" idx="1"/>
          </p:nvPr>
        </p:nvSpPr>
        <p:spPr>
          <a:xfrm>
            <a:off x="695325" y="5717566"/>
            <a:ext cx="9470954" cy="533983"/>
          </a:xfrm>
        </p:spPr>
        <p:txBody>
          <a:bodyPr anchor="t">
            <a:normAutofit/>
          </a:bodyPr>
          <a:lstStyle/>
          <a:p>
            <a:r>
              <a:rPr lang="en-US" sz="1800" dirty="0">
                <a:solidFill>
                  <a:schemeClr val="bg1"/>
                </a:solidFill>
              </a:rPr>
              <a:t>By: Patrick Atwater</a:t>
            </a:r>
          </a:p>
        </p:txBody>
      </p:sp>
      <p:pic>
        <p:nvPicPr>
          <p:cNvPr id="5" name="Picture 4" descr="Logo&#10;&#10;Description automatically generated">
            <a:extLst>
              <a:ext uri="{FF2B5EF4-FFF2-40B4-BE49-F238E27FC236}">
                <a16:creationId xmlns:a16="http://schemas.microsoft.com/office/drawing/2014/main" id="{35F21F68-9762-1F40-87BD-1D1BFB3AE81E}"/>
              </a:ext>
            </a:extLst>
          </p:cNvPr>
          <p:cNvPicPr>
            <a:picLocks noChangeAspect="1"/>
          </p:cNvPicPr>
          <p:nvPr/>
        </p:nvPicPr>
        <p:blipFill rotWithShape="1">
          <a:blip r:embed="rId2"/>
          <a:stretch/>
        </p:blipFill>
        <p:spPr>
          <a:xfrm>
            <a:off x="614997" y="711750"/>
            <a:ext cx="10776903" cy="3236879"/>
          </a:xfrm>
          <a:prstGeom prst="rect">
            <a:avLst/>
          </a:prstGeom>
        </p:spPr>
      </p:pic>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5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Genre</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pPr marL="0" indent="0">
              <a:buNone/>
            </a:pPr>
            <a:r>
              <a:rPr lang="en-US" dirty="0"/>
              <a:t>Genre: Pop</a:t>
            </a:r>
          </a:p>
          <a:p>
            <a:pPr marL="0" indent="0">
              <a:buNone/>
            </a:pPr>
            <a:r>
              <a:rPr lang="en-US" dirty="0"/>
              <a:t>Song: ﻿ Can't Hold Us - feat. Ray Dalton by Macklemore &amp; Ryan Lewis</a:t>
            </a:r>
          </a:p>
          <a:p>
            <a:pPr marL="0" indent="0">
              <a:buNone/>
            </a:pPr>
            <a:r>
              <a:rPr lang="en-US" dirty="0"/>
              <a:t>Popularity: 83</a:t>
            </a:r>
          </a:p>
          <a:p>
            <a:pPr marL="0" indent="0">
              <a:buNone/>
            </a:pPr>
            <a:r>
              <a:rPr lang="en-US" dirty="0"/>
              <a:t>Metadata: </a:t>
            </a:r>
          </a:p>
          <a:p>
            <a:pPr marL="0" indent="0">
              <a:buNone/>
            </a:pPr>
            <a:endParaRPr lang="en-US" dirty="0"/>
          </a:p>
          <a:p>
            <a:pPr marL="0" indent="0">
              <a:buNone/>
            </a:pPr>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6" name="Picture 5" descr="Chart, bar chart&#10;&#10;Description automatically generated">
            <a:extLst>
              <a:ext uri="{FF2B5EF4-FFF2-40B4-BE49-F238E27FC236}">
                <a16:creationId xmlns:a16="http://schemas.microsoft.com/office/drawing/2014/main" id="{6DA25C46-3053-F54F-B421-5B030FC5010E}"/>
              </a:ext>
            </a:extLst>
          </p:cNvPr>
          <p:cNvPicPr>
            <a:picLocks noChangeAspect="1"/>
          </p:cNvPicPr>
          <p:nvPr/>
        </p:nvPicPr>
        <p:blipFill>
          <a:blip r:embed="rId3"/>
          <a:stretch>
            <a:fillRect/>
          </a:stretch>
        </p:blipFill>
        <p:spPr>
          <a:xfrm>
            <a:off x="1103312" y="3629025"/>
            <a:ext cx="5842000" cy="2171700"/>
          </a:xfrm>
          <a:prstGeom prst="rect">
            <a:avLst/>
          </a:prstGeom>
        </p:spPr>
      </p:pic>
      <p:pic>
        <p:nvPicPr>
          <p:cNvPr id="8" name="Picture 7" descr="Chart, bar chart&#10;&#10;Description automatically generated">
            <a:extLst>
              <a:ext uri="{FF2B5EF4-FFF2-40B4-BE49-F238E27FC236}">
                <a16:creationId xmlns:a16="http://schemas.microsoft.com/office/drawing/2014/main" id="{74580B13-25C9-CC40-9768-D1C66A6C6F1E}"/>
              </a:ext>
            </a:extLst>
          </p:cNvPr>
          <p:cNvPicPr>
            <a:picLocks noChangeAspect="1"/>
          </p:cNvPicPr>
          <p:nvPr/>
        </p:nvPicPr>
        <p:blipFill>
          <a:blip r:embed="rId4"/>
          <a:stretch>
            <a:fillRect/>
          </a:stretch>
        </p:blipFill>
        <p:spPr>
          <a:xfrm>
            <a:off x="6723856" y="3228975"/>
            <a:ext cx="4889500" cy="2679700"/>
          </a:xfrm>
          <a:prstGeom prst="rect">
            <a:avLst/>
          </a:prstGeom>
        </p:spPr>
      </p:pic>
    </p:spTree>
    <p:extLst>
      <p:ext uri="{BB962C8B-B14F-4D97-AF65-F5344CB8AC3E}">
        <p14:creationId xmlns:p14="http://schemas.microsoft.com/office/powerpoint/2010/main" val="185837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Genre Dashboard</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3405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Playlist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Playlist Name: Top 50 – Global</a:t>
            </a:r>
          </a:p>
          <a:p>
            <a:r>
              <a:rPr lang="en-US" dirty="0"/>
              <a:t>Avg. Popularity: 89.5</a:t>
            </a:r>
          </a:p>
          <a:p>
            <a:r>
              <a:rPr lang="en-US" dirty="0"/>
              <a:t>Notable Metadata points: </a:t>
            </a:r>
          </a:p>
          <a:p>
            <a:pPr lvl="1"/>
            <a:r>
              <a:rPr lang="en-US" dirty="0"/>
              <a:t>There are zero instrumental tracks on this playlist</a:t>
            </a:r>
          </a:p>
          <a:p>
            <a:pPr lvl="1"/>
            <a:r>
              <a:rPr lang="en-US" dirty="0"/>
              <a:t>There is an above avg Danceability rating of .68 (.63 is overall rating)</a:t>
            </a:r>
          </a:p>
          <a:p>
            <a:pPr lvl="1"/>
            <a:r>
              <a:rPr lang="en-US" dirty="0"/>
              <a:t>25% of the songs on this playlist are in C# or F#</a:t>
            </a:r>
          </a:p>
          <a:p>
            <a:r>
              <a:rPr lang="en-US" dirty="0"/>
              <a:t>Top 3 songs on this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6" name="Picture 5">
            <a:extLst>
              <a:ext uri="{FF2B5EF4-FFF2-40B4-BE49-F238E27FC236}">
                <a16:creationId xmlns:a16="http://schemas.microsoft.com/office/drawing/2014/main" id="{D67996A8-114C-7C40-BC42-86FC195247E0}"/>
              </a:ext>
            </a:extLst>
          </p:cNvPr>
          <p:cNvPicPr>
            <a:picLocks noChangeAspect="1"/>
          </p:cNvPicPr>
          <p:nvPr/>
        </p:nvPicPr>
        <p:blipFill>
          <a:blip r:embed="rId3"/>
          <a:stretch>
            <a:fillRect/>
          </a:stretch>
        </p:blipFill>
        <p:spPr>
          <a:xfrm>
            <a:off x="982662" y="4723485"/>
            <a:ext cx="7670382" cy="1011479"/>
          </a:xfrm>
          <a:prstGeom prst="rect">
            <a:avLst/>
          </a:prstGeom>
        </p:spPr>
      </p:pic>
    </p:spTree>
    <p:extLst>
      <p:ext uri="{BB962C8B-B14F-4D97-AF65-F5344CB8AC3E}">
        <p14:creationId xmlns:p14="http://schemas.microsoft.com/office/powerpoint/2010/main" val="329278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Playlist Dashboard</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76347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Limitations of the analysis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6193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normAutofit/>
          </a:bodyPr>
          <a:lstStyle/>
          <a:p>
            <a:r>
              <a:rPr lang="en-US" sz="3200" dirty="0"/>
              <a:t>Resources regarding playlist placement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29491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endParaRPr lang="en-US" dirty="0"/>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16489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EA9-4A9F-8A4B-9EC2-30D704556F9F}"/>
              </a:ext>
            </a:extLst>
          </p:cNvPr>
          <p:cNvSpPr>
            <a:spLocks noGrp="1"/>
          </p:cNvSpPr>
          <p:nvPr>
            <p:ph type="title"/>
          </p:nvPr>
        </p:nvSpPr>
        <p:spPr/>
        <p:txBody>
          <a:bodyPr/>
          <a:lstStyle/>
          <a:p>
            <a:r>
              <a:rPr lang="en-US" dirty="0"/>
              <a:t>Limitations of the analysis</a:t>
            </a:r>
          </a:p>
        </p:txBody>
      </p:sp>
      <p:sp>
        <p:nvSpPr>
          <p:cNvPr id="3" name="Content Placeholder 2">
            <a:extLst>
              <a:ext uri="{FF2B5EF4-FFF2-40B4-BE49-F238E27FC236}">
                <a16:creationId xmlns:a16="http://schemas.microsoft.com/office/drawing/2014/main" id="{D7968C05-FEFB-B340-8A89-2F52794BC4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367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EA9-4A9F-8A4B-9EC2-30D704556F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7968C05-FEFB-B340-8A89-2F52794BC4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614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9BD2-3747-9B47-BF9A-AF148AE37A7A}"/>
              </a:ext>
            </a:extLst>
          </p:cNvPr>
          <p:cNvSpPr>
            <a:spLocks noGrp="1"/>
          </p:cNvSpPr>
          <p:nvPr>
            <p:ph type="title"/>
          </p:nvPr>
        </p:nvSpPr>
        <p:spPr>
          <a:xfrm>
            <a:off x="700635" y="922096"/>
            <a:ext cx="10691265" cy="878129"/>
          </a:xfrm>
        </p:spPr>
        <p:txBody>
          <a:bodyPr/>
          <a:lstStyle/>
          <a:p>
            <a:r>
              <a:rPr lang="en-US" dirty="0"/>
              <a:t>Motivation</a:t>
            </a:r>
          </a:p>
        </p:txBody>
      </p:sp>
      <p:sp>
        <p:nvSpPr>
          <p:cNvPr id="3" name="Content Placeholder 2">
            <a:extLst>
              <a:ext uri="{FF2B5EF4-FFF2-40B4-BE49-F238E27FC236}">
                <a16:creationId xmlns:a16="http://schemas.microsoft.com/office/drawing/2014/main" id="{5442E653-729D-F04B-B969-CA7869F337A4}"/>
              </a:ext>
            </a:extLst>
          </p:cNvPr>
          <p:cNvSpPr>
            <a:spLocks noGrp="1"/>
          </p:cNvSpPr>
          <p:nvPr>
            <p:ph idx="1"/>
          </p:nvPr>
        </p:nvSpPr>
        <p:spPr>
          <a:xfrm>
            <a:off x="700635" y="1800225"/>
            <a:ext cx="10691265" cy="4128989"/>
          </a:xfrm>
        </p:spPr>
        <p:txBody>
          <a:bodyPr>
            <a:normAutofit fontScale="92500"/>
          </a:bodyPr>
          <a:lstStyle/>
          <a:p>
            <a:r>
              <a:rPr lang="en-US" dirty="0"/>
              <a:t>Music streaming services such as Spotify have become the primary way that music is consumed in the last 10 years.</a:t>
            </a:r>
          </a:p>
          <a:p>
            <a:r>
              <a:rPr lang="en-US" dirty="0"/>
              <a:t>Streaming services have notoriously underpaid the artist (</a:t>
            </a:r>
            <a:r>
              <a:rPr lang="en-US" i="1" dirty="0"/>
              <a:t>$0.003-0.005</a:t>
            </a:r>
            <a:r>
              <a:rPr lang="en-US" dirty="0"/>
              <a:t>) per stream (compared to the return on physical sales (cd, vinyl, tapes)</a:t>
            </a:r>
          </a:p>
          <a:p>
            <a:r>
              <a:rPr lang="en-US" dirty="0"/>
              <a:t>Many musicians have turned to live touring as a viable way to make a living as a musician</a:t>
            </a:r>
          </a:p>
          <a:p>
            <a:r>
              <a:rPr lang="en-US" dirty="0"/>
              <a:t>In 2020, the live music industry grinded to a halt leaving musicians in a difficult spot</a:t>
            </a:r>
          </a:p>
          <a:p>
            <a:r>
              <a:rPr lang="en-US" dirty="0"/>
              <a:t>Playlists! </a:t>
            </a:r>
          </a:p>
          <a:p>
            <a:pPr lvl="1"/>
            <a:r>
              <a:rPr lang="en-US" dirty="0"/>
              <a:t>In 2018, Digital Music Alliance reported that 54% of listeners preferred to listen to playlists than albums.</a:t>
            </a:r>
          </a:p>
          <a:p>
            <a:pPr lvl="1"/>
            <a:r>
              <a:rPr lang="en-US" dirty="0"/>
              <a:t>Some musicians have found that through strategic placement on some popular playlists, they can earn a viable income due to the high number of streams</a:t>
            </a:r>
          </a:p>
        </p:txBody>
      </p:sp>
      <p:pic>
        <p:nvPicPr>
          <p:cNvPr id="5" name="Picture 4" descr="Logo, icon&#10;&#10;Description automatically generated">
            <a:extLst>
              <a:ext uri="{FF2B5EF4-FFF2-40B4-BE49-F238E27FC236}">
                <a16:creationId xmlns:a16="http://schemas.microsoft.com/office/drawing/2014/main" id="{3F660856-A29E-634E-8D09-DBEDFA27219F}"/>
              </a:ext>
            </a:extLst>
          </p:cNvPr>
          <p:cNvPicPr>
            <a:picLocks noChangeAspect="1"/>
          </p:cNvPicPr>
          <p:nvPr/>
        </p:nvPicPr>
        <p:blipFill>
          <a:blip r:embed="rId2">
            <a:alphaModFix/>
          </a:blip>
          <a:stretch>
            <a:fillRect/>
          </a:stretch>
        </p:blipFill>
        <p:spPr>
          <a:xfrm>
            <a:off x="10101263" y="176765"/>
            <a:ext cx="1490662" cy="1490662"/>
          </a:xfrm>
          <a:prstGeom prst="rect">
            <a:avLst/>
          </a:prstGeom>
          <a:solidFill>
            <a:schemeClr val="bg1"/>
          </a:solidFill>
        </p:spPr>
      </p:pic>
    </p:spTree>
    <p:extLst>
      <p:ext uri="{BB962C8B-B14F-4D97-AF65-F5344CB8AC3E}">
        <p14:creationId xmlns:p14="http://schemas.microsoft.com/office/powerpoint/2010/main" val="9426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QUESTIONS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Target Audience: Music Artists who are interested in getting their music on popular playlists</a:t>
            </a:r>
          </a:p>
          <a:p>
            <a:r>
              <a:rPr lang="en-US" dirty="0"/>
              <a:t>Data Goal: To provide insights to Music Artists about which playlists they should target for placement</a:t>
            </a:r>
          </a:p>
          <a:p>
            <a:r>
              <a:rPr lang="en-US" dirty="0"/>
              <a:t>Question 1: What are the most popular playlists for a given category/genre?</a:t>
            </a:r>
          </a:p>
          <a:p>
            <a:r>
              <a:rPr lang="en-US" dirty="0"/>
              <a:t>Question 2: What insights can be gained about the songs that are placed on these top playlists</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4142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deliverables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Dashboard 1 (genres): Interactive Dashboard which allows the Music Artist to examine a select genre or metric and determine key insights.</a:t>
            </a:r>
          </a:p>
          <a:p>
            <a:r>
              <a:rPr lang="en-US" dirty="0"/>
              <a:t>Dashboard 2 (Playlists): Interactive Dashboard that allows the Musical Artists to explore the most popular playlists and gain insights about the songs listed in each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74119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Acquisition</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92500" lnSpcReduction="20000"/>
          </a:bodyPr>
          <a:lstStyle/>
          <a:p>
            <a:r>
              <a:rPr lang="en-US" dirty="0"/>
              <a:t>Using Python (</a:t>
            </a:r>
            <a:r>
              <a:rPr lang="en-US" dirty="0" err="1"/>
              <a:t>Jupyter</a:t>
            </a:r>
            <a:r>
              <a:rPr lang="en-US" dirty="0"/>
              <a:t> Notebooks) to pull from Spotify’s API, the following data was acquired:</a:t>
            </a:r>
          </a:p>
          <a:p>
            <a:r>
              <a:rPr lang="en-US" dirty="0"/>
              <a:t>Genre Recommended Songs: For each of the x number of listed genres, the 100 most popular recommended songs along with several metadata categories was compiled</a:t>
            </a:r>
          </a:p>
          <a:p>
            <a:r>
              <a:rPr lang="en-US" dirty="0"/>
              <a:t>Category Playlists: For each of the x number of categories, all the playlists were compiled along with several metadata categories</a:t>
            </a:r>
          </a:p>
          <a:p>
            <a:r>
              <a:rPr lang="en-US" dirty="0"/>
              <a:t>Metadata: The metadata for each song in the above lists was acquired using the “</a:t>
            </a:r>
            <a:r>
              <a:rPr lang="en-US" dirty="0" err="1"/>
              <a:t>audio_features</a:t>
            </a:r>
            <a:r>
              <a:rPr lang="en-US" dirty="0"/>
              <a:t>” function from Spotify’s API</a:t>
            </a:r>
          </a:p>
          <a:p>
            <a:endParaRPr lang="en-US" dirty="0"/>
          </a:p>
          <a:p>
            <a:r>
              <a:rPr lang="en-US" dirty="0"/>
              <a:t>NOTE: The data was compiled between 08-05-2021 &amp; 08-12-2021 and so the data reflects a snapshot of the current offerings on Spotify. </a:t>
            </a:r>
          </a:p>
          <a:p>
            <a:pPr lvl="1"/>
            <a:r>
              <a:rPr lang="en-US" dirty="0"/>
              <a:t>These lists would be curated over time and so would require updated data pulls to investigate trends over time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9148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POPULARITY INDEX</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A key metric that is utilized through this analysis is </a:t>
            </a:r>
            <a:r>
              <a:rPr lang="en-US" b="1" dirty="0"/>
              <a:t>POPULARITY</a:t>
            </a:r>
          </a:p>
          <a:p>
            <a:r>
              <a:rPr lang="en-US" dirty="0"/>
              <a:t>The popularity index is described as follows in the Spotify API documentation: </a:t>
            </a:r>
          </a:p>
          <a:p>
            <a:r>
              <a:rPr lang="en-US" dirty="0"/>
              <a:t>Popularity: </a:t>
            </a:r>
          </a:p>
          <a:p>
            <a:pPr lvl="1"/>
            <a:r>
              <a:rPr lang="en-US" dirty="0"/>
              <a:t>The popularity of a track is a value between 0 and 100, with 100 being the most popular. </a:t>
            </a:r>
          </a:p>
          <a:p>
            <a:pPr lvl="1"/>
            <a:r>
              <a:rPr lang="en-US" dirty="0"/>
              <a:t>The popularity is calculated by algorithm and is based, in the most part, on the total number of plays the track has had and how recent those plays are.</a:t>
            </a:r>
          </a:p>
          <a:p>
            <a:endParaRPr lang="en-US" dirty="0"/>
          </a:p>
          <a:p>
            <a:r>
              <a:rPr lang="en-US" dirty="0"/>
              <a:t>In this analysis, the popularity index will be used to calculate which playlists are recommended for a set of given parameters. </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5994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Metadata</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85000" lnSpcReduction="20000"/>
          </a:bodyPr>
          <a:lstStyle/>
          <a:p>
            <a:r>
              <a:rPr lang="en-US" dirty="0"/>
              <a:t>Spotify provides several metadata categories for each song on its platform:</a:t>
            </a:r>
          </a:p>
          <a:p>
            <a:pPr marL="800100" lvl="1" indent="-342900">
              <a:buFont typeface="+mj-lt"/>
              <a:buAutoNum type="arabicPeriod"/>
            </a:pPr>
            <a:r>
              <a:rPr lang="en-US" dirty="0" err="1"/>
              <a:t>acousticness</a:t>
            </a:r>
            <a:endParaRPr lang="en-US" dirty="0"/>
          </a:p>
          <a:p>
            <a:pPr marL="800100" lvl="1" indent="-342900">
              <a:buFont typeface="+mj-lt"/>
              <a:buAutoNum type="arabicPeriod"/>
            </a:pPr>
            <a:r>
              <a:rPr lang="en-US" dirty="0"/>
              <a:t>danceability</a:t>
            </a:r>
          </a:p>
          <a:p>
            <a:pPr marL="800100" lvl="1" indent="-342900">
              <a:buFont typeface="+mj-lt"/>
              <a:buAutoNum type="arabicPeriod"/>
            </a:pPr>
            <a:r>
              <a:rPr lang="en-US" dirty="0" err="1"/>
              <a:t>duration_ms</a:t>
            </a:r>
            <a:endParaRPr lang="en-US" dirty="0"/>
          </a:p>
          <a:p>
            <a:pPr marL="800100" lvl="1" indent="-342900">
              <a:buFont typeface="+mj-lt"/>
              <a:buAutoNum type="arabicPeriod"/>
            </a:pPr>
            <a:r>
              <a:rPr lang="en-US" dirty="0"/>
              <a:t>energy</a:t>
            </a:r>
          </a:p>
          <a:p>
            <a:pPr marL="800100" lvl="1" indent="-342900">
              <a:buFont typeface="+mj-lt"/>
              <a:buAutoNum type="arabicPeriod"/>
            </a:pPr>
            <a:r>
              <a:rPr lang="en-US" dirty="0" err="1"/>
              <a:t>instrumentalness</a:t>
            </a:r>
            <a:endParaRPr lang="en-US" dirty="0"/>
          </a:p>
          <a:p>
            <a:pPr marL="800100" lvl="1" indent="-342900">
              <a:buFont typeface="+mj-lt"/>
              <a:buAutoNum type="arabicPeriod"/>
            </a:pPr>
            <a:r>
              <a:rPr lang="en-US" dirty="0"/>
              <a:t>key</a:t>
            </a:r>
          </a:p>
          <a:p>
            <a:pPr marL="800100" lvl="1" indent="-342900">
              <a:buFont typeface="+mj-lt"/>
              <a:buAutoNum type="arabicPeriod"/>
            </a:pPr>
            <a:r>
              <a:rPr lang="en-US" dirty="0"/>
              <a:t>liveness</a:t>
            </a:r>
          </a:p>
          <a:p>
            <a:pPr marL="800100" lvl="1" indent="-342900">
              <a:buFont typeface="+mj-lt"/>
              <a:buAutoNum type="arabicPeriod"/>
            </a:pPr>
            <a:r>
              <a:rPr lang="en-US" dirty="0"/>
              <a:t>loudness</a:t>
            </a:r>
          </a:p>
          <a:p>
            <a:pPr marL="800100" lvl="1" indent="-342900">
              <a:buFont typeface="+mj-lt"/>
              <a:buAutoNum type="arabicPeriod"/>
            </a:pPr>
            <a:r>
              <a:rPr lang="en-US" dirty="0"/>
              <a:t>mode</a:t>
            </a:r>
          </a:p>
          <a:p>
            <a:pPr marL="800100" lvl="1" indent="-342900">
              <a:buFont typeface="+mj-lt"/>
              <a:buAutoNum type="arabicPeriod"/>
            </a:pPr>
            <a:r>
              <a:rPr lang="en-US" dirty="0" err="1"/>
              <a:t>speechiness</a:t>
            </a:r>
            <a:endParaRPr lang="en-US" dirty="0"/>
          </a:p>
          <a:p>
            <a:pPr marL="800100" lvl="1" indent="-342900">
              <a:buFont typeface="+mj-lt"/>
              <a:buAutoNum type="arabicPeriod"/>
            </a:pPr>
            <a:r>
              <a:rPr lang="en-US" dirty="0"/>
              <a:t>tempo</a:t>
            </a:r>
          </a:p>
          <a:p>
            <a:pPr marL="800100" lvl="1" indent="-342900">
              <a:buFont typeface="+mj-lt"/>
              <a:buAutoNum type="arabicPeriod"/>
            </a:pPr>
            <a:r>
              <a:rPr lang="en-US" dirty="0" err="1"/>
              <a:t>time_signature</a:t>
            </a:r>
            <a:endParaRPr lang="en-US" dirty="0"/>
          </a:p>
          <a:p>
            <a:pPr marL="800100" lvl="1" indent="-342900">
              <a:buFont typeface="+mj-lt"/>
              <a:buAutoNum type="arabicPeriod"/>
            </a:pPr>
            <a:r>
              <a:rPr lang="en-US" dirty="0"/>
              <a:t>valence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280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FA460BBC-0BBA-C642-A91B-4ADF099BB0AC}"/>
              </a:ext>
            </a:extLst>
          </p:cNvPr>
          <p:cNvGraphicFramePr>
            <a:graphicFrameLocks noGrp="1"/>
          </p:cNvGraphicFramePr>
          <p:nvPr>
            <p:extLst>
              <p:ext uri="{D42A27DB-BD31-4B8C-83A1-F6EECF244321}">
                <p14:modId xmlns:p14="http://schemas.microsoft.com/office/powerpoint/2010/main" val="1751971704"/>
              </p:ext>
            </p:extLst>
          </p:nvPr>
        </p:nvGraphicFramePr>
        <p:xfrm>
          <a:off x="401638" y="1271588"/>
          <a:ext cx="11388724" cy="5172076"/>
        </p:xfrm>
        <a:graphic>
          <a:graphicData uri="http://schemas.openxmlformats.org/drawingml/2006/table">
            <a:tbl>
              <a:tblPr>
                <a:tableStyleId>{5C22544A-7EE6-4342-B048-85BDC9FD1C3A}</a:tableStyleId>
              </a:tblPr>
              <a:tblGrid>
                <a:gridCol w="1527175">
                  <a:extLst>
                    <a:ext uri="{9D8B030D-6E8A-4147-A177-3AD203B41FA5}">
                      <a16:colId xmlns:a16="http://schemas.microsoft.com/office/drawing/2014/main" val="343673385"/>
                    </a:ext>
                  </a:extLst>
                </a:gridCol>
                <a:gridCol w="9861549">
                  <a:extLst>
                    <a:ext uri="{9D8B030D-6E8A-4147-A177-3AD203B41FA5}">
                      <a16:colId xmlns:a16="http://schemas.microsoft.com/office/drawing/2014/main" val="1120466262"/>
                    </a:ext>
                  </a:extLst>
                </a:gridCol>
              </a:tblGrid>
              <a:tr h="261240">
                <a:tc>
                  <a:txBody>
                    <a:bodyPr/>
                    <a:lstStyle/>
                    <a:p>
                      <a:pPr algn="ctr" fontAlgn="ctr"/>
                      <a:r>
                        <a:rPr lang="en-US" sz="1200" u="none" strike="noStrike" dirty="0" err="1">
                          <a:effectLst/>
                        </a:rPr>
                        <a:t>Acousticness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confidence measure from 0.0 to 1.0 of whether the track is acoustic. 1.0 represents high confidence the track is acoustic.</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76947893"/>
                  </a:ext>
                </a:extLst>
              </a:tr>
              <a:tr h="488346">
                <a:tc>
                  <a:txBody>
                    <a:bodyPr/>
                    <a:lstStyle/>
                    <a:p>
                      <a:pPr algn="ctr" fontAlgn="b"/>
                      <a:r>
                        <a:rPr lang="en-US" sz="1200" u="none" strike="noStrike" dirty="0">
                          <a:effectLst/>
                        </a:rPr>
                        <a:t>Danceability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b"/>
                      <a:r>
                        <a:rPr lang="en-US" sz="1200" u="none" strike="noStrike" dirty="0">
                          <a:effectLst/>
                        </a:rPr>
                        <a:t>Danceability describes how suitable a track is for dancing based on a combination of musical elements including tempo, rhythm stability, beat strength, and overall regularity. A value of 0.0 is least danceable and 1.0 is most danceable.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673386067"/>
                  </a:ext>
                </a:extLst>
              </a:tr>
              <a:tr h="812784">
                <a:tc>
                  <a:txBody>
                    <a:bodyPr/>
                    <a:lstStyle/>
                    <a:p>
                      <a:pPr algn="ctr" fontAlgn="ctr"/>
                      <a:r>
                        <a:rPr lang="en-US" sz="1200" u="none" strike="noStrike" dirty="0">
                          <a:effectLst/>
                        </a:rPr>
                        <a:t>Energy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69783122"/>
                  </a:ext>
                </a:extLst>
              </a:tr>
              <a:tr h="812784">
                <a:tc>
                  <a:txBody>
                    <a:bodyPr/>
                    <a:lstStyle/>
                    <a:p>
                      <a:pPr algn="ctr" fontAlgn="ctr"/>
                      <a:r>
                        <a:rPr lang="en-US" sz="1200" u="none" strike="noStrike" dirty="0" err="1">
                          <a:effectLst/>
                        </a:rPr>
                        <a:t>Instrumentalness</a:t>
                      </a:r>
                      <a:endParaRPr lang="en-US" sz="1200" b="0" i="0" u="none" strike="noStrike" dirty="0">
                        <a:solidFill>
                          <a:srgbClr val="000000"/>
                        </a:solidFill>
                        <a:effectLst/>
                        <a:latin typeface="Calibri" panose="020F0502020204030204" pitchFamily="34" charset="0"/>
                      </a:endParaRPr>
                    </a:p>
                  </a:txBody>
                  <a:tcPr marL="1180" marR="1180" marT="1180" marB="0" anchor="ctr">
                    <a:solidFill>
                      <a:schemeClr val="accent1">
                        <a:tint val="20000"/>
                      </a:schemeClr>
                    </a:solidFill>
                  </a:tcPr>
                </a:tc>
                <a:tc>
                  <a:txBody>
                    <a:bodyPr/>
                    <a:lstStyle/>
                    <a:p>
                      <a:pPr algn="l" fontAlgn="ctr"/>
                      <a:r>
                        <a:rPr lang="en-US" sz="1200" u="none" strike="noStrike" dirty="0">
                          <a:effectLst/>
                        </a:rPr>
                        <a:t>Predicts whether a track contains no vocals. “Ooh” and “aah” sounds are treated as instrumental in this context. Rap or spoken word tracks are clearly “vocal”. The closer the </a:t>
                      </a:r>
                      <a:r>
                        <a:rPr lang="en-US" sz="1200" u="none" strike="noStrike" dirty="0" err="1">
                          <a:effectLst/>
                        </a:rPr>
                        <a:t>instrumentalness</a:t>
                      </a:r>
                      <a:r>
                        <a:rPr lang="en-US" sz="1200" u="none" strike="noStrike" dirty="0">
                          <a:effectLst/>
                        </a:rPr>
                        <a:t> value is to 1.0, the greater likelihood the track contains no vocal content. Values above 0.5 are intended to represent instrumental tracks, but confidence is higher as the value approaches 1.0.</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633015931"/>
                  </a:ext>
                </a:extLst>
              </a:tr>
              <a:tr h="455902">
                <a:tc>
                  <a:txBody>
                    <a:bodyPr/>
                    <a:lstStyle/>
                    <a:p>
                      <a:pPr algn="ctr" fontAlgn="ctr"/>
                      <a:r>
                        <a:rPr lang="en-US" sz="1200" u="none" strike="noStrike" dirty="0">
                          <a:effectLst/>
                        </a:rPr>
                        <a:t>Liveness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Detects the presence of an audience in the recording. Higher liveness values represent an increased probability that the track was performed live. A value above 0.8 provides strong likelihood that the track is live.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260340803"/>
                  </a:ext>
                </a:extLst>
              </a:tr>
              <a:tr h="715453">
                <a:tc>
                  <a:txBody>
                    <a:bodyPr/>
                    <a:lstStyle/>
                    <a:p>
                      <a:pPr algn="ctr" fontAlgn="ctr"/>
                      <a:r>
                        <a:rPr lang="en-US" sz="1200" u="none" strike="noStrike" dirty="0">
                          <a:effectLst/>
                        </a:rPr>
                        <a:t>Loudness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1844714"/>
                  </a:ext>
                </a:extLst>
              </a:tr>
              <a:tr h="1039890">
                <a:tc>
                  <a:txBody>
                    <a:bodyPr/>
                    <a:lstStyle/>
                    <a:p>
                      <a:pPr algn="ctr" fontAlgn="ctr"/>
                      <a:r>
                        <a:rPr lang="en-US" sz="1200" u="none" strike="noStrike" dirty="0" err="1">
                          <a:effectLst/>
                        </a:rPr>
                        <a:t>Speechiness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err="1">
                          <a:effectLst/>
                        </a:rPr>
                        <a:t>Speechiness</a:t>
                      </a:r>
                      <a:r>
                        <a:rPr lang="en-US" sz="1200" u="none" strike="noStrike" dirty="0">
                          <a:effectLst/>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03889841"/>
                  </a:ext>
                </a:extLst>
              </a:tr>
              <a:tr h="585677">
                <a:tc>
                  <a:txBody>
                    <a:bodyPr/>
                    <a:lstStyle/>
                    <a:p>
                      <a:pPr algn="ctr" fontAlgn="ctr"/>
                      <a:r>
                        <a:rPr lang="en-US" sz="1200" u="none" strike="noStrike" dirty="0">
                          <a:effectLst/>
                        </a:rPr>
                        <a:t>Valence</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measure from 0.0 to 1.0 describing the musical positiveness conveyed by a track. Tracks with high valence sound more positive (e.g. happy, cheerful, euphoric), while tracks with low valence sound more negative (e.g. sad, depressed, angry).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89431115"/>
                  </a:ext>
                </a:extLst>
              </a:tr>
            </a:tbl>
          </a:graphicData>
        </a:graphic>
      </p:graphicFrame>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spTree>
    <p:extLst>
      <p:ext uri="{BB962C8B-B14F-4D97-AF65-F5344CB8AC3E}">
        <p14:creationId xmlns:p14="http://schemas.microsoft.com/office/powerpoint/2010/main" val="313020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graphicFrame>
        <p:nvGraphicFramePr>
          <p:cNvPr id="3" name="Table 2">
            <a:extLst>
              <a:ext uri="{FF2B5EF4-FFF2-40B4-BE49-F238E27FC236}">
                <a16:creationId xmlns:a16="http://schemas.microsoft.com/office/drawing/2014/main" id="{0FD606E1-B829-8543-8C2C-73B15D54908D}"/>
              </a:ext>
            </a:extLst>
          </p:cNvPr>
          <p:cNvGraphicFramePr>
            <a:graphicFrameLocks noGrp="1"/>
          </p:cNvGraphicFramePr>
          <p:nvPr>
            <p:extLst>
              <p:ext uri="{D42A27DB-BD31-4B8C-83A1-F6EECF244321}">
                <p14:modId xmlns:p14="http://schemas.microsoft.com/office/powerpoint/2010/main" val="556419227"/>
              </p:ext>
            </p:extLst>
          </p:nvPr>
        </p:nvGraphicFramePr>
        <p:xfrm>
          <a:off x="501403" y="1628775"/>
          <a:ext cx="11089728" cy="3975195"/>
        </p:xfrm>
        <a:graphic>
          <a:graphicData uri="http://schemas.openxmlformats.org/drawingml/2006/table">
            <a:tbl>
              <a:tblPr>
                <a:tableStyleId>{5C22544A-7EE6-4342-B048-85BDC9FD1C3A}</a:tableStyleId>
              </a:tblPr>
              <a:tblGrid>
                <a:gridCol w="1341685">
                  <a:extLst>
                    <a:ext uri="{9D8B030D-6E8A-4147-A177-3AD203B41FA5}">
                      <a16:colId xmlns:a16="http://schemas.microsoft.com/office/drawing/2014/main" val="2458844192"/>
                    </a:ext>
                  </a:extLst>
                </a:gridCol>
                <a:gridCol w="9748043">
                  <a:extLst>
                    <a:ext uri="{9D8B030D-6E8A-4147-A177-3AD203B41FA5}">
                      <a16:colId xmlns:a16="http://schemas.microsoft.com/office/drawing/2014/main" val="2221305716"/>
                    </a:ext>
                  </a:extLst>
                </a:gridCol>
              </a:tblGrid>
              <a:tr h="500063">
                <a:tc>
                  <a:txBody>
                    <a:bodyPr/>
                    <a:lstStyle/>
                    <a:p>
                      <a:pPr algn="ctr" fontAlgn="ctr"/>
                      <a:r>
                        <a:rPr lang="en-US" sz="1200" u="none" strike="noStrike" dirty="0">
                          <a:effectLst/>
                        </a:rPr>
                        <a:t>Duration(</a:t>
                      </a:r>
                      <a:r>
                        <a:rPr lang="en-US" sz="1200" u="none" strike="noStrike" dirty="0" err="1">
                          <a:effectLst/>
                        </a:rPr>
                        <a:t>ms</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The duration of the track in milliseconds.</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1743390202"/>
                  </a:ext>
                </a:extLst>
              </a:tr>
              <a:tr h="695927">
                <a:tc>
                  <a:txBody>
                    <a:bodyPr/>
                    <a:lstStyle/>
                    <a:p>
                      <a:pPr algn="ctr" fontAlgn="ctr"/>
                      <a:r>
                        <a:rPr lang="en-US" sz="1200" u="none" strike="noStrike" dirty="0">
                          <a:effectLst/>
                        </a:rPr>
                        <a:t>Key</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b"/>
                      <a:r>
                        <a:rPr lang="en-US" sz="1200" u="none" strike="noStrike">
                          <a:effectLst/>
                        </a:rPr>
                        <a:t>The key the track is in. Integers map to pitches using standard Pitch Class notation . E.g. 0 = C, 1 = C♯/D♭, 2 = D, and so on.</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3790535330"/>
                  </a:ext>
                </a:extLst>
              </a:tr>
              <a:tr h="868783">
                <a:tc>
                  <a:txBody>
                    <a:bodyPr/>
                    <a:lstStyle/>
                    <a:p>
                      <a:pPr algn="ctr" fontAlgn="ctr"/>
                      <a:r>
                        <a:rPr lang="en-US" sz="1200" u="none" strike="noStrike" dirty="0">
                          <a:effectLst/>
                        </a:rPr>
                        <a:t>Mode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Mode indicates the modality (major or minor) of a track, the type of scale from which its melodic content is derived. Major is represented by 1 and minor is 0.</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4057099551"/>
                  </a:ext>
                </a:extLst>
              </a:tr>
              <a:tr h="1041639">
                <a:tc>
                  <a:txBody>
                    <a:bodyPr/>
                    <a:lstStyle/>
                    <a:p>
                      <a:pPr algn="ctr" fontAlgn="ctr"/>
                      <a:r>
                        <a:rPr lang="en-US" sz="1200" u="none" strike="noStrike" dirty="0">
                          <a:effectLst/>
                        </a:rPr>
                        <a:t>Tempo</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The overall estimated tempo of a track in beats per minute (BPM). In musical terminology, tempo is the speed or pace of a given piece and derives directly from the average beat duration.</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860765048"/>
                  </a:ext>
                </a:extLst>
              </a:tr>
              <a:tr h="868783">
                <a:tc>
                  <a:txBody>
                    <a:bodyPr/>
                    <a:lstStyle/>
                    <a:p>
                      <a:pPr algn="ctr" fontAlgn="ctr"/>
                      <a:r>
                        <a:rPr lang="en-US" sz="1200" u="none" strike="noStrike" dirty="0">
                          <a:effectLst/>
                        </a:rPr>
                        <a:t>Time Signature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An estimated overall time signature of a track. The time signature (meter) is a notational convention to specify how many beats are in each bar (or measure).</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2238311017"/>
                  </a:ext>
                </a:extLst>
              </a:tr>
            </a:tbl>
          </a:graphicData>
        </a:graphic>
      </p:graphicFrame>
    </p:spTree>
    <p:extLst>
      <p:ext uri="{BB962C8B-B14F-4D97-AF65-F5344CB8AC3E}">
        <p14:creationId xmlns:p14="http://schemas.microsoft.com/office/powerpoint/2010/main" val="360350044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151</TotalTime>
  <Words>1261</Words>
  <Application>Microsoft Macintosh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Calisto MT</vt:lpstr>
      <vt:lpstr>Univers Condensed</vt:lpstr>
      <vt:lpstr>ChronicleVTI</vt:lpstr>
      <vt:lpstr>Playlist Analysis</vt:lpstr>
      <vt:lpstr>Motivation</vt:lpstr>
      <vt:lpstr>DATA QUESTIONS</vt:lpstr>
      <vt:lpstr>deliverables</vt:lpstr>
      <vt:lpstr>DATA Acquisition</vt:lpstr>
      <vt:lpstr>Spotify POPULARITY INDEX</vt:lpstr>
      <vt:lpstr>Spotify Metadata</vt:lpstr>
      <vt:lpstr>MetaDATA Descriptions</vt:lpstr>
      <vt:lpstr>MetaDATA Descriptions</vt:lpstr>
      <vt:lpstr>Most popular: Genre</vt:lpstr>
      <vt:lpstr>Genre Dashboard</vt:lpstr>
      <vt:lpstr>Most popular: Playlist</vt:lpstr>
      <vt:lpstr>Playlist Dashboard</vt:lpstr>
      <vt:lpstr>Limitations of the analysis</vt:lpstr>
      <vt:lpstr>Resources regarding playlist placement</vt:lpstr>
      <vt:lpstr>PowerPoint Presentation</vt:lpstr>
      <vt:lpstr>Limitations of the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Playlist Analysis</dc:title>
  <dc:creator>Patrick C. Atwater</dc:creator>
  <cp:lastModifiedBy>Patrick C. Atwater</cp:lastModifiedBy>
  <cp:revision>3</cp:revision>
  <dcterms:created xsi:type="dcterms:W3CDTF">2021-08-13T13:23:46Z</dcterms:created>
  <dcterms:modified xsi:type="dcterms:W3CDTF">2021-08-13T15:54:55Z</dcterms:modified>
</cp:coreProperties>
</file>