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70" r:id="rId5"/>
    <p:sldId id="260" r:id="rId6"/>
    <p:sldId id="261" r:id="rId7"/>
    <p:sldId id="263" r:id="rId8"/>
    <p:sldId id="262" r:id="rId9"/>
    <p:sldId id="264" r:id="rId10"/>
    <p:sldId id="269" r:id="rId11"/>
    <p:sldId id="266" r:id="rId12"/>
    <p:sldId id="268" r:id="rId13"/>
    <p:sldId id="267" r:id="rId14"/>
    <p:sldId id="272" r:id="rId15"/>
    <p:sldId id="274"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82"/>
    <p:restoredTop sz="94717"/>
  </p:normalViewPr>
  <p:slideViewPr>
    <p:cSldViewPr snapToGrid="0" snapToObjects="1">
      <p:cViewPr varScale="1">
        <p:scale>
          <a:sx n="73" d="100"/>
          <a:sy n="73" d="100"/>
        </p:scale>
        <p:origin x="232"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8/19/21</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16093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8/19/21</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15613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8/19/21</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24469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8/19/21</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07064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8/19/21</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97668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8/19/21</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34427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8/19/21</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10609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8/19/21</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3003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8/19/21</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6498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8/19/21</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79393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8/19/21</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87268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8/19/21</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369280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pp.powerbi.com/view?r=eyJrIjoiZDI2YjBlMmUtY2ZkYi00NmExLThmYzctNjg3MWQwZDk1OTdmIiwidCI6IjEwMWRhNTg3LTE4NDMtNGY1Mi04YjhhLTE3YjA2OWM2NmQzMyIsImMiOjJ9"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digitalmusicnews.com/2013/12/04/spotifythreeeasy/" TargetMode="External"/><Relationship Id="rId2" Type="http://schemas.openxmlformats.org/officeDocument/2006/relationships/hyperlink" Target="https://www.digitalmusicnews.com/2017/06/21/spotify-playlists/"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artists.spotify.com/blog/lance-allen-and-the-new-secrets-of-diy-success"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30665E-D592-446F-98EB-15F172A2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098F66-777F-3648-B76C-17BF3D0B771D}"/>
              </a:ext>
            </a:extLst>
          </p:cNvPr>
          <p:cNvSpPr>
            <a:spLocks noGrp="1"/>
          </p:cNvSpPr>
          <p:nvPr>
            <p:ph type="ctrTitle"/>
          </p:nvPr>
        </p:nvSpPr>
        <p:spPr>
          <a:xfrm>
            <a:off x="679914" y="4702835"/>
            <a:ext cx="10801350" cy="978772"/>
          </a:xfrm>
        </p:spPr>
        <p:txBody>
          <a:bodyPr>
            <a:normAutofit/>
          </a:bodyPr>
          <a:lstStyle/>
          <a:p>
            <a:r>
              <a:rPr lang="en-US" dirty="0">
                <a:solidFill>
                  <a:schemeClr val="bg1"/>
                </a:solidFill>
              </a:rPr>
              <a:t>Playlist Analysis</a:t>
            </a:r>
          </a:p>
        </p:txBody>
      </p:sp>
      <p:sp>
        <p:nvSpPr>
          <p:cNvPr id="3" name="Subtitle 2">
            <a:extLst>
              <a:ext uri="{FF2B5EF4-FFF2-40B4-BE49-F238E27FC236}">
                <a16:creationId xmlns:a16="http://schemas.microsoft.com/office/drawing/2014/main" id="{39E9E858-32CB-CB47-832B-6A1009618D21}"/>
              </a:ext>
            </a:extLst>
          </p:cNvPr>
          <p:cNvSpPr>
            <a:spLocks noGrp="1"/>
          </p:cNvSpPr>
          <p:nvPr>
            <p:ph type="subTitle" idx="1"/>
          </p:nvPr>
        </p:nvSpPr>
        <p:spPr>
          <a:xfrm>
            <a:off x="695325" y="5717566"/>
            <a:ext cx="9470954" cy="533983"/>
          </a:xfrm>
        </p:spPr>
        <p:txBody>
          <a:bodyPr anchor="t">
            <a:normAutofit/>
          </a:bodyPr>
          <a:lstStyle/>
          <a:p>
            <a:r>
              <a:rPr lang="en-US" sz="1800" dirty="0">
                <a:solidFill>
                  <a:schemeClr val="bg1"/>
                </a:solidFill>
              </a:rPr>
              <a:t>By: Patrick Atwater</a:t>
            </a:r>
          </a:p>
        </p:txBody>
      </p:sp>
      <p:pic>
        <p:nvPicPr>
          <p:cNvPr id="5" name="Picture 4" descr="Logo&#10;&#10;Description automatically generated">
            <a:extLst>
              <a:ext uri="{FF2B5EF4-FFF2-40B4-BE49-F238E27FC236}">
                <a16:creationId xmlns:a16="http://schemas.microsoft.com/office/drawing/2014/main" id="{35F21F68-9762-1F40-87BD-1D1BFB3AE81E}"/>
              </a:ext>
            </a:extLst>
          </p:cNvPr>
          <p:cNvPicPr>
            <a:picLocks noChangeAspect="1"/>
          </p:cNvPicPr>
          <p:nvPr/>
        </p:nvPicPr>
        <p:blipFill rotWithShape="1">
          <a:blip r:embed="rId2"/>
          <a:stretch/>
        </p:blipFill>
        <p:spPr>
          <a:xfrm>
            <a:off x="614997" y="711750"/>
            <a:ext cx="10776903" cy="3236879"/>
          </a:xfrm>
          <a:prstGeom prst="rect">
            <a:avLst/>
          </a:prstGeom>
        </p:spPr>
      </p:pic>
      <p:cxnSp>
        <p:nvCxnSpPr>
          <p:cNvPr id="14" name="Straight Connector 1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5546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lstStyle/>
          <a:p>
            <a:r>
              <a:rPr lang="en-US" dirty="0"/>
              <a:t>Most popular: Playlist</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normAutofit/>
          </a:bodyPr>
          <a:lstStyle/>
          <a:p>
            <a:r>
              <a:rPr lang="en-US" dirty="0"/>
              <a:t>Playlist Name: Top 50 – Global</a:t>
            </a:r>
          </a:p>
          <a:p>
            <a:r>
              <a:rPr lang="en-US" dirty="0"/>
              <a:t>Avg. Popularity: 89.5</a:t>
            </a:r>
          </a:p>
          <a:p>
            <a:r>
              <a:rPr lang="en-US" dirty="0"/>
              <a:t>Notable Metadata points: </a:t>
            </a:r>
          </a:p>
          <a:p>
            <a:pPr lvl="1"/>
            <a:r>
              <a:rPr lang="en-US" dirty="0"/>
              <a:t>There are zero instrumental tracks on this playlist</a:t>
            </a:r>
          </a:p>
          <a:p>
            <a:pPr lvl="1"/>
            <a:r>
              <a:rPr lang="en-US" dirty="0"/>
              <a:t>There is an above avg Danceability rating of .68 (.63 is overall rating)</a:t>
            </a:r>
          </a:p>
          <a:p>
            <a:pPr lvl="1"/>
            <a:r>
              <a:rPr lang="en-US" dirty="0"/>
              <a:t>25% of the songs on this playlist are in C# or F#</a:t>
            </a:r>
          </a:p>
          <a:p>
            <a:r>
              <a:rPr lang="en-US" dirty="0"/>
              <a:t>Top 3 songs on this playlist:</a:t>
            </a:r>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pic>
        <p:nvPicPr>
          <p:cNvPr id="7" name="Picture 6" descr="Graphical user interface, application&#10;&#10;Description automatically generated">
            <a:extLst>
              <a:ext uri="{FF2B5EF4-FFF2-40B4-BE49-F238E27FC236}">
                <a16:creationId xmlns:a16="http://schemas.microsoft.com/office/drawing/2014/main" id="{2C4906DB-082B-4D44-A6B9-FCF514048541}"/>
              </a:ext>
            </a:extLst>
          </p:cNvPr>
          <p:cNvPicPr>
            <a:picLocks noChangeAspect="1"/>
          </p:cNvPicPr>
          <p:nvPr/>
        </p:nvPicPr>
        <p:blipFill>
          <a:blip r:embed="rId3"/>
          <a:stretch>
            <a:fillRect/>
          </a:stretch>
        </p:blipFill>
        <p:spPr>
          <a:xfrm>
            <a:off x="6418843" y="4017495"/>
            <a:ext cx="5556280" cy="2046449"/>
          </a:xfrm>
          <a:prstGeom prst="rect">
            <a:avLst/>
          </a:prstGeom>
        </p:spPr>
      </p:pic>
    </p:spTree>
    <p:extLst>
      <p:ext uri="{BB962C8B-B14F-4D97-AF65-F5344CB8AC3E}">
        <p14:creationId xmlns:p14="http://schemas.microsoft.com/office/powerpoint/2010/main" val="3292780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lstStyle/>
          <a:p>
            <a:r>
              <a:rPr lang="en-US" dirty="0"/>
              <a:t>Most popular: Genre</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normAutofit/>
          </a:bodyPr>
          <a:lstStyle/>
          <a:p>
            <a:pPr marL="0" indent="0">
              <a:buNone/>
            </a:pPr>
            <a:r>
              <a:rPr lang="en-US" dirty="0"/>
              <a:t>Genre: Pop</a:t>
            </a:r>
          </a:p>
          <a:p>
            <a:pPr marL="0" indent="0">
              <a:buNone/>
            </a:pPr>
            <a:r>
              <a:rPr lang="en-US" dirty="0"/>
              <a:t>Song: High Hopes by Panic! At The Disco</a:t>
            </a:r>
          </a:p>
          <a:p>
            <a:pPr marL="0" indent="0">
              <a:buNone/>
            </a:pPr>
            <a:r>
              <a:rPr lang="en-US" dirty="0"/>
              <a:t>Popularity: 81</a:t>
            </a:r>
          </a:p>
          <a:p>
            <a:pPr marL="0" indent="0">
              <a:buNone/>
            </a:pPr>
            <a:endParaRPr lang="en-US" dirty="0"/>
          </a:p>
          <a:p>
            <a:pPr marL="0" indent="0">
              <a:buNone/>
            </a:pPr>
            <a:endParaRPr lang="en-US" dirty="0"/>
          </a:p>
          <a:p>
            <a:pPr marL="0" indent="0">
              <a:buNone/>
            </a:pPr>
            <a:endParaRPr lang="en-US" dirty="0"/>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pic>
        <p:nvPicPr>
          <p:cNvPr id="7" name="Picture 6" descr="Graphical user interface&#10;&#10;Description automatically generated with medium confidence">
            <a:extLst>
              <a:ext uri="{FF2B5EF4-FFF2-40B4-BE49-F238E27FC236}">
                <a16:creationId xmlns:a16="http://schemas.microsoft.com/office/drawing/2014/main" id="{278C095F-4ED3-8346-9740-CC4C7A2BAF14}"/>
              </a:ext>
            </a:extLst>
          </p:cNvPr>
          <p:cNvPicPr>
            <a:picLocks noChangeAspect="1"/>
          </p:cNvPicPr>
          <p:nvPr/>
        </p:nvPicPr>
        <p:blipFill>
          <a:blip r:embed="rId3"/>
          <a:stretch>
            <a:fillRect/>
          </a:stretch>
        </p:blipFill>
        <p:spPr>
          <a:xfrm>
            <a:off x="800100" y="3429000"/>
            <a:ext cx="4744162" cy="2684197"/>
          </a:xfrm>
          <a:prstGeom prst="rect">
            <a:avLst/>
          </a:prstGeom>
        </p:spPr>
      </p:pic>
      <p:pic>
        <p:nvPicPr>
          <p:cNvPr id="10" name="Picture 9" descr="A picture containing graphical user interface&#10;&#10;Description automatically generated">
            <a:extLst>
              <a:ext uri="{FF2B5EF4-FFF2-40B4-BE49-F238E27FC236}">
                <a16:creationId xmlns:a16="http://schemas.microsoft.com/office/drawing/2014/main" id="{F06F5B5D-3BF1-2944-B6B6-8BD9B508C171}"/>
              </a:ext>
            </a:extLst>
          </p:cNvPr>
          <p:cNvPicPr>
            <a:picLocks noChangeAspect="1"/>
          </p:cNvPicPr>
          <p:nvPr/>
        </p:nvPicPr>
        <p:blipFill>
          <a:blip r:embed="rId4"/>
          <a:stretch>
            <a:fillRect/>
          </a:stretch>
        </p:blipFill>
        <p:spPr>
          <a:xfrm>
            <a:off x="5819124" y="3435250"/>
            <a:ext cx="5003341" cy="2684196"/>
          </a:xfrm>
          <a:prstGeom prst="rect">
            <a:avLst/>
          </a:prstGeom>
        </p:spPr>
      </p:pic>
    </p:spTree>
    <p:extLst>
      <p:ext uri="{BB962C8B-B14F-4D97-AF65-F5344CB8AC3E}">
        <p14:creationId xmlns:p14="http://schemas.microsoft.com/office/powerpoint/2010/main" val="1858377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lstStyle/>
          <a:p>
            <a:r>
              <a:rPr lang="en-US" dirty="0"/>
              <a:t>Playlist &amp; Genre Dashboards</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normAutofit/>
          </a:bodyPr>
          <a:lstStyle/>
          <a:p>
            <a:r>
              <a:rPr lang="en-US" dirty="0">
                <a:hlinkClick r:id="rId2"/>
              </a:rPr>
              <a:t>LINK TO DASHBOARDS</a:t>
            </a:r>
            <a:endParaRPr lang="en-US" dirty="0"/>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3"/>
          <a:stretch>
            <a:fillRect/>
          </a:stretch>
        </p:blipFill>
        <p:spPr>
          <a:xfrm>
            <a:off x="10332002" y="170415"/>
            <a:ext cx="1458360" cy="1458360"/>
          </a:xfrm>
          <a:prstGeom prst="rect">
            <a:avLst/>
          </a:prstGeom>
          <a:solidFill>
            <a:schemeClr val="bg1"/>
          </a:solidFill>
        </p:spPr>
      </p:pic>
    </p:spTree>
    <p:extLst>
      <p:ext uri="{BB962C8B-B14F-4D97-AF65-F5344CB8AC3E}">
        <p14:creationId xmlns:p14="http://schemas.microsoft.com/office/powerpoint/2010/main" val="434050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lstStyle/>
          <a:p>
            <a:r>
              <a:rPr lang="en-US" dirty="0"/>
              <a:t>Limitations of the analysis</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normAutofit/>
          </a:bodyPr>
          <a:lstStyle/>
          <a:p>
            <a:r>
              <a:rPr lang="en-US" dirty="0"/>
              <a:t>Popularity Index: Because Spotify puts their play counts behind a calculated Popularity Value, I was unable to gain some insights regarding potential financial returns for a given song or playlist</a:t>
            </a:r>
          </a:p>
          <a:p>
            <a:r>
              <a:rPr lang="en-US" dirty="0"/>
              <a:t>Data timeframe: Because the data was pulled for a snapshot of time, I was unable to gain insights regarding trends over time</a:t>
            </a:r>
          </a:p>
          <a:p>
            <a:r>
              <a:rPr lang="en-US" b="1" dirty="0"/>
              <a:t>Goals for Analysis 2.0:</a:t>
            </a:r>
          </a:p>
          <a:p>
            <a:pPr lvl="1"/>
            <a:r>
              <a:rPr lang="en-US" dirty="0"/>
              <a:t>Ability to filter playlists by specific metadata category</a:t>
            </a:r>
          </a:p>
          <a:p>
            <a:pPr lvl="1"/>
            <a:r>
              <a:rPr lang="en-US" dirty="0"/>
              <a:t>Allow artists to access their own metadata and create algorithm to match them with a particular playlist</a:t>
            </a:r>
          </a:p>
          <a:p>
            <a:pPr lvl="1"/>
            <a:r>
              <a:rPr lang="en-US" dirty="0"/>
              <a:t>Create way to pull current metadata for large number of songs quickly</a:t>
            </a:r>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Tree>
    <p:extLst>
      <p:ext uri="{BB962C8B-B14F-4D97-AF65-F5344CB8AC3E}">
        <p14:creationId xmlns:p14="http://schemas.microsoft.com/office/powerpoint/2010/main" val="3619328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normAutofit/>
          </a:bodyPr>
          <a:lstStyle/>
          <a:p>
            <a:r>
              <a:rPr lang="en-US" sz="3200" dirty="0"/>
              <a:t>Resources regarding playlist placement</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normAutofit/>
          </a:bodyPr>
          <a:lstStyle/>
          <a:p>
            <a:r>
              <a:rPr lang="en-US" dirty="0"/>
              <a:t>Links with resources for pitching your music to the Spotify content curators</a:t>
            </a:r>
          </a:p>
          <a:p>
            <a:pPr lvl="1"/>
            <a:r>
              <a:rPr lang="en-US" b="1" i="1" u="sng" dirty="0">
                <a:hlinkClick r:id="rId2"/>
              </a:rPr>
              <a:t>How To Get Music in Spotify Playlists – Digital Music News</a:t>
            </a:r>
            <a:endParaRPr lang="en-US" dirty="0"/>
          </a:p>
          <a:p>
            <a:pPr lvl="1"/>
            <a:r>
              <a:rPr lang="en-US" b="1" i="1" u="sng" dirty="0">
                <a:hlinkClick r:id="rId3"/>
              </a:rPr>
              <a:t>Spotify Royalties Explained, In 3 Easy Diagrams…</a:t>
            </a:r>
            <a:endParaRPr lang="en-US" dirty="0"/>
          </a:p>
          <a:p>
            <a:pPr lvl="1"/>
            <a:r>
              <a:rPr lang="en-US" b="1" i="1" u="sng" dirty="0">
                <a:hlinkClick r:id="rId4"/>
              </a:rPr>
              <a:t>Lance Allen DIY Spotify Success</a:t>
            </a:r>
            <a:endParaRPr lang="en-US" dirty="0"/>
          </a:p>
          <a:p>
            <a:pPr lvl="1"/>
            <a:endParaRPr lang="en-US" dirty="0"/>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5"/>
          <a:stretch>
            <a:fillRect/>
          </a:stretch>
        </p:blipFill>
        <p:spPr>
          <a:xfrm>
            <a:off x="10332002" y="170415"/>
            <a:ext cx="1458360" cy="1458360"/>
          </a:xfrm>
          <a:prstGeom prst="rect">
            <a:avLst/>
          </a:prstGeom>
          <a:solidFill>
            <a:schemeClr val="bg1"/>
          </a:solidFill>
        </p:spPr>
      </p:pic>
    </p:spTree>
    <p:extLst>
      <p:ext uri="{BB962C8B-B14F-4D97-AF65-F5344CB8AC3E}">
        <p14:creationId xmlns:p14="http://schemas.microsoft.com/office/powerpoint/2010/main" val="4294917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636E1CD-E812-AF4A-BCEA-75C9018E3E3C}"/>
              </a:ext>
            </a:extLst>
          </p:cNvPr>
          <p:cNvSpPr>
            <a:spLocks noGrp="1"/>
          </p:cNvSpPr>
          <p:nvPr>
            <p:ph type="ctrTitle"/>
          </p:nvPr>
        </p:nvSpPr>
        <p:spPr>
          <a:xfrm>
            <a:off x="653820" y="4624394"/>
            <a:ext cx="10803074" cy="1037503"/>
          </a:xfrm>
        </p:spPr>
        <p:txBody>
          <a:bodyPr>
            <a:normAutofit/>
          </a:bodyPr>
          <a:lstStyle/>
          <a:p>
            <a:pPr algn="ctr"/>
            <a:r>
              <a:rPr lang="en-US" dirty="0"/>
              <a:t>The end</a:t>
            </a:r>
          </a:p>
        </p:txBody>
      </p:sp>
      <p:sp>
        <p:nvSpPr>
          <p:cNvPr id="6" name="Subtitle 5">
            <a:extLst>
              <a:ext uri="{FF2B5EF4-FFF2-40B4-BE49-F238E27FC236}">
                <a16:creationId xmlns:a16="http://schemas.microsoft.com/office/drawing/2014/main" id="{E71647A3-5BDC-734E-99B0-98770AC45E21}"/>
              </a:ext>
            </a:extLst>
          </p:cNvPr>
          <p:cNvSpPr>
            <a:spLocks noGrp="1"/>
          </p:cNvSpPr>
          <p:nvPr>
            <p:ph type="subTitle" idx="1"/>
          </p:nvPr>
        </p:nvSpPr>
        <p:spPr>
          <a:xfrm>
            <a:off x="695325" y="5717686"/>
            <a:ext cx="8476052" cy="636316"/>
          </a:xfrm>
        </p:spPr>
        <p:txBody>
          <a:bodyPr anchor="t">
            <a:normAutofit/>
          </a:bodyPr>
          <a:lstStyle/>
          <a:p>
            <a:r>
              <a:rPr lang="en-US" dirty="0"/>
              <a:t>Thank you!</a:t>
            </a:r>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4362955" y="723900"/>
            <a:ext cx="3466090" cy="3466090"/>
          </a:xfrm>
          <a:prstGeom prst="rect">
            <a:avLst/>
          </a:prstGeom>
          <a:solidFill>
            <a:schemeClr val="bg1"/>
          </a:solidFill>
        </p:spPr>
      </p:pic>
      <p:cxnSp>
        <p:nvCxnSpPr>
          <p:cNvPr id="13" name="Straight Connector 1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68604"/>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147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lstStyle/>
          <a:p>
            <a:r>
              <a:rPr lang="en-US" dirty="0"/>
              <a:t>Questions/comments/discussion</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normAutofit/>
          </a:bodyPr>
          <a:lstStyle/>
          <a:p>
            <a:pPr marL="0" indent="0">
              <a:buNone/>
            </a:pPr>
            <a:endParaRPr lang="en-US" dirty="0"/>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Tree>
    <p:extLst>
      <p:ext uri="{BB962C8B-B14F-4D97-AF65-F5344CB8AC3E}">
        <p14:creationId xmlns:p14="http://schemas.microsoft.com/office/powerpoint/2010/main" val="1164898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9BD2-3747-9B47-BF9A-AF148AE37A7A}"/>
              </a:ext>
            </a:extLst>
          </p:cNvPr>
          <p:cNvSpPr>
            <a:spLocks noGrp="1"/>
          </p:cNvSpPr>
          <p:nvPr>
            <p:ph type="title"/>
          </p:nvPr>
        </p:nvSpPr>
        <p:spPr>
          <a:xfrm>
            <a:off x="700635" y="922096"/>
            <a:ext cx="10691265" cy="878129"/>
          </a:xfrm>
        </p:spPr>
        <p:txBody>
          <a:bodyPr/>
          <a:lstStyle/>
          <a:p>
            <a:r>
              <a:rPr lang="en-US" dirty="0"/>
              <a:t>Motivation</a:t>
            </a:r>
          </a:p>
        </p:txBody>
      </p:sp>
      <p:sp>
        <p:nvSpPr>
          <p:cNvPr id="3" name="Content Placeholder 2">
            <a:extLst>
              <a:ext uri="{FF2B5EF4-FFF2-40B4-BE49-F238E27FC236}">
                <a16:creationId xmlns:a16="http://schemas.microsoft.com/office/drawing/2014/main" id="{5442E653-729D-F04B-B969-CA7869F337A4}"/>
              </a:ext>
            </a:extLst>
          </p:cNvPr>
          <p:cNvSpPr>
            <a:spLocks noGrp="1"/>
          </p:cNvSpPr>
          <p:nvPr>
            <p:ph idx="1"/>
          </p:nvPr>
        </p:nvSpPr>
        <p:spPr>
          <a:xfrm>
            <a:off x="700635" y="1800225"/>
            <a:ext cx="10691265" cy="4128989"/>
          </a:xfrm>
        </p:spPr>
        <p:txBody>
          <a:bodyPr>
            <a:normAutofit fontScale="92500"/>
          </a:bodyPr>
          <a:lstStyle/>
          <a:p>
            <a:r>
              <a:rPr lang="en-US" dirty="0"/>
              <a:t>Music streaming services such as Spotify have become the primary way that music is consumed in the last 10 years.</a:t>
            </a:r>
          </a:p>
          <a:p>
            <a:r>
              <a:rPr lang="en-US" dirty="0"/>
              <a:t>Streaming services have notoriously underpaid the artist (</a:t>
            </a:r>
            <a:r>
              <a:rPr lang="en-US" i="1" dirty="0"/>
              <a:t>$0.003-0.005</a:t>
            </a:r>
            <a:r>
              <a:rPr lang="en-US" dirty="0"/>
              <a:t>) per stream compared to the return on physical sales (cd, vinyl, tapes)</a:t>
            </a:r>
          </a:p>
          <a:p>
            <a:r>
              <a:rPr lang="en-US" dirty="0"/>
              <a:t>Many musicians have turned to live touring as a viable way to make a living as a musician</a:t>
            </a:r>
          </a:p>
          <a:p>
            <a:r>
              <a:rPr lang="en-US" dirty="0"/>
              <a:t>In 2020, the live music industry grinded to a halt leaving musicians in a difficult spot</a:t>
            </a:r>
          </a:p>
          <a:p>
            <a:r>
              <a:rPr lang="en-US" dirty="0"/>
              <a:t>Playlists! </a:t>
            </a:r>
          </a:p>
          <a:p>
            <a:pPr lvl="1"/>
            <a:r>
              <a:rPr lang="en-US" dirty="0"/>
              <a:t>In 2018, Digital Music Alliance reported that 54% of listeners preferred to listen to playlists than albums.</a:t>
            </a:r>
          </a:p>
          <a:p>
            <a:pPr lvl="1"/>
            <a:r>
              <a:rPr lang="en-US" dirty="0"/>
              <a:t>Some musicians have found that through strategic placement on some popular playlists, they can earn a viable income due to the high number of streams</a:t>
            </a:r>
          </a:p>
        </p:txBody>
      </p:sp>
      <p:pic>
        <p:nvPicPr>
          <p:cNvPr id="5" name="Picture 4" descr="Logo, icon&#10;&#10;Description automatically generated">
            <a:extLst>
              <a:ext uri="{FF2B5EF4-FFF2-40B4-BE49-F238E27FC236}">
                <a16:creationId xmlns:a16="http://schemas.microsoft.com/office/drawing/2014/main" id="{3F660856-A29E-634E-8D09-DBEDFA27219F}"/>
              </a:ext>
            </a:extLst>
          </p:cNvPr>
          <p:cNvPicPr>
            <a:picLocks noChangeAspect="1"/>
          </p:cNvPicPr>
          <p:nvPr/>
        </p:nvPicPr>
        <p:blipFill>
          <a:blip r:embed="rId2">
            <a:alphaModFix/>
          </a:blip>
          <a:stretch>
            <a:fillRect/>
          </a:stretch>
        </p:blipFill>
        <p:spPr>
          <a:xfrm>
            <a:off x="10101263" y="176765"/>
            <a:ext cx="1490662" cy="1490662"/>
          </a:xfrm>
          <a:prstGeom prst="rect">
            <a:avLst/>
          </a:prstGeom>
          <a:solidFill>
            <a:schemeClr val="bg1"/>
          </a:solidFill>
        </p:spPr>
      </p:pic>
    </p:spTree>
    <p:extLst>
      <p:ext uri="{BB962C8B-B14F-4D97-AF65-F5344CB8AC3E}">
        <p14:creationId xmlns:p14="http://schemas.microsoft.com/office/powerpoint/2010/main" val="942645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lstStyle/>
          <a:p>
            <a:r>
              <a:rPr lang="en-US" dirty="0"/>
              <a:t>DATA QUESTIONS</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lstStyle/>
          <a:p>
            <a:r>
              <a:rPr lang="en-US" dirty="0"/>
              <a:t>Target Audience: Music Artists who are interested in getting their music on popular playlists</a:t>
            </a:r>
          </a:p>
          <a:p>
            <a:r>
              <a:rPr lang="en-US" dirty="0"/>
              <a:t>Data Goal: To provide insights to Music Artists about which playlists they should target for placement</a:t>
            </a:r>
          </a:p>
          <a:p>
            <a:r>
              <a:rPr lang="en-US" dirty="0"/>
              <a:t>Question 1: What are the most popular playlists for a given category/genre?</a:t>
            </a:r>
          </a:p>
          <a:p>
            <a:r>
              <a:rPr lang="en-US" dirty="0"/>
              <a:t>Question 2: What insights can be gained about the songs that are placed on these top playlists</a:t>
            </a:r>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Tree>
    <p:extLst>
      <p:ext uri="{BB962C8B-B14F-4D97-AF65-F5344CB8AC3E}">
        <p14:creationId xmlns:p14="http://schemas.microsoft.com/office/powerpoint/2010/main" val="2541421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lstStyle/>
          <a:p>
            <a:r>
              <a:rPr lang="en-US" dirty="0"/>
              <a:t>deliverables</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lstStyle/>
          <a:p>
            <a:r>
              <a:rPr lang="en-US" dirty="0"/>
              <a:t>Dashboard 1 (Playlists): Interactive Dashboard that allows the Musical Artists to explore the most popular playlists and gain insights about the songs listed in each playlist</a:t>
            </a:r>
          </a:p>
          <a:p>
            <a:r>
              <a:rPr lang="en-US" dirty="0"/>
              <a:t>Dashboard 2 (Genres): Interactive Dashboard which allows the Music Artist to examine a select genre or metric and determine key insights.</a:t>
            </a:r>
          </a:p>
          <a:p>
            <a:endParaRPr lang="en-US" dirty="0"/>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Tree>
    <p:extLst>
      <p:ext uri="{BB962C8B-B14F-4D97-AF65-F5344CB8AC3E}">
        <p14:creationId xmlns:p14="http://schemas.microsoft.com/office/powerpoint/2010/main" val="3741196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lstStyle/>
          <a:p>
            <a:r>
              <a:rPr lang="en-US" dirty="0"/>
              <a:t>DATA Acquisition</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normAutofit fontScale="92500" lnSpcReduction="20000"/>
          </a:bodyPr>
          <a:lstStyle/>
          <a:p>
            <a:r>
              <a:rPr lang="en-US" dirty="0"/>
              <a:t>Using Python (</a:t>
            </a:r>
            <a:r>
              <a:rPr lang="en-US" dirty="0" err="1"/>
              <a:t>Jupyter</a:t>
            </a:r>
            <a:r>
              <a:rPr lang="en-US" dirty="0"/>
              <a:t> Notebooks) to pull from Spotify’s API, the following data was acquired:</a:t>
            </a:r>
          </a:p>
          <a:p>
            <a:r>
              <a:rPr lang="en-US" dirty="0"/>
              <a:t>Genre Recommended Songs: For each of the 126 listed genres, the 100 most popular recommended songs along with several metadata categories was compiled</a:t>
            </a:r>
          </a:p>
          <a:p>
            <a:r>
              <a:rPr lang="en-US" dirty="0"/>
              <a:t>Category Playlists: For each of the 55 categories, all the playlists were compiled along with several metadata categories (over 1000 different playlists)</a:t>
            </a:r>
          </a:p>
          <a:p>
            <a:r>
              <a:rPr lang="en-US" dirty="0"/>
              <a:t>Metadata: The metadata for each song in the above lists was acquired using the “</a:t>
            </a:r>
            <a:r>
              <a:rPr lang="en-US" dirty="0" err="1"/>
              <a:t>audio_features</a:t>
            </a:r>
            <a:r>
              <a:rPr lang="en-US" dirty="0"/>
              <a:t>” function from Spotify’s API (over 70,000 songs analyzed)</a:t>
            </a:r>
          </a:p>
          <a:p>
            <a:endParaRPr lang="en-US" dirty="0"/>
          </a:p>
          <a:p>
            <a:r>
              <a:rPr lang="en-US" dirty="0"/>
              <a:t>NOTE: The data was compiled between 08-05-2021 &amp; 08-12-2021 and so the data reflects a snapshot of the current offerings on Spotify. </a:t>
            </a:r>
          </a:p>
          <a:p>
            <a:pPr lvl="1"/>
            <a:r>
              <a:rPr lang="en-US" dirty="0"/>
              <a:t>These lists would be curated over time and so would require updated data pulls to investigate trends over time</a:t>
            </a:r>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Tree>
    <p:extLst>
      <p:ext uri="{BB962C8B-B14F-4D97-AF65-F5344CB8AC3E}">
        <p14:creationId xmlns:p14="http://schemas.microsoft.com/office/powerpoint/2010/main" val="3914862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lstStyle/>
          <a:p>
            <a:r>
              <a:rPr lang="en-US" dirty="0"/>
              <a:t>Spotify POPULARITY INDEX</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lstStyle/>
          <a:p>
            <a:r>
              <a:rPr lang="en-US" dirty="0"/>
              <a:t>A key metric that is utilized through this analysis is </a:t>
            </a:r>
            <a:r>
              <a:rPr lang="en-US" b="1" dirty="0"/>
              <a:t>POPULARITY</a:t>
            </a:r>
          </a:p>
          <a:p>
            <a:r>
              <a:rPr lang="en-US" dirty="0"/>
              <a:t>The popularity index is described as follows in the Spotify API documentation: </a:t>
            </a:r>
          </a:p>
          <a:p>
            <a:r>
              <a:rPr lang="en-US" dirty="0"/>
              <a:t>Popularity: </a:t>
            </a:r>
          </a:p>
          <a:p>
            <a:pPr lvl="1"/>
            <a:r>
              <a:rPr lang="en-US" dirty="0"/>
              <a:t>The popularity of a track is a value between 0 and 100, with 100 being the most popular. </a:t>
            </a:r>
          </a:p>
          <a:p>
            <a:pPr lvl="1"/>
            <a:r>
              <a:rPr lang="en-US" dirty="0"/>
              <a:t>The popularity is calculated by algorithm and is based, in the most part, on the total number of plays the track has had and how recent those plays are.</a:t>
            </a:r>
          </a:p>
          <a:p>
            <a:endParaRPr lang="en-US" dirty="0"/>
          </a:p>
          <a:p>
            <a:r>
              <a:rPr lang="en-US" dirty="0"/>
              <a:t>In this analysis, the popularity index will be used to calculate which playlists are recommended for a set of given parameters. </a:t>
            </a:r>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Tree>
    <p:extLst>
      <p:ext uri="{BB962C8B-B14F-4D97-AF65-F5344CB8AC3E}">
        <p14:creationId xmlns:p14="http://schemas.microsoft.com/office/powerpoint/2010/main" val="1599494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lstStyle/>
          <a:p>
            <a:r>
              <a:rPr lang="en-US" dirty="0"/>
              <a:t>Spotify Metadata</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normAutofit fontScale="85000" lnSpcReduction="20000"/>
          </a:bodyPr>
          <a:lstStyle/>
          <a:p>
            <a:r>
              <a:rPr lang="en-US" dirty="0"/>
              <a:t>Spotify provides several metadata categories for each song on its platform:</a:t>
            </a:r>
          </a:p>
          <a:p>
            <a:pPr marL="800100" lvl="1" indent="-342900">
              <a:buFont typeface="+mj-lt"/>
              <a:buAutoNum type="arabicPeriod"/>
            </a:pPr>
            <a:r>
              <a:rPr lang="en-US" dirty="0" err="1"/>
              <a:t>acousticness</a:t>
            </a:r>
            <a:endParaRPr lang="en-US" dirty="0"/>
          </a:p>
          <a:p>
            <a:pPr marL="800100" lvl="1" indent="-342900">
              <a:buFont typeface="+mj-lt"/>
              <a:buAutoNum type="arabicPeriod"/>
            </a:pPr>
            <a:r>
              <a:rPr lang="en-US" dirty="0"/>
              <a:t>danceability</a:t>
            </a:r>
          </a:p>
          <a:p>
            <a:pPr marL="800100" lvl="1" indent="-342900">
              <a:buFont typeface="+mj-lt"/>
              <a:buAutoNum type="arabicPeriod"/>
            </a:pPr>
            <a:r>
              <a:rPr lang="en-US" dirty="0" err="1"/>
              <a:t>duration_ms</a:t>
            </a:r>
            <a:endParaRPr lang="en-US" dirty="0"/>
          </a:p>
          <a:p>
            <a:pPr marL="800100" lvl="1" indent="-342900">
              <a:buFont typeface="+mj-lt"/>
              <a:buAutoNum type="arabicPeriod"/>
            </a:pPr>
            <a:r>
              <a:rPr lang="en-US" dirty="0"/>
              <a:t>energy</a:t>
            </a:r>
          </a:p>
          <a:p>
            <a:pPr marL="800100" lvl="1" indent="-342900">
              <a:buFont typeface="+mj-lt"/>
              <a:buAutoNum type="arabicPeriod"/>
            </a:pPr>
            <a:r>
              <a:rPr lang="en-US" dirty="0" err="1"/>
              <a:t>instrumentalness</a:t>
            </a:r>
            <a:endParaRPr lang="en-US" dirty="0"/>
          </a:p>
          <a:p>
            <a:pPr marL="800100" lvl="1" indent="-342900">
              <a:buFont typeface="+mj-lt"/>
              <a:buAutoNum type="arabicPeriod"/>
            </a:pPr>
            <a:r>
              <a:rPr lang="en-US" dirty="0"/>
              <a:t>key</a:t>
            </a:r>
          </a:p>
          <a:p>
            <a:pPr marL="800100" lvl="1" indent="-342900">
              <a:buFont typeface="+mj-lt"/>
              <a:buAutoNum type="arabicPeriod"/>
            </a:pPr>
            <a:r>
              <a:rPr lang="en-US" dirty="0"/>
              <a:t>liveness</a:t>
            </a:r>
          </a:p>
          <a:p>
            <a:pPr marL="800100" lvl="1" indent="-342900">
              <a:buFont typeface="+mj-lt"/>
              <a:buAutoNum type="arabicPeriod"/>
            </a:pPr>
            <a:r>
              <a:rPr lang="en-US" dirty="0"/>
              <a:t>loudness</a:t>
            </a:r>
          </a:p>
          <a:p>
            <a:pPr marL="800100" lvl="1" indent="-342900">
              <a:buFont typeface="+mj-lt"/>
              <a:buAutoNum type="arabicPeriod"/>
            </a:pPr>
            <a:r>
              <a:rPr lang="en-US" dirty="0"/>
              <a:t>mode</a:t>
            </a:r>
          </a:p>
          <a:p>
            <a:pPr marL="800100" lvl="1" indent="-342900">
              <a:buFont typeface="+mj-lt"/>
              <a:buAutoNum type="arabicPeriod"/>
            </a:pPr>
            <a:r>
              <a:rPr lang="en-US" dirty="0" err="1"/>
              <a:t>speechiness</a:t>
            </a:r>
            <a:endParaRPr lang="en-US" dirty="0"/>
          </a:p>
          <a:p>
            <a:pPr marL="800100" lvl="1" indent="-342900">
              <a:buFont typeface="+mj-lt"/>
              <a:buAutoNum type="arabicPeriod"/>
            </a:pPr>
            <a:r>
              <a:rPr lang="en-US" dirty="0"/>
              <a:t>tempo</a:t>
            </a:r>
          </a:p>
          <a:p>
            <a:pPr marL="800100" lvl="1" indent="-342900">
              <a:buFont typeface="+mj-lt"/>
              <a:buAutoNum type="arabicPeriod"/>
            </a:pPr>
            <a:r>
              <a:rPr lang="en-US" dirty="0" err="1"/>
              <a:t>time_signature</a:t>
            </a:r>
            <a:endParaRPr lang="en-US" dirty="0"/>
          </a:p>
          <a:p>
            <a:pPr marL="800100" lvl="1" indent="-342900">
              <a:buFont typeface="+mj-lt"/>
              <a:buAutoNum type="arabicPeriod"/>
            </a:pPr>
            <a:r>
              <a:rPr lang="en-US" dirty="0"/>
              <a:t>valence</a:t>
            </a:r>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Tree>
    <p:extLst>
      <p:ext uri="{BB962C8B-B14F-4D97-AF65-F5344CB8AC3E}">
        <p14:creationId xmlns:p14="http://schemas.microsoft.com/office/powerpoint/2010/main" val="252805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FA460BBC-0BBA-C642-A91B-4ADF099BB0AC}"/>
              </a:ext>
            </a:extLst>
          </p:cNvPr>
          <p:cNvGraphicFramePr>
            <a:graphicFrameLocks noGrp="1"/>
          </p:cNvGraphicFramePr>
          <p:nvPr>
            <p:extLst>
              <p:ext uri="{D42A27DB-BD31-4B8C-83A1-F6EECF244321}">
                <p14:modId xmlns:p14="http://schemas.microsoft.com/office/powerpoint/2010/main" val="1751971704"/>
              </p:ext>
            </p:extLst>
          </p:nvPr>
        </p:nvGraphicFramePr>
        <p:xfrm>
          <a:off x="401638" y="1271588"/>
          <a:ext cx="11388724" cy="5172076"/>
        </p:xfrm>
        <a:graphic>
          <a:graphicData uri="http://schemas.openxmlformats.org/drawingml/2006/table">
            <a:tbl>
              <a:tblPr>
                <a:tableStyleId>{5C22544A-7EE6-4342-B048-85BDC9FD1C3A}</a:tableStyleId>
              </a:tblPr>
              <a:tblGrid>
                <a:gridCol w="1527175">
                  <a:extLst>
                    <a:ext uri="{9D8B030D-6E8A-4147-A177-3AD203B41FA5}">
                      <a16:colId xmlns:a16="http://schemas.microsoft.com/office/drawing/2014/main" val="343673385"/>
                    </a:ext>
                  </a:extLst>
                </a:gridCol>
                <a:gridCol w="9861549">
                  <a:extLst>
                    <a:ext uri="{9D8B030D-6E8A-4147-A177-3AD203B41FA5}">
                      <a16:colId xmlns:a16="http://schemas.microsoft.com/office/drawing/2014/main" val="1120466262"/>
                    </a:ext>
                  </a:extLst>
                </a:gridCol>
              </a:tblGrid>
              <a:tr h="261240">
                <a:tc>
                  <a:txBody>
                    <a:bodyPr/>
                    <a:lstStyle/>
                    <a:p>
                      <a:pPr algn="ctr" fontAlgn="ctr"/>
                      <a:r>
                        <a:rPr lang="en-US" sz="1200" u="none" strike="noStrike" dirty="0" err="1">
                          <a:effectLst/>
                        </a:rPr>
                        <a:t>Acousticness</a:t>
                      </a:r>
                      <a:endParaRPr lang="en-US" sz="1200" b="0" i="0" u="none" strike="noStrike" dirty="0">
                        <a:solidFill>
                          <a:srgbClr val="000000"/>
                        </a:solidFill>
                        <a:effectLst/>
                        <a:latin typeface="Calibri" panose="020F0502020204030204" pitchFamily="34" charset="0"/>
                      </a:endParaRPr>
                    </a:p>
                  </a:txBody>
                  <a:tcPr marL="1180" marR="1180" marT="1180" marB="0" anchor="ctr"/>
                </a:tc>
                <a:tc>
                  <a:txBody>
                    <a:bodyPr/>
                    <a:lstStyle/>
                    <a:p>
                      <a:pPr algn="l" fontAlgn="ctr"/>
                      <a:r>
                        <a:rPr lang="en-US" sz="1200" u="none" strike="noStrike" dirty="0">
                          <a:effectLst/>
                        </a:rPr>
                        <a:t>A confidence measure from 0.0 to 1.0 of whether the track is acoustic. 1.0 represents high confidence the track is acoustic.</a:t>
                      </a:r>
                      <a:endParaRPr lang="en-US" sz="1200" b="0" i="0" u="none" strike="noStrike" dirty="0">
                        <a:solidFill>
                          <a:srgbClr val="000000"/>
                        </a:solidFill>
                        <a:effectLst/>
                        <a:latin typeface="Calibri" panose="020F0502020204030204" pitchFamily="34" charset="0"/>
                      </a:endParaRPr>
                    </a:p>
                  </a:txBody>
                  <a:tcPr marL="1180" marR="1180" marT="1180" marB="0" anchor="ctr"/>
                </a:tc>
                <a:extLst>
                  <a:ext uri="{0D108BD9-81ED-4DB2-BD59-A6C34878D82A}">
                    <a16:rowId xmlns:a16="http://schemas.microsoft.com/office/drawing/2014/main" val="76947893"/>
                  </a:ext>
                </a:extLst>
              </a:tr>
              <a:tr h="488346">
                <a:tc>
                  <a:txBody>
                    <a:bodyPr/>
                    <a:lstStyle/>
                    <a:p>
                      <a:pPr algn="ctr" fontAlgn="b"/>
                      <a:r>
                        <a:rPr lang="en-US" sz="1200" u="none" strike="noStrike" dirty="0">
                          <a:effectLst/>
                        </a:rPr>
                        <a:t>Danceability</a:t>
                      </a:r>
                      <a:endParaRPr lang="en-US" sz="1200" b="0" i="0" u="none" strike="noStrike" dirty="0">
                        <a:solidFill>
                          <a:srgbClr val="000000"/>
                        </a:solidFill>
                        <a:effectLst/>
                        <a:latin typeface="Calibri" panose="020F0502020204030204" pitchFamily="34" charset="0"/>
                      </a:endParaRPr>
                    </a:p>
                  </a:txBody>
                  <a:tcPr marL="1180" marR="1180" marT="1180" marB="0" anchor="ctr"/>
                </a:tc>
                <a:tc>
                  <a:txBody>
                    <a:bodyPr/>
                    <a:lstStyle/>
                    <a:p>
                      <a:pPr algn="l" fontAlgn="b"/>
                      <a:r>
                        <a:rPr lang="en-US" sz="1200" u="none" strike="noStrike" dirty="0">
                          <a:effectLst/>
                        </a:rPr>
                        <a:t>Danceability describes how suitable a track is for dancing based on a combination of musical elements including tempo, rhythm stability, beat strength, and overall regularity. A value of 0.0 is least danceable and 1.0 is most danceable.</a:t>
                      </a:r>
                      <a:endParaRPr lang="en-US" sz="1200" b="0" i="0" u="none" strike="noStrike" dirty="0">
                        <a:solidFill>
                          <a:srgbClr val="000000"/>
                        </a:solidFill>
                        <a:effectLst/>
                        <a:latin typeface="Calibri" panose="020F0502020204030204" pitchFamily="34" charset="0"/>
                      </a:endParaRPr>
                    </a:p>
                  </a:txBody>
                  <a:tcPr marL="1180" marR="1180" marT="1180" marB="0" anchor="ctr"/>
                </a:tc>
                <a:extLst>
                  <a:ext uri="{0D108BD9-81ED-4DB2-BD59-A6C34878D82A}">
                    <a16:rowId xmlns:a16="http://schemas.microsoft.com/office/drawing/2014/main" val="3673386067"/>
                  </a:ext>
                </a:extLst>
              </a:tr>
              <a:tr h="812784">
                <a:tc>
                  <a:txBody>
                    <a:bodyPr/>
                    <a:lstStyle/>
                    <a:p>
                      <a:pPr algn="ctr" fontAlgn="ctr"/>
                      <a:r>
                        <a:rPr lang="en-US" sz="1200" u="none" strike="noStrike" dirty="0">
                          <a:effectLst/>
                        </a:rPr>
                        <a:t>Energy</a:t>
                      </a:r>
                      <a:endParaRPr lang="en-US" sz="1200" b="0" i="0" u="none" strike="noStrike" dirty="0">
                        <a:solidFill>
                          <a:srgbClr val="000000"/>
                        </a:solidFill>
                        <a:effectLst/>
                        <a:latin typeface="Calibri" panose="020F0502020204030204" pitchFamily="34" charset="0"/>
                      </a:endParaRPr>
                    </a:p>
                  </a:txBody>
                  <a:tcPr marL="1180" marR="1180" marT="1180" marB="0" anchor="ctr"/>
                </a:tc>
                <a:tc>
                  <a:txBody>
                    <a:bodyPr/>
                    <a:lstStyle/>
                    <a:p>
                      <a:pPr algn="l" fontAlgn="ctr"/>
                      <a:r>
                        <a:rPr lang="en-US" sz="1200" u="none" strike="noStrike" dirty="0">
                          <a:effectLst/>
                        </a:rPr>
                        <a:t>Energy is a measure from 0.0 to 1.0 and represents a perceptual measure of intensity and activity. Typically, energetic tracks feel fast, loud, and noisy. For example, death metal has high energy, while a Bach prelude scores low on the scale. Perceptual features contributing to this attribute include dynamic range, perceived loudness, timbre, onset rate, and general entropy.</a:t>
                      </a:r>
                      <a:endParaRPr lang="en-US" sz="1200" b="0" i="0" u="none" strike="noStrike" dirty="0">
                        <a:solidFill>
                          <a:srgbClr val="000000"/>
                        </a:solidFill>
                        <a:effectLst/>
                        <a:latin typeface="Calibri" panose="020F0502020204030204" pitchFamily="34" charset="0"/>
                      </a:endParaRPr>
                    </a:p>
                  </a:txBody>
                  <a:tcPr marL="1180" marR="1180" marT="1180" marB="0" anchor="ctr"/>
                </a:tc>
                <a:extLst>
                  <a:ext uri="{0D108BD9-81ED-4DB2-BD59-A6C34878D82A}">
                    <a16:rowId xmlns:a16="http://schemas.microsoft.com/office/drawing/2014/main" val="2669783122"/>
                  </a:ext>
                </a:extLst>
              </a:tr>
              <a:tr h="812784">
                <a:tc>
                  <a:txBody>
                    <a:bodyPr/>
                    <a:lstStyle/>
                    <a:p>
                      <a:pPr algn="ctr" fontAlgn="ctr"/>
                      <a:r>
                        <a:rPr lang="en-US" sz="1200" u="none" strike="noStrike" dirty="0" err="1">
                          <a:effectLst/>
                        </a:rPr>
                        <a:t>Instrumentalness</a:t>
                      </a:r>
                      <a:endParaRPr lang="en-US" sz="1200" b="0" i="0" u="none" strike="noStrike" dirty="0">
                        <a:solidFill>
                          <a:srgbClr val="000000"/>
                        </a:solidFill>
                        <a:effectLst/>
                        <a:latin typeface="Calibri" panose="020F0502020204030204" pitchFamily="34" charset="0"/>
                      </a:endParaRPr>
                    </a:p>
                  </a:txBody>
                  <a:tcPr marL="1180" marR="1180" marT="1180" marB="0" anchor="ctr">
                    <a:solidFill>
                      <a:schemeClr val="accent1">
                        <a:tint val="20000"/>
                      </a:schemeClr>
                    </a:solidFill>
                  </a:tcPr>
                </a:tc>
                <a:tc>
                  <a:txBody>
                    <a:bodyPr/>
                    <a:lstStyle/>
                    <a:p>
                      <a:pPr algn="l" fontAlgn="ctr"/>
                      <a:r>
                        <a:rPr lang="en-US" sz="1200" u="none" strike="noStrike" dirty="0">
                          <a:effectLst/>
                        </a:rPr>
                        <a:t>Predicts whether a track contains no vocals. “Ooh” and “aah” sounds are treated as instrumental in this context. Rap or spoken word tracks are clearly “vocal”. The closer the </a:t>
                      </a:r>
                      <a:r>
                        <a:rPr lang="en-US" sz="1200" u="none" strike="noStrike" dirty="0" err="1">
                          <a:effectLst/>
                        </a:rPr>
                        <a:t>instrumentalness</a:t>
                      </a:r>
                      <a:r>
                        <a:rPr lang="en-US" sz="1200" u="none" strike="noStrike" dirty="0">
                          <a:effectLst/>
                        </a:rPr>
                        <a:t> value is to 1.0, the greater likelihood the track contains no vocal content. Values above 0.5 are intended to represent instrumental tracks, but confidence is higher as the value approaches 1.0.</a:t>
                      </a:r>
                      <a:endParaRPr lang="en-US" sz="1200" b="0" i="0" u="none" strike="noStrike" dirty="0">
                        <a:solidFill>
                          <a:srgbClr val="000000"/>
                        </a:solidFill>
                        <a:effectLst/>
                        <a:latin typeface="Calibri" panose="020F0502020204030204" pitchFamily="34" charset="0"/>
                      </a:endParaRPr>
                    </a:p>
                  </a:txBody>
                  <a:tcPr marL="1180" marR="1180" marT="1180" marB="0" anchor="ctr"/>
                </a:tc>
                <a:extLst>
                  <a:ext uri="{0D108BD9-81ED-4DB2-BD59-A6C34878D82A}">
                    <a16:rowId xmlns:a16="http://schemas.microsoft.com/office/drawing/2014/main" val="1633015931"/>
                  </a:ext>
                </a:extLst>
              </a:tr>
              <a:tr h="455902">
                <a:tc>
                  <a:txBody>
                    <a:bodyPr/>
                    <a:lstStyle/>
                    <a:p>
                      <a:pPr algn="ctr" fontAlgn="ctr"/>
                      <a:r>
                        <a:rPr lang="en-US" sz="1200" u="none" strike="noStrike" dirty="0">
                          <a:effectLst/>
                        </a:rPr>
                        <a:t>Liveness</a:t>
                      </a:r>
                      <a:endParaRPr lang="en-US" sz="1200" b="0" i="0" u="none" strike="noStrike" dirty="0">
                        <a:solidFill>
                          <a:srgbClr val="000000"/>
                        </a:solidFill>
                        <a:effectLst/>
                        <a:latin typeface="Calibri" panose="020F0502020204030204" pitchFamily="34" charset="0"/>
                      </a:endParaRPr>
                    </a:p>
                  </a:txBody>
                  <a:tcPr marL="1180" marR="1180" marT="1180" marB="0" anchor="ctr"/>
                </a:tc>
                <a:tc>
                  <a:txBody>
                    <a:bodyPr/>
                    <a:lstStyle/>
                    <a:p>
                      <a:pPr algn="l" fontAlgn="ctr"/>
                      <a:r>
                        <a:rPr lang="en-US" sz="1200" u="none" strike="noStrike" dirty="0">
                          <a:effectLst/>
                        </a:rPr>
                        <a:t>Detects the presence of an audience in the recording. Higher liveness values represent an increased probability that the track was performed live. A value above 0.8 provides strong likelihood that the track is live.</a:t>
                      </a:r>
                      <a:endParaRPr lang="en-US" sz="1200" b="0" i="0" u="none" strike="noStrike" dirty="0">
                        <a:solidFill>
                          <a:srgbClr val="000000"/>
                        </a:solidFill>
                        <a:effectLst/>
                        <a:latin typeface="Calibri" panose="020F0502020204030204" pitchFamily="34" charset="0"/>
                      </a:endParaRPr>
                    </a:p>
                  </a:txBody>
                  <a:tcPr marL="1180" marR="1180" marT="1180" marB="0" anchor="ctr"/>
                </a:tc>
                <a:extLst>
                  <a:ext uri="{0D108BD9-81ED-4DB2-BD59-A6C34878D82A}">
                    <a16:rowId xmlns:a16="http://schemas.microsoft.com/office/drawing/2014/main" val="1260340803"/>
                  </a:ext>
                </a:extLst>
              </a:tr>
              <a:tr h="715453">
                <a:tc>
                  <a:txBody>
                    <a:bodyPr/>
                    <a:lstStyle/>
                    <a:p>
                      <a:pPr algn="ctr" fontAlgn="ctr"/>
                      <a:r>
                        <a:rPr lang="en-US" sz="1200" u="none" strike="noStrike" dirty="0">
                          <a:effectLst/>
                        </a:rPr>
                        <a:t>Loudness</a:t>
                      </a:r>
                      <a:endParaRPr lang="en-US" sz="1200" b="0" i="0" u="none" strike="noStrike" dirty="0">
                        <a:solidFill>
                          <a:srgbClr val="000000"/>
                        </a:solidFill>
                        <a:effectLst/>
                        <a:latin typeface="Calibri" panose="020F0502020204030204" pitchFamily="34" charset="0"/>
                      </a:endParaRPr>
                    </a:p>
                  </a:txBody>
                  <a:tcPr marL="1180" marR="1180" marT="1180" marB="0" anchor="ctr"/>
                </a:tc>
                <a:tc>
                  <a:txBody>
                    <a:bodyPr/>
                    <a:lstStyle/>
                    <a:p>
                      <a:pPr algn="l" fontAlgn="ctr"/>
                      <a:r>
                        <a:rPr lang="en-US" sz="1200" u="none" strike="noStrike" dirty="0">
                          <a:effectLst/>
                        </a:rPr>
                        <a:t>The overall loudness of a track in decibels (dB). Loudness values are averaged across the entire track and are useful for comparing relative loudness of tracks. Loudness is the quality of a sound that is the primary psychological correlate of physical strength (amplitude). Values typical range between -60 and 0 db.</a:t>
                      </a:r>
                      <a:endParaRPr lang="en-US" sz="1200" b="0" i="0" u="none" strike="noStrike" dirty="0">
                        <a:solidFill>
                          <a:srgbClr val="000000"/>
                        </a:solidFill>
                        <a:effectLst/>
                        <a:latin typeface="Calibri" panose="020F0502020204030204" pitchFamily="34" charset="0"/>
                      </a:endParaRPr>
                    </a:p>
                  </a:txBody>
                  <a:tcPr marL="1180" marR="1180" marT="1180" marB="0" anchor="ctr"/>
                </a:tc>
                <a:extLst>
                  <a:ext uri="{0D108BD9-81ED-4DB2-BD59-A6C34878D82A}">
                    <a16:rowId xmlns:a16="http://schemas.microsoft.com/office/drawing/2014/main" val="261844714"/>
                  </a:ext>
                </a:extLst>
              </a:tr>
              <a:tr h="1039890">
                <a:tc>
                  <a:txBody>
                    <a:bodyPr/>
                    <a:lstStyle/>
                    <a:p>
                      <a:pPr algn="ctr" fontAlgn="ctr"/>
                      <a:r>
                        <a:rPr lang="en-US" sz="1200" u="none" strike="noStrike" dirty="0" err="1">
                          <a:effectLst/>
                        </a:rPr>
                        <a:t>Speechiness</a:t>
                      </a:r>
                      <a:endParaRPr lang="en-US" sz="1200" b="0" i="0" u="none" strike="noStrike" dirty="0">
                        <a:solidFill>
                          <a:srgbClr val="000000"/>
                        </a:solidFill>
                        <a:effectLst/>
                        <a:latin typeface="Calibri" panose="020F0502020204030204" pitchFamily="34" charset="0"/>
                      </a:endParaRPr>
                    </a:p>
                  </a:txBody>
                  <a:tcPr marL="1180" marR="1180" marT="1180" marB="0" anchor="ctr"/>
                </a:tc>
                <a:tc>
                  <a:txBody>
                    <a:bodyPr/>
                    <a:lstStyle/>
                    <a:p>
                      <a:pPr algn="l" fontAlgn="ctr"/>
                      <a:r>
                        <a:rPr lang="en-US" sz="1200" u="none" strike="noStrike" dirty="0" err="1">
                          <a:effectLst/>
                        </a:rPr>
                        <a:t>Speechiness</a:t>
                      </a:r>
                      <a:r>
                        <a:rPr lang="en-US" sz="1200" u="none" strike="noStrike" dirty="0">
                          <a:effectLst/>
                        </a:rPr>
                        <a:t> detects the presence of spoken words in a track. The more exclusively speech-like the recording (e.g. talk show, audio book, poetry), the closer to 1.0 the attribute value. Values above 0.66 describe tracks that are probably made entirely of spoken words. Values between 0.33 and 0.66 describe tracks that may contain both music and speech, either in sections or layered, including such cases as rap music. Values below 0.33 most likely represent music and other non-speech-like tracks.</a:t>
                      </a:r>
                      <a:endParaRPr lang="en-US" sz="1200" b="0" i="0" u="none" strike="noStrike" dirty="0">
                        <a:solidFill>
                          <a:srgbClr val="000000"/>
                        </a:solidFill>
                        <a:effectLst/>
                        <a:latin typeface="Calibri" panose="020F0502020204030204" pitchFamily="34" charset="0"/>
                      </a:endParaRPr>
                    </a:p>
                  </a:txBody>
                  <a:tcPr marL="1180" marR="1180" marT="1180" marB="0" anchor="ctr"/>
                </a:tc>
                <a:extLst>
                  <a:ext uri="{0D108BD9-81ED-4DB2-BD59-A6C34878D82A}">
                    <a16:rowId xmlns:a16="http://schemas.microsoft.com/office/drawing/2014/main" val="3803889841"/>
                  </a:ext>
                </a:extLst>
              </a:tr>
              <a:tr h="585677">
                <a:tc>
                  <a:txBody>
                    <a:bodyPr/>
                    <a:lstStyle/>
                    <a:p>
                      <a:pPr algn="ctr" fontAlgn="ctr"/>
                      <a:r>
                        <a:rPr lang="en-US" sz="1200" u="none" strike="noStrike" dirty="0">
                          <a:effectLst/>
                        </a:rPr>
                        <a:t>Valence</a:t>
                      </a:r>
                      <a:endParaRPr lang="en-US" sz="1200" b="0" i="0" u="none" strike="noStrike" dirty="0">
                        <a:solidFill>
                          <a:srgbClr val="000000"/>
                        </a:solidFill>
                        <a:effectLst/>
                        <a:latin typeface="Calibri" panose="020F0502020204030204" pitchFamily="34" charset="0"/>
                      </a:endParaRPr>
                    </a:p>
                  </a:txBody>
                  <a:tcPr marL="1180" marR="1180" marT="1180" marB="0" anchor="ctr"/>
                </a:tc>
                <a:tc>
                  <a:txBody>
                    <a:bodyPr/>
                    <a:lstStyle/>
                    <a:p>
                      <a:pPr algn="l" fontAlgn="ctr"/>
                      <a:r>
                        <a:rPr lang="en-US" sz="1200" u="none" strike="noStrike" dirty="0">
                          <a:effectLst/>
                        </a:rPr>
                        <a:t>A measure from 0.0 to 1.0 describing the musical positiveness conveyed by a track. Tracks with high valence sound more positive (e.g. happy, cheerful, euphoric), while tracks with low valence sound more negative (e.g. sad, depressed, angry).</a:t>
                      </a:r>
                      <a:endParaRPr lang="en-US" sz="1200" b="0" i="0" u="none" strike="noStrike" dirty="0">
                        <a:solidFill>
                          <a:srgbClr val="000000"/>
                        </a:solidFill>
                        <a:effectLst/>
                        <a:latin typeface="Calibri" panose="020F0502020204030204" pitchFamily="34" charset="0"/>
                      </a:endParaRPr>
                    </a:p>
                  </a:txBody>
                  <a:tcPr marL="1180" marR="1180" marT="1180" marB="0" anchor="ctr"/>
                </a:tc>
                <a:extLst>
                  <a:ext uri="{0D108BD9-81ED-4DB2-BD59-A6C34878D82A}">
                    <a16:rowId xmlns:a16="http://schemas.microsoft.com/office/drawing/2014/main" val="3889431115"/>
                  </a:ext>
                </a:extLst>
              </a:tr>
            </a:tbl>
          </a:graphicData>
        </a:graphic>
      </p:graphicFrame>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
        <p:nvSpPr>
          <p:cNvPr id="12" name="Title 11">
            <a:extLst>
              <a:ext uri="{FF2B5EF4-FFF2-40B4-BE49-F238E27FC236}">
                <a16:creationId xmlns:a16="http://schemas.microsoft.com/office/drawing/2014/main" id="{2F6B36CA-B635-A444-9D09-6A4386BC7879}"/>
              </a:ext>
            </a:extLst>
          </p:cNvPr>
          <p:cNvSpPr>
            <a:spLocks noGrp="1"/>
          </p:cNvSpPr>
          <p:nvPr>
            <p:ph type="title"/>
          </p:nvPr>
        </p:nvSpPr>
        <p:spPr>
          <a:xfrm>
            <a:off x="700635" y="700088"/>
            <a:ext cx="10691265" cy="571500"/>
          </a:xfrm>
        </p:spPr>
        <p:txBody>
          <a:bodyPr>
            <a:normAutofit fontScale="90000"/>
          </a:bodyPr>
          <a:lstStyle/>
          <a:p>
            <a:r>
              <a:rPr lang="en-US" dirty="0" err="1"/>
              <a:t>MetaDATA</a:t>
            </a:r>
            <a:r>
              <a:rPr lang="en-US" dirty="0"/>
              <a:t> Descriptions</a:t>
            </a:r>
          </a:p>
        </p:txBody>
      </p:sp>
    </p:spTree>
    <p:extLst>
      <p:ext uri="{BB962C8B-B14F-4D97-AF65-F5344CB8AC3E}">
        <p14:creationId xmlns:p14="http://schemas.microsoft.com/office/powerpoint/2010/main" val="3130200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
        <p:nvSpPr>
          <p:cNvPr id="12" name="Title 11">
            <a:extLst>
              <a:ext uri="{FF2B5EF4-FFF2-40B4-BE49-F238E27FC236}">
                <a16:creationId xmlns:a16="http://schemas.microsoft.com/office/drawing/2014/main" id="{2F6B36CA-B635-A444-9D09-6A4386BC7879}"/>
              </a:ext>
            </a:extLst>
          </p:cNvPr>
          <p:cNvSpPr>
            <a:spLocks noGrp="1"/>
          </p:cNvSpPr>
          <p:nvPr>
            <p:ph type="title"/>
          </p:nvPr>
        </p:nvSpPr>
        <p:spPr>
          <a:xfrm>
            <a:off x="700635" y="700088"/>
            <a:ext cx="10691265" cy="571500"/>
          </a:xfrm>
        </p:spPr>
        <p:txBody>
          <a:bodyPr>
            <a:normAutofit fontScale="90000"/>
          </a:bodyPr>
          <a:lstStyle/>
          <a:p>
            <a:r>
              <a:rPr lang="en-US" dirty="0" err="1"/>
              <a:t>MetaDATA</a:t>
            </a:r>
            <a:r>
              <a:rPr lang="en-US" dirty="0"/>
              <a:t> Descriptions</a:t>
            </a:r>
          </a:p>
        </p:txBody>
      </p:sp>
      <p:graphicFrame>
        <p:nvGraphicFramePr>
          <p:cNvPr id="3" name="Table 2">
            <a:extLst>
              <a:ext uri="{FF2B5EF4-FFF2-40B4-BE49-F238E27FC236}">
                <a16:creationId xmlns:a16="http://schemas.microsoft.com/office/drawing/2014/main" id="{0FD606E1-B829-8543-8C2C-73B15D54908D}"/>
              </a:ext>
            </a:extLst>
          </p:cNvPr>
          <p:cNvGraphicFramePr>
            <a:graphicFrameLocks noGrp="1"/>
          </p:cNvGraphicFramePr>
          <p:nvPr>
            <p:extLst>
              <p:ext uri="{D42A27DB-BD31-4B8C-83A1-F6EECF244321}">
                <p14:modId xmlns:p14="http://schemas.microsoft.com/office/powerpoint/2010/main" val="556419227"/>
              </p:ext>
            </p:extLst>
          </p:nvPr>
        </p:nvGraphicFramePr>
        <p:xfrm>
          <a:off x="501403" y="1628775"/>
          <a:ext cx="11089728" cy="3975195"/>
        </p:xfrm>
        <a:graphic>
          <a:graphicData uri="http://schemas.openxmlformats.org/drawingml/2006/table">
            <a:tbl>
              <a:tblPr>
                <a:tableStyleId>{5C22544A-7EE6-4342-B048-85BDC9FD1C3A}</a:tableStyleId>
              </a:tblPr>
              <a:tblGrid>
                <a:gridCol w="1341685">
                  <a:extLst>
                    <a:ext uri="{9D8B030D-6E8A-4147-A177-3AD203B41FA5}">
                      <a16:colId xmlns:a16="http://schemas.microsoft.com/office/drawing/2014/main" val="2458844192"/>
                    </a:ext>
                  </a:extLst>
                </a:gridCol>
                <a:gridCol w="9748043">
                  <a:extLst>
                    <a:ext uri="{9D8B030D-6E8A-4147-A177-3AD203B41FA5}">
                      <a16:colId xmlns:a16="http://schemas.microsoft.com/office/drawing/2014/main" val="2221305716"/>
                    </a:ext>
                  </a:extLst>
                </a:gridCol>
              </a:tblGrid>
              <a:tr h="500063">
                <a:tc>
                  <a:txBody>
                    <a:bodyPr/>
                    <a:lstStyle/>
                    <a:p>
                      <a:pPr algn="ctr" fontAlgn="ctr"/>
                      <a:r>
                        <a:rPr lang="en-US" sz="1200" u="none" strike="noStrike" dirty="0">
                          <a:effectLst/>
                        </a:rPr>
                        <a:t>Duration(</a:t>
                      </a:r>
                      <a:r>
                        <a:rPr lang="en-US" sz="1200" u="none" strike="noStrike" dirty="0" err="1">
                          <a:effectLst/>
                        </a:rPr>
                        <a:t>ms</a:t>
                      </a: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4379" marR="4379" marT="4379" marB="0" anchor="ctr"/>
                </a:tc>
                <a:tc>
                  <a:txBody>
                    <a:bodyPr/>
                    <a:lstStyle/>
                    <a:p>
                      <a:pPr algn="l" fontAlgn="ctr"/>
                      <a:r>
                        <a:rPr lang="en-US" sz="1200" u="none" strike="noStrike">
                          <a:effectLst/>
                        </a:rPr>
                        <a:t>The duration of the track in milliseconds.</a:t>
                      </a:r>
                      <a:endParaRPr lang="en-US" sz="1200" b="0" i="0" u="none" strike="noStrike">
                        <a:solidFill>
                          <a:srgbClr val="000000"/>
                        </a:solidFill>
                        <a:effectLst/>
                        <a:latin typeface="Calibri" panose="020F0502020204030204" pitchFamily="34" charset="0"/>
                      </a:endParaRPr>
                    </a:p>
                  </a:txBody>
                  <a:tcPr marL="4379" marR="4379" marT="4379" marB="0" anchor="ctr"/>
                </a:tc>
                <a:extLst>
                  <a:ext uri="{0D108BD9-81ED-4DB2-BD59-A6C34878D82A}">
                    <a16:rowId xmlns:a16="http://schemas.microsoft.com/office/drawing/2014/main" val="1743390202"/>
                  </a:ext>
                </a:extLst>
              </a:tr>
              <a:tr h="695927">
                <a:tc>
                  <a:txBody>
                    <a:bodyPr/>
                    <a:lstStyle/>
                    <a:p>
                      <a:pPr algn="ctr" fontAlgn="ctr"/>
                      <a:r>
                        <a:rPr lang="en-US" sz="1200" u="none" strike="noStrike" dirty="0">
                          <a:effectLst/>
                        </a:rPr>
                        <a:t>Key</a:t>
                      </a:r>
                      <a:endParaRPr lang="en-US" sz="1200" b="0" i="0" u="none" strike="noStrike" dirty="0">
                        <a:solidFill>
                          <a:srgbClr val="000000"/>
                        </a:solidFill>
                        <a:effectLst/>
                        <a:latin typeface="Calibri" panose="020F0502020204030204" pitchFamily="34" charset="0"/>
                      </a:endParaRPr>
                    </a:p>
                  </a:txBody>
                  <a:tcPr marL="4379" marR="4379" marT="4379" marB="0" anchor="ctr"/>
                </a:tc>
                <a:tc>
                  <a:txBody>
                    <a:bodyPr/>
                    <a:lstStyle/>
                    <a:p>
                      <a:pPr algn="l" fontAlgn="b"/>
                      <a:r>
                        <a:rPr lang="en-US" sz="1200" u="none" strike="noStrike">
                          <a:effectLst/>
                        </a:rPr>
                        <a:t>The key the track is in. Integers map to pitches using standard Pitch Class notation . E.g. 0 = C, 1 = C♯/D♭, 2 = D, and so on.</a:t>
                      </a:r>
                      <a:endParaRPr lang="en-US" sz="1200" b="0" i="0" u="none" strike="noStrike">
                        <a:solidFill>
                          <a:srgbClr val="000000"/>
                        </a:solidFill>
                        <a:effectLst/>
                        <a:latin typeface="Calibri" panose="020F0502020204030204" pitchFamily="34" charset="0"/>
                      </a:endParaRPr>
                    </a:p>
                  </a:txBody>
                  <a:tcPr marL="4379" marR="4379" marT="4379" marB="0" anchor="ctr"/>
                </a:tc>
                <a:extLst>
                  <a:ext uri="{0D108BD9-81ED-4DB2-BD59-A6C34878D82A}">
                    <a16:rowId xmlns:a16="http://schemas.microsoft.com/office/drawing/2014/main" val="3790535330"/>
                  </a:ext>
                </a:extLst>
              </a:tr>
              <a:tr h="868783">
                <a:tc>
                  <a:txBody>
                    <a:bodyPr/>
                    <a:lstStyle/>
                    <a:p>
                      <a:pPr algn="ctr" fontAlgn="ctr"/>
                      <a:r>
                        <a:rPr lang="en-US" sz="1200" u="none" strike="noStrike" dirty="0">
                          <a:effectLst/>
                        </a:rPr>
                        <a:t>Mode</a:t>
                      </a:r>
                      <a:endParaRPr lang="en-US" sz="1200" b="0" i="0" u="none" strike="noStrike" dirty="0">
                        <a:solidFill>
                          <a:srgbClr val="000000"/>
                        </a:solidFill>
                        <a:effectLst/>
                        <a:latin typeface="Calibri" panose="020F0502020204030204" pitchFamily="34" charset="0"/>
                      </a:endParaRPr>
                    </a:p>
                  </a:txBody>
                  <a:tcPr marL="4379" marR="4379" marT="4379" marB="0" anchor="ctr"/>
                </a:tc>
                <a:tc>
                  <a:txBody>
                    <a:bodyPr/>
                    <a:lstStyle/>
                    <a:p>
                      <a:pPr algn="l" fontAlgn="ctr"/>
                      <a:r>
                        <a:rPr lang="en-US" sz="1200" u="none" strike="noStrike">
                          <a:effectLst/>
                        </a:rPr>
                        <a:t>Mode indicates the modality (major or minor) of a track, the type of scale from which its melodic content is derived. Major is represented by 1 and minor is 0.</a:t>
                      </a:r>
                      <a:endParaRPr lang="en-US" sz="1200" b="0" i="0" u="none" strike="noStrike">
                        <a:solidFill>
                          <a:srgbClr val="000000"/>
                        </a:solidFill>
                        <a:effectLst/>
                        <a:latin typeface="Calibri" panose="020F0502020204030204" pitchFamily="34" charset="0"/>
                      </a:endParaRPr>
                    </a:p>
                  </a:txBody>
                  <a:tcPr marL="4379" marR="4379" marT="4379" marB="0" anchor="ctr"/>
                </a:tc>
                <a:extLst>
                  <a:ext uri="{0D108BD9-81ED-4DB2-BD59-A6C34878D82A}">
                    <a16:rowId xmlns:a16="http://schemas.microsoft.com/office/drawing/2014/main" val="4057099551"/>
                  </a:ext>
                </a:extLst>
              </a:tr>
              <a:tr h="1041639">
                <a:tc>
                  <a:txBody>
                    <a:bodyPr/>
                    <a:lstStyle/>
                    <a:p>
                      <a:pPr algn="ctr" fontAlgn="ctr"/>
                      <a:r>
                        <a:rPr lang="en-US" sz="1200" u="none" strike="noStrike" dirty="0">
                          <a:effectLst/>
                        </a:rPr>
                        <a:t>Tempo</a:t>
                      </a:r>
                      <a:endParaRPr lang="en-US" sz="1200" b="0" i="0" u="none" strike="noStrike" dirty="0">
                        <a:solidFill>
                          <a:srgbClr val="000000"/>
                        </a:solidFill>
                        <a:effectLst/>
                        <a:latin typeface="Calibri" panose="020F0502020204030204" pitchFamily="34" charset="0"/>
                      </a:endParaRPr>
                    </a:p>
                  </a:txBody>
                  <a:tcPr marL="4379" marR="4379" marT="4379" marB="0" anchor="ctr"/>
                </a:tc>
                <a:tc>
                  <a:txBody>
                    <a:bodyPr/>
                    <a:lstStyle/>
                    <a:p>
                      <a:pPr algn="l" fontAlgn="ctr"/>
                      <a:r>
                        <a:rPr lang="en-US" sz="1200" u="none" strike="noStrike" dirty="0">
                          <a:effectLst/>
                        </a:rPr>
                        <a:t>The overall estimated tempo of a track in beats per minute (BPM). In musical terminology, tempo is the speed or pace of a given piece and derives directly from the average beat duration.</a:t>
                      </a:r>
                      <a:endParaRPr lang="en-US" sz="1200" b="0" i="0" u="none" strike="noStrike" dirty="0">
                        <a:solidFill>
                          <a:srgbClr val="000000"/>
                        </a:solidFill>
                        <a:effectLst/>
                        <a:latin typeface="Calibri" panose="020F0502020204030204" pitchFamily="34" charset="0"/>
                      </a:endParaRPr>
                    </a:p>
                  </a:txBody>
                  <a:tcPr marL="4379" marR="4379" marT="4379" marB="0" anchor="ctr"/>
                </a:tc>
                <a:extLst>
                  <a:ext uri="{0D108BD9-81ED-4DB2-BD59-A6C34878D82A}">
                    <a16:rowId xmlns:a16="http://schemas.microsoft.com/office/drawing/2014/main" val="860765048"/>
                  </a:ext>
                </a:extLst>
              </a:tr>
              <a:tr h="868783">
                <a:tc>
                  <a:txBody>
                    <a:bodyPr/>
                    <a:lstStyle/>
                    <a:p>
                      <a:pPr algn="ctr" fontAlgn="ctr"/>
                      <a:r>
                        <a:rPr lang="en-US" sz="1200" u="none" strike="noStrike" dirty="0">
                          <a:effectLst/>
                        </a:rPr>
                        <a:t>Time Signature</a:t>
                      </a:r>
                      <a:endParaRPr lang="en-US" sz="1200" b="0" i="0" u="none" strike="noStrike" dirty="0">
                        <a:solidFill>
                          <a:srgbClr val="000000"/>
                        </a:solidFill>
                        <a:effectLst/>
                        <a:latin typeface="Calibri" panose="020F0502020204030204" pitchFamily="34" charset="0"/>
                      </a:endParaRPr>
                    </a:p>
                  </a:txBody>
                  <a:tcPr marL="4379" marR="4379" marT="4379" marB="0" anchor="ctr"/>
                </a:tc>
                <a:tc>
                  <a:txBody>
                    <a:bodyPr/>
                    <a:lstStyle/>
                    <a:p>
                      <a:pPr algn="l" fontAlgn="ctr"/>
                      <a:r>
                        <a:rPr lang="en-US" sz="1200" u="none" strike="noStrike" dirty="0">
                          <a:effectLst/>
                        </a:rPr>
                        <a:t>An estimated overall time signature of a track. The time signature (meter) is a notational convention to specify how many beats are in each bar (or measure).</a:t>
                      </a:r>
                      <a:endParaRPr lang="en-US" sz="1200" b="0" i="0" u="none" strike="noStrike" dirty="0">
                        <a:solidFill>
                          <a:srgbClr val="000000"/>
                        </a:solidFill>
                        <a:effectLst/>
                        <a:latin typeface="Calibri" panose="020F0502020204030204" pitchFamily="34" charset="0"/>
                      </a:endParaRPr>
                    </a:p>
                  </a:txBody>
                  <a:tcPr marL="4379" marR="4379" marT="4379" marB="0" anchor="ctr"/>
                </a:tc>
                <a:extLst>
                  <a:ext uri="{0D108BD9-81ED-4DB2-BD59-A6C34878D82A}">
                    <a16:rowId xmlns:a16="http://schemas.microsoft.com/office/drawing/2014/main" val="2238311017"/>
                  </a:ext>
                </a:extLst>
              </a:tr>
            </a:tbl>
          </a:graphicData>
        </a:graphic>
      </p:graphicFrame>
    </p:spTree>
    <p:extLst>
      <p:ext uri="{BB962C8B-B14F-4D97-AF65-F5344CB8AC3E}">
        <p14:creationId xmlns:p14="http://schemas.microsoft.com/office/powerpoint/2010/main" val="3603500442"/>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1638</TotalTime>
  <Words>1405</Words>
  <Application>Microsoft Macintosh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Calisto MT</vt:lpstr>
      <vt:lpstr>Univers Condensed</vt:lpstr>
      <vt:lpstr>ChronicleVTI</vt:lpstr>
      <vt:lpstr>Playlist Analysis</vt:lpstr>
      <vt:lpstr>Motivation</vt:lpstr>
      <vt:lpstr>DATA QUESTIONS</vt:lpstr>
      <vt:lpstr>deliverables</vt:lpstr>
      <vt:lpstr>DATA Acquisition</vt:lpstr>
      <vt:lpstr>Spotify POPULARITY INDEX</vt:lpstr>
      <vt:lpstr>Spotify Metadata</vt:lpstr>
      <vt:lpstr>MetaDATA Descriptions</vt:lpstr>
      <vt:lpstr>MetaDATA Descriptions</vt:lpstr>
      <vt:lpstr>Most popular: Playlist</vt:lpstr>
      <vt:lpstr>Most popular: Genre</vt:lpstr>
      <vt:lpstr>Playlist &amp; Genre Dashboards</vt:lpstr>
      <vt:lpstr>Limitations of the analysis</vt:lpstr>
      <vt:lpstr>Resources regarding playlist placement</vt:lpstr>
      <vt:lpstr>The end</vt:lpstr>
      <vt:lpstr>Questions/comments/discussion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Playlist Analysis</dc:title>
  <dc:creator>Patrick C. Atwater</dc:creator>
  <cp:lastModifiedBy>Patrick C. Atwater</cp:lastModifiedBy>
  <cp:revision>6</cp:revision>
  <dcterms:created xsi:type="dcterms:W3CDTF">2021-08-13T13:23:46Z</dcterms:created>
  <dcterms:modified xsi:type="dcterms:W3CDTF">2021-08-20T03:22:23Z</dcterms:modified>
</cp:coreProperties>
</file>