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91" autoAdjust="0"/>
  </p:normalViewPr>
  <p:slideViewPr>
    <p:cSldViewPr snapToGrid="0">
      <p:cViewPr varScale="1">
        <p:scale>
          <a:sx n="62" d="100"/>
          <a:sy n="62" d="100"/>
        </p:scale>
        <p:origin x="10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The distribution of workplace policies regarding protected employee speech.</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Percentage</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439A-40A7-AD77-501EFE36355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439A-40A7-AD77-501EFE36355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439A-40A7-AD77-501EFE36355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Clear policies supporting protected speech</c:v>
                </c:pt>
                <c:pt idx="1">
                  <c:v>Ambiguous or inadequate policies</c:v>
                </c:pt>
                <c:pt idx="2">
                  <c:v>Restrictive policies or lack of protection</c:v>
                </c:pt>
              </c:strCache>
            </c:strRef>
          </c:cat>
          <c:val>
            <c:numRef>
              <c:f>Sheet1!$B$2:$B$4</c:f>
              <c:numCache>
                <c:formatCode>0%</c:formatCode>
                <c:ptCount val="3"/>
                <c:pt idx="0">
                  <c:v>0.6</c:v>
                </c:pt>
                <c:pt idx="1">
                  <c:v>0.2</c:v>
                </c:pt>
                <c:pt idx="2">
                  <c:v>0.2</c:v>
                </c:pt>
              </c:numCache>
            </c:numRef>
          </c:val>
          <c:extLst>
            <c:ext xmlns:c16="http://schemas.microsoft.com/office/drawing/2014/chart" uri="{C3380CC4-5D6E-409C-BE32-E72D297353CC}">
              <c16:uniqueId val="{00000006-439A-40A7-AD77-501EFE36355B}"/>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4BBFD-A3F1-433A-8641-FF6E40A2EE99}"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E8A2E-07D0-4A1A-8212-C3C71589C387}" type="slidenum">
              <a:rPr lang="en-US" smtClean="0"/>
              <a:t>‹#›</a:t>
            </a:fld>
            <a:endParaRPr lang="en-US" dirty="0"/>
          </a:p>
        </p:txBody>
      </p:sp>
    </p:spTree>
    <p:extLst>
      <p:ext uri="{BB962C8B-B14F-4D97-AF65-F5344CB8AC3E}">
        <p14:creationId xmlns:p14="http://schemas.microsoft.com/office/powerpoint/2010/main" val="4165351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presentation aims to explore the rights and limitations of employee speech in the workplace, focusing on the concept of "Protected Concerted Activities" as defined by labor laws. Understanding these concepts is crucial for maintaining a healthy and productive work environment.</a:t>
            </a:r>
            <a:endParaRPr lang="en-US" dirty="0"/>
          </a:p>
        </p:txBody>
      </p:sp>
      <p:sp>
        <p:nvSpPr>
          <p:cNvPr id="4" name="Slide Number Placeholder 3"/>
          <p:cNvSpPr>
            <a:spLocks noGrp="1"/>
          </p:cNvSpPr>
          <p:nvPr>
            <p:ph type="sldNum" sz="quarter" idx="10"/>
          </p:nvPr>
        </p:nvSpPr>
        <p:spPr/>
        <p:txBody>
          <a:bodyPr/>
          <a:lstStyle/>
          <a:p>
            <a:fld id="{F15E8A2E-07D0-4A1A-8212-C3C71589C387}" type="slidenum">
              <a:rPr lang="en-US" smtClean="0"/>
              <a:t>2</a:t>
            </a:fld>
            <a:endParaRPr lang="en-US" dirty="0"/>
          </a:p>
        </p:txBody>
      </p:sp>
    </p:spTree>
    <p:extLst>
      <p:ext uri="{BB962C8B-B14F-4D97-AF65-F5344CB8AC3E}">
        <p14:creationId xmlns:p14="http://schemas.microsoft.com/office/powerpoint/2010/main" val="1297860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conclusion, understanding and respecting employee rights to voice concerns and engage in protected activities is paramount for fostering a harmonious and productive workplace. By delineating the boundaries of acceptable speech and providing protections under "Protected Concerted Activities," organizations can create an environment that encourages open communication, collaboration, and positive change.</a:t>
            </a:r>
          </a:p>
          <a:p>
            <a:r>
              <a:rPr lang="en-US" sz="1200" b="0" i="0" kern="1200" dirty="0" smtClean="0">
                <a:solidFill>
                  <a:schemeClr val="tx1"/>
                </a:solidFill>
                <a:effectLst/>
                <a:latin typeface="+mn-lt"/>
                <a:ea typeface="+mn-ea"/>
                <a:cs typeface="+mn-cs"/>
              </a:rPr>
              <a:t>Key takeaways from this presentation include:</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Legal Framework:</a:t>
            </a:r>
            <a:r>
              <a:rPr lang="en-US" sz="1200" b="0" i="0" kern="1200" dirty="0" smtClean="0">
                <a:solidFill>
                  <a:schemeClr val="tx1"/>
                </a:solidFill>
                <a:effectLst/>
                <a:latin typeface="+mn-lt"/>
                <a:ea typeface="+mn-ea"/>
                <a:cs typeface="+mn-cs"/>
              </a:rPr>
              <a:t> Employees and employers must be aware of the legal framework surrounding protected speech and concerted activities, as defined by laws such as the NLRA and Title VII.</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Boundaries of Speech:</a:t>
            </a:r>
            <a:r>
              <a:rPr lang="en-US" sz="1200" b="0" i="0" kern="1200" dirty="0" smtClean="0">
                <a:solidFill>
                  <a:schemeClr val="tx1"/>
                </a:solidFill>
                <a:effectLst/>
                <a:latin typeface="+mn-lt"/>
                <a:ea typeface="+mn-ea"/>
                <a:cs typeface="+mn-cs"/>
              </a:rPr>
              <a:t> Clear guidelines on what employees can and cannot say ensure a respectful and compliant work environment, balancing freedom of expression with organizational interests.</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Employee Protections:</a:t>
            </a:r>
            <a:r>
              <a:rPr lang="en-US" sz="1200" b="0" i="0" kern="1200" dirty="0" smtClean="0">
                <a:solidFill>
                  <a:schemeClr val="tx1"/>
                </a:solidFill>
                <a:effectLst/>
                <a:latin typeface="+mn-lt"/>
                <a:ea typeface="+mn-ea"/>
                <a:cs typeface="+mn-cs"/>
              </a:rPr>
              <a:t> Protections against retaliation and discrimination safeguard employees' rights to voice concerns without fear of adverse consequences.</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Employer Obligations:</a:t>
            </a:r>
            <a:r>
              <a:rPr lang="en-US" sz="1200" b="0" i="0" kern="1200" dirty="0" smtClean="0">
                <a:solidFill>
                  <a:schemeClr val="tx1"/>
                </a:solidFill>
                <a:effectLst/>
                <a:latin typeface="+mn-lt"/>
                <a:ea typeface="+mn-ea"/>
                <a:cs typeface="+mn-cs"/>
              </a:rPr>
              <a:t> Employers have a responsibility to uphold employee rights, creating a culture of trust, respect, and mutual understanding.</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Case Studies:</a:t>
            </a:r>
            <a:r>
              <a:rPr lang="en-US" sz="1200" b="0" i="0" kern="1200" dirty="0" smtClean="0">
                <a:solidFill>
                  <a:schemeClr val="tx1"/>
                </a:solidFill>
                <a:effectLst/>
                <a:latin typeface="+mn-lt"/>
                <a:ea typeface="+mn-ea"/>
                <a:cs typeface="+mn-cs"/>
              </a:rPr>
              <a:t> Real-world examples illustrate the practical application of protected concerted activities, showcasing the outcomes of effective employee advocacy and organizational responses.</a:t>
            </a:r>
          </a:p>
          <a:p>
            <a:r>
              <a:rPr lang="en-US" sz="1200" b="0" i="0" kern="1200" dirty="0" smtClean="0">
                <a:solidFill>
                  <a:schemeClr val="tx1"/>
                </a:solidFill>
                <a:effectLst/>
                <a:latin typeface="+mn-lt"/>
                <a:ea typeface="+mn-ea"/>
                <a:cs typeface="+mn-cs"/>
              </a:rPr>
              <a:t>By embracing these principles and fostering a culture of open dialogue, organizations can empower their employees to contribute meaningfully, drive positive change, and ultimately enhance overall workplace satisfaction and productivity.</a:t>
            </a:r>
          </a:p>
          <a:p>
            <a:endParaRPr lang="en-US" dirty="0"/>
          </a:p>
        </p:txBody>
      </p:sp>
      <p:sp>
        <p:nvSpPr>
          <p:cNvPr id="4" name="Slide Number Placeholder 3"/>
          <p:cNvSpPr>
            <a:spLocks noGrp="1"/>
          </p:cNvSpPr>
          <p:nvPr>
            <p:ph type="sldNum" sz="quarter" idx="10"/>
          </p:nvPr>
        </p:nvSpPr>
        <p:spPr/>
        <p:txBody>
          <a:bodyPr/>
          <a:lstStyle/>
          <a:p>
            <a:fld id="{F15E8A2E-07D0-4A1A-8212-C3C71589C387}" type="slidenum">
              <a:rPr lang="en-US" smtClean="0"/>
              <a:t>11</a:t>
            </a:fld>
            <a:endParaRPr lang="en-US" dirty="0"/>
          </a:p>
        </p:txBody>
      </p:sp>
    </p:spTree>
    <p:extLst>
      <p:ext uri="{BB962C8B-B14F-4D97-AF65-F5344CB8AC3E}">
        <p14:creationId xmlns:p14="http://schemas.microsoft.com/office/powerpoint/2010/main" val="7805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legal framework establishes the boundaries and freedoms for employee expression, ensuring their rights are upheld within the workplace. Understanding these laws is essential for both employees and employers to navigate workplace dynamics effectively.</a:t>
            </a:r>
            <a:endParaRPr lang="en-US" dirty="0"/>
          </a:p>
        </p:txBody>
      </p:sp>
      <p:sp>
        <p:nvSpPr>
          <p:cNvPr id="4" name="Slide Number Placeholder 3"/>
          <p:cNvSpPr>
            <a:spLocks noGrp="1"/>
          </p:cNvSpPr>
          <p:nvPr>
            <p:ph type="sldNum" sz="quarter" idx="10"/>
          </p:nvPr>
        </p:nvSpPr>
        <p:spPr/>
        <p:txBody>
          <a:bodyPr/>
          <a:lstStyle/>
          <a:p>
            <a:fld id="{F15E8A2E-07D0-4A1A-8212-C3C71589C387}" type="slidenum">
              <a:rPr lang="en-US" smtClean="0"/>
              <a:t>3</a:t>
            </a:fld>
            <a:endParaRPr lang="en-US" dirty="0"/>
          </a:p>
        </p:txBody>
      </p:sp>
    </p:spTree>
    <p:extLst>
      <p:ext uri="{BB962C8B-B14F-4D97-AF65-F5344CB8AC3E}">
        <p14:creationId xmlns:p14="http://schemas.microsoft.com/office/powerpoint/2010/main" val="117695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Employees have the right to discuss various work-related topics openly and without fear of retaliation under protected concerted activities. This slide clarifies the permissible areas of discussion for employees.</a:t>
            </a:r>
            <a:endParaRPr lang="en-US" dirty="0"/>
          </a:p>
        </p:txBody>
      </p:sp>
      <p:sp>
        <p:nvSpPr>
          <p:cNvPr id="4" name="Slide Number Placeholder 3"/>
          <p:cNvSpPr>
            <a:spLocks noGrp="1"/>
          </p:cNvSpPr>
          <p:nvPr>
            <p:ph type="sldNum" sz="quarter" idx="10"/>
          </p:nvPr>
        </p:nvSpPr>
        <p:spPr/>
        <p:txBody>
          <a:bodyPr/>
          <a:lstStyle/>
          <a:p>
            <a:fld id="{F15E8A2E-07D0-4A1A-8212-C3C71589C387}" type="slidenum">
              <a:rPr lang="en-US" smtClean="0"/>
              <a:t>4</a:t>
            </a:fld>
            <a:endParaRPr lang="en-US" dirty="0"/>
          </a:p>
        </p:txBody>
      </p:sp>
    </p:spTree>
    <p:extLst>
      <p:ext uri="{BB962C8B-B14F-4D97-AF65-F5344CB8AC3E}">
        <p14:creationId xmlns:p14="http://schemas.microsoft.com/office/powerpoint/2010/main" val="3395448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Certain types of speech are not protected under the law and can result in disciplinary measures. It's important for employees to understand these boundaries to maintain a respectful and compliant work environment.</a:t>
            </a:r>
            <a:endParaRPr lang="en-US" dirty="0"/>
          </a:p>
        </p:txBody>
      </p:sp>
      <p:sp>
        <p:nvSpPr>
          <p:cNvPr id="4" name="Slide Number Placeholder 3"/>
          <p:cNvSpPr>
            <a:spLocks noGrp="1"/>
          </p:cNvSpPr>
          <p:nvPr>
            <p:ph type="sldNum" sz="quarter" idx="10"/>
          </p:nvPr>
        </p:nvSpPr>
        <p:spPr/>
        <p:txBody>
          <a:bodyPr/>
          <a:lstStyle/>
          <a:p>
            <a:fld id="{F15E8A2E-07D0-4A1A-8212-C3C71589C387}" type="slidenum">
              <a:rPr lang="en-US" smtClean="0"/>
              <a:t>5</a:t>
            </a:fld>
            <a:endParaRPr lang="en-US" dirty="0"/>
          </a:p>
        </p:txBody>
      </p:sp>
    </p:spTree>
    <p:extLst>
      <p:ext uri="{BB962C8B-B14F-4D97-AF65-F5344CB8AC3E}">
        <p14:creationId xmlns:p14="http://schemas.microsoft.com/office/powerpoint/2010/main" val="268314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table visually illustrates the boundaries of protected and unprotected speech in the workplace, aiding in understanding the legal distinctions and what constitutes acceptable behavior.</a:t>
            </a:r>
            <a:endParaRPr lang="en-US" dirty="0"/>
          </a:p>
        </p:txBody>
      </p:sp>
      <p:sp>
        <p:nvSpPr>
          <p:cNvPr id="4" name="Slide Number Placeholder 3"/>
          <p:cNvSpPr>
            <a:spLocks noGrp="1"/>
          </p:cNvSpPr>
          <p:nvPr>
            <p:ph type="sldNum" sz="quarter" idx="10"/>
          </p:nvPr>
        </p:nvSpPr>
        <p:spPr/>
        <p:txBody>
          <a:bodyPr/>
          <a:lstStyle/>
          <a:p>
            <a:fld id="{F15E8A2E-07D0-4A1A-8212-C3C71589C387}" type="slidenum">
              <a:rPr lang="en-US" smtClean="0"/>
              <a:t>6</a:t>
            </a:fld>
            <a:endParaRPr lang="en-US" dirty="0"/>
          </a:p>
        </p:txBody>
      </p:sp>
    </p:spTree>
    <p:extLst>
      <p:ext uri="{BB962C8B-B14F-4D97-AF65-F5344CB8AC3E}">
        <p14:creationId xmlns:p14="http://schemas.microsoft.com/office/powerpoint/2010/main" val="3798112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Employees engaging in protected activities are shielded from retaliation or discrimination and have the right to organize and collectively bargain. Understanding these protections empowers employees to exercise their rights effectively.</a:t>
            </a:r>
            <a:endParaRPr lang="en-US" dirty="0"/>
          </a:p>
        </p:txBody>
      </p:sp>
      <p:sp>
        <p:nvSpPr>
          <p:cNvPr id="4" name="Slide Number Placeholder 3"/>
          <p:cNvSpPr>
            <a:spLocks noGrp="1"/>
          </p:cNvSpPr>
          <p:nvPr>
            <p:ph type="sldNum" sz="quarter" idx="10"/>
          </p:nvPr>
        </p:nvSpPr>
        <p:spPr/>
        <p:txBody>
          <a:bodyPr/>
          <a:lstStyle/>
          <a:p>
            <a:fld id="{F15E8A2E-07D0-4A1A-8212-C3C71589C387}" type="slidenum">
              <a:rPr lang="en-US" smtClean="0"/>
              <a:t>7</a:t>
            </a:fld>
            <a:endParaRPr lang="en-US" dirty="0"/>
          </a:p>
        </p:txBody>
      </p:sp>
    </p:spTree>
    <p:extLst>
      <p:ext uri="{BB962C8B-B14F-4D97-AF65-F5344CB8AC3E}">
        <p14:creationId xmlns:p14="http://schemas.microsoft.com/office/powerpoint/2010/main" val="402628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Employers are obligated to respect and protect employee rights, fostering a culture of open communication and mutual respect in the workplace. Creating a positive work environment benefits both employees and the organization as a whole.</a:t>
            </a:r>
            <a:endParaRPr lang="en-US" dirty="0"/>
          </a:p>
        </p:txBody>
      </p:sp>
      <p:sp>
        <p:nvSpPr>
          <p:cNvPr id="4" name="Slide Number Placeholder 3"/>
          <p:cNvSpPr>
            <a:spLocks noGrp="1"/>
          </p:cNvSpPr>
          <p:nvPr>
            <p:ph type="sldNum" sz="quarter" idx="10"/>
          </p:nvPr>
        </p:nvSpPr>
        <p:spPr/>
        <p:txBody>
          <a:bodyPr/>
          <a:lstStyle/>
          <a:p>
            <a:fld id="{F15E8A2E-07D0-4A1A-8212-C3C71589C387}" type="slidenum">
              <a:rPr lang="en-US" smtClean="0"/>
              <a:t>8</a:t>
            </a:fld>
            <a:endParaRPr lang="en-US" dirty="0"/>
          </a:p>
        </p:txBody>
      </p:sp>
    </p:spTree>
    <p:extLst>
      <p:ext uri="{BB962C8B-B14F-4D97-AF65-F5344CB8AC3E}">
        <p14:creationId xmlns:p14="http://schemas.microsoft.com/office/powerpoint/2010/main" val="773656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E8A2E-07D0-4A1A-8212-C3C71589C387}" type="slidenum">
              <a:rPr lang="en-US" smtClean="0"/>
              <a:t>9</a:t>
            </a:fld>
            <a:endParaRPr lang="en-US" dirty="0"/>
          </a:p>
        </p:txBody>
      </p:sp>
    </p:spTree>
    <p:extLst>
      <p:ext uri="{BB962C8B-B14F-4D97-AF65-F5344CB8AC3E}">
        <p14:creationId xmlns:p14="http://schemas.microsoft.com/office/powerpoint/2010/main" val="2206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Background:</a:t>
            </a:r>
          </a:p>
          <a:p>
            <a:r>
              <a:rPr lang="en-US" sz="1200" b="0" i="0" kern="1200" dirty="0" smtClean="0">
                <a:solidFill>
                  <a:schemeClr val="tx1"/>
                </a:solidFill>
                <a:effectLst/>
                <a:latin typeface="+mn-lt"/>
                <a:ea typeface="+mn-ea"/>
                <a:cs typeface="+mn-cs"/>
              </a:rPr>
              <a:t>ABC Tech, a technology company, faced controversy when an employee posted on social media about workplace safety concerns.</a:t>
            </a:r>
          </a:p>
          <a:p>
            <a:r>
              <a:rPr lang="en-US" sz="1200" b="0" i="0" kern="1200" dirty="0" smtClean="0">
                <a:solidFill>
                  <a:schemeClr val="tx1"/>
                </a:solidFill>
                <a:effectLst/>
                <a:latin typeface="+mn-lt"/>
                <a:ea typeface="+mn-ea"/>
                <a:cs typeface="+mn-cs"/>
              </a:rPr>
              <a:t>The post gained traction among employees and the public, sparking discussions about employee rights and employer responses.</a:t>
            </a:r>
          </a:p>
          <a:p>
            <a:r>
              <a:rPr lang="en-US" sz="1200" b="1" i="0" kern="1200" dirty="0" smtClean="0">
                <a:solidFill>
                  <a:schemeClr val="tx1"/>
                </a:solidFill>
                <a:effectLst/>
                <a:latin typeface="+mn-lt"/>
                <a:ea typeface="+mn-ea"/>
                <a:cs typeface="+mn-cs"/>
              </a:rPr>
              <a:t>Actions Taken:</a:t>
            </a:r>
          </a:p>
          <a:p>
            <a:r>
              <a:rPr lang="en-US" sz="1200" b="0" i="0" kern="1200" dirty="0" smtClean="0">
                <a:solidFill>
                  <a:schemeClr val="tx1"/>
                </a:solidFill>
                <a:effectLst/>
                <a:latin typeface="+mn-lt"/>
                <a:ea typeface="+mn-ea"/>
                <a:cs typeface="+mn-cs"/>
              </a:rPr>
              <a:t>The employee's post was considered a form of protected speech under concerted activities, addressing a matter of public interest.</a:t>
            </a:r>
          </a:p>
          <a:p>
            <a:r>
              <a:rPr lang="en-US" sz="1200" b="0" i="0" kern="1200" dirty="0" smtClean="0">
                <a:solidFill>
                  <a:schemeClr val="tx1"/>
                </a:solidFill>
                <a:effectLst/>
                <a:latin typeface="+mn-lt"/>
                <a:ea typeface="+mn-ea"/>
                <a:cs typeface="+mn-cs"/>
              </a:rPr>
              <a:t>ABC Tech initially attempted to discipline the employee for the post, citing company policies on social media usage.</a:t>
            </a:r>
          </a:p>
          <a:p>
            <a:r>
              <a:rPr lang="en-US" sz="1200" b="0" i="0" kern="1200" dirty="0" smtClean="0">
                <a:solidFill>
                  <a:schemeClr val="tx1"/>
                </a:solidFill>
                <a:effectLst/>
                <a:latin typeface="+mn-lt"/>
                <a:ea typeface="+mn-ea"/>
                <a:cs typeface="+mn-cs"/>
              </a:rPr>
              <a:t>Legal experts intervened, citing labor laws protecting employees' rights to discuss working conditions and safety issues.</a:t>
            </a:r>
          </a:p>
          <a:p>
            <a:r>
              <a:rPr lang="en-US" sz="1200" b="1" i="0" kern="1200" dirty="0" smtClean="0">
                <a:solidFill>
                  <a:schemeClr val="tx1"/>
                </a:solidFill>
                <a:effectLst/>
                <a:latin typeface="+mn-lt"/>
                <a:ea typeface="+mn-ea"/>
                <a:cs typeface="+mn-cs"/>
              </a:rPr>
              <a:t>Outcomes:</a:t>
            </a:r>
          </a:p>
          <a:p>
            <a:r>
              <a:rPr lang="en-US" sz="1200" b="0" i="0" kern="1200" dirty="0" smtClean="0">
                <a:solidFill>
                  <a:schemeClr val="tx1"/>
                </a:solidFill>
                <a:effectLst/>
                <a:latin typeface="+mn-lt"/>
                <a:ea typeface="+mn-ea"/>
                <a:cs typeface="+mn-cs"/>
              </a:rPr>
              <a:t>The case garnered attention from labor rights advocates and regulatory bodies.</a:t>
            </a:r>
          </a:p>
          <a:p>
            <a:r>
              <a:rPr lang="en-US" sz="1200" b="0" i="0" kern="1200" dirty="0" smtClean="0">
                <a:solidFill>
                  <a:schemeClr val="tx1"/>
                </a:solidFill>
                <a:effectLst/>
                <a:latin typeface="+mn-lt"/>
                <a:ea typeface="+mn-ea"/>
                <a:cs typeface="+mn-cs"/>
              </a:rPr>
              <a:t>ABC Tech revised its social media policies to align with legal protections for employee speech.</a:t>
            </a:r>
          </a:p>
          <a:p>
            <a:r>
              <a:rPr lang="en-US" sz="1200" b="0" i="0" kern="1200" dirty="0" smtClean="0">
                <a:solidFill>
                  <a:schemeClr val="tx1"/>
                </a:solidFill>
                <a:effectLst/>
                <a:latin typeface="+mn-lt"/>
                <a:ea typeface="+mn-ea"/>
                <a:cs typeface="+mn-cs"/>
              </a:rPr>
              <a:t>The employee's concerns were addressed, and ABC Tech implemented safety improvements based on feedback from employees.</a:t>
            </a:r>
          </a:p>
          <a:p>
            <a:r>
              <a:rPr lang="en-US" sz="1200" b="1" i="0" kern="1200" dirty="0" smtClean="0">
                <a:solidFill>
                  <a:schemeClr val="tx1"/>
                </a:solidFill>
                <a:effectLst/>
                <a:latin typeface="+mn-lt"/>
                <a:ea typeface="+mn-ea"/>
                <a:cs typeface="+mn-cs"/>
              </a:rPr>
              <a:t>Lessons Learned:</a:t>
            </a:r>
          </a:p>
          <a:p>
            <a:r>
              <a:rPr lang="en-US" sz="1200" b="0" i="0" kern="1200" dirty="0" smtClean="0">
                <a:solidFill>
                  <a:schemeClr val="tx1"/>
                </a:solidFill>
                <a:effectLst/>
                <a:latin typeface="+mn-lt"/>
                <a:ea typeface="+mn-ea"/>
                <a:cs typeface="+mn-cs"/>
              </a:rPr>
              <a:t>Social media advocacy can be a powerful tool for employees to raise awareness about workplace issues.</a:t>
            </a:r>
          </a:p>
          <a:p>
            <a:r>
              <a:rPr lang="en-US" sz="1200" b="0" i="0" kern="1200" dirty="0" smtClean="0">
                <a:solidFill>
                  <a:schemeClr val="tx1"/>
                </a:solidFill>
                <a:effectLst/>
                <a:latin typeface="+mn-lt"/>
                <a:ea typeface="+mn-ea"/>
                <a:cs typeface="+mn-cs"/>
              </a:rPr>
              <a:t>Employers need to navigate the balance between protecting their brand reputation and respecting employees' rights to free speech under protected concerted activities.</a:t>
            </a:r>
          </a:p>
          <a:p>
            <a:r>
              <a:rPr lang="en-US" sz="1200" b="0" i="0" kern="1200" dirty="0" smtClean="0">
                <a:solidFill>
                  <a:schemeClr val="tx1"/>
                </a:solidFill>
                <a:effectLst/>
                <a:latin typeface="+mn-lt"/>
                <a:ea typeface="+mn-ea"/>
                <a:cs typeface="+mn-cs"/>
              </a:rPr>
              <a:t>These case study demonstrate real-world examples of how protected concerted activities play out in different workplace scenarios, highlighting the complexities and implications for both employees and employers.</a:t>
            </a:r>
          </a:p>
          <a:p>
            <a:endParaRPr lang="en-US" dirty="0"/>
          </a:p>
        </p:txBody>
      </p:sp>
      <p:sp>
        <p:nvSpPr>
          <p:cNvPr id="4" name="Slide Number Placeholder 3"/>
          <p:cNvSpPr>
            <a:spLocks noGrp="1"/>
          </p:cNvSpPr>
          <p:nvPr>
            <p:ph type="sldNum" sz="quarter" idx="10"/>
          </p:nvPr>
        </p:nvSpPr>
        <p:spPr/>
        <p:txBody>
          <a:bodyPr/>
          <a:lstStyle/>
          <a:p>
            <a:fld id="{F15E8A2E-07D0-4A1A-8212-C3C71589C387}" type="slidenum">
              <a:rPr lang="en-US" smtClean="0"/>
              <a:t>10</a:t>
            </a:fld>
            <a:endParaRPr lang="en-US" dirty="0"/>
          </a:p>
        </p:txBody>
      </p:sp>
    </p:spTree>
    <p:extLst>
      <p:ext uri="{BB962C8B-B14F-4D97-AF65-F5344CB8AC3E}">
        <p14:creationId xmlns:p14="http://schemas.microsoft.com/office/powerpoint/2010/main" val="391828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2851932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982396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55B622-188C-467D-88B6-F79F0BF07C40}"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1251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3668112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55B622-188C-467D-88B6-F79F0BF07C40}"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539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2087614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1818755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152371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97326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68984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328876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179024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233942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105198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391287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2EAC41-E72F-40DB-8973-FF3955938C6E}"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55B622-188C-467D-88B6-F79F0BF07C40}" type="slidenum">
              <a:rPr lang="en-US" smtClean="0"/>
              <a:t>‹#›</a:t>
            </a:fld>
            <a:endParaRPr lang="en-US" dirty="0"/>
          </a:p>
        </p:txBody>
      </p:sp>
    </p:spTree>
    <p:extLst>
      <p:ext uri="{BB962C8B-B14F-4D97-AF65-F5344CB8AC3E}">
        <p14:creationId xmlns:p14="http://schemas.microsoft.com/office/powerpoint/2010/main" val="19339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2EAC41-E72F-40DB-8973-FF3955938C6E}" type="datetimeFigureOut">
              <a:rPr lang="en-US" smtClean="0"/>
              <a:t>5/15/2024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55B622-188C-467D-88B6-F79F0BF07C40}" type="slidenum">
              <a:rPr lang="en-US" smtClean="0"/>
              <a:t>‹#›</a:t>
            </a:fld>
            <a:endParaRPr lang="en-US" dirty="0"/>
          </a:p>
        </p:txBody>
      </p:sp>
    </p:spTree>
    <p:extLst>
      <p:ext uri="{BB962C8B-B14F-4D97-AF65-F5344CB8AC3E}">
        <p14:creationId xmlns:p14="http://schemas.microsoft.com/office/powerpoint/2010/main" val="336676506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0"/>
            <a:ext cx="8631560" cy="1778431"/>
          </a:xfrm>
        </p:spPr>
        <p:txBody>
          <a:bodyPr/>
          <a:lstStyle/>
          <a:p>
            <a:pPr algn="ctr"/>
            <a:r>
              <a:rPr lang="en-US" dirty="0" smtClean="0"/>
              <a:t>TRIDENT UNIVERSITY</a:t>
            </a:r>
            <a:endParaRPr lang="en-US" dirty="0"/>
          </a:p>
        </p:txBody>
      </p:sp>
      <p:sp>
        <p:nvSpPr>
          <p:cNvPr id="3" name="Subtitle 2"/>
          <p:cNvSpPr>
            <a:spLocks noGrp="1"/>
          </p:cNvSpPr>
          <p:nvPr>
            <p:ph type="subTitle" idx="1"/>
          </p:nvPr>
        </p:nvSpPr>
        <p:spPr/>
        <p:txBody>
          <a:bodyPr>
            <a:normAutofit lnSpcReduction="10000"/>
          </a:bodyPr>
          <a:lstStyle/>
          <a:p>
            <a:pPr algn="ctr"/>
            <a:r>
              <a:rPr lang="en-US" dirty="0" smtClean="0">
                <a:latin typeface="Times New Roman" panose="02020603050405020304" pitchFamily="18" charset="0"/>
                <a:cs typeface="Times New Roman" panose="02020603050405020304" pitchFamily="18" charset="0"/>
              </a:rPr>
              <a:t>FELICIA HARRIS</a:t>
            </a:r>
          </a:p>
          <a:p>
            <a:pPr algn="ctr"/>
            <a:r>
              <a:rPr lang="en-US" b="1" dirty="0">
                <a:latin typeface="Times New Roman" panose="02020603050405020304" pitchFamily="18" charset="0"/>
                <a:cs typeface="Times New Roman" panose="02020603050405020304" pitchFamily="18" charset="0"/>
              </a:rPr>
              <a:t>Module 2 - Case</a:t>
            </a:r>
          </a:p>
          <a:p>
            <a:pPr algn="ctr"/>
            <a:r>
              <a:rPr lang="en-US" dirty="0" smtClean="0">
                <a:latin typeface="Times New Roman" panose="02020603050405020304" pitchFamily="18" charset="0"/>
                <a:cs typeface="Times New Roman" panose="02020603050405020304" pitchFamily="18" charset="0"/>
              </a:rPr>
              <a:t>Employee voice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271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a:t>
            </a:r>
            <a:r>
              <a:rPr lang="en-US" b="1" dirty="0" smtClean="0"/>
              <a:t>Study</a:t>
            </a:r>
            <a:endParaRPr lang="en-US" dirty="0"/>
          </a:p>
        </p:txBody>
      </p:sp>
      <p:sp>
        <p:nvSpPr>
          <p:cNvPr id="3" name="Content Placeholder 2"/>
          <p:cNvSpPr>
            <a:spLocks noGrp="1"/>
          </p:cNvSpPr>
          <p:nvPr>
            <p:ph idx="1"/>
          </p:nvPr>
        </p:nvSpPr>
        <p:spPr/>
        <p:txBody>
          <a:bodyPr/>
          <a:lstStyle/>
          <a:p>
            <a:pPr marL="0" indent="0">
              <a:buNone/>
            </a:pPr>
            <a:r>
              <a:rPr lang="en-US" dirty="0" smtClean="0"/>
              <a:t>Title</a:t>
            </a:r>
            <a:r>
              <a:rPr lang="en-US" dirty="0"/>
              <a:t> </a:t>
            </a:r>
            <a:r>
              <a:rPr lang="en-US" dirty="0" smtClean="0"/>
              <a:t>of our case study "Social </a:t>
            </a:r>
            <a:r>
              <a:rPr lang="en-US" dirty="0"/>
              <a:t>Media Advocacy and Employee Rights at ABC </a:t>
            </a:r>
            <a:r>
              <a:rPr lang="en-US" dirty="0" smtClean="0"/>
              <a:t>Tech“ with the below sections</a:t>
            </a:r>
            <a:endParaRPr lang="en-US" dirty="0"/>
          </a:p>
          <a:p>
            <a:pPr>
              <a:buFont typeface="Wingdings" panose="05000000000000000000" pitchFamily="2" charset="2"/>
              <a:buChar char="v"/>
            </a:pPr>
            <a:r>
              <a:rPr lang="en-US" dirty="0" smtClean="0"/>
              <a:t>Background</a:t>
            </a:r>
            <a:endParaRPr lang="en-US" dirty="0"/>
          </a:p>
          <a:p>
            <a:pPr>
              <a:buFont typeface="Wingdings" panose="05000000000000000000" pitchFamily="2" charset="2"/>
              <a:buChar char="v"/>
            </a:pPr>
            <a:r>
              <a:rPr lang="en-US" dirty="0"/>
              <a:t>Actions </a:t>
            </a:r>
            <a:r>
              <a:rPr lang="en-US" dirty="0" smtClean="0"/>
              <a:t>Taken</a:t>
            </a:r>
          </a:p>
          <a:p>
            <a:pPr>
              <a:buFont typeface="Wingdings" panose="05000000000000000000" pitchFamily="2" charset="2"/>
              <a:buChar char="v"/>
            </a:pPr>
            <a:r>
              <a:rPr lang="en-US" dirty="0" smtClean="0"/>
              <a:t>Outcomes</a:t>
            </a:r>
          </a:p>
          <a:p>
            <a:pPr>
              <a:buFont typeface="Wingdings" panose="05000000000000000000" pitchFamily="2" charset="2"/>
              <a:buChar char="v"/>
            </a:pPr>
            <a:r>
              <a:rPr lang="en-US" dirty="0"/>
              <a:t>Lessons Learned</a:t>
            </a:r>
          </a:p>
        </p:txBody>
      </p:sp>
    </p:spTree>
    <p:extLst>
      <p:ext uri="{BB962C8B-B14F-4D97-AF65-F5344CB8AC3E}">
        <p14:creationId xmlns:p14="http://schemas.microsoft.com/office/powerpoint/2010/main" val="411211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a:xfrm>
            <a:off x="2589212" y="1629295"/>
            <a:ext cx="8915400" cy="4281927"/>
          </a:xfrm>
        </p:spPr>
        <p:txBody>
          <a:bodyPr>
            <a:normAutofit fontScale="92500" lnSpcReduction="10000"/>
          </a:bodyPr>
          <a:lstStyle/>
          <a:p>
            <a:r>
              <a:rPr lang="en-US" dirty="0"/>
              <a:t>Key takeaways from this presentation include:</a:t>
            </a:r>
          </a:p>
          <a:p>
            <a:r>
              <a:rPr lang="en-US" b="1" dirty="0"/>
              <a:t>Legal Framework:</a:t>
            </a:r>
            <a:r>
              <a:rPr lang="en-US" dirty="0"/>
              <a:t> Employees and employers must be aware of the legal framework surrounding protected speech and concerted activities, as defined by laws such as the NLRA and Title VII.</a:t>
            </a:r>
          </a:p>
          <a:p>
            <a:r>
              <a:rPr lang="en-US" b="1" dirty="0"/>
              <a:t>Boundaries of Speech:</a:t>
            </a:r>
            <a:r>
              <a:rPr lang="en-US" dirty="0"/>
              <a:t> Clear guidelines on what employees can and cannot say ensure a respectful and compliant work environment, balancing freedom of expression with organizational interests.</a:t>
            </a:r>
          </a:p>
          <a:p>
            <a:r>
              <a:rPr lang="en-US" b="1" dirty="0"/>
              <a:t>Employee Protections:</a:t>
            </a:r>
            <a:r>
              <a:rPr lang="en-US" dirty="0"/>
              <a:t> Protections against retaliation and discrimination safeguard employees' rights to voice concerns without fear of adverse consequences.</a:t>
            </a:r>
          </a:p>
          <a:p>
            <a:r>
              <a:rPr lang="en-US" b="1" dirty="0"/>
              <a:t>Employer Obligations:</a:t>
            </a:r>
            <a:r>
              <a:rPr lang="en-US" dirty="0"/>
              <a:t> Employers have a responsibility to uphold employee rights, creating a culture of trust, respect, and mutual understanding.</a:t>
            </a:r>
          </a:p>
          <a:p>
            <a:r>
              <a:rPr lang="en-US" b="1" dirty="0"/>
              <a:t>Case </a:t>
            </a:r>
            <a:r>
              <a:rPr lang="en-US" b="1" dirty="0" smtClean="0"/>
              <a:t>Studies: </a:t>
            </a:r>
            <a:r>
              <a:rPr lang="en-US" dirty="0"/>
              <a:t>Real-world examples illustrate the practical application of protected concerted activities, showcasing the outcomes of effective employee advocacy and organizational responses.</a:t>
            </a:r>
          </a:p>
          <a:p>
            <a:endParaRPr lang="en-US" dirty="0"/>
          </a:p>
        </p:txBody>
      </p:sp>
    </p:spTree>
    <p:extLst>
      <p:ext uri="{BB962C8B-B14F-4D97-AF65-F5344CB8AC3E}">
        <p14:creationId xmlns:p14="http://schemas.microsoft.com/office/powerpoint/2010/main" val="2683793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endParaRPr lang="en-US" dirty="0"/>
          </a:p>
        </p:txBody>
      </p:sp>
      <p:sp>
        <p:nvSpPr>
          <p:cNvPr id="3" name="Content Placeholder 2"/>
          <p:cNvSpPr>
            <a:spLocks noGrp="1"/>
          </p:cNvSpPr>
          <p:nvPr>
            <p:ph idx="1"/>
          </p:nvPr>
        </p:nvSpPr>
        <p:spPr>
          <a:xfrm>
            <a:off x="2589211" y="2133599"/>
            <a:ext cx="9266991" cy="4236203"/>
          </a:xfrm>
        </p:spPr>
        <p:txBody>
          <a:bodyPr/>
          <a:lstStyle/>
          <a:p>
            <a:r>
              <a:rPr lang="en-US" dirty="0"/>
              <a:t>Milliken, F. J., Schipani, C. A., Bishara, N. D., &amp; Prado, A. M. (2015). Linking workplace practices to community engagement: The case for encouraging employee voice. </a:t>
            </a:r>
            <a:r>
              <a:rPr lang="en-US" i="1" dirty="0"/>
              <a:t>Academy of Management Perspectives</a:t>
            </a:r>
            <a:r>
              <a:rPr lang="en-US" dirty="0"/>
              <a:t>, </a:t>
            </a:r>
            <a:r>
              <a:rPr lang="en-US" i="1" dirty="0"/>
              <a:t>29</a:t>
            </a:r>
            <a:r>
              <a:rPr lang="en-US" dirty="0"/>
              <a:t>(4), 405-421</a:t>
            </a:r>
            <a:r>
              <a:rPr lang="en-US" dirty="0" smtClean="0"/>
              <a:t>.</a:t>
            </a:r>
          </a:p>
          <a:p>
            <a:r>
              <a:rPr lang="en-US" dirty="0"/>
              <a:t>Holland, P., Teicher, J., &amp; Donaghey, J. (Eds.). (2019). </a:t>
            </a:r>
            <a:r>
              <a:rPr lang="en-US" i="1" dirty="0"/>
              <a:t>Employee voice at work</a:t>
            </a:r>
            <a:r>
              <a:rPr lang="en-US" dirty="0"/>
              <a:t> (pp. 73-89). Berlin/Heidelberg, Germany: Springer</a:t>
            </a:r>
            <a:r>
              <a:rPr lang="en-US" dirty="0" smtClean="0"/>
              <a:t>.</a:t>
            </a:r>
          </a:p>
          <a:p>
            <a:r>
              <a:rPr lang="en-US" dirty="0"/>
              <a:t>Fakhfakh, F., Perotin, V., &amp; Robinson, A. (2011). Workplace change and productivity: does employee voice make a difference?. In </a:t>
            </a:r>
            <a:r>
              <a:rPr lang="en-US" i="1" dirty="0"/>
              <a:t>The Role of Collective Bargaining in the Global Economy</a:t>
            </a:r>
            <a:r>
              <a:rPr lang="en-US" dirty="0"/>
              <a:t>. Edward Elgar Publishing</a:t>
            </a:r>
            <a:r>
              <a:rPr lang="en-US" dirty="0" smtClean="0"/>
              <a:t>.</a:t>
            </a:r>
          </a:p>
          <a:p>
            <a:r>
              <a:rPr lang="en-US" dirty="0"/>
              <a:t>Wilkinson, A., Barry, M., &amp; Morrison, E. (2020). Toward an integration of research on employee voice. </a:t>
            </a:r>
            <a:r>
              <a:rPr lang="en-US" i="1" dirty="0"/>
              <a:t>Human Resource Management Review</a:t>
            </a:r>
            <a:r>
              <a:rPr lang="en-US" dirty="0"/>
              <a:t>, </a:t>
            </a:r>
            <a:r>
              <a:rPr lang="en-US" i="1" dirty="0"/>
              <a:t>30</a:t>
            </a:r>
            <a:r>
              <a:rPr lang="en-US" dirty="0"/>
              <a:t>(1), 100677</a:t>
            </a:r>
            <a:r>
              <a:rPr lang="en-US" dirty="0" smtClean="0"/>
              <a:t>.</a:t>
            </a:r>
          </a:p>
          <a:p>
            <a:r>
              <a:rPr lang="en-US" dirty="0"/>
              <a:t>Singh, S., &amp; Vanka, S. (2019). Voice matters: why HR should listen to employee voice?. </a:t>
            </a:r>
            <a:r>
              <a:rPr lang="en-US" i="1" dirty="0"/>
              <a:t>Strategic HR Review</a:t>
            </a:r>
            <a:r>
              <a:rPr lang="en-US" dirty="0"/>
              <a:t>, </a:t>
            </a:r>
            <a:r>
              <a:rPr lang="en-US" i="1" dirty="0"/>
              <a:t>18</a:t>
            </a:r>
            <a:r>
              <a:rPr lang="en-US" dirty="0"/>
              <a:t>(6), 268-271.</a:t>
            </a:r>
          </a:p>
        </p:txBody>
      </p:sp>
    </p:spTree>
    <p:extLst>
      <p:ext uri="{BB962C8B-B14F-4D97-AF65-F5344CB8AC3E}">
        <p14:creationId xmlns:p14="http://schemas.microsoft.com/office/powerpoint/2010/main" val="65919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r>
              <a:rPr lang="en-US" dirty="0"/>
              <a:t>Brief overview of the importance of employee voice in the workplace:</a:t>
            </a:r>
          </a:p>
          <a:p>
            <a:pPr lvl="1"/>
            <a:r>
              <a:rPr lang="en-US" dirty="0"/>
              <a:t>Employee voice refers to the ability of employees to express their opinions, concerns, and ideas freely within the workplace environment.</a:t>
            </a:r>
          </a:p>
          <a:p>
            <a:pPr lvl="1"/>
            <a:r>
              <a:rPr lang="en-US" dirty="0"/>
              <a:t>It plays a crucial role in fostering employee engagement, satisfaction, and organizational success.</a:t>
            </a:r>
          </a:p>
          <a:p>
            <a:r>
              <a:rPr lang="en-US" dirty="0"/>
              <a:t>Definition of "Protected Concerted Activities" and its significance:</a:t>
            </a:r>
          </a:p>
          <a:p>
            <a:pPr lvl="1"/>
            <a:r>
              <a:rPr lang="en-US" dirty="0"/>
              <a:t>"Protected Concerted Activities" are actions taken by employees to address work-related issues collectively, such as discussing wages, working conditions, or engaging in union activities.</a:t>
            </a:r>
          </a:p>
          <a:p>
            <a:pPr lvl="1"/>
            <a:r>
              <a:rPr lang="en-US" dirty="0"/>
              <a:t>These activities are protected by labor laws, including the National Labor Relations Act (NLRA), to ensure that employees can voice their concerns without fear of retaliation.</a:t>
            </a:r>
          </a:p>
          <a:p>
            <a:endParaRPr lang="en-US" dirty="0"/>
          </a:p>
        </p:txBody>
      </p:sp>
    </p:spTree>
    <p:extLst>
      <p:ext uri="{BB962C8B-B14F-4D97-AF65-F5344CB8AC3E}">
        <p14:creationId xmlns:p14="http://schemas.microsoft.com/office/powerpoint/2010/main" val="22267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Framework</a:t>
            </a:r>
            <a:endParaRPr lang="en-US" dirty="0"/>
          </a:p>
        </p:txBody>
      </p:sp>
      <p:sp>
        <p:nvSpPr>
          <p:cNvPr id="3" name="Content Placeholder 2"/>
          <p:cNvSpPr>
            <a:spLocks noGrp="1"/>
          </p:cNvSpPr>
          <p:nvPr>
            <p:ph idx="1"/>
          </p:nvPr>
        </p:nvSpPr>
        <p:spPr/>
        <p:txBody>
          <a:bodyPr/>
          <a:lstStyle/>
          <a:p>
            <a:r>
              <a:rPr lang="en-US" dirty="0"/>
              <a:t>Overview of relevant laws and regulations protecting employee rights:</a:t>
            </a:r>
          </a:p>
          <a:p>
            <a:pPr lvl="1"/>
            <a:r>
              <a:rPr lang="en-US" dirty="0"/>
              <a:t>National Labor Relations Act (NLRA): Protects the rights of employees to engage in concerted activities for mutual aid and protection.</a:t>
            </a:r>
          </a:p>
          <a:p>
            <a:pPr lvl="1"/>
            <a:r>
              <a:rPr lang="en-US" dirty="0"/>
              <a:t>Title VII of the Civil Rights Act: Prohibits discrimination based on race, color, religion, sex, or national origin.</a:t>
            </a:r>
          </a:p>
          <a:p>
            <a:r>
              <a:rPr lang="en-US" dirty="0"/>
              <a:t>Explanation of what activities are considered protected under the law:</a:t>
            </a:r>
          </a:p>
          <a:p>
            <a:pPr lvl="1"/>
            <a:r>
              <a:rPr lang="en-US" dirty="0"/>
              <a:t>Discusses activities such as discussing wages, working conditions, safety concerns, and organizing collective actions.</a:t>
            </a:r>
          </a:p>
          <a:p>
            <a:endParaRPr lang="en-US" dirty="0"/>
          </a:p>
        </p:txBody>
      </p:sp>
    </p:spTree>
    <p:extLst>
      <p:ext uri="{BB962C8B-B14F-4D97-AF65-F5344CB8AC3E}">
        <p14:creationId xmlns:p14="http://schemas.microsoft.com/office/powerpoint/2010/main" val="86363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Employees Can Say</a:t>
            </a:r>
            <a:endParaRPr lang="en-US" dirty="0"/>
          </a:p>
        </p:txBody>
      </p:sp>
      <p:sp>
        <p:nvSpPr>
          <p:cNvPr id="3" name="Content Placeholder 2"/>
          <p:cNvSpPr>
            <a:spLocks noGrp="1"/>
          </p:cNvSpPr>
          <p:nvPr>
            <p:ph idx="1"/>
          </p:nvPr>
        </p:nvSpPr>
        <p:spPr/>
        <p:txBody>
          <a:bodyPr/>
          <a:lstStyle/>
          <a:p>
            <a:r>
              <a:rPr lang="en-US" dirty="0"/>
              <a:t>Clear guidelines on what employees can openly discuss about their coworkers, supervisors, and employer:</a:t>
            </a:r>
          </a:p>
          <a:p>
            <a:pPr lvl="1"/>
            <a:r>
              <a:rPr lang="en-US" dirty="0"/>
              <a:t>Employees can discuss wages, benefits, working hours, safety concerns, and other terms of employment.</a:t>
            </a:r>
          </a:p>
          <a:p>
            <a:r>
              <a:rPr lang="en-US" dirty="0"/>
              <a:t>Examples of protected speech in the workplace:</a:t>
            </a:r>
          </a:p>
          <a:p>
            <a:pPr lvl="1"/>
            <a:r>
              <a:rPr lang="en-US" dirty="0"/>
              <a:t>Sharing opinions about company policies, advocating for better working conditions, and participating in union activities.</a:t>
            </a:r>
          </a:p>
          <a:p>
            <a:endParaRPr lang="en-US" dirty="0"/>
          </a:p>
        </p:txBody>
      </p:sp>
    </p:spTree>
    <p:extLst>
      <p:ext uri="{BB962C8B-B14F-4D97-AF65-F5344CB8AC3E}">
        <p14:creationId xmlns:p14="http://schemas.microsoft.com/office/powerpoint/2010/main" val="388280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Employees Cannot Say</a:t>
            </a:r>
            <a:endParaRPr lang="en-US" dirty="0"/>
          </a:p>
        </p:txBody>
      </p:sp>
      <p:sp>
        <p:nvSpPr>
          <p:cNvPr id="3" name="Content Placeholder 2"/>
          <p:cNvSpPr>
            <a:spLocks noGrp="1"/>
          </p:cNvSpPr>
          <p:nvPr>
            <p:ph idx="1"/>
          </p:nvPr>
        </p:nvSpPr>
        <p:spPr/>
        <p:txBody>
          <a:bodyPr/>
          <a:lstStyle/>
          <a:p>
            <a:r>
              <a:rPr lang="en-US" dirty="0"/>
              <a:t>Explanation of restrictions on employee speech:</a:t>
            </a:r>
          </a:p>
          <a:p>
            <a:pPr lvl="1"/>
            <a:r>
              <a:rPr lang="en-US" dirty="0"/>
              <a:t>Speech that incites violence, harassment, discrimination, or divulges confidential information is not protected.</a:t>
            </a:r>
          </a:p>
          <a:p>
            <a:r>
              <a:rPr lang="en-US" dirty="0"/>
              <a:t>Examples of speech that may not be protected or may lead to disciplinary action:</a:t>
            </a:r>
          </a:p>
          <a:p>
            <a:pPr lvl="1"/>
            <a:r>
              <a:rPr lang="en-US" dirty="0"/>
              <a:t>Making false statements about coworkers, spreading malicious rumors, disclosing trade secrets, or engaging in discriminatory language.</a:t>
            </a:r>
          </a:p>
          <a:p>
            <a:endParaRPr lang="en-US" dirty="0"/>
          </a:p>
        </p:txBody>
      </p:sp>
    </p:spTree>
    <p:extLst>
      <p:ext uri="{BB962C8B-B14F-4D97-AF65-F5344CB8AC3E}">
        <p14:creationId xmlns:p14="http://schemas.microsoft.com/office/powerpoint/2010/main" val="81246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Visual: Table</a:t>
            </a:r>
            <a:endParaRPr lang="en-US" dirty="0"/>
          </a:p>
        </p:txBody>
      </p:sp>
      <p:sp>
        <p:nvSpPr>
          <p:cNvPr id="3" name="Content Placeholder 2"/>
          <p:cNvSpPr>
            <a:spLocks noGrp="1"/>
          </p:cNvSpPr>
          <p:nvPr>
            <p:ph idx="1"/>
          </p:nvPr>
        </p:nvSpPr>
        <p:spPr/>
        <p:txBody>
          <a:bodyPr/>
          <a:lstStyle/>
          <a:p>
            <a:r>
              <a:rPr lang="en-US" dirty="0" smtClean="0"/>
              <a:t>Table </a:t>
            </a:r>
            <a:r>
              <a:rPr lang="en-US" dirty="0"/>
              <a:t>comparing protected and unprotected speech </a:t>
            </a:r>
            <a:r>
              <a:rPr lang="en-US" dirty="0" smtClean="0"/>
              <a:t>examples</a:t>
            </a:r>
          </a:p>
          <a:p>
            <a:endParaRPr lang="en-US" dirty="0" smtClean="0"/>
          </a:p>
          <a:p>
            <a:endParaRPr lang="en-US" dirty="0"/>
          </a:p>
        </p:txBody>
      </p:sp>
      <p:pic>
        <p:nvPicPr>
          <p:cNvPr id="5" name="Picture 4"/>
          <p:cNvPicPr>
            <a:picLocks noChangeAspect="1"/>
          </p:cNvPicPr>
          <p:nvPr/>
        </p:nvPicPr>
        <p:blipFill>
          <a:blip r:embed="rId3"/>
          <a:stretch>
            <a:fillRect/>
          </a:stretch>
        </p:blipFill>
        <p:spPr>
          <a:xfrm>
            <a:off x="2845856" y="2679032"/>
            <a:ext cx="7790060" cy="3593089"/>
          </a:xfrm>
          <a:prstGeom prst="rect">
            <a:avLst/>
          </a:prstGeom>
        </p:spPr>
      </p:pic>
    </p:spTree>
    <p:extLst>
      <p:ext uri="{BB962C8B-B14F-4D97-AF65-F5344CB8AC3E}">
        <p14:creationId xmlns:p14="http://schemas.microsoft.com/office/powerpoint/2010/main" val="138425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Protections</a:t>
            </a:r>
            <a:endParaRPr lang="en-US" dirty="0"/>
          </a:p>
        </p:txBody>
      </p:sp>
      <p:sp>
        <p:nvSpPr>
          <p:cNvPr id="3" name="Content Placeholder 2"/>
          <p:cNvSpPr>
            <a:spLocks noGrp="1"/>
          </p:cNvSpPr>
          <p:nvPr>
            <p:ph idx="1"/>
          </p:nvPr>
        </p:nvSpPr>
        <p:spPr/>
        <p:txBody>
          <a:bodyPr/>
          <a:lstStyle/>
          <a:p>
            <a:r>
              <a:rPr lang="en-US" dirty="0"/>
              <a:t>Overview of the protections offered to employees who engage in protected concerted activities:</a:t>
            </a:r>
          </a:p>
          <a:p>
            <a:pPr lvl="1"/>
            <a:r>
              <a:rPr lang="en-US" dirty="0"/>
              <a:t>Protection against retaliation, discrimination, or adverse actions by employers.</a:t>
            </a:r>
          </a:p>
          <a:p>
            <a:r>
              <a:rPr lang="en-US" dirty="0"/>
              <a:t>Examples of successful cases where employee rights were upheld:</a:t>
            </a:r>
          </a:p>
          <a:p>
            <a:pPr lvl="1"/>
            <a:r>
              <a:rPr lang="en-US" dirty="0"/>
              <a:t>Highlight real-world cases where employees' rights to engage in protected activities were defended and upheld by legal authorities.</a:t>
            </a:r>
          </a:p>
          <a:p>
            <a:endParaRPr lang="en-US" dirty="0"/>
          </a:p>
        </p:txBody>
      </p:sp>
    </p:spTree>
    <p:extLst>
      <p:ext uri="{BB962C8B-B14F-4D97-AF65-F5344CB8AC3E}">
        <p14:creationId xmlns:p14="http://schemas.microsoft.com/office/powerpoint/2010/main" val="229609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Employer Obligations</a:t>
            </a:r>
            <a:endParaRPr lang="en-US" dirty="0"/>
          </a:p>
        </p:txBody>
      </p:sp>
      <p:sp>
        <p:nvSpPr>
          <p:cNvPr id="3" name="Content Placeholder 2"/>
          <p:cNvSpPr>
            <a:spLocks noGrp="1"/>
          </p:cNvSpPr>
          <p:nvPr>
            <p:ph idx="1"/>
          </p:nvPr>
        </p:nvSpPr>
        <p:spPr/>
        <p:txBody>
          <a:bodyPr/>
          <a:lstStyle/>
          <a:p>
            <a:r>
              <a:rPr lang="en-US" dirty="0"/>
              <a:t>Explanation of the responsibilities of employers in upholding employee rights:</a:t>
            </a:r>
          </a:p>
          <a:p>
            <a:pPr lvl="1"/>
            <a:r>
              <a:rPr lang="en-US" dirty="0"/>
              <a:t>Duty to respect and protect employees' rights to engage in protected activities without fear of reprisal.</a:t>
            </a:r>
          </a:p>
          <a:p>
            <a:r>
              <a:rPr lang="en-US" dirty="0"/>
              <a:t>Discussion on creating a positive and open work environment:</a:t>
            </a:r>
          </a:p>
          <a:p>
            <a:pPr lvl="1"/>
            <a:r>
              <a:rPr lang="en-US" dirty="0"/>
              <a:t>Emphasize the importance of fostering a culture of open communication, respect, and mutual understanding between employers and employees.</a:t>
            </a:r>
          </a:p>
          <a:p>
            <a:endParaRPr lang="en-US" dirty="0"/>
          </a:p>
        </p:txBody>
      </p:sp>
    </p:spTree>
    <p:extLst>
      <p:ext uri="{BB962C8B-B14F-4D97-AF65-F5344CB8AC3E}">
        <p14:creationId xmlns:p14="http://schemas.microsoft.com/office/powerpoint/2010/main" val="239234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Visual: Pie 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5693740"/>
              </p:ext>
            </p:extLst>
          </p:nvPr>
        </p:nvGraphicFramePr>
        <p:xfrm>
          <a:off x="1301858" y="1518834"/>
          <a:ext cx="10202755" cy="50989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29423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185</TotalTime>
  <Words>1415</Words>
  <Application>Microsoft Office PowerPoint</Application>
  <PresentationFormat>Widescreen</PresentationFormat>
  <Paragraphs>100</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Wisp</vt:lpstr>
      <vt:lpstr>TRIDENT UNIVERSITY</vt:lpstr>
      <vt:lpstr>Introduction</vt:lpstr>
      <vt:lpstr>Legal Framework</vt:lpstr>
      <vt:lpstr>What Employees Can Say</vt:lpstr>
      <vt:lpstr>What Employees Cannot Say</vt:lpstr>
      <vt:lpstr>Visual: Table</vt:lpstr>
      <vt:lpstr>Employee Protections</vt:lpstr>
      <vt:lpstr>Employer Obligations</vt:lpstr>
      <vt:lpstr>Visual: Pie Chart</vt:lpstr>
      <vt:lpstr>Case Study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11</cp:revision>
  <dcterms:created xsi:type="dcterms:W3CDTF">2024-05-14T10:34:37Z</dcterms:created>
  <dcterms:modified xsi:type="dcterms:W3CDTF">2024-05-15T14:19:47Z</dcterms:modified>
</cp:coreProperties>
</file>