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6" r:id="rId4"/>
    <p:sldId id="258" r:id="rId5"/>
    <p:sldId id="267" r:id="rId6"/>
    <p:sldId id="259" r:id="rId7"/>
    <p:sldId id="268" r:id="rId8"/>
    <p:sldId id="269" r:id="rId9"/>
    <p:sldId id="260" r:id="rId10"/>
    <p:sldId id="261" r:id="rId11"/>
    <p:sldId id="262" r:id="rId12"/>
    <p:sldId id="263"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364" autoAdjust="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EC9D5-75A2-4415-961C-AEBADA26BDD3}"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DA5EB-CDAC-4D67-B988-97C9719C0113}" type="slidenum">
              <a:rPr lang="en-US" smtClean="0"/>
              <a:t>‹#›</a:t>
            </a:fld>
            <a:endParaRPr lang="en-US"/>
          </a:p>
        </p:txBody>
      </p:sp>
    </p:spTree>
    <p:extLst>
      <p:ext uri="{BB962C8B-B14F-4D97-AF65-F5344CB8AC3E}">
        <p14:creationId xmlns:p14="http://schemas.microsoft.com/office/powerpoint/2010/main" val="7633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smtClean="0">
                <a:solidFill>
                  <a:schemeClr val="tx1"/>
                </a:solidFill>
                <a:effectLst/>
                <a:latin typeface="+mn-lt"/>
                <a:ea typeface="+mn-ea"/>
                <a:cs typeface="+mn-cs"/>
              </a:rPr>
              <a:t>360 degree appraisal, also referred to as a </a:t>
            </a:r>
            <a:r>
              <a:rPr lang="en-US" sz="1200" b="0" i="0" u="none" strike="noStrike" kern="1200" dirty="0" smtClean="0">
                <a:solidFill>
                  <a:schemeClr val="tx1"/>
                </a:solidFill>
                <a:effectLst/>
                <a:latin typeface="+mn-lt"/>
                <a:ea typeface="+mn-ea"/>
                <a:cs typeface="+mn-cs"/>
              </a:rPr>
              <a:t>360 degree feedback</a:t>
            </a:r>
            <a:r>
              <a:rPr lang="en-US" sz="1200" b="0" i="0" u="none" strike="noStrike" kern="1200" baseline="0" dirty="0" smtClean="0">
                <a:solidFill>
                  <a:schemeClr val="tx1"/>
                </a:solidFill>
                <a:effectLst/>
                <a:latin typeface="+mn-lt"/>
                <a:ea typeface="+mn-ea"/>
                <a:cs typeface="+mn-cs"/>
              </a:rPr>
              <a:t> </a:t>
            </a:r>
            <a:r>
              <a:rPr lang="en-US" sz="1200" b="0" i="0" u="none" kern="1200" dirty="0" smtClean="0">
                <a:solidFill>
                  <a:schemeClr val="tx1"/>
                </a:solidFill>
                <a:effectLst/>
                <a:latin typeface="+mn-lt"/>
                <a:ea typeface="+mn-ea"/>
                <a:cs typeface="+mn-cs"/>
              </a:rPr>
              <a:t>system or multi-rater feedback, is a comprehensive performance evaluation process that gathers frequent feedback from multiple sources. </a:t>
            </a:r>
            <a:endParaRPr lang="en-US" b="0" u="none" dirty="0">
              <a:solidFill>
                <a:schemeClr val="tx1"/>
              </a:solidFill>
            </a:endParaRPr>
          </a:p>
        </p:txBody>
      </p:sp>
      <p:sp>
        <p:nvSpPr>
          <p:cNvPr id="4" name="Slide Number Placeholder 3"/>
          <p:cNvSpPr>
            <a:spLocks noGrp="1"/>
          </p:cNvSpPr>
          <p:nvPr>
            <p:ph type="sldNum" sz="quarter" idx="10"/>
          </p:nvPr>
        </p:nvSpPr>
        <p:spPr/>
        <p:txBody>
          <a:bodyPr/>
          <a:lstStyle/>
          <a:p>
            <a:fld id="{CF2DA5EB-CDAC-4D67-B988-97C9719C0113}" type="slidenum">
              <a:rPr lang="en-US" smtClean="0"/>
              <a:t>2</a:t>
            </a:fld>
            <a:endParaRPr lang="en-US"/>
          </a:p>
        </p:txBody>
      </p:sp>
    </p:spTree>
    <p:extLst>
      <p:ext uri="{BB962C8B-B14F-4D97-AF65-F5344CB8AC3E}">
        <p14:creationId xmlns:p14="http://schemas.microsoft.com/office/powerpoint/2010/main" val="905856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Constructive Feedback:</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Specific Areas for Improvement:</a:t>
            </a:r>
            <a:r>
              <a:rPr lang="en-US" sz="1200" b="0" i="0" kern="1200" dirty="0" smtClean="0">
                <a:solidFill>
                  <a:schemeClr val="tx1"/>
                </a:solidFill>
                <a:effectLst/>
                <a:latin typeface="+mn-lt"/>
                <a:ea typeface="+mn-ea"/>
                <a:cs typeface="+mn-cs"/>
              </a:rPr>
              <a:t> Constructive feedback identifies specific areas where employees can improve their performance. By providing clear and actionable feedback, employees gain clarity on what they need to focus on and how they can enhance their skills or behaviors.</a:t>
            </a:r>
          </a:p>
          <a:p>
            <a:pPr lvl="1"/>
            <a:r>
              <a:rPr lang="en-US" sz="1200" b="1" i="0" kern="1200" dirty="0" smtClean="0">
                <a:solidFill>
                  <a:schemeClr val="tx1"/>
                </a:solidFill>
                <a:effectLst/>
                <a:latin typeface="+mn-lt"/>
                <a:ea typeface="+mn-ea"/>
                <a:cs typeface="+mn-cs"/>
              </a:rPr>
              <a:t>Resources for Development:</a:t>
            </a:r>
            <a:r>
              <a:rPr lang="en-US" sz="1200" b="0" i="0" kern="1200" dirty="0" smtClean="0">
                <a:solidFill>
                  <a:schemeClr val="tx1"/>
                </a:solidFill>
                <a:effectLst/>
                <a:latin typeface="+mn-lt"/>
                <a:ea typeface="+mn-ea"/>
                <a:cs typeface="+mn-cs"/>
              </a:rPr>
              <a:t> Along with feedback, offering resources such as training programs, workshops, or online courses equips employees with the tools and knowledge they need to address their areas for improvement effectively. This support demonstrates the organization's commitment to employee development and success.</a:t>
            </a:r>
          </a:p>
          <a:p>
            <a:r>
              <a:rPr lang="en-US" sz="1200" b="1" i="0" kern="1200" dirty="0" smtClean="0">
                <a:solidFill>
                  <a:schemeClr val="tx1"/>
                </a:solidFill>
                <a:effectLst/>
                <a:latin typeface="+mn-lt"/>
                <a:ea typeface="+mn-ea"/>
                <a:cs typeface="+mn-cs"/>
              </a:rPr>
              <a:t>Performance Improvement Plan (PIP):</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Actionable Steps and Timelines:</a:t>
            </a:r>
            <a:r>
              <a:rPr lang="en-US" sz="1200" b="0" i="0" kern="1200" dirty="0" smtClean="0">
                <a:solidFill>
                  <a:schemeClr val="tx1"/>
                </a:solidFill>
                <a:effectLst/>
                <a:latin typeface="+mn-lt"/>
                <a:ea typeface="+mn-ea"/>
                <a:cs typeface="+mn-cs"/>
              </a:rPr>
              <a:t> A performance improvement plan outlines concrete steps that employees can take to address their deficiencies. By setting clear objectives, timelines, and performance goals, employees understand what is expected of them and how they can track their progress towards improvement.</a:t>
            </a:r>
          </a:p>
          <a:p>
            <a:pPr lvl="1"/>
            <a:r>
              <a:rPr lang="en-US" sz="1200" b="1" i="0" kern="1200" dirty="0" smtClean="0">
                <a:solidFill>
                  <a:schemeClr val="tx1"/>
                </a:solidFill>
                <a:effectLst/>
                <a:latin typeface="+mn-lt"/>
                <a:ea typeface="+mn-ea"/>
                <a:cs typeface="+mn-cs"/>
              </a:rPr>
              <a:t>Accountability:</a:t>
            </a:r>
            <a:r>
              <a:rPr lang="en-US" sz="1200" b="0" i="0" kern="1200" dirty="0" smtClean="0">
                <a:solidFill>
                  <a:schemeClr val="tx1"/>
                </a:solidFill>
                <a:effectLst/>
                <a:latin typeface="+mn-lt"/>
                <a:ea typeface="+mn-ea"/>
                <a:cs typeface="+mn-cs"/>
              </a:rPr>
              <a:t> PIPs create accountability for both employees and managers by establishing measurable targets and monitoring mechanisms. Regular check-ins and progress reviews ensure that employees stay on track with their development goals and receive the necessary support and guidance along the way.</a:t>
            </a:r>
          </a:p>
          <a:p>
            <a:r>
              <a:rPr lang="en-US" sz="1200" b="1" i="0" kern="1200" dirty="0" smtClean="0">
                <a:solidFill>
                  <a:schemeClr val="tx1"/>
                </a:solidFill>
                <a:effectLst/>
                <a:latin typeface="+mn-lt"/>
                <a:ea typeface="+mn-ea"/>
                <a:cs typeface="+mn-cs"/>
              </a:rPr>
              <a:t>Continued Support:</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Coaching and Mentorship:</a:t>
            </a:r>
            <a:r>
              <a:rPr lang="en-US" sz="1200" b="0" i="0" kern="1200" dirty="0" smtClean="0">
                <a:solidFill>
                  <a:schemeClr val="tx1"/>
                </a:solidFill>
                <a:effectLst/>
                <a:latin typeface="+mn-lt"/>
                <a:ea typeface="+mn-ea"/>
                <a:cs typeface="+mn-cs"/>
              </a:rPr>
              <a:t> Offering coaching or mentorship opportunities allows employees to receive personalized guidance and support from experienced colleagues or managers. This one-on-one interaction fosters professional growth, builds confidence, and accelerates skill development.</a:t>
            </a:r>
          </a:p>
          <a:p>
            <a:pPr lvl="1"/>
            <a:r>
              <a:rPr lang="en-US" sz="1200" b="1" i="0" kern="1200" dirty="0" smtClean="0">
                <a:solidFill>
                  <a:schemeClr val="tx1"/>
                </a:solidFill>
                <a:effectLst/>
                <a:latin typeface="+mn-lt"/>
                <a:ea typeface="+mn-ea"/>
                <a:cs typeface="+mn-cs"/>
              </a:rPr>
              <a:t>Training Opportunities:</a:t>
            </a:r>
            <a:r>
              <a:rPr lang="en-US" sz="1200" b="0" i="0" kern="1200" dirty="0" smtClean="0">
                <a:solidFill>
                  <a:schemeClr val="tx1"/>
                </a:solidFill>
                <a:effectLst/>
                <a:latin typeface="+mn-lt"/>
                <a:ea typeface="+mn-ea"/>
                <a:cs typeface="+mn-cs"/>
              </a:rPr>
              <a:t> Continued support also involves providing access to relevant training opportunities that align with employees' development needs. Whether through internal workshops, external seminars, or online resources, ongoing training helps employees stay updated on industry trends and best practices while enhancing their competencies.</a:t>
            </a:r>
          </a:p>
          <a:p>
            <a:pPr lvl="1"/>
            <a:r>
              <a:rPr lang="en-US" sz="1200" b="1" i="0" kern="1200" dirty="0" smtClean="0">
                <a:solidFill>
                  <a:schemeClr val="tx1"/>
                </a:solidFill>
                <a:effectLst/>
                <a:latin typeface="+mn-lt"/>
                <a:ea typeface="+mn-ea"/>
                <a:cs typeface="+mn-cs"/>
              </a:rPr>
              <a:t>Feedback and Recognition:</a:t>
            </a:r>
            <a:r>
              <a:rPr lang="en-US" sz="1200" b="0" i="0" kern="1200" dirty="0" smtClean="0">
                <a:solidFill>
                  <a:schemeClr val="tx1"/>
                </a:solidFill>
                <a:effectLst/>
                <a:latin typeface="+mn-lt"/>
                <a:ea typeface="+mn-ea"/>
                <a:cs typeface="+mn-cs"/>
              </a:rPr>
              <a:t> Regular feedback sessions provide employees with ongoing guidance and encouragement, reinforcing positive behaviors and addressing any challenges or setbacks. Recognizing and celebrating progress and achievements along the way boosts morale, motivation, and engagement.</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11</a:t>
            </a:fld>
            <a:endParaRPr lang="en-US"/>
          </a:p>
        </p:txBody>
      </p:sp>
    </p:spTree>
    <p:extLst>
      <p:ext uri="{BB962C8B-B14F-4D97-AF65-F5344CB8AC3E}">
        <p14:creationId xmlns:p14="http://schemas.microsoft.com/office/powerpoint/2010/main" val="168234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Training for Raters: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Constructive Feedback:</a:t>
            </a:r>
            <a:r>
              <a:rPr lang="en-US" sz="1200" b="0" i="0" kern="1200" dirty="0" smtClean="0">
                <a:solidFill>
                  <a:schemeClr val="tx1"/>
                </a:solidFill>
                <a:effectLst/>
                <a:latin typeface="+mn-lt"/>
                <a:ea typeface="+mn-ea"/>
                <a:cs typeface="+mn-cs"/>
              </a:rPr>
              <a:t> Providing training for raters ensures that they understand the importance of delivering feedback in a constructive manner. Raters learn how to focus on specific behaviors and performance outcomes rather than personal characteristics. This helps maintain a positive and supportive environment conducive to employee growth and development.</a:t>
            </a:r>
          </a:p>
          <a:p>
            <a:pPr lvl="1"/>
            <a:r>
              <a:rPr lang="en-US" sz="1200" b="1" i="0" kern="1200" dirty="0" smtClean="0">
                <a:solidFill>
                  <a:schemeClr val="tx1"/>
                </a:solidFill>
                <a:effectLst/>
                <a:latin typeface="+mn-lt"/>
                <a:ea typeface="+mn-ea"/>
                <a:cs typeface="+mn-cs"/>
              </a:rPr>
              <a:t>Unbiased Feedback:</a:t>
            </a:r>
            <a:r>
              <a:rPr lang="en-US" sz="1200" b="0" i="0" kern="1200" dirty="0" smtClean="0">
                <a:solidFill>
                  <a:schemeClr val="tx1"/>
                </a:solidFill>
                <a:effectLst/>
                <a:latin typeface="+mn-lt"/>
                <a:ea typeface="+mn-ea"/>
                <a:cs typeface="+mn-cs"/>
              </a:rPr>
              <a:t> Training helps raters recognize and mitigate biases that may influence their evaluations. By understanding the importance of objectivity and fairness, raters can provide feedback based on observable facts and performance metrics rather than subjective opinions or stereotypes.</a:t>
            </a:r>
          </a:p>
          <a:p>
            <a:r>
              <a:rPr lang="en-US" sz="1200" b="1" i="0" kern="1200" dirty="0" smtClean="0">
                <a:solidFill>
                  <a:schemeClr val="tx1"/>
                </a:solidFill>
                <a:effectLst/>
                <a:latin typeface="+mn-lt"/>
                <a:ea typeface="+mn-ea"/>
                <a:cs typeface="+mn-cs"/>
              </a:rPr>
              <a:t>Calibration Sessions: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Consistency and Fairness:</a:t>
            </a:r>
            <a:r>
              <a:rPr lang="en-US" sz="1200" b="0" i="0" kern="1200" dirty="0" smtClean="0">
                <a:solidFill>
                  <a:schemeClr val="tx1"/>
                </a:solidFill>
                <a:effectLst/>
                <a:latin typeface="+mn-lt"/>
                <a:ea typeface="+mn-ea"/>
                <a:cs typeface="+mn-cs"/>
              </a:rPr>
              <a:t> Calibration sessions allow raters to review feedback data collectively and ensure consistency and fairness in ratings across the organization. By discussing and aligning on evaluation criteria and performance standards, calibration sessions help minimize discrepancies in ratings and promote equity in the appraisal process.</a:t>
            </a:r>
          </a:p>
          <a:p>
            <a:pPr lvl="1"/>
            <a:r>
              <a:rPr lang="en-US" sz="1200" b="1" i="0" kern="1200" dirty="0" smtClean="0">
                <a:solidFill>
                  <a:schemeClr val="tx1"/>
                </a:solidFill>
                <a:effectLst/>
                <a:latin typeface="+mn-lt"/>
                <a:ea typeface="+mn-ea"/>
                <a:cs typeface="+mn-cs"/>
              </a:rPr>
              <a:t>Quality Assurance:</a:t>
            </a:r>
            <a:r>
              <a:rPr lang="en-US" sz="1200" b="0" i="0" kern="1200" dirty="0" smtClean="0">
                <a:solidFill>
                  <a:schemeClr val="tx1"/>
                </a:solidFill>
                <a:effectLst/>
                <a:latin typeface="+mn-lt"/>
                <a:ea typeface="+mn-ea"/>
                <a:cs typeface="+mn-cs"/>
              </a:rPr>
              <a:t> Calibration sessions serve as a quality assurance mechanism, enabling organizations to identify and address any inconsistencies or biases in the feedback provided by raters. This ensures that employees receive fair and accurate assessments of their performance, enhancing the credibility and reliability of the appraisal process.</a:t>
            </a:r>
          </a:p>
          <a:p>
            <a:r>
              <a:rPr lang="en-US" sz="1200" b="1" i="0" kern="1200" dirty="0" smtClean="0">
                <a:solidFill>
                  <a:schemeClr val="tx1"/>
                </a:solidFill>
                <a:effectLst/>
                <a:latin typeface="+mn-lt"/>
                <a:ea typeface="+mn-ea"/>
                <a:cs typeface="+mn-cs"/>
              </a:rPr>
              <a:t>Review Mechanisms:</a:t>
            </a:r>
            <a:endParaRPr lang="en-US" sz="1200" b="0" i="0" kern="1200" dirty="0" smtClean="0">
              <a:solidFill>
                <a:schemeClr val="tx1"/>
              </a:solidFill>
              <a:effectLst/>
              <a:latin typeface="+mn-lt"/>
              <a:ea typeface="+mn-ea"/>
              <a:cs typeface="+mn-cs"/>
            </a:endParaRPr>
          </a:p>
          <a:p>
            <a:pPr lvl="1"/>
            <a:r>
              <a:rPr lang="en-US" sz="1200" b="1" i="0" kern="1200" dirty="0" smtClean="0">
                <a:solidFill>
                  <a:schemeClr val="tx1"/>
                </a:solidFill>
                <a:effectLst/>
                <a:latin typeface="+mn-lt"/>
                <a:ea typeface="+mn-ea"/>
                <a:cs typeface="+mn-cs"/>
              </a:rPr>
              <a:t>Transparency and Accountability:</a:t>
            </a:r>
            <a:r>
              <a:rPr lang="en-US" sz="1200" b="0" i="0" kern="1200" dirty="0" smtClean="0">
                <a:solidFill>
                  <a:schemeClr val="tx1"/>
                </a:solidFill>
                <a:effectLst/>
                <a:latin typeface="+mn-lt"/>
                <a:ea typeface="+mn-ea"/>
                <a:cs typeface="+mn-cs"/>
              </a:rPr>
              <a:t> Implementing review mechanisms empowers employees to challenge feedback that they believe to be inaccurate or unfair. By providing a transparent and formalized process for feedback review, organizations demonstrate their commitment to fairness and accountability in the performance appraisal process.</a:t>
            </a:r>
          </a:p>
          <a:p>
            <a:pPr lvl="1"/>
            <a:r>
              <a:rPr lang="en-US" sz="1200" b="1" i="0" kern="1200" dirty="0" smtClean="0">
                <a:solidFill>
                  <a:schemeClr val="tx1"/>
                </a:solidFill>
                <a:effectLst/>
                <a:latin typeface="+mn-lt"/>
                <a:ea typeface="+mn-ea"/>
                <a:cs typeface="+mn-cs"/>
              </a:rPr>
              <a:t>Employee Voice:</a:t>
            </a:r>
            <a:r>
              <a:rPr lang="en-US" sz="1200" b="0" i="0" kern="1200" dirty="0" smtClean="0">
                <a:solidFill>
                  <a:schemeClr val="tx1"/>
                </a:solidFill>
                <a:effectLst/>
                <a:latin typeface="+mn-lt"/>
                <a:ea typeface="+mn-ea"/>
                <a:cs typeface="+mn-cs"/>
              </a:rPr>
              <a:t> Review mechanisms give employees a voice in the appraisal process, allowing them to express their perspectives and provide additional context to their performance ratings. This promotes trust and confidence in the fairness of the evaluation process and encourages open communication between employees and management.</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12</a:t>
            </a:fld>
            <a:endParaRPr lang="en-US"/>
          </a:p>
        </p:txBody>
      </p:sp>
    </p:spTree>
    <p:extLst>
      <p:ext uri="{BB962C8B-B14F-4D97-AF65-F5344CB8AC3E}">
        <p14:creationId xmlns:p14="http://schemas.microsoft.com/office/powerpoint/2010/main" val="2881840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360 degree appraisal offers a comprehensive and balanced approach to employee performance evaluation, promoting personal and professional growth. While it comes with challenges, it can be a valuable tool for organizations to improve individual and team performance when implemented effectively. </a:t>
            </a:r>
          </a:p>
          <a:p>
            <a:r>
              <a:rPr lang="en-US" sz="1200" b="0" i="0" kern="1200" dirty="0" smtClean="0">
                <a:solidFill>
                  <a:schemeClr val="tx1"/>
                </a:solidFill>
                <a:effectLst/>
                <a:latin typeface="+mn-lt"/>
                <a:ea typeface="+mn-ea"/>
                <a:cs typeface="+mn-cs"/>
              </a:rPr>
              <a:t>By fostering a culture of open communication, transparency, and continuous development, organizations can unlock the full potential of 360 degree appraisal to drive success and growth.</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13</a:t>
            </a:fld>
            <a:endParaRPr lang="en-US"/>
          </a:p>
        </p:txBody>
      </p:sp>
    </p:spTree>
    <p:extLst>
      <p:ext uri="{BB962C8B-B14F-4D97-AF65-F5344CB8AC3E}">
        <p14:creationId xmlns:p14="http://schemas.microsoft.com/office/powerpoint/2010/main" val="2306733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b="1" i="0" kern="1200" dirty="0" smtClean="0">
                <a:solidFill>
                  <a:schemeClr val="tx1"/>
                </a:solidFill>
                <a:effectLst/>
                <a:latin typeface="+mn-lt"/>
                <a:ea typeface="+mn-ea"/>
                <a:cs typeface="+mn-cs"/>
              </a:rPr>
              <a:t>Key Components of 360 Degree Appraisal</a:t>
            </a:r>
          </a:p>
          <a:p>
            <a:pPr marL="228600" indent="-228600" algn="just">
              <a:buFont typeface="+mj-lt"/>
              <a:buAutoNum type="arabicParenR"/>
            </a:pPr>
            <a:r>
              <a:rPr lang="en-US" sz="1200" b="1" i="0" kern="1200" dirty="0" smtClean="0">
                <a:solidFill>
                  <a:schemeClr val="tx1"/>
                </a:solidFill>
                <a:effectLst/>
                <a:latin typeface="+mn-lt"/>
                <a:ea typeface="+mn-ea"/>
                <a:cs typeface="+mn-cs"/>
              </a:rPr>
              <a:t>Self-Assessment:</a:t>
            </a:r>
            <a:r>
              <a:rPr lang="en-US" sz="1200" b="0" i="0" kern="1200" dirty="0" smtClean="0">
                <a:solidFill>
                  <a:schemeClr val="tx1"/>
                </a:solidFill>
                <a:effectLst/>
                <a:latin typeface="+mn-lt"/>
                <a:ea typeface="+mn-ea"/>
                <a:cs typeface="+mn-cs"/>
              </a:rPr>
              <a:t> The employee evaluates themselves, providing insight into their own perception of their strengths and weaknesses.</a:t>
            </a:r>
          </a:p>
          <a:p>
            <a:pPr marL="228600" indent="-228600" algn="just">
              <a:buFont typeface="+mj-lt"/>
              <a:buAutoNum type="arabicParenR"/>
            </a:pPr>
            <a:r>
              <a:rPr lang="en-US" sz="1200" b="1" i="0" kern="1200" dirty="0" smtClean="0">
                <a:solidFill>
                  <a:schemeClr val="tx1"/>
                </a:solidFill>
                <a:effectLst/>
                <a:latin typeface="+mn-lt"/>
                <a:ea typeface="+mn-ea"/>
                <a:cs typeface="+mn-cs"/>
              </a:rPr>
              <a:t>Manager Assessment:</a:t>
            </a:r>
            <a:r>
              <a:rPr lang="en-US" sz="1200" b="0" i="0" kern="1200" dirty="0" smtClean="0">
                <a:solidFill>
                  <a:schemeClr val="tx1"/>
                </a:solidFill>
                <a:effectLst/>
                <a:latin typeface="+mn-lt"/>
                <a:ea typeface="+mn-ea"/>
                <a:cs typeface="+mn-cs"/>
              </a:rPr>
              <a:t> Supervisors or managers provide feedback based on their observations of the employee’s performance review.</a:t>
            </a:r>
          </a:p>
          <a:p>
            <a:pPr marL="228600" indent="-228600" algn="just">
              <a:buFont typeface="+mj-lt"/>
              <a:buAutoNum type="arabicParenR"/>
            </a:pPr>
            <a:r>
              <a:rPr lang="en-US" sz="1200" b="1" i="0" kern="1200" dirty="0" smtClean="0">
                <a:solidFill>
                  <a:schemeClr val="tx1"/>
                </a:solidFill>
                <a:effectLst/>
                <a:latin typeface="+mn-lt"/>
                <a:ea typeface="+mn-ea"/>
                <a:cs typeface="+mn-cs"/>
              </a:rPr>
              <a:t>Peer Assessment:</a:t>
            </a:r>
            <a:r>
              <a:rPr lang="en-US" sz="1200" b="0" i="0" kern="1200" dirty="0" smtClean="0">
                <a:solidFill>
                  <a:schemeClr val="tx1"/>
                </a:solidFill>
                <a:effectLst/>
                <a:latin typeface="+mn-lt"/>
                <a:ea typeface="+mn-ea"/>
                <a:cs typeface="+mn-cs"/>
              </a:rPr>
              <a:t> Colleagues or coworkers assess the employee’s performance, offering a perspective from those who work closely with them.</a:t>
            </a:r>
          </a:p>
          <a:p>
            <a:pPr marL="228600" indent="-228600" algn="just">
              <a:buFont typeface="+mj-lt"/>
              <a:buAutoNum type="arabicParenR"/>
            </a:pPr>
            <a:r>
              <a:rPr lang="en-US" sz="1200" b="1" i="0" kern="1200" dirty="0" smtClean="0">
                <a:solidFill>
                  <a:schemeClr val="tx1"/>
                </a:solidFill>
                <a:effectLst/>
                <a:latin typeface="+mn-lt"/>
                <a:ea typeface="+mn-ea"/>
                <a:cs typeface="+mn-cs"/>
              </a:rPr>
              <a:t>Subordinate Assessment (if applicable):</a:t>
            </a:r>
            <a:r>
              <a:rPr lang="en-US" sz="1200" b="0" i="0" kern="1200" dirty="0" smtClean="0">
                <a:solidFill>
                  <a:schemeClr val="tx1"/>
                </a:solidFill>
                <a:effectLst/>
                <a:latin typeface="+mn-lt"/>
                <a:ea typeface="+mn-ea"/>
                <a:cs typeface="+mn-cs"/>
              </a:rPr>
              <a:t> In cases where the employee manages others, direct reports can offer feedback on their leadership and managerial skills.</a:t>
            </a:r>
          </a:p>
          <a:p>
            <a:pPr marL="228600" indent="-228600" algn="just">
              <a:buFont typeface="+mj-lt"/>
              <a:buAutoNum type="arabicParenR"/>
            </a:pPr>
            <a:r>
              <a:rPr lang="en-US" sz="1200" b="1" i="0" kern="1200" dirty="0" smtClean="0">
                <a:solidFill>
                  <a:schemeClr val="tx1"/>
                </a:solidFill>
                <a:effectLst/>
                <a:latin typeface="+mn-lt"/>
                <a:ea typeface="+mn-ea"/>
                <a:cs typeface="+mn-cs"/>
              </a:rPr>
              <a:t>External Stakeholder Assessment:</a:t>
            </a:r>
            <a:r>
              <a:rPr lang="en-US" sz="1200" b="0" i="0" kern="1200" dirty="0" smtClean="0">
                <a:solidFill>
                  <a:schemeClr val="tx1"/>
                </a:solidFill>
                <a:effectLst/>
                <a:latin typeface="+mn-lt"/>
                <a:ea typeface="+mn-ea"/>
                <a:cs typeface="+mn-cs"/>
              </a:rPr>
              <a:t> Clients, customers, or external partners may also provide feedback, offering an external perspective.</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3</a:t>
            </a:fld>
            <a:endParaRPr lang="en-US"/>
          </a:p>
        </p:txBody>
      </p:sp>
    </p:spTree>
    <p:extLst>
      <p:ext uri="{BB962C8B-B14F-4D97-AF65-F5344CB8AC3E}">
        <p14:creationId xmlns:p14="http://schemas.microsoft.com/office/powerpoint/2010/main" val="4173802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Comprehensive insights into strengths and weaknesses:</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360-degree feedback offers a holistic view of an individual's performance by gathering feedback from multiple sources such as supervisors, peers, subordinates, and even clients or external stakeholders.</a:t>
            </a:r>
          </a:p>
          <a:p>
            <a:pPr lvl="1"/>
            <a:r>
              <a:rPr lang="en-US" sz="1200" b="0" i="0" kern="1200" dirty="0" smtClean="0">
                <a:solidFill>
                  <a:schemeClr val="tx1"/>
                </a:solidFill>
                <a:effectLst/>
                <a:latin typeface="+mn-lt"/>
                <a:ea typeface="+mn-ea"/>
                <a:cs typeface="+mn-cs"/>
              </a:rPr>
              <a:t>This comprehensive approach provides a more accurate and well-rounded assessment of an individual's strengths and weaknesses compared to traditional top-down evaluations.</a:t>
            </a:r>
          </a:p>
          <a:p>
            <a:pPr lvl="1"/>
            <a:r>
              <a:rPr lang="en-US" sz="1200" b="0" i="0" kern="1200" dirty="0" smtClean="0">
                <a:solidFill>
                  <a:schemeClr val="tx1"/>
                </a:solidFill>
                <a:effectLst/>
                <a:latin typeface="+mn-lt"/>
                <a:ea typeface="+mn-ea"/>
                <a:cs typeface="+mn-cs"/>
              </a:rPr>
              <a:t>By collecting feedback from diverse perspectives, employees can gain insights into areas where they excel and areas that may require improvement, enabling them to make targeted efforts for professional development.</a:t>
            </a:r>
          </a:p>
          <a:p>
            <a:r>
              <a:rPr lang="en-US" sz="1200" b="1" i="0" kern="1200" dirty="0" smtClean="0">
                <a:solidFill>
                  <a:schemeClr val="tx1"/>
                </a:solidFill>
                <a:effectLst/>
                <a:latin typeface="+mn-lt"/>
                <a:ea typeface="+mn-ea"/>
                <a:cs typeface="+mn-cs"/>
              </a:rPr>
              <a:t>Developmental tool for employee growth:</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360-degree feedback serves as a valuable developmental tool by providing employees with actionable feedback and insights into their performance and behaviors.</a:t>
            </a:r>
          </a:p>
          <a:p>
            <a:pPr lvl="1"/>
            <a:r>
              <a:rPr lang="en-US" sz="1200" b="0" i="0" kern="1200" dirty="0" smtClean="0">
                <a:solidFill>
                  <a:schemeClr val="tx1"/>
                </a:solidFill>
                <a:effectLst/>
                <a:latin typeface="+mn-lt"/>
                <a:ea typeface="+mn-ea"/>
                <a:cs typeface="+mn-cs"/>
              </a:rPr>
              <a:t>The feedback collected through this process highlights specific areas where individuals can focus their efforts to enhance their skills, competencies, and effectiveness in their roles.</a:t>
            </a:r>
          </a:p>
          <a:p>
            <a:pPr lvl="1"/>
            <a:r>
              <a:rPr lang="en-US" sz="1200" b="0" i="0" kern="1200" dirty="0" smtClean="0">
                <a:solidFill>
                  <a:schemeClr val="tx1"/>
                </a:solidFill>
                <a:effectLst/>
                <a:latin typeface="+mn-lt"/>
                <a:ea typeface="+mn-ea"/>
                <a:cs typeface="+mn-cs"/>
              </a:rPr>
              <a:t>Armed with this information, employees can create personalized development plans tailored to their unique needs and goals, driving continuous improvement and growth.</a:t>
            </a:r>
          </a:p>
          <a:p>
            <a:r>
              <a:rPr lang="en-US" sz="1200" b="1" i="0" kern="1200" dirty="0" smtClean="0">
                <a:solidFill>
                  <a:schemeClr val="tx1"/>
                </a:solidFill>
                <a:effectLst/>
                <a:latin typeface="+mn-lt"/>
                <a:ea typeface="+mn-ea"/>
                <a:cs typeface="+mn-cs"/>
              </a:rPr>
              <a:t>Increased self-awareness and accountability:</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Participating in the 360-degree feedback process fosters increased self-awareness among employees as they receive feedback from various perspectives on their performance, behaviors, and impact on others.</a:t>
            </a:r>
          </a:p>
          <a:p>
            <a:pPr lvl="1"/>
            <a:r>
              <a:rPr lang="en-US" sz="1200" b="0" i="0" kern="1200" dirty="0" smtClean="0">
                <a:solidFill>
                  <a:schemeClr val="tx1"/>
                </a:solidFill>
                <a:effectLst/>
                <a:latin typeface="+mn-lt"/>
                <a:ea typeface="+mn-ea"/>
                <a:cs typeface="+mn-cs"/>
              </a:rPr>
              <a:t>Through this process, employees gain a better understanding of how their actions and behaviors are perceived by others, leading to heightened self-awareness about their strengths, weaknesses, and areas for development.</a:t>
            </a:r>
          </a:p>
          <a:p>
            <a:pPr lvl="1"/>
            <a:r>
              <a:rPr lang="en-US" sz="1200" b="0" i="0" kern="1200" dirty="0" smtClean="0">
                <a:solidFill>
                  <a:schemeClr val="tx1"/>
                </a:solidFill>
                <a:effectLst/>
                <a:latin typeface="+mn-lt"/>
                <a:ea typeface="+mn-ea"/>
                <a:cs typeface="+mn-cs"/>
              </a:rPr>
              <a:t>Increased self-awareness enables individuals to take ownership of their growth and development, as they become more cognizant of the impact of their actions on themselves and others.</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4</a:t>
            </a:fld>
            <a:endParaRPr lang="en-US"/>
          </a:p>
        </p:txBody>
      </p:sp>
    </p:spTree>
    <p:extLst>
      <p:ext uri="{BB962C8B-B14F-4D97-AF65-F5344CB8AC3E}">
        <p14:creationId xmlns:p14="http://schemas.microsoft.com/office/powerpoint/2010/main" val="83737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5</a:t>
            </a:fld>
            <a:endParaRPr lang="en-US"/>
          </a:p>
        </p:txBody>
      </p:sp>
    </p:spTree>
    <p:extLst>
      <p:ext uri="{BB962C8B-B14F-4D97-AF65-F5344CB8AC3E}">
        <p14:creationId xmlns:p14="http://schemas.microsoft.com/office/powerpoint/2010/main" val="88362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Preparation and Planning:</a:t>
            </a:r>
          </a:p>
          <a:p>
            <a:pPr marL="228600" indent="-228600">
              <a:buFont typeface="+mj-lt"/>
              <a:buAutoNum type="arabicPeriod"/>
            </a:pPr>
            <a:r>
              <a:rPr lang="en-US" sz="1200" b="1" i="0" kern="1200" dirty="0" smtClean="0">
                <a:solidFill>
                  <a:schemeClr val="tx1"/>
                </a:solidFill>
                <a:effectLst/>
                <a:latin typeface="+mn-lt"/>
                <a:ea typeface="+mn-ea"/>
                <a:cs typeface="+mn-cs"/>
              </a:rPr>
              <a:t>Identify Purpose and Goals:</a:t>
            </a:r>
            <a:r>
              <a:rPr lang="en-US" sz="1200" b="0" i="0" kern="1200" dirty="0" smtClean="0">
                <a:solidFill>
                  <a:schemeClr val="tx1"/>
                </a:solidFill>
                <a:effectLst/>
                <a:latin typeface="+mn-lt"/>
                <a:ea typeface="+mn-ea"/>
                <a:cs typeface="+mn-cs"/>
              </a:rPr>
              <a:t> Clearly define the purpose of the appraisal and the specific goals you aim to achieve. Determine what competencies and behaviors will be assessed.</a:t>
            </a:r>
          </a:p>
          <a:p>
            <a:pPr marL="228600" indent="-228600">
              <a:buFont typeface="+mj-lt"/>
              <a:buAutoNum type="arabicPeriod"/>
            </a:pPr>
            <a:r>
              <a:rPr lang="en-US" sz="1200" b="1" i="0" kern="1200" dirty="0" smtClean="0">
                <a:solidFill>
                  <a:schemeClr val="tx1"/>
                </a:solidFill>
                <a:effectLst/>
                <a:latin typeface="+mn-lt"/>
                <a:ea typeface="+mn-ea"/>
                <a:cs typeface="+mn-cs"/>
              </a:rPr>
              <a:t>Select Participants:</a:t>
            </a:r>
            <a:r>
              <a:rPr lang="en-US" sz="1200" b="0" i="0" kern="1200" dirty="0" smtClean="0">
                <a:solidFill>
                  <a:schemeClr val="tx1"/>
                </a:solidFill>
                <a:effectLst/>
                <a:latin typeface="+mn-lt"/>
                <a:ea typeface="+mn-ea"/>
                <a:cs typeface="+mn-cs"/>
              </a:rPr>
              <a:t> Identify the individuals who will provide feedback. This typically includes supervisors, peers, subordinates, and sometimes external stakeholders like clients or customers.</a:t>
            </a:r>
          </a:p>
          <a:p>
            <a:pPr marL="228600" indent="-228600">
              <a:buFont typeface="+mj-lt"/>
              <a:buAutoNum type="arabicPeriod"/>
            </a:pPr>
            <a:r>
              <a:rPr lang="en-US" sz="1200" b="1" i="0" kern="1200" dirty="0" smtClean="0">
                <a:solidFill>
                  <a:schemeClr val="tx1"/>
                </a:solidFill>
                <a:effectLst/>
                <a:latin typeface="+mn-lt"/>
                <a:ea typeface="+mn-ea"/>
                <a:cs typeface="+mn-cs"/>
              </a:rPr>
              <a:t>Choose a Tool:</a:t>
            </a:r>
            <a:r>
              <a:rPr lang="en-US" sz="1200" b="0" i="0" kern="1200" dirty="0" smtClean="0">
                <a:solidFill>
                  <a:schemeClr val="tx1"/>
                </a:solidFill>
                <a:effectLst/>
                <a:latin typeface="+mn-lt"/>
                <a:ea typeface="+mn-ea"/>
                <a:cs typeface="+mn-cs"/>
              </a:rPr>
              <a:t> Select or design a 360 degree feedback tool or questionnaire that aligns with the appraisal’s objectives. Ensure that the questions are clear, relevant, and appropriate for the participants.</a:t>
            </a:r>
          </a:p>
          <a:p>
            <a:pPr marL="228600" indent="-228600">
              <a:buFont typeface="+mj-lt"/>
              <a:buAutoNum type="arabicPeriod"/>
            </a:pPr>
            <a:r>
              <a:rPr lang="en-US" sz="1200" b="1" i="0" kern="1200" dirty="0" smtClean="0">
                <a:solidFill>
                  <a:schemeClr val="tx1"/>
                </a:solidFill>
                <a:effectLst/>
                <a:latin typeface="+mn-lt"/>
                <a:ea typeface="+mn-ea"/>
                <a:cs typeface="+mn-cs"/>
              </a:rPr>
              <a:t>Ensure Anonymity:</a:t>
            </a:r>
            <a:r>
              <a:rPr lang="en-US" sz="1200" b="0" i="0" kern="1200" dirty="0" smtClean="0">
                <a:solidFill>
                  <a:schemeClr val="tx1"/>
                </a:solidFill>
                <a:effectLst/>
                <a:latin typeface="+mn-lt"/>
                <a:ea typeface="+mn-ea"/>
                <a:cs typeface="+mn-cs"/>
              </a:rPr>
              <a:t> Assure participants that their feedback will remain confidential, which encourages honesty and openness in their responses.</a:t>
            </a:r>
          </a:p>
          <a:p>
            <a:pPr marL="228600" indent="-228600">
              <a:buFont typeface="+mj-lt"/>
              <a:buAutoNum type="arabicPeriod"/>
            </a:pPr>
            <a:r>
              <a:rPr lang="en-US" sz="1200" b="1" i="0" kern="1200" dirty="0" smtClean="0">
                <a:solidFill>
                  <a:schemeClr val="tx1"/>
                </a:solidFill>
                <a:effectLst/>
                <a:latin typeface="+mn-lt"/>
                <a:ea typeface="+mn-ea"/>
                <a:cs typeface="+mn-cs"/>
              </a:rPr>
              <a:t>Training: </a:t>
            </a:r>
            <a:r>
              <a:rPr lang="en-US" sz="1200" b="0" i="0" kern="1200" dirty="0" smtClean="0">
                <a:solidFill>
                  <a:schemeClr val="tx1"/>
                </a:solidFill>
                <a:effectLst/>
                <a:latin typeface="+mn-lt"/>
                <a:ea typeface="+mn-ea"/>
                <a:cs typeface="+mn-cs"/>
              </a:rPr>
              <a:t>Provide training to participants, both those providing feedback (appraisers) and those receiving feedback (the individual being appraised). Training should cover the purpose of the appraisal, how to complete the feedback forms and the importance of providing constructive feedback.</a:t>
            </a:r>
          </a:p>
          <a:p>
            <a:pPr marL="0" indent="0">
              <a:buFont typeface="+mj-lt"/>
              <a:buNone/>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Data Collection:</a:t>
            </a:r>
          </a:p>
          <a:p>
            <a:pPr marL="228600" indent="-228600">
              <a:buFont typeface="+mj-lt"/>
              <a:buAutoNum type="arabicPeriod"/>
            </a:pPr>
            <a:r>
              <a:rPr lang="en-US" sz="1200" b="1" i="0" kern="1200" dirty="0" smtClean="0">
                <a:solidFill>
                  <a:schemeClr val="tx1"/>
                </a:solidFill>
                <a:effectLst/>
                <a:latin typeface="+mn-lt"/>
                <a:ea typeface="+mn-ea"/>
                <a:cs typeface="+mn-cs"/>
              </a:rPr>
              <a:t>Distribution of Questionnaires:</a:t>
            </a:r>
            <a:r>
              <a:rPr lang="en-US" sz="1200" b="0" i="0" kern="1200" dirty="0" smtClean="0">
                <a:solidFill>
                  <a:schemeClr val="tx1"/>
                </a:solidFill>
                <a:effectLst/>
                <a:latin typeface="+mn-lt"/>
                <a:ea typeface="+mn-ea"/>
                <a:cs typeface="+mn-cs"/>
              </a:rPr>
              <a:t> Distribute the questionnaires to all participants, ensuring they understand the completion process and timeline.</a:t>
            </a:r>
          </a:p>
          <a:p>
            <a:pPr marL="228600" indent="-228600">
              <a:buFont typeface="+mj-lt"/>
              <a:buAutoNum type="arabicPeriod"/>
            </a:pPr>
            <a:r>
              <a:rPr lang="en-US" sz="1200" b="1" i="0" kern="1200" dirty="0" smtClean="0">
                <a:solidFill>
                  <a:schemeClr val="tx1"/>
                </a:solidFill>
                <a:effectLst/>
                <a:latin typeface="+mn-lt"/>
                <a:ea typeface="+mn-ea"/>
                <a:cs typeface="+mn-cs"/>
              </a:rPr>
              <a:t>Data Collection Period: </a:t>
            </a:r>
            <a:r>
              <a:rPr lang="en-US" sz="1200" b="0" i="0" kern="1200" dirty="0" smtClean="0">
                <a:solidFill>
                  <a:schemeClr val="tx1"/>
                </a:solidFill>
                <a:effectLst/>
                <a:latin typeface="+mn-lt"/>
                <a:ea typeface="+mn-ea"/>
                <a:cs typeface="+mn-cs"/>
              </a:rPr>
              <a:t>Set a specific timeframe for participants to complete the questionnaires. This could range from a few weeks to a month, depending on the size of the organization and the number of participants.</a:t>
            </a:r>
          </a:p>
          <a:p>
            <a:pPr marL="228600" indent="-228600">
              <a:buFont typeface="+mj-lt"/>
              <a:buAutoNum type="arabicPeriod"/>
            </a:pPr>
            <a:r>
              <a:rPr lang="en-US" sz="1200" b="1" i="0" kern="1200" dirty="0" smtClean="0">
                <a:solidFill>
                  <a:schemeClr val="tx1"/>
                </a:solidFill>
                <a:effectLst/>
                <a:latin typeface="+mn-lt"/>
                <a:ea typeface="+mn-ea"/>
                <a:cs typeface="+mn-cs"/>
              </a:rPr>
              <a:t>Anonymous Feedback: </a:t>
            </a:r>
            <a:r>
              <a:rPr lang="en-US" sz="1200" b="0" i="0" kern="1200" dirty="0" smtClean="0">
                <a:solidFill>
                  <a:schemeClr val="tx1"/>
                </a:solidFill>
                <a:effectLst/>
                <a:latin typeface="+mn-lt"/>
                <a:ea typeface="+mn-ea"/>
                <a:cs typeface="+mn-cs"/>
              </a:rPr>
              <a:t>Emphasize the importance of anonymity in the feedback process. Participants should return their completed questionnaires directly to a designated neutral party or system to maintain confidentiality.</a:t>
            </a:r>
          </a:p>
          <a:p>
            <a:pPr marL="228600" indent="-228600">
              <a:buFont typeface="+mj-lt"/>
              <a:buAutoNum type="arabicPeriod"/>
            </a:pPr>
            <a:r>
              <a:rPr lang="en-US" sz="1200" b="1" i="0" kern="1200" dirty="0" smtClean="0">
                <a:solidFill>
                  <a:schemeClr val="tx1"/>
                </a:solidFill>
                <a:effectLst/>
                <a:latin typeface="+mn-lt"/>
                <a:ea typeface="+mn-ea"/>
                <a:cs typeface="+mn-cs"/>
              </a:rPr>
              <a:t>Reminder Communications: </a:t>
            </a:r>
            <a:r>
              <a:rPr lang="en-US" sz="1200" b="0" i="0" kern="1200" dirty="0" smtClean="0">
                <a:solidFill>
                  <a:schemeClr val="tx1"/>
                </a:solidFill>
                <a:effectLst/>
                <a:latin typeface="+mn-lt"/>
                <a:ea typeface="+mn-ea"/>
                <a:cs typeface="+mn-cs"/>
              </a:rPr>
              <a:t>Send reminders to participants as the deadline approaches to ensure a higher response rate.</a:t>
            </a:r>
          </a:p>
          <a:p>
            <a:pPr marL="0" indent="0">
              <a:buFont typeface="+mj-lt"/>
              <a:buNone/>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Data Compilation and Analysis:</a:t>
            </a:r>
          </a:p>
          <a:p>
            <a:pPr marL="228600" indent="-228600">
              <a:buFont typeface="+mj-lt"/>
              <a:buAutoNum type="arabicPeriod"/>
            </a:pPr>
            <a:r>
              <a:rPr lang="en-US" sz="1200" b="1" i="0" kern="1200" dirty="0" smtClean="0">
                <a:solidFill>
                  <a:schemeClr val="tx1"/>
                </a:solidFill>
                <a:effectLst/>
                <a:latin typeface="+mn-lt"/>
                <a:ea typeface="+mn-ea"/>
                <a:cs typeface="+mn-cs"/>
              </a:rPr>
              <a:t>Data Entry: </a:t>
            </a:r>
            <a:r>
              <a:rPr lang="en-US" sz="1200" b="0" i="0" kern="1200" dirty="0" smtClean="0">
                <a:solidFill>
                  <a:schemeClr val="tx1"/>
                </a:solidFill>
                <a:effectLst/>
                <a:latin typeface="+mn-lt"/>
                <a:ea typeface="+mn-ea"/>
                <a:cs typeface="+mn-cs"/>
              </a:rPr>
              <a:t>Enter the collected feedback data into a secure database or software system, ensuring the anonymity of responses.</a:t>
            </a:r>
          </a:p>
          <a:p>
            <a:pPr marL="228600" indent="-228600">
              <a:buFont typeface="+mj-lt"/>
              <a:buAutoNum type="arabicPeriod"/>
            </a:pPr>
            <a:r>
              <a:rPr lang="en-US" sz="1200" b="1" i="0" kern="1200" dirty="0" smtClean="0">
                <a:solidFill>
                  <a:schemeClr val="tx1"/>
                </a:solidFill>
                <a:effectLst/>
                <a:latin typeface="+mn-lt"/>
                <a:ea typeface="+mn-ea"/>
                <a:cs typeface="+mn-cs"/>
              </a:rPr>
              <a:t>Data Analysis: </a:t>
            </a:r>
            <a:r>
              <a:rPr lang="en-US" sz="1200" b="0" i="0" kern="1200" dirty="0" smtClean="0">
                <a:solidFill>
                  <a:schemeClr val="tx1"/>
                </a:solidFill>
                <a:effectLst/>
                <a:latin typeface="+mn-lt"/>
                <a:ea typeface="+mn-ea"/>
                <a:cs typeface="+mn-cs"/>
              </a:rPr>
              <a:t>Analyze the feedback data to identify patterns, trends, and areas of strength and improvement. This may involve aggregating scores, categorizing comments, and creating summary reports.</a:t>
            </a:r>
          </a:p>
          <a:p>
            <a:pPr marL="0" indent="0">
              <a:buFont typeface="+mj-lt"/>
              <a:buNone/>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Feedback Session:</a:t>
            </a:r>
          </a:p>
          <a:p>
            <a:pPr marL="228600" indent="-228600">
              <a:buFont typeface="+mj-lt"/>
              <a:buAutoNum type="arabicPeriod"/>
            </a:pPr>
            <a:r>
              <a:rPr lang="en-US" sz="1200" b="1" i="0" kern="1200" dirty="0" smtClean="0">
                <a:solidFill>
                  <a:schemeClr val="tx1"/>
                </a:solidFill>
                <a:effectLst/>
                <a:latin typeface="+mn-lt"/>
                <a:ea typeface="+mn-ea"/>
                <a:cs typeface="+mn-cs"/>
              </a:rPr>
              <a:t>Feedback Review: </a:t>
            </a:r>
            <a:r>
              <a:rPr lang="en-US" sz="1200" b="0" i="0" kern="1200" dirty="0" smtClean="0">
                <a:solidFill>
                  <a:schemeClr val="tx1"/>
                </a:solidFill>
                <a:effectLst/>
                <a:latin typeface="+mn-lt"/>
                <a:ea typeface="+mn-ea"/>
                <a:cs typeface="+mn-cs"/>
              </a:rPr>
              <a:t>Arrange a feedback session with the individual being appraised. Review the positive and negative feedback during this session, </a:t>
            </a:r>
            <a:r>
              <a:rPr lang="en-US" sz="1200" b="0" i="0" kern="1200" dirty="0" err="1" smtClean="0">
                <a:solidFill>
                  <a:schemeClr val="tx1"/>
                </a:solidFill>
                <a:effectLst/>
                <a:latin typeface="+mn-lt"/>
                <a:ea typeface="+mn-ea"/>
                <a:cs typeface="+mn-cs"/>
              </a:rPr>
              <a:t>focusiing</a:t>
            </a:r>
            <a:r>
              <a:rPr lang="en-US" sz="1200" b="0" i="0" kern="1200" dirty="0" smtClean="0">
                <a:solidFill>
                  <a:schemeClr val="tx1"/>
                </a:solidFill>
                <a:effectLst/>
                <a:latin typeface="+mn-lt"/>
                <a:ea typeface="+mn-ea"/>
                <a:cs typeface="+mn-cs"/>
              </a:rPr>
              <a:t> on strengths and improvement areas. Ensure that the feedback is provided in a constructive and supportive manner.</a:t>
            </a:r>
          </a:p>
          <a:p>
            <a:pPr marL="228600" indent="-228600">
              <a:buFont typeface="+mj-lt"/>
              <a:buAutoNum type="arabicPeriod"/>
            </a:pPr>
            <a:r>
              <a:rPr lang="en-US" sz="1200" b="1" i="0" kern="1200" dirty="0" smtClean="0">
                <a:solidFill>
                  <a:schemeClr val="tx1"/>
                </a:solidFill>
                <a:effectLst/>
                <a:latin typeface="+mn-lt"/>
                <a:ea typeface="+mn-ea"/>
                <a:cs typeface="+mn-cs"/>
              </a:rPr>
              <a:t>Goal Setting: </a:t>
            </a:r>
            <a:r>
              <a:rPr lang="en-US" sz="1200" b="0" i="0" kern="1200" dirty="0" smtClean="0">
                <a:solidFill>
                  <a:schemeClr val="tx1"/>
                </a:solidFill>
                <a:effectLst/>
                <a:latin typeface="+mn-lt"/>
                <a:ea typeface="+mn-ea"/>
                <a:cs typeface="+mn-cs"/>
              </a:rPr>
              <a:t>Collaboratively set specific goals and action plans based on the feedback received. These goals should be designed to address areas for improvement and capitalize on strengths.</a:t>
            </a:r>
          </a:p>
          <a:p>
            <a:pPr marL="0" indent="0">
              <a:buFont typeface="+mj-lt"/>
              <a:buNone/>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Development and Follow-Up:</a:t>
            </a:r>
          </a:p>
          <a:p>
            <a:pPr marL="228600" indent="-228600">
              <a:buFont typeface="+mj-lt"/>
              <a:buAutoNum type="arabicPeriod"/>
            </a:pPr>
            <a:r>
              <a:rPr lang="en-US" sz="1200" b="1" i="0" kern="1200" dirty="0" smtClean="0">
                <a:solidFill>
                  <a:schemeClr val="tx1"/>
                </a:solidFill>
                <a:effectLst/>
                <a:latin typeface="+mn-lt"/>
                <a:ea typeface="+mn-ea"/>
                <a:cs typeface="+mn-cs"/>
              </a:rPr>
              <a:t>Development Plan:</a:t>
            </a:r>
            <a:r>
              <a:rPr lang="en-US" sz="1200" b="0" i="0" kern="1200" dirty="0" smtClean="0">
                <a:solidFill>
                  <a:schemeClr val="tx1"/>
                </a:solidFill>
                <a:effectLst/>
                <a:latin typeface="+mn-lt"/>
                <a:ea typeface="+mn-ea"/>
                <a:cs typeface="+mn-cs"/>
              </a:rPr>
              <a:t> Create a development plan that outlines the steps and strategies the individual will take to address the identified areas for improvement.</a:t>
            </a:r>
          </a:p>
          <a:p>
            <a:pPr marL="228600" indent="-228600">
              <a:buFont typeface="+mj-lt"/>
              <a:buAutoNum type="arabicPeriod"/>
            </a:pPr>
            <a:r>
              <a:rPr lang="en-US" sz="1200" b="1" i="0" kern="1200" dirty="0" smtClean="0">
                <a:solidFill>
                  <a:schemeClr val="tx1"/>
                </a:solidFill>
                <a:effectLst/>
                <a:latin typeface="+mn-lt"/>
                <a:ea typeface="+mn-ea"/>
                <a:cs typeface="+mn-cs"/>
              </a:rPr>
              <a:t>Follow-Up Assessments: </a:t>
            </a:r>
            <a:r>
              <a:rPr lang="en-US" sz="1200" b="0" i="0" kern="1200" dirty="0" smtClean="0">
                <a:solidFill>
                  <a:schemeClr val="tx1"/>
                </a:solidFill>
                <a:effectLst/>
                <a:latin typeface="+mn-lt"/>
                <a:ea typeface="+mn-ea"/>
                <a:cs typeface="+mn-cs"/>
              </a:rPr>
              <a:t>Implement a follow-up process to track progress and provide ongoing support. This may include additional 360 degree appraisals at regular intervals to assess development progress.</a:t>
            </a:r>
          </a:p>
          <a:p>
            <a:pPr marL="228600" indent="-228600">
              <a:buFont typeface="+mj-lt"/>
              <a:buAutoNum type="arabicPeriod"/>
            </a:pPr>
            <a:r>
              <a:rPr lang="en-US" sz="1200" b="1" i="0" kern="1200" dirty="0" smtClean="0">
                <a:solidFill>
                  <a:schemeClr val="tx1"/>
                </a:solidFill>
                <a:effectLst/>
                <a:latin typeface="+mn-lt"/>
                <a:ea typeface="+mn-ea"/>
                <a:cs typeface="+mn-cs"/>
              </a:rPr>
              <a:t>Support and Resources: </a:t>
            </a:r>
            <a:r>
              <a:rPr lang="en-US" sz="1200" b="0" i="0" kern="1200" dirty="0" smtClean="0">
                <a:solidFill>
                  <a:schemeClr val="tx1"/>
                </a:solidFill>
                <a:effectLst/>
                <a:latin typeface="+mn-lt"/>
                <a:ea typeface="+mn-ea"/>
                <a:cs typeface="+mn-cs"/>
              </a:rPr>
              <a:t>Ensure that individuals have access to the necessary resources, training, coaching, or mentoring to help them achieve their development goals.</a:t>
            </a:r>
          </a:p>
          <a:p>
            <a:pPr marL="0" indent="0">
              <a:buFont typeface="+mj-lt"/>
              <a:buNone/>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Continuous Improvement:</a:t>
            </a:r>
          </a:p>
          <a:p>
            <a:pPr marL="228600" indent="-228600">
              <a:buFont typeface="+mj-lt"/>
              <a:buAutoNum type="arabicPeriod"/>
            </a:pPr>
            <a:r>
              <a:rPr lang="en-US" sz="1200" b="1" i="0" kern="1200" dirty="0" smtClean="0">
                <a:solidFill>
                  <a:schemeClr val="tx1"/>
                </a:solidFill>
                <a:effectLst/>
                <a:latin typeface="+mn-lt"/>
                <a:ea typeface="+mn-ea"/>
                <a:cs typeface="+mn-cs"/>
              </a:rPr>
              <a:t>Evaluation of the Process: </a:t>
            </a:r>
            <a:r>
              <a:rPr lang="en-US" sz="1200" b="0" i="0" kern="1200" dirty="0" smtClean="0">
                <a:solidFill>
                  <a:schemeClr val="tx1"/>
                </a:solidFill>
                <a:effectLst/>
                <a:latin typeface="+mn-lt"/>
                <a:ea typeface="+mn-ea"/>
                <a:cs typeface="+mn-cs"/>
              </a:rPr>
              <a:t>Periodically evaluate the effectiveness of the 360 degree appraisal process. Collect feedback from participants to identify areas for improvement in the process itself.</a:t>
            </a:r>
          </a:p>
          <a:p>
            <a:pPr marL="228600" indent="-228600">
              <a:buFont typeface="+mj-lt"/>
              <a:buAutoNum type="arabicPeriod"/>
            </a:pPr>
            <a:r>
              <a:rPr lang="en-US" sz="1200" b="1" i="0" kern="1200" dirty="0" smtClean="0">
                <a:solidFill>
                  <a:schemeClr val="tx1"/>
                </a:solidFill>
                <a:effectLst/>
                <a:latin typeface="+mn-lt"/>
                <a:ea typeface="+mn-ea"/>
                <a:cs typeface="+mn-cs"/>
              </a:rPr>
              <a:t>Iterate and Adjust: </a:t>
            </a:r>
            <a:r>
              <a:rPr lang="en-US" sz="1200" b="0" i="0" kern="1200" dirty="0" smtClean="0">
                <a:solidFill>
                  <a:schemeClr val="tx1"/>
                </a:solidFill>
                <a:effectLst/>
                <a:latin typeface="+mn-lt"/>
                <a:ea typeface="+mn-ea"/>
                <a:cs typeface="+mn-cs"/>
              </a:rPr>
              <a:t>Use feedback and lessons learned to refine the process for future rounds of appraisals, making it more effective and efficient.</a:t>
            </a:r>
          </a:p>
          <a:p>
            <a:pPr marL="0" indent="0">
              <a:buFont typeface="+mj-lt"/>
              <a:buNone/>
            </a:pP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Documentation and Record Keeping:</a:t>
            </a:r>
          </a:p>
          <a:p>
            <a:pPr marL="228600" indent="-228600">
              <a:buFont typeface="+mj-lt"/>
              <a:buAutoNum type="arabicPeriod"/>
            </a:pPr>
            <a:r>
              <a:rPr lang="en-US" sz="1200" b="1" i="0" kern="1200" dirty="0" smtClean="0">
                <a:solidFill>
                  <a:schemeClr val="tx1"/>
                </a:solidFill>
                <a:effectLst/>
                <a:latin typeface="+mn-lt"/>
                <a:ea typeface="+mn-ea"/>
                <a:cs typeface="+mn-cs"/>
              </a:rPr>
              <a:t>Record Keeping:</a:t>
            </a:r>
            <a:r>
              <a:rPr lang="en-US" sz="1200" b="0" i="0" kern="1200" dirty="0" smtClean="0">
                <a:solidFill>
                  <a:schemeClr val="tx1"/>
                </a:solidFill>
                <a:effectLst/>
                <a:latin typeface="+mn-lt"/>
                <a:ea typeface="+mn-ea"/>
                <a:cs typeface="+mn-cs"/>
              </a:rPr>
              <a:t> Maintain thorough records of all feedback, goals, action plans, and progress reports for each participant. This documentation can be valuable for performance management and organizational development.</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6</a:t>
            </a:fld>
            <a:endParaRPr lang="en-US"/>
          </a:p>
        </p:txBody>
      </p:sp>
    </p:spTree>
    <p:extLst>
      <p:ext uri="{BB962C8B-B14F-4D97-AF65-F5344CB8AC3E}">
        <p14:creationId xmlns:p14="http://schemas.microsoft.com/office/powerpoint/2010/main" val="121194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Distribution of Questionnaires:</a:t>
            </a:r>
            <a:r>
              <a:rPr lang="en-US" sz="1200" b="0" i="0" kern="1200" dirty="0" smtClean="0">
                <a:solidFill>
                  <a:schemeClr val="tx1"/>
                </a:solidFill>
                <a:effectLst/>
                <a:latin typeface="+mn-lt"/>
                <a:ea typeface="+mn-ea"/>
                <a:cs typeface="+mn-cs"/>
              </a:rPr>
              <a:t> Distribute the questionnaires to all participants, ensuring they understand the completion process and timeline.</a:t>
            </a:r>
          </a:p>
          <a:p>
            <a:r>
              <a:rPr lang="en-US" sz="1200" b="1" i="0" kern="1200" dirty="0" smtClean="0">
                <a:solidFill>
                  <a:schemeClr val="tx1"/>
                </a:solidFill>
                <a:effectLst/>
                <a:latin typeface="+mn-lt"/>
                <a:ea typeface="+mn-ea"/>
                <a:cs typeface="+mn-cs"/>
              </a:rPr>
              <a:t>Data Collection Period: </a:t>
            </a:r>
            <a:r>
              <a:rPr lang="en-US" sz="1200" b="0" i="0" kern="1200" dirty="0" smtClean="0">
                <a:solidFill>
                  <a:schemeClr val="tx1"/>
                </a:solidFill>
                <a:effectLst/>
                <a:latin typeface="+mn-lt"/>
                <a:ea typeface="+mn-ea"/>
                <a:cs typeface="+mn-cs"/>
              </a:rPr>
              <a:t>Set a specific timeframe for participants to complete the questionnaires. This could range from a few weeks to a month, depending on the size of the organization and the number of participants.</a:t>
            </a:r>
          </a:p>
          <a:p>
            <a:r>
              <a:rPr lang="en-US" sz="1200" b="1" i="0" kern="1200" dirty="0" smtClean="0">
                <a:solidFill>
                  <a:schemeClr val="tx1"/>
                </a:solidFill>
                <a:effectLst/>
                <a:latin typeface="+mn-lt"/>
                <a:ea typeface="+mn-ea"/>
                <a:cs typeface="+mn-cs"/>
              </a:rPr>
              <a:t>Anonymous Feedback: </a:t>
            </a:r>
            <a:r>
              <a:rPr lang="en-US" sz="1200" b="0" i="0" kern="1200" dirty="0" smtClean="0">
                <a:solidFill>
                  <a:schemeClr val="tx1"/>
                </a:solidFill>
                <a:effectLst/>
                <a:latin typeface="+mn-lt"/>
                <a:ea typeface="+mn-ea"/>
                <a:cs typeface="+mn-cs"/>
              </a:rPr>
              <a:t>Emphasize the importance of anonymity in the feedback process. Participants should return their completed questionnaires directly to a designated neutral party or system to maintain confidentiality.</a:t>
            </a:r>
          </a:p>
          <a:p>
            <a:r>
              <a:rPr lang="en-US" sz="1200" b="1" i="0" kern="1200" dirty="0" smtClean="0">
                <a:solidFill>
                  <a:schemeClr val="tx1"/>
                </a:solidFill>
                <a:effectLst/>
                <a:latin typeface="+mn-lt"/>
                <a:ea typeface="+mn-ea"/>
                <a:cs typeface="+mn-cs"/>
              </a:rPr>
              <a:t>Reminder Communications: </a:t>
            </a:r>
            <a:r>
              <a:rPr lang="en-US" sz="1200" b="0" i="0" kern="1200" dirty="0" smtClean="0">
                <a:solidFill>
                  <a:schemeClr val="tx1"/>
                </a:solidFill>
                <a:effectLst/>
                <a:latin typeface="+mn-lt"/>
                <a:ea typeface="+mn-ea"/>
                <a:cs typeface="+mn-cs"/>
              </a:rPr>
              <a:t>Send reminders to participants as the deadline approaches to ensure a higher response rate.</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7</a:t>
            </a:fld>
            <a:endParaRPr lang="en-US"/>
          </a:p>
        </p:txBody>
      </p:sp>
    </p:spTree>
    <p:extLst>
      <p:ext uri="{BB962C8B-B14F-4D97-AF65-F5344CB8AC3E}">
        <p14:creationId xmlns:p14="http://schemas.microsoft.com/office/powerpoint/2010/main" val="2748741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Data Entry: </a:t>
            </a:r>
            <a:r>
              <a:rPr lang="en-US" sz="1200" b="0" i="0" kern="1200" dirty="0" smtClean="0">
                <a:solidFill>
                  <a:schemeClr val="tx1"/>
                </a:solidFill>
                <a:effectLst/>
                <a:latin typeface="+mn-lt"/>
                <a:ea typeface="+mn-ea"/>
                <a:cs typeface="+mn-cs"/>
              </a:rPr>
              <a:t>Enter the collected feedback data into a secure database or software system, ensuring the anonymity of responses.</a:t>
            </a:r>
          </a:p>
          <a:p>
            <a:r>
              <a:rPr lang="en-US" sz="1200" b="1" i="0" kern="1200" dirty="0" smtClean="0">
                <a:solidFill>
                  <a:schemeClr val="tx1"/>
                </a:solidFill>
                <a:effectLst/>
                <a:latin typeface="+mn-lt"/>
                <a:ea typeface="+mn-ea"/>
                <a:cs typeface="+mn-cs"/>
              </a:rPr>
              <a:t>Data Analysis: </a:t>
            </a:r>
            <a:r>
              <a:rPr lang="en-US" sz="1200" b="0" i="0" kern="1200" dirty="0" smtClean="0">
                <a:solidFill>
                  <a:schemeClr val="tx1"/>
                </a:solidFill>
                <a:effectLst/>
                <a:latin typeface="+mn-lt"/>
                <a:ea typeface="+mn-ea"/>
                <a:cs typeface="+mn-cs"/>
              </a:rPr>
              <a:t>Analyze the feedback data to identify patterns, trends, and areas of strength and improvement. This may involve aggregating scores, categorizing comments, and creating summary reports.</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8</a:t>
            </a:fld>
            <a:endParaRPr lang="en-US"/>
          </a:p>
        </p:txBody>
      </p:sp>
    </p:spTree>
    <p:extLst>
      <p:ext uri="{BB962C8B-B14F-4D97-AF65-F5344CB8AC3E}">
        <p14:creationId xmlns:p14="http://schemas.microsoft.com/office/powerpoint/2010/main" val="39952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Encouraging employee participation in self-evaluation </a:t>
            </a:r>
            <a:r>
              <a:rPr lang="en-US" sz="1200" b="0" i="0" kern="1200" dirty="0" smtClean="0">
                <a:solidFill>
                  <a:schemeClr val="tx1"/>
                </a:solidFill>
                <a:effectLst/>
                <a:latin typeface="+mn-lt"/>
                <a:ea typeface="+mn-ea"/>
                <a:cs typeface="+mn-cs"/>
              </a:rPr>
              <a:t>is crucial for fostering accountability, self-awareness, and ownership of personal development. By actively involving employees in the evaluation process, organizations empower individuals to reflect on their performance, identify strengths and areas for improvement, and set meaningful goals for growth. Encouraging self-evaluation also promotes a culture of continuous learning and self-improvement, where employees take ownership of their development journey. Providing employees with the opportunity to assess their own performance not only enhances their understanding of their contributions but also strengthens their commitment to personal and professional growth.</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Emphasizing confidentiality and anonymity is essential to promote honest feedback </a:t>
            </a:r>
            <a:r>
              <a:rPr lang="en-US" sz="1200" b="0" i="0" kern="1200" dirty="0" smtClean="0">
                <a:solidFill>
                  <a:schemeClr val="tx1"/>
                </a:solidFill>
                <a:effectLst/>
                <a:latin typeface="+mn-lt"/>
                <a:ea typeface="+mn-ea"/>
                <a:cs typeface="+mn-cs"/>
              </a:rPr>
              <a:t>in the evaluation process. Assuring employees that their responses will be kept confidential and anonymous encourages them to provide candid and truthful feedback without fear of repercussions. This creates a safe and supportive environment where employees feel comfortable expressing their opinions, sharing insights, and raising concerns openly. Emphasizing confidentiality and anonymity also helps mitigate biases and ensures that evaluations are based on objective observations rather than personal preferences or perceptions. By prioritizing confidentiality and anonymity, organizations can foster trust, transparency, and integrity in the evaluation process, ultimately leading to more accurate and meaningful feedback.</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9</a:t>
            </a:fld>
            <a:endParaRPr lang="en-US"/>
          </a:p>
        </p:txBody>
      </p:sp>
    </p:spTree>
    <p:extLst>
      <p:ext uri="{BB962C8B-B14F-4D97-AF65-F5344CB8AC3E}">
        <p14:creationId xmlns:p14="http://schemas.microsoft.com/office/powerpoint/2010/main" val="3011228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Opportunities for Personal Growth: </a:t>
            </a:r>
            <a:r>
              <a:rPr lang="en-US" sz="1200" b="0" i="0" kern="1200" dirty="0" smtClean="0">
                <a:solidFill>
                  <a:schemeClr val="tx1"/>
                </a:solidFill>
                <a:effectLst/>
                <a:latin typeface="+mn-lt"/>
                <a:ea typeface="+mn-ea"/>
                <a:cs typeface="+mn-cs"/>
              </a:rPr>
              <a:t>Utilizing feedback to identify areas for improvement and skill development is essential for personal growth. By actively listening to feedback from supervisors, peers, and self-assessment, employees can gain insights into their strengths and weaknesses. This feedback enables individuals to prioritize areas for development, set achievable goals, and seek out relevant learning opportunities. Embracing feedback as a tool for growth fosters a mindset of continuous improvement, resilience, and adaptability, ultimately enhancing an individual's skill set and professional effectiveness.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Career Advancement: </a:t>
            </a:r>
            <a:r>
              <a:rPr lang="en-US" sz="1200" b="0" i="0" kern="1200" dirty="0" smtClean="0">
                <a:solidFill>
                  <a:schemeClr val="tx1"/>
                </a:solidFill>
                <a:effectLst/>
                <a:latin typeface="+mn-lt"/>
                <a:ea typeface="+mn-ea"/>
                <a:cs typeface="+mn-cs"/>
              </a:rPr>
              <a:t>Addressing weaknesses identified through feedback is crucial for enhancing performance and increasing </a:t>
            </a:r>
            <a:r>
              <a:rPr lang="en-US" sz="1200" b="0" i="0" kern="1200" dirty="0" err="1" smtClean="0">
                <a:solidFill>
                  <a:schemeClr val="tx1"/>
                </a:solidFill>
                <a:effectLst/>
                <a:latin typeface="+mn-lt"/>
                <a:ea typeface="+mn-ea"/>
                <a:cs typeface="+mn-cs"/>
              </a:rPr>
              <a:t>promotability</a:t>
            </a:r>
            <a:r>
              <a:rPr lang="en-US" sz="1200" b="0" i="0" kern="1200" dirty="0" smtClean="0">
                <a:solidFill>
                  <a:schemeClr val="tx1"/>
                </a:solidFill>
                <a:effectLst/>
                <a:latin typeface="+mn-lt"/>
                <a:ea typeface="+mn-ea"/>
                <a:cs typeface="+mn-cs"/>
              </a:rPr>
              <a:t>. By proactively working on areas of improvement, employees demonstrate their commitment to personal and professional growth. This dedication to self-improvement not only strengthens current job performance but also prepares individuals for future career advancement opportunities. Addressing weaknesses enables employees to position themselves as valuable contributors to the organization, increasing their chances of career progression and success.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Strengthened Relationships</a:t>
            </a:r>
            <a:r>
              <a:rPr lang="en-US" sz="1200" b="0" i="0" kern="1200" dirty="0" smtClean="0">
                <a:solidFill>
                  <a:schemeClr val="tx1"/>
                </a:solidFill>
                <a:effectLst/>
                <a:latin typeface="+mn-lt"/>
                <a:ea typeface="+mn-ea"/>
                <a:cs typeface="+mn-cs"/>
              </a:rPr>
              <a:t>: Feedback serves as a catalyst for fostering better communication and collaboration with colleagues. By actively seeking and providing feedback in a constructive and respectful manner, employees can build stronger relationships based on trust, transparency, and mutual respect. Open and honest communication promotes understanding, empathy, and teamwork, leading to more effective collaboration and improved outcomes. Strengthened relationships contribute to a positive work environment where individuals feel valued, supported, and motivated to achieve common goals.</a:t>
            </a:r>
          </a:p>
          <a:p>
            <a:endParaRPr lang="en-US" dirty="0"/>
          </a:p>
        </p:txBody>
      </p:sp>
      <p:sp>
        <p:nvSpPr>
          <p:cNvPr id="4" name="Slide Number Placeholder 3"/>
          <p:cNvSpPr>
            <a:spLocks noGrp="1"/>
          </p:cNvSpPr>
          <p:nvPr>
            <p:ph type="sldNum" sz="quarter" idx="10"/>
          </p:nvPr>
        </p:nvSpPr>
        <p:spPr/>
        <p:txBody>
          <a:bodyPr/>
          <a:lstStyle/>
          <a:p>
            <a:fld id="{CF2DA5EB-CDAC-4D67-B988-97C9719C0113}" type="slidenum">
              <a:rPr lang="en-US" smtClean="0"/>
              <a:t>10</a:t>
            </a:fld>
            <a:endParaRPr lang="en-US"/>
          </a:p>
        </p:txBody>
      </p:sp>
    </p:spTree>
    <p:extLst>
      <p:ext uri="{BB962C8B-B14F-4D97-AF65-F5344CB8AC3E}">
        <p14:creationId xmlns:p14="http://schemas.microsoft.com/office/powerpoint/2010/main" val="881895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7AC943E-F390-4290-8D0A-E52C9275B7D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8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1824D3-B513-4860-AC0B-3BE8EB5E7C8F}"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C943E-F390-4290-8D0A-E52C9275B7DD}" type="slidenum">
              <a:rPr lang="en-US" smtClean="0"/>
              <a:t>‹#›</a:t>
            </a:fld>
            <a:endParaRPr lang="en-US"/>
          </a:p>
        </p:txBody>
      </p:sp>
    </p:spTree>
    <p:extLst>
      <p:ext uri="{BB962C8B-B14F-4D97-AF65-F5344CB8AC3E}">
        <p14:creationId xmlns:p14="http://schemas.microsoft.com/office/powerpoint/2010/main" val="210094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128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249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spTree>
    <p:extLst>
      <p:ext uri="{BB962C8B-B14F-4D97-AF65-F5344CB8AC3E}">
        <p14:creationId xmlns:p14="http://schemas.microsoft.com/office/powerpoint/2010/main" val="17512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874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670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096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83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spTree>
    <p:extLst>
      <p:ext uri="{BB962C8B-B14F-4D97-AF65-F5344CB8AC3E}">
        <p14:creationId xmlns:p14="http://schemas.microsoft.com/office/powerpoint/2010/main" val="15256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1824D3-B513-4860-AC0B-3BE8EB5E7C8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C943E-F390-4290-8D0A-E52C9275B7D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6002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1824D3-B513-4860-AC0B-3BE8EB5E7C8F}"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C943E-F390-4290-8D0A-E52C9275B7DD}" type="slidenum">
              <a:rPr lang="en-US" smtClean="0"/>
              <a:t>‹#›</a:t>
            </a:fld>
            <a:endParaRPr lang="en-US"/>
          </a:p>
        </p:txBody>
      </p:sp>
    </p:spTree>
    <p:extLst>
      <p:ext uri="{BB962C8B-B14F-4D97-AF65-F5344CB8AC3E}">
        <p14:creationId xmlns:p14="http://schemas.microsoft.com/office/powerpoint/2010/main" val="3909289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1824D3-B513-4860-AC0B-3BE8EB5E7C8F}"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C943E-F390-4290-8D0A-E52C9275B7D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5284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1824D3-B513-4860-AC0B-3BE8EB5E7C8F}"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C943E-F390-4290-8D0A-E52C9275B7D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191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1824D3-B513-4860-AC0B-3BE8EB5E7C8F}"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C943E-F390-4290-8D0A-E52C9275B7DD}" type="slidenum">
              <a:rPr lang="en-US" smtClean="0"/>
              <a:t>‹#›</a:t>
            </a:fld>
            <a:endParaRPr lang="en-US"/>
          </a:p>
        </p:txBody>
      </p:sp>
    </p:spTree>
    <p:extLst>
      <p:ext uri="{BB962C8B-B14F-4D97-AF65-F5344CB8AC3E}">
        <p14:creationId xmlns:p14="http://schemas.microsoft.com/office/powerpoint/2010/main" val="121527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1824D3-B513-4860-AC0B-3BE8EB5E7C8F}"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C943E-F390-4290-8D0A-E52C9275B7D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19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21824D3-B513-4860-AC0B-3BE8EB5E7C8F}"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C943E-F390-4290-8D0A-E52C9275B7DD}" type="slidenum">
              <a:rPr lang="en-US" smtClean="0"/>
              <a:t>‹#›</a:t>
            </a:fld>
            <a:endParaRPr lang="en-US"/>
          </a:p>
        </p:txBody>
      </p:sp>
    </p:spTree>
    <p:extLst>
      <p:ext uri="{BB962C8B-B14F-4D97-AF65-F5344CB8AC3E}">
        <p14:creationId xmlns:p14="http://schemas.microsoft.com/office/powerpoint/2010/main" val="261105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1824D3-B513-4860-AC0B-3BE8EB5E7C8F}" type="datetimeFigureOut">
              <a:rPr lang="en-US" smtClean="0"/>
              <a:t>3/21/2024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AC943E-F390-4290-8D0A-E52C9275B7DD}" type="slidenum">
              <a:rPr lang="en-US" smtClean="0"/>
              <a:t>‹#›</a:t>
            </a:fld>
            <a:endParaRPr lang="en-US"/>
          </a:p>
        </p:txBody>
      </p:sp>
    </p:spTree>
    <p:extLst>
      <p:ext uri="{BB962C8B-B14F-4D97-AF65-F5344CB8AC3E}">
        <p14:creationId xmlns:p14="http://schemas.microsoft.com/office/powerpoint/2010/main" val="2868907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lc.trident.edu/d2l/common/dialogs/quickLink/quickLink.d2l?ou=211424&amp;type=lti&amp;rcode=TUI-507340&amp;srcou=115015" TargetMode="External"/><Relationship Id="rId2" Type="http://schemas.openxmlformats.org/officeDocument/2006/relationships/hyperlink" Target="https://tlc.trident.edu/d2l/common/dialogs/quickLink/quickLink.d2l?ou=211424&amp;type=lti&amp;rcode=TUI-507339&amp;srcou=115015" TargetMode="External"/><Relationship Id="rId1" Type="http://schemas.openxmlformats.org/officeDocument/2006/relationships/slideLayout" Target="../slideLayouts/slideLayout2.xml"/><Relationship Id="rId5" Type="http://schemas.openxmlformats.org/officeDocument/2006/relationships/hyperlink" Target="https://www.questionpro.com/blog/360-degree-appraisal/" TargetMode="External"/><Relationship Id="rId4" Type="http://schemas.openxmlformats.org/officeDocument/2006/relationships/hyperlink" Target="https://www.custominsight.com/360-degree-feedback/what-is-360-degree-feedback.a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40542"/>
            <a:ext cx="6922249" cy="1869140"/>
          </a:xfrm>
        </p:spPr>
        <p:txBody>
          <a:bodyPr>
            <a:normAutofit/>
          </a:bodyPr>
          <a:lstStyle/>
          <a:p>
            <a:r>
              <a:rPr lang="en-US" sz="1800" b="1" dirty="0" smtClean="0">
                <a:latin typeface="Times New Roman" panose="02020603050405020304" pitchFamily="18" charset="0"/>
                <a:cs typeface="Times New Roman" panose="02020603050405020304" pitchFamily="18" charset="0"/>
              </a:rPr>
              <a:t>Felicia Harris</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Module 3 SLP 3</a:t>
            </a: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360-Degree Feedback</a:t>
            </a:r>
            <a:r>
              <a:rPr lang="en-US" sz="1800" b="1" dirty="0"/>
              <a:t/>
            </a:r>
            <a:br>
              <a:rPr lang="en-US" sz="1800" b="1" dirty="0"/>
            </a:br>
            <a:r>
              <a:rPr lang="en-US" sz="1800" b="1" dirty="0" smtClean="0"/>
              <a:t/>
            </a:r>
            <a:br>
              <a:rPr lang="en-US" sz="1800" b="1" dirty="0" smtClean="0"/>
            </a:br>
            <a:r>
              <a:rPr lang="en-US" sz="1800" b="1" dirty="0" smtClean="0"/>
              <a:t>Title</a:t>
            </a:r>
            <a:r>
              <a:rPr lang="en-US" sz="1800" b="1" dirty="0"/>
              <a:t>: Enhancing Performance Evaluation with 360-Degree Feedback</a:t>
            </a:r>
          </a:p>
        </p:txBody>
      </p:sp>
      <p:sp>
        <p:nvSpPr>
          <p:cNvPr id="3" name="Subtitle 2"/>
          <p:cNvSpPr>
            <a:spLocks noGrp="1"/>
          </p:cNvSpPr>
          <p:nvPr>
            <p:ph type="subTitle" idx="1"/>
          </p:nvPr>
        </p:nvSpPr>
        <p:spPr>
          <a:xfrm>
            <a:off x="2831600" y="4155140"/>
            <a:ext cx="6643843" cy="634999"/>
          </a:xfrm>
        </p:spPr>
        <p:txBody>
          <a:bodyPr>
            <a:normAutofit fontScale="92500" lnSpcReduction="10000"/>
          </a:bodyPr>
          <a:lstStyle/>
          <a:p>
            <a:r>
              <a:rPr lang="en-US" b="1" dirty="0"/>
              <a:t>Subtitle: Embrace a Comprehensive Approach to Employee Appraisal</a:t>
            </a:r>
          </a:p>
        </p:txBody>
      </p:sp>
    </p:spTree>
    <p:extLst>
      <p:ext uri="{BB962C8B-B14F-4D97-AF65-F5344CB8AC3E}">
        <p14:creationId xmlns:p14="http://schemas.microsoft.com/office/powerpoint/2010/main" val="32744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Added Value to Employees</a:t>
            </a:r>
            <a:endParaRPr lang="en-US" dirty="0"/>
          </a:p>
        </p:txBody>
      </p:sp>
      <p:sp>
        <p:nvSpPr>
          <p:cNvPr id="3" name="Content Placeholder 2"/>
          <p:cNvSpPr>
            <a:spLocks noGrp="1"/>
          </p:cNvSpPr>
          <p:nvPr>
            <p:ph idx="1"/>
          </p:nvPr>
        </p:nvSpPr>
        <p:spPr/>
        <p:txBody>
          <a:bodyPr/>
          <a:lstStyle/>
          <a:p>
            <a:r>
              <a:rPr lang="en-US" dirty="0"/>
              <a:t>Opportunities for Personal Growth: Use feedback to identify areas for improvement and skill development.</a:t>
            </a:r>
          </a:p>
          <a:p>
            <a:r>
              <a:rPr lang="en-US" dirty="0"/>
              <a:t>Career Advancement: Address weaknesses to enhance performance and increase </a:t>
            </a:r>
            <a:r>
              <a:rPr lang="en-US" dirty="0" err="1"/>
              <a:t>promotability</a:t>
            </a:r>
            <a:r>
              <a:rPr lang="en-US" dirty="0"/>
              <a:t>.</a:t>
            </a:r>
          </a:p>
          <a:p>
            <a:r>
              <a:rPr lang="en-US" dirty="0"/>
              <a:t>Strengthened Relationships: Foster better communication and collaboration with colleagues.</a:t>
            </a:r>
          </a:p>
          <a:p>
            <a:endParaRPr lang="en-US" dirty="0"/>
          </a:p>
        </p:txBody>
      </p:sp>
    </p:spTree>
    <p:extLst>
      <p:ext uri="{BB962C8B-B14F-4D97-AF65-F5344CB8AC3E}">
        <p14:creationId xmlns:p14="http://schemas.microsoft.com/office/powerpoint/2010/main" val="332996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Potential Consequences of Low Ratings</a:t>
            </a:r>
            <a:endParaRPr lang="en-US" dirty="0"/>
          </a:p>
        </p:txBody>
      </p:sp>
      <p:sp>
        <p:nvSpPr>
          <p:cNvPr id="3" name="Content Placeholder 2"/>
          <p:cNvSpPr>
            <a:spLocks noGrp="1"/>
          </p:cNvSpPr>
          <p:nvPr>
            <p:ph idx="1"/>
          </p:nvPr>
        </p:nvSpPr>
        <p:spPr/>
        <p:txBody>
          <a:bodyPr/>
          <a:lstStyle/>
          <a:p>
            <a:r>
              <a:rPr lang="en-US" dirty="0"/>
              <a:t>Constructive Feedback: Provide specific areas for improvement and resources for development.</a:t>
            </a:r>
          </a:p>
          <a:p>
            <a:r>
              <a:rPr lang="en-US" dirty="0"/>
              <a:t>Performance Improvement Plan: Outline actionable steps and timelines for addressing deficiencies.</a:t>
            </a:r>
          </a:p>
          <a:p>
            <a:r>
              <a:rPr lang="en-US" dirty="0"/>
              <a:t>Continued Support: Offer coaching, mentorship, and training opportunities to facilitate growth.</a:t>
            </a:r>
          </a:p>
          <a:p>
            <a:endParaRPr lang="en-US" dirty="0"/>
          </a:p>
        </p:txBody>
      </p:sp>
    </p:spTree>
    <p:extLst>
      <p:ext uri="{BB962C8B-B14F-4D97-AF65-F5344CB8AC3E}">
        <p14:creationId xmlns:p14="http://schemas.microsoft.com/office/powerpoint/2010/main" val="165409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Ensuring Fairness and Objectivity</a:t>
            </a:r>
            <a:endParaRPr lang="en-US" dirty="0"/>
          </a:p>
        </p:txBody>
      </p:sp>
      <p:sp>
        <p:nvSpPr>
          <p:cNvPr id="3" name="Content Placeholder 2"/>
          <p:cNvSpPr>
            <a:spLocks noGrp="1"/>
          </p:cNvSpPr>
          <p:nvPr>
            <p:ph idx="1"/>
          </p:nvPr>
        </p:nvSpPr>
        <p:spPr/>
        <p:txBody>
          <a:bodyPr/>
          <a:lstStyle/>
          <a:p>
            <a:r>
              <a:rPr lang="en-US" dirty="0"/>
              <a:t>Training for Raters: Educate raters on providing constructive and unbiased feedback.</a:t>
            </a:r>
          </a:p>
          <a:p>
            <a:r>
              <a:rPr lang="en-US" dirty="0"/>
              <a:t>Calibration Sessions: Review feedback data to ensure consistency and fairness in ratings.</a:t>
            </a:r>
          </a:p>
          <a:p>
            <a:r>
              <a:rPr lang="en-US" dirty="0"/>
              <a:t>Review Mechanisms: Allow employees to challenge feedback through a transparent review process.</a:t>
            </a:r>
          </a:p>
          <a:p>
            <a:endParaRPr lang="en-US" dirty="0"/>
          </a:p>
        </p:txBody>
      </p:sp>
    </p:spTree>
    <p:extLst>
      <p:ext uri="{BB962C8B-B14F-4D97-AF65-F5344CB8AC3E}">
        <p14:creationId xmlns:p14="http://schemas.microsoft.com/office/powerpoint/2010/main" val="56052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US" dirty="0"/>
              <a:t>360 degree appraisal offers a comprehensive and balanced approach to employee performance evaluation, promoting personal and professional growth</a:t>
            </a:r>
            <a:r>
              <a:rPr lang="en-US" dirty="0" smtClean="0"/>
              <a:t>.</a:t>
            </a:r>
          </a:p>
          <a:p>
            <a:r>
              <a:rPr lang="en-US" dirty="0"/>
              <a:t>By fostering a culture of open communication, transparency, and continuous development, organizations can unlock the full potential of 360 degree appraisal to drive success and growth.</a:t>
            </a:r>
            <a:endParaRPr lang="en-US" dirty="0"/>
          </a:p>
        </p:txBody>
      </p:sp>
    </p:spTree>
    <p:extLst>
      <p:ext uri="{BB962C8B-B14F-4D97-AF65-F5344CB8AC3E}">
        <p14:creationId xmlns:p14="http://schemas.microsoft.com/office/powerpoint/2010/main" val="258911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fontScale="92500" lnSpcReduction="20000"/>
          </a:bodyPr>
          <a:lstStyle/>
          <a:p>
            <a:r>
              <a:rPr lang="en-US" i="1" dirty="0">
                <a:hlinkClick r:id="rId2"/>
              </a:rPr>
              <a:t>360-Degree Feedback</a:t>
            </a:r>
            <a:r>
              <a:rPr lang="en-US" dirty="0"/>
              <a:t> - LinkedIn Learning</a:t>
            </a:r>
          </a:p>
          <a:p>
            <a:r>
              <a:rPr lang="en-US" i="1" dirty="0">
                <a:hlinkClick r:id="rId3"/>
              </a:rPr>
              <a:t>Obtaining and benefiting from 360-degree feedback</a:t>
            </a:r>
            <a:r>
              <a:rPr lang="en-US" dirty="0"/>
              <a:t> - LinkedIn Learning</a:t>
            </a:r>
          </a:p>
          <a:p>
            <a:r>
              <a:rPr lang="en-US" dirty="0"/>
              <a:t>Custom Insight (2018). </a:t>
            </a:r>
            <a:r>
              <a:rPr lang="en-US" i="1" dirty="0">
                <a:hlinkClick r:id="rId4"/>
              </a:rPr>
              <a:t>What is 360 Degree Feedback?</a:t>
            </a:r>
            <a:r>
              <a:rPr lang="en-US" dirty="0"/>
              <a:t> Retrieved from https://www.custominsight.com/360-degree-feedback/what-is-360-degree-feedback.asp</a:t>
            </a:r>
          </a:p>
          <a:p>
            <a:r>
              <a:rPr lang="en-US" dirty="0"/>
              <a:t>Nguyen, T., &amp; </a:t>
            </a:r>
            <a:r>
              <a:rPr lang="en-US" dirty="0" err="1"/>
              <a:t>Massingham</a:t>
            </a:r>
            <a:r>
              <a:rPr lang="en-US" dirty="0"/>
              <a:t>, R. (2011). Using 360 degree peer review to validate self-reporting in human capital measurement. Journal of Intellectual Capital, 12(1), 143-74. Retrieved from ProQuest in the Trident Online Library.</a:t>
            </a:r>
            <a:endParaRPr lang="en-US" dirty="0" smtClean="0">
              <a:hlinkClick r:id="rId5"/>
            </a:endParaRPr>
          </a:p>
          <a:p>
            <a:r>
              <a:rPr lang="en-US" dirty="0" smtClean="0">
                <a:hlinkClick r:id="rId5"/>
              </a:rPr>
              <a:t>https</a:t>
            </a:r>
            <a:r>
              <a:rPr lang="en-US" dirty="0">
                <a:hlinkClick r:id="rId5"/>
              </a:rPr>
              <a:t>://www.questionpro.com/blog/360-degree-appraisal</a:t>
            </a:r>
            <a:r>
              <a:rPr lang="en-US" dirty="0" smtClean="0">
                <a:hlinkClick r:id="rId5"/>
              </a:rPr>
              <a:t>/</a:t>
            </a:r>
            <a:endParaRPr lang="en-US" dirty="0" smtClean="0"/>
          </a:p>
          <a:p>
            <a:endParaRPr lang="en-US" dirty="0"/>
          </a:p>
        </p:txBody>
      </p:sp>
    </p:spTree>
    <p:extLst>
      <p:ext uri="{BB962C8B-B14F-4D97-AF65-F5344CB8AC3E}">
        <p14:creationId xmlns:p14="http://schemas.microsoft.com/office/powerpoint/2010/main" val="325780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smtClean="0"/>
              <a:t>Definition</a:t>
            </a:r>
            <a:r>
              <a:rPr lang="en-US" dirty="0"/>
              <a:t>: Collecting performance information from various stakeholders (supervisors, subordinates, customers, peers, self-evaluation)</a:t>
            </a:r>
          </a:p>
          <a:p>
            <a:endParaRPr lang="en-US" dirty="0"/>
          </a:p>
        </p:txBody>
      </p:sp>
    </p:spTree>
    <p:extLst>
      <p:ext uri="{BB962C8B-B14F-4D97-AF65-F5344CB8AC3E}">
        <p14:creationId xmlns:p14="http://schemas.microsoft.com/office/powerpoint/2010/main" val="421083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Components of 360 Degree Appraisal</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solidFill>
                  <a:schemeClr val="tx1"/>
                </a:solidFill>
              </a:rPr>
              <a:t>Self-Assessment</a:t>
            </a:r>
          </a:p>
          <a:p>
            <a:pPr marL="457200" indent="-457200">
              <a:buFont typeface="+mj-lt"/>
              <a:buAutoNum type="arabicPeriod"/>
            </a:pPr>
            <a:r>
              <a:rPr lang="en-US" dirty="0">
                <a:solidFill>
                  <a:schemeClr val="tx1"/>
                </a:solidFill>
              </a:rPr>
              <a:t>Manager </a:t>
            </a:r>
            <a:r>
              <a:rPr lang="en-US" dirty="0" smtClean="0">
                <a:solidFill>
                  <a:schemeClr val="tx1"/>
                </a:solidFill>
              </a:rPr>
              <a:t>Assessment</a:t>
            </a:r>
          </a:p>
          <a:p>
            <a:pPr marL="457200" indent="-457200">
              <a:buFont typeface="+mj-lt"/>
              <a:buAutoNum type="arabicPeriod"/>
            </a:pPr>
            <a:r>
              <a:rPr lang="en-US" dirty="0">
                <a:solidFill>
                  <a:schemeClr val="tx1"/>
                </a:solidFill>
              </a:rPr>
              <a:t>Peer </a:t>
            </a:r>
            <a:r>
              <a:rPr lang="en-US" dirty="0" smtClean="0">
                <a:solidFill>
                  <a:schemeClr val="tx1"/>
                </a:solidFill>
              </a:rPr>
              <a:t>Assessment</a:t>
            </a:r>
          </a:p>
          <a:p>
            <a:pPr marL="457200" indent="-457200">
              <a:buFont typeface="+mj-lt"/>
              <a:buAutoNum type="arabicPeriod"/>
            </a:pPr>
            <a:r>
              <a:rPr lang="en-US" dirty="0">
                <a:solidFill>
                  <a:schemeClr val="tx1"/>
                </a:solidFill>
              </a:rPr>
              <a:t>Subordinate </a:t>
            </a:r>
            <a:r>
              <a:rPr lang="en-US" dirty="0" smtClean="0">
                <a:solidFill>
                  <a:schemeClr val="tx1"/>
                </a:solidFill>
              </a:rPr>
              <a:t>Assessment</a:t>
            </a:r>
          </a:p>
          <a:p>
            <a:pPr marL="457200" indent="-457200">
              <a:buFont typeface="+mj-lt"/>
              <a:buAutoNum type="arabicPeriod"/>
            </a:pPr>
            <a:r>
              <a:rPr lang="en-US" dirty="0">
                <a:solidFill>
                  <a:schemeClr val="tx1"/>
                </a:solidFill>
              </a:rPr>
              <a:t>External Stakeholder </a:t>
            </a:r>
            <a:r>
              <a:rPr lang="en-US" dirty="0" smtClean="0">
                <a:solidFill>
                  <a:schemeClr val="tx1"/>
                </a:solidFill>
              </a:rPr>
              <a:t>Assessment </a:t>
            </a:r>
          </a:p>
          <a:p>
            <a:endParaRPr lang="en-US" dirty="0"/>
          </a:p>
        </p:txBody>
      </p:sp>
    </p:spTree>
    <p:extLst>
      <p:ext uri="{BB962C8B-B14F-4D97-AF65-F5344CB8AC3E}">
        <p14:creationId xmlns:p14="http://schemas.microsoft.com/office/powerpoint/2010/main" val="371807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360-Degree Feedback</a:t>
            </a:r>
            <a:endParaRPr lang="en-US" dirty="0"/>
          </a:p>
        </p:txBody>
      </p:sp>
      <p:sp>
        <p:nvSpPr>
          <p:cNvPr id="3" name="Content Placeholder 2"/>
          <p:cNvSpPr>
            <a:spLocks noGrp="1"/>
          </p:cNvSpPr>
          <p:nvPr>
            <p:ph idx="1"/>
          </p:nvPr>
        </p:nvSpPr>
        <p:spPr/>
        <p:txBody>
          <a:bodyPr/>
          <a:lstStyle/>
          <a:p>
            <a:r>
              <a:rPr lang="en-US" dirty="0"/>
              <a:t>Comprehensive insights into strengths and weaknesses</a:t>
            </a:r>
          </a:p>
          <a:p>
            <a:r>
              <a:rPr lang="en-US" dirty="0"/>
              <a:t>Developmental tool for employee growth</a:t>
            </a:r>
          </a:p>
          <a:p>
            <a:r>
              <a:rPr lang="en-US" dirty="0"/>
              <a:t>Increased self-awareness and accountability</a:t>
            </a:r>
          </a:p>
          <a:p>
            <a:endParaRPr lang="en-US" dirty="0"/>
          </a:p>
        </p:txBody>
      </p:sp>
    </p:spTree>
    <p:extLst>
      <p:ext uri="{BB962C8B-B14F-4D97-AF65-F5344CB8AC3E}">
        <p14:creationId xmlns:p14="http://schemas.microsoft.com/office/powerpoint/2010/main" val="4257417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371601" y="671513"/>
            <a:ext cx="9444038" cy="5447411"/>
          </a:xfrm>
          <a:prstGeom prst="rect">
            <a:avLst/>
          </a:prstGeom>
        </p:spPr>
      </p:pic>
    </p:spTree>
    <p:extLst>
      <p:ext uri="{BB962C8B-B14F-4D97-AF65-F5344CB8AC3E}">
        <p14:creationId xmlns:p14="http://schemas.microsoft.com/office/powerpoint/2010/main" val="638291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Process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lphaLcParenR"/>
            </a:pPr>
            <a:r>
              <a:rPr lang="en-US" dirty="0"/>
              <a:t>Preparation and Planning</a:t>
            </a:r>
          </a:p>
          <a:p>
            <a:pPr marL="457200" indent="-457200">
              <a:buFont typeface="+mj-lt"/>
              <a:buAutoNum type="alphaLcParenR"/>
            </a:pPr>
            <a:r>
              <a:rPr lang="en-US" dirty="0"/>
              <a:t>Data Collection</a:t>
            </a:r>
          </a:p>
          <a:p>
            <a:pPr marL="457200" indent="-457200">
              <a:buFont typeface="+mj-lt"/>
              <a:buAutoNum type="alphaLcParenR"/>
            </a:pPr>
            <a:r>
              <a:rPr lang="en-US" dirty="0"/>
              <a:t>Data Compilation and Analysis</a:t>
            </a:r>
          </a:p>
          <a:p>
            <a:pPr marL="457200" indent="-457200">
              <a:buFont typeface="+mj-lt"/>
              <a:buAutoNum type="alphaLcParenR"/>
            </a:pPr>
            <a:r>
              <a:rPr lang="en-US" dirty="0"/>
              <a:t>Feedback Session</a:t>
            </a:r>
          </a:p>
          <a:p>
            <a:pPr marL="457200" indent="-457200">
              <a:buFont typeface="+mj-lt"/>
              <a:buAutoNum type="alphaLcParenR"/>
            </a:pPr>
            <a:r>
              <a:rPr lang="en-US" dirty="0"/>
              <a:t> Development and Follow-Up</a:t>
            </a:r>
          </a:p>
          <a:p>
            <a:pPr marL="457200" indent="-457200">
              <a:buFont typeface="+mj-lt"/>
              <a:buAutoNum type="alphaLcParenR"/>
            </a:pPr>
            <a:r>
              <a:rPr lang="en-US" dirty="0"/>
              <a:t>Continuous Improvement</a:t>
            </a:r>
          </a:p>
          <a:p>
            <a:pPr marL="457200" indent="-457200">
              <a:buFont typeface="+mj-lt"/>
              <a:buAutoNum type="alphaLcParenR"/>
            </a:pPr>
            <a:r>
              <a:rPr lang="en-US" dirty="0"/>
              <a:t>Documentation and Record Keeping</a:t>
            </a:r>
          </a:p>
          <a:p>
            <a:endParaRPr lang="en-US" dirty="0"/>
          </a:p>
        </p:txBody>
      </p:sp>
    </p:spTree>
    <p:extLst>
      <p:ext uri="{BB962C8B-B14F-4D97-AF65-F5344CB8AC3E}">
        <p14:creationId xmlns:p14="http://schemas.microsoft.com/office/powerpoint/2010/main" val="185935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tx1"/>
                </a:solidFill>
              </a:rPr>
              <a:t>Distribution of </a:t>
            </a:r>
            <a:r>
              <a:rPr lang="en-US" dirty="0" smtClean="0">
                <a:solidFill>
                  <a:schemeClr val="tx1"/>
                </a:solidFill>
              </a:rPr>
              <a:t>Questionnaires</a:t>
            </a:r>
          </a:p>
          <a:p>
            <a:pPr marL="457200" indent="-457200">
              <a:buFont typeface="+mj-lt"/>
              <a:buAutoNum type="arabicPeriod"/>
            </a:pPr>
            <a:r>
              <a:rPr lang="en-US" dirty="0">
                <a:solidFill>
                  <a:schemeClr val="tx1"/>
                </a:solidFill>
              </a:rPr>
              <a:t>Data Collection </a:t>
            </a:r>
            <a:r>
              <a:rPr lang="en-US" dirty="0" smtClean="0">
                <a:solidFill>
                  <a:schemeClr val="tx1"/>
                </a:solidFill>
              </a:rPr>
              <a:t>Period</a:t>
            </a:r>
          </a:p>
          <a:p>
            <a:pPr marL="457200" indent="-457200">
              <a:buFont typeface="+mj-lt"/>
              <a:buAutoNum type="arabicPeriod"/>
            </a:pPr>
            <a:r>
              <a:rPr lang="en-US" dirty="0">
                <a:solidFill>
                  <a:schemeClr val="tx1"/>
                </a:solidFill>
              </a:rPr>
              <a:t>Anonymous </a:t>
            </a:r>
            <a:r>
              <a:rPr lang="en-US" dirty="0" smtClean="0">
                <a:solidFill>
                  <a:schemeClr val="tx1"/>
                </a:solidFill>
              </a:rPr>
              <a:t>Feedback</a:t>
            </a:r>
          </a:p>
          <a:p>
            <a:pPr marL="457200" indent="-457200">
              <a:buFont typeface="+mj-lt"/>
              <a:buAutoNum type="arabicPeriod"/>
            </a:pPr>
            <a:r>
              <a:rPr lang="en-US" dirty="0">
                <a:solidFill>
                  <a:schemeClr val="tx1"/>
                </a:solidFill>
              </a:rPr>
              <a:t>Reminder Communications</a:t>
            </a:r>
            <a:endParaRPr lang="en-US" dirty="0"/>
          </a:p>
        </p:txBody>
      </p:sp>
    </p:spTree>
    <p:extLst>
      <p:ext uri="{BB962C8B-B14F-4D97-AF65-F5344CB8AC3E}">
        <p14:creationId xmlns:p14="http://schemas.microsoft.com/office/powerpoint/2010/main" val="290966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Data Compilation and Analysis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solidFill>
                  <a:schemeClr val="tx1"/>
                </a:solidFill>
              </a:rPr>
              <a:t>Data </a:t>
            </a:r>
            <a:r>
              <a:rPr lang="en-US" dirty="0" smtClean="0">
                <a:solidFill>
                  <a:schemeClr val="tx1"/>
                </a:solidFill>
              </a:rPr>
              <a:t>Entry</a:t>
            </a:r>
          </a:p>
          <a:p>
            <a:r>
              <a:rPr lang="en-US" dirty="0">
                <a:solidFill>
                  <a:schemeClr val="tx1"/>
                </a:solidFill>
              </a:rPr>
              <a:t>Data Analysis</a:t>
            </a:r>
            <a:endParaRPr lang="en-US" dirty="0"/>
          </a:p>
        </p:txBody>
      </p:sp>
    </p:spTree>
    <p:extLst>
      <p:ext uri="{BB962C8B-B14F-4D97-AF65-F5344CB8AC3E}">
        <p14:creationId xmlns:p14="http://schemas.microsoft.com/office/powerpoint/2010/main" val="71876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Employee Involvement</a:t>
            </a:r>
            <a:endParaRPr lang="en-US" dirty="0"/>
          </a:p>
        </p:txBody>
      </p:sp>
      <p:sp>
        <p:nvSpPr>
          <p:cNvPr id="3" name="Content Placeholder 2"/>
          <p:cNvSpPr>
            <a:spLocks noGrp="1"/>
          </p:cNvSpPr>
          <p:nvPr>
            <p:ph idx="1"/>
          </p:nvPr>
        </p:nvSpPr>
        <p:spPr/>
        <p:txBody>
          <a:bodyPr/>
          <a:lstStyle/>
          <a:p>
            <a:r>
              <a:rPr lang="en-US" dirty="0"/>
              <a:t>Encourage employee participation in self-evaluation</a:t>
            </a:r>
          </a:p>
          <a:p>
            <a:r>
              <a:rPr lang="en-US" dirty="0"/>
              <a:t>Emphasize confidentiality and anonymity to promote honest feedback</a:t>
            </a:r>
          </a:p>
          <a:p>
            <a:endParaRPr lang="en-US" dirty="0"/>
          </a:p>
        </p:txBody>
      </p:sp>
    </p:spTree>
    <p:extLst>
      <p:ext uri="{BB962C8B-B14F-4D97-AF65-F5344CB8AC3E}">
        <p14:creationId xmlns:p14="http://schemas.microsoft.com/office/powerpoint/2010/main" val="35348492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366</TotalTime>
  <Words>1768</Words>
  <Application>Microsoft Office PowerPoint</Application>
  <PresentationFormat>Widescreen</PresentationFormat>
  <Paragraphs>152</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Times New Roman</vt:lpstr>
      <vt:lpstr>Organic</vt:lpstr>
      <vt:lpstr>Felicia Harris Module 3 SLP 3 360-Degree Feedback  Title: Enhancing Performance Evaluation with 360-Degree Feedback</vt:lpstr>
      <vt:lpstr>Introduction</vt:lpstr>
      <vt:lpstr>Key Components of 360 Degree Appraisal</vt:lpstr>
      <vt:lpstr>Benefits of 360-Degree Feedback</vt:lpstr>
      <vt:lpstr>PowerPoint Presentation</vt:lpstr>
      <vt:lpstr>Implementation Process</vt:lpstr>
      <vt:lpstr>Data Collection</vt:lpstr>
      <vt:lpstr> Data Compilation and Analysis </vt:lpstr>
      <vt:lpstr>Importance of Employee Involvement</vt:lpstr>
      <vt:lpstr>Added Value to Employees</vt:lpstr>
      <vt:lpstr>Potential Consequences of Low Ratings</vt:lpstr>
      <vt:lpstr>Ensuring Fairness and Objectivity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17</cp:revision>
  <dcterms:created xsi:type="dcterms:W3CDTF">2024-03-20T18:53:25Z</dcterms:created>
  <dcterms:modified xsi:type="dcterms:W3CDTF">2024-03-21T04:18:39Z</dcterms:modified>
</cp:coreProperties>
</file>