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0364" autoAdjust="0"/>
  </p:normalViewPr>
  <p:slideViewPr>
    <p:cSldViewPr snapToGrid="0">
      <p:cViewPr varScale="1">
        <p:scale>
          <a:sx n="52" d="100"/>
          <a:sy n="52" d="100"/>
        </p:scale>
        <p:origin x="14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E89A9-9732-4CF2-8A8F-812C9713B879}" type="datetimeFigureOut">
              <a:rPr lang="en-US" smtClean="0"/>
              <a:t>5/18/2024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C5C5D-A788-4EC8-829A-2B3ED0731C53}" type="slidenum">
              <a:rPr lang="en-US" smtClean="0"/>
              <a:t>‹#›</a:t>
            </a:fld>
            <a:endParaRPr lang="en-US" dirty="0"/>
          </a:p>
        </p:txBody>
      </p:sp>
    </p:spTree>
    <p:extLst>
      <p:ext uri="{BB962C8B-B14F-4D97-AF65-F5344CB8AC3E}">
        <p14:creationId xmlns:p14="http://schemas.microsoft.com/office/powerpoint/2010/main" val="1182769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Employee voice is crucial in creating an engaged and satisfied workforce. It encourages employees to share their ideas, which can lead to increased innovation and problem-solving. Moreover, when employees feel heard, it reduces turnover and absenteeism. The objective of the Voice Empowerment Initiative (VEI) is to establish a comprehensive platform for employees to express their ideas, concerns, and feedback effectively.</a:t>
            </a:r>
            <a:endParaRPr lang="en-US" dirty="0"/>
          </a:p>
        </p:txBody>
      </p:sp>
      <p:sp>
        <p:nvSpPr>
          <p:cNvPr id="4" name="Slide Number Placeholder 3"/>
          <p:cNvSpPr>
            <a:spLocks noGrp="1"/>
          </p:cNvSpPr>
          <p:nvPr>
            <p:ph type="sldNum" sz="quarter" idx="10"/>
          </p:nvPr>
        </p:nvSpPr>
        <p:spPr/>
        <p:txBody>
          <a:bodyPr/>
          <a:lstStyle/>
          <a:p>
            <a:fld id="{81AC5C5D-A788-4EC8-829A-2B3ED0731C53}" type="slidenum">
              <a:rPr lang="en-US" smtClean="0"/>
              <a:t>2</a:t>
            </a:fld>
            <a:endParaRPr lang="en-US" dirty="0"/>
          </a:p>
        </p:txBody>
      </p:sp>
    </p:spTree>
    <p:extLst>
      <p:ext uri="{BB962C8B-B14F-4D97-AF65-F5344CB8AC3E}">
        <p14:creationId xmlns:p14="http://schemas.microsoft.com/office/powerpoint/2010/main" val="293225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Currently, our organization faces several challenges in terms of employee voice. There is a noticeable lack of effective communication channels, which has led to low employee engagement. Additionally, many grievances remain unaddressed, contributing to dissatisfaction and a potential increase in turnover. Addressing these issues is essential for fostering a positive work environment</a:t>
            </a:r>
            <a:endParaRPr lang="en-US" dirty="0"/>
          </a:p>
        </p:txBody>
      </p:sp>
      <p:sp>
        <p:nvSpPr>
          <p:cNvPr id="4" name="Slide Number Placeholder 3"/>
          <p:cNvSpPr>
            <a:spLocks noGrp="1"/>
          </p:cNvSpPr>
          <p:nvPr>
            <p:ph type="sldNum" sz="quarter" idx="10"/>
          </p:nvPr>
        </p:nvSpPr>
        <p:spPr/>
        <p:txBody>
          <a:bodyPr/>
          <a:lstStyle/>
          <a:p>
            <a:fld id="{81AC5C5D-A788-4EC8-829A-2B3ED0731C53}" type="slidenum">
              <a:rPr lang="en-US" smtClean="0"/>
              <a:t>3</a:t>
            </a:fld>
            <a:endParaRPr lang="en-US" dirty="0"/>
          </a:p>
        </p:txBody>
      </p:sp>
    </p:spTree>
    <p:extLst>
      <p:ext uri="{BB962C8B-B14F-4D97-AF65-F5344CB8AC3E}">
        <p14:creationId xmlns:p14="http://schemas.microsoft.com/office/powerpoint/2010/main" val="1353619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Voice Empowerment Initiative (VEI) aims to tackle these challenges head-on. The key components of VEI include regular feedback sessions, anonymous suggestion boxes, and the formation of employee committees. These elements will ensure that every employee has multiple avenues to voice their opinions and concerns</a:t>
            </a:r>
            <a:endParaRPr lang="en-US" dirty="0"/>
          </a:p>
        </p:txBody>
      </p:sp>
      <p:sp>
        <p:nvSpPr>
          <p:cNvPr id="4" name="Slide Number Placeholder 3"/>
          <p:cNvSpPr>
            <a:spLocks noGrp="1"/>
          </p:cNvSpPr>
          <p:nvPr>
            <p:ph type="sldNum" sz="quarter" idx="10"/>
          </p:nvPr>
        </p:nvSpPr>
        <p:spPr/>
        <p:txBody>
          <a:bodyPr/>
          <a:lstStyle/>
          <a:p>
            <a:fld id="{81AC5C5D-A788-4EC8-829A-2B3ED0731C53}" type="slidenum">
              <a:rPr lang="en-US" smtClean="0"/>
              <a:t>4</a:t>
            </a:fld>
            <a:endParaRPr lang="en-US" dirty="0"/>
          </a:p>
        </p:txBody>
      </p:sp>
    </p:spTree>
    <p:extLst>
      <p:ext uri="{BB962C8B-B14F-4D97-AF65-F5344CB8AC3E}">
        <p14:creationId xmlns:p14="http://schemas.microsoft.com/office/powerpoint/2010/main" val="1475366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implementation of VEI will occur in three phases.</a:t>
            </a:r>
          </a:p>
          <a:p>
            <a:r>
              <a:rPr lang="en-US" sz="1200" b="0" i="0" kern="1200" dirty="0" smtClean="0">
                <a:solidFill>
                  <a:schemeClr val="tx1"/>
                </a:solidFill>
                <a:effectLst/>
                <a:latin typeface="+mn-lt"/>
                <a:ea typeface="+mn-ea"/>
                <a:cs typeface="+mn-cs"/>
              </a:rPr>
              <a:t>In Phase 1, we will establish new communication channels such as monthly town hall meetings and online forums.</a:t>
            </a:r>
          </a:p>
          <a:p>
            <a:r>
              <a:rPr lang="en-US" sz="1200" b="0" i="0" kern="1200" dirty="0" smtClean="0">
                <a:solidFill>
                  <a:schemeClr val="tx1"/>
                </a:solidFill>
                <a:effectLst/>
                <a:latin typeface="+mn-lt"/>
                <a:ea typeface="+mn-ea"/>
                <a:cs typeface="+mn-cs"/>
              </a:rPr>
              <a:t>In Phase 2, we will encourage participation through training sessions on effective communication and incentives for active participation. </a:t>
            </a:r>
          </a:p>
          <a:p>
            <a:r>
              <a:rPr lang="en-US" sz="1200" b="0" i="0" kern="1200" dirty="0" smtClean="0">
                <a:solidFill>
                  <a:schemeClr val="tx1"/>
                </a:solidFill>
                <a:effectLst/>
                <a:latin typeface="+mn-lt"/>
                <a:ea typeface="+mn-ea"/>
                <a:cs typeface="+mn-cs"/>
              </a:rPr>
              <a:t>Finally, in Phase 3, we will monitor the program's effectiveness through regular surveys and continuously improve it based on feedback.</a:t>
            </a:r>
            <a:endParaRPr lang="en-US" dirty="0"/>
          </a:p>
        </p:txBody>
      </p:sp>
      <p:sp>
        <p:nvSpPr>
          <p:cNvPr id="4" name="Slide Number Placeholder 3"/>
          <p:cNvSpPr>
            <a:spLocks noGrp="1"/>
          </p:cNvSpPr>
          <p:nvPr>
            <p:ph type="sldNum" sz="quarter" idx="10"/>
          </p:nvPr>
        </p:nvSpPr>
        <p:spPr/>
        <p:txBody>
          <a:bodyPr/>
          <a:lstStyle/>
          <a:p>
            <a:fld id="{81AC5C5D-A788-4EC8-829A-2B3ED0731C53}" type="slidenum">
              <a:rPr lang="en-US" smtClean="0"/>
              <a:t>5</a:t>
            </a:fld>
            <a:endParaRPr lang="en-US" dirty="0"/>
          </a:p>
        </p:txBody>
      </p:sp>
    </p:spTree>
    <p:extLst>
      <p:ext uri="{BB962C8B-B14F-4D97-AF65-F5344CB8AC3E}">
        <p14:creationId xmlns:p14="http://schemas.microsoft.com/office/powerpoint/2010/main" val="3342445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graph illustrates the current levels of employee engagement</a:t>
            </a:r>
            <a:r>
              <a:rPr lang="en-US" sz="1200" b="0" i="0" kern="1200" baseline="0" dirty="0" smtClean="0">
                <a:solidFill>
                  <a:schemeClr val="tx1"/>
                </a:solidFill>
                <a:effectLst/>
                <a:latin typeface="+mn-lt"/>
                <a:ea typeface="+mn-ea"/>
                <a:cs typeface="+mn-cs"/>
              </a:rPr>
              <a:t> per year.</a:t>
            </a:r>
            <a:endParaRPr lang="en-US" dirty="0"/>
          </a:p>
        </p:txBody>
      </p:sp>
      <p:sp>
        <p:nvSpPr>
          <p:cNvPr id="4" name="Slide Number Placeholder 3"/>
          <p:cNvSpPr>
            <a:spLocks noGrp="1"/>
          </p:cNvSpPr>
          <p:nvPr>
            <p:ph type="sldNum" sz="quarter" idx="10"/>
          </p:nvPr>
        </p:nvSpPr>
        <p:spPr/>
        <p:txBody>
          <a:bodyPr/>
          <a:lstStyle/>
          <a:p>
            <a:fld id="{81AC5C5D-A788-4EC8-829A-2B3ED0731C53}" type="slidenum">
              <a:rPr lang="en-US" smtClean="0"/>
              <a:t>6</a:t>
            </a:fld>
            <a:endParaRPr lang="en-US" dirty="0"/>
          </a:p>
        </p:txBody>
      </p:sp>
    </p:spTree>
    <p:extLst>
      <p:ext uri="{BB962C8B-B14F-4D97-AF65-F5344CB8AC3E}">
        <p14:creationId xmlns:p14="http://schemas.microsoft.com/office/powerpoint/2010/main" val="182428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diagram shows how the feedback process will work. </a:t>
            </a:r>
            <a:endParaRPr lang="en-US" dirty="0"/>
          </a:p>
        </p:txBody>
      </p:sp>
      <p:sp>
        <p:nvSpPr>
          <p:cNvPr id="4" name="Slide Number Placeholder 3"/>
          <p:cNvSpPr>
            <a:spLocks noGrp="1"/>
          </p:cNvSpPr>
          <p:nvPr>
            <p:ph type="sldNum" sz="quarter" idx="10"/>
          </p:nvPr>
        </p:nvSpPr>
        <p:spPr/>
        <p:txBody>
          <a:bodyPr/>
          <a:lstStyle/>
          <a:p>
            <a:fld id="{81AC5C5D-A788-4EC8-829A-2B3ED0731C53}" type="slidenum">
              <a:rPr lang="en-US" smtClean="0"/>
              <a:t>7</a:t>
            </a:fld>
            <a:endParaRPr lang="en-US" dirty="0"/>
          </a:p>
        </p:txBody>
      </p:sp>
    </p:spTree>
    <p:extLst>
      <p:ext uri="{BB962C8B-B14F-4D97-AF65-F5344CB8AC3E}">
        <p14:creationId xmlns:p14="http://schemas.microsoft.com/office/powerpoint/2010/main" val="403077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benefits of the VEI program are substantial. For employees, it will lead to improved morale and job satisfaction by giving them a voice in the organization. For the company, we can expect enhanced productivity, greater innovation, and better employee retention rates. The program creates a win-win situation for both employees and the organization</a:t>
            </a:r>
            <a:endParaRPr lang="en-US" dirty="0"/>
          </a:p>
        </p:txBody>
      </p:sp>
      <p:sp>
        <p:nvSpPr>
          <p:cNvPr id="4" name="Slide Number Placeholder 3"/>
          <p:cNvSpPr>
            <a:spLocks noGrp="1"/>
          </p:cNvSpPr>
          <p:nvPr>
            <p:ph type="sldNum" sz="quarter" idx="10"/>
          </p:nvPr>
        </p:nvSpPr>
        <p:spPr/>
        <p:txBody>
          <a:bodyPr/>
          <a:lstStyle/>
          <a:p>
            <a:fld id="{81AC5C5D-A788-4EC8-829A-2B3ED0731C53}" type="slidenum">
              <a:rPr lang="en-US" smtClean="0"/>
              <a:t>8</a:t>
            </a:fld>
            <a:endParaRPr lang="en-US" dirty="0"/>
          </a:p>
        </p:txBody>
      </p:sp>
    </p:spTree>
    <p:extLst>
      <p:ext uri="{BB962C8B-B14F-4D97-AF65-F5344CB8AC3E}">
        <p14:creationId xmlns:p14="http://schemas.microsoft.com/office/powerpoint/2010/main" val="217544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conclusion, the Voice Empowerment Initiative (VEI) is a strategic approach to creating a more inclusive and innovative workplace. By implementing this program, we will foster a culture of open communication and continuous improvement. I strongly encourage you to support this initiative and help us build a more engaged and productive workforce</a:t>
            </a:r>
            <a:endParaRPr lang="en-US" dirty="0"/>
          </a:p>
        </p:txBody>
      </p:sp>
      <p:sp>
        <p:nvSpPr>
          <p:cNvPr id="4" name="Slide Number Placeholder 3"/>
          <p:cNvSpPr>
            <a:spLocks noGrp="1"/>
          </p:cNvSpPr>
          <p:nvPr>
            <p:ph type="sldNum" sz="quarter" idx="10"/>
          </p:nvPr>
        </p:nvSpPr>
        <p:spPr/>
        <p:txBody>
          <a:bodyPr/>
          <a:lstStyle/>
          <a:p>
            <a:fld id="{81AC5C5D-A788-4EC8-829A-2B3ED0731C53}" type="slidenum">
              <a:rPr lang="en-US" smtClean="0"/>
              <a:t>9</a:t>
            </a:fld>
            <a:endParaRPr lang="en-US" dirty="0"/>
          </a:p>
        </p:txBody>
      </p:sp>
    </p:spTree>
    <p:extLst>
      <p:ext uri="{BB962C8B-B14F-4D97-AF65-F5344CB8AC3E}">
        <p14:creationId xmlns:p14="http://schemas.microsoft.com/office/powerpoint/2010/main" val="2484155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AC5C5D-A788-4EC8-829A-2B3ED0731C53}" type="slidenum">
              <a:rPr lang="en-US" smtClean="0"/>
              <a:t>10</a:t>
            </a:fld>
            <a:endParaRPr lang="en-US" dirty="0"/>
          </a:p>
        </p:txBody>
      </p:sp>
    </p:spTree>
    <p:extLst>
      <p:ext uri="{BB962C8B-B14F-4D97-AF65-F5344CB8AC3E}">
        <p14:creationId xmlns:p14="http://schemas.microsoft.com/office/powerpoint/2010/main" val="1633310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01974C-418A-4EDF-B0D9-81E110C25431}" type="datetimeFigureOut">
              <a:rPr lang="en-US" smtClean="0"/>
              <a:t>5/18/2024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263793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33551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1441528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2608667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514756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617578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3203081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01974C-418A-4EDF-B0D9-81E110C25431}"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3572496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01974C-418A-4EDF-B0D9-81E110C25431}"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223085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108075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194320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103956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318396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328820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65422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1853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01974C-418A-4EDF-B0D9-81E110C25431}" type="datetimeFigureOut">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8757C7-933D-4932-8BF4-4DE9964A31B8}" type="slidenum">
              <a:rPr lang="en-US" smtClean="0"/>
              <a:t>‹#›</a:t>
            </a:fld>
            <a:endParaRPr lang="en-US" dirty="0"/>
          </a:p>
        </p:txBody>
      </p:sp>
    </p:spTree>
    <p:extLst>
      <p:ext uri="{BB962C8B-B14F-4D97-AF65-F5344CB8AC3E}">
        <p14:creationId xmlns:p14="http://schemas.microsoft.com/office/powerpoint/2010/main" val="380972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01974C-418A-4EDF-B0D9-81E110C25431}" type="datetimeFigureOut">
              <a:rPr lang="en-US" smtClean="0"/>
              <a:t>5/18/2024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8757C7-933D-4932-8BF4-4DE9964A31B8}" type="slidenum">
              <a:rPr lang="en-US" smtClean="0"/>
              <a:t>‹#›</a:t>
            </a:fld>
            <a:endParaRPr lang="en-US" dirty="0"/>
          </a:p>
        </p:txBody>
      </p:sp>
    </p:spTree>
    <p:extLst>
      <p:ext uri="{BB962C8B-B14F-4D97-AF65-F5344CB8AC3E}">
        <p14:creationId xmlns:p14="http://schemas.microsoft.com/office/powerpoint/2010/main" val="333646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82834" y="1209065"/>
            <a:ext cx="6126480" cy="1979000"/>
          </a:xfrm>
          <a:prstGeom prst="rect">
            <a:avLst/>
          </a:prstGeom>
        </p:spPr>
      </p:pic>
      <p:sp>
        <p:nvSpPr>
          <p:cNvPr id="2" name="Title 1"/>
          <p:cNvSpPr>
            <a:spLocks noGrp="1"/>
          </p:cNvSpPr>
          <p:nvPr>
            <p:ph type="ctrTitle"/>
          </p:nvPr>
        </p:nvSpPr>
        <p:spPr>
          <a:xfrm>
            <a:off x="1154955" y="4049485"/>
            <a:ext cx="8825658" cy="727895"/>
          </a:xfrm>
        </p:spPr>
        <p:txBody>
          <a:bodyPr/>
          <a:lstStyle/>
          <a:p>
            <a:pPr algn="ctr"/>
            <a:r>
              <a:rPr lang="en-US" dirty="0"/>
              <a:t>FELICIA </a:t>
            </a:r>
            <a:r>
              <a:rPr lang="en-US" dirty="0" smtClean="0"/>
              <a:t>HARRIS</a:t>
            </a:r>
            <a:endParaRPr lang="en-US" dirty="0"/>
          </a:p>
        </p:txBody>
      </p:sp>
      <p:sp>
        <p:nvSpPr>
          <p:cNvPr id="3" name="Subtitle 2"/>
          <p:cNvSpPr>
            <a:spLocks noGrp="1"/>
          </p:cNvSpPr>
          <p:nvPr>
            <p:ph type="subTitle" idx="1"/>
          </p:nvPr>
        </p:nvSpPr>
        <p:spPr/>
        <p:txBody>
          <a:bodyPr>
            <a:normAutofit fontScale="62500" lnSpcReduction="20000"/>
          </a:bodyPr>
          <a:lstStyle/>
          <a:p>
            <a:pPr algn="ctr"/>
            <a:r>
              <a:rPr lang="en-US" sz="4000" dirty="0" smtClean="0">
                <a:solidFill>
                  <a:schemeClr val="bg1"/>
                </a:solidFill>
              </a:rPr>
              <a:t>MODULE 2</a:t>
            </a:r>
          </a:p>
          <a:p>
            <a:pPr algn="ctr"/>
            <a:r>
              <a:rPr lang="en-US" sz="4000" dirty="0" smtClean="0">
                <a:solidFill>
                  <a:schemeClr val="bg1"/>
                </a:solidFill>
              </a:rPr>
              <a:t>SLP</a:t>
            </a:r>
            <a:endParaRPr lang="en-US" sz="4000" dirty="0">
              <a:solidFill>
                <a:schemeClr val="bg1"/>
              </a:solidFill>
            </a:endParaRPr>
          </a:p>
        </p:txBody>
      </p:sp>
    </p:spTree>
    <p:extLst>
      <p:ext uri="{BB962C8B-B14F-4D97-AF65-F5344CB8AC3E}">
        <p14:creationId xmlns:p14="http://schemas.microsoft.com/office/powerpoint/2010/main" val="132204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lstStyle/>
          <a:p>
            <a:r>
              <a:rPr lang="en-US" dirty="0"/>
              <a:t>Morrison, E. W. (2014). Employee voice and silence. </a:t>
            </a:r>
            <a:r>
              <a:rPr lang="en-US" i="1" dirty="0"/>
              <a:t>Annu</a:t>
            </a:r>
            <a:r>
              <a:rPr lang="en-US" i="1" dirty="0"/>
              <a:t>. Rev. Organ. Psychol. Organ. </a:t>
            </a:r>
            <a:r>
              <a:rPr lang="en-US" i="1" dirty="0"/>
              <a:t>Behav</a:t>
            </a:r>
            <a:r>
              <a:rPr lang="en-US" i="1" dirty="0"/>
              <a:t>.</a:t>
            </a:r>
            <a:r>
              <a:rPr lang="en-US" dirty="0"/>
              <a:t>, </a:t>
            </a:r>
            <a:r>
              <a:rPr lang="en-US" i="1" dirty="0"/>
              <a:t>1</a:t>
            </a:r>
            <a:r>
              <a:rPr lang="en-US" dirty="0"/>
              <a:t>(1), 173-197</a:t>
            </a:r>
            <a:r>
              <a:rPr lang="en-US" dirty="0" smtClean="0"/>
              <a:t>.</a:t>
            </a:r>
          </a:p>
          <a:p>
            <a:r>
              <a:rPr lang="en-US" dirty="0"/>
              <a:t>Wilkinson, A., &amp; Fay, C. (2011). New times for employee voice?. </a:t>
            </a:r>
            <a:r>
              <a:rPr lang="en-US" i="1" dirty="0"/>
              <a:t>Human Resource Management</a:t>
            </a:r>
            <a:r>
              <a:rPr lang="en-US" dirty="0"/>
              <a:t>, </a:t>
            </a:r>
            <a:r>
              <a:rPr lang="en-US" i="1" dirty="0"/>
              <a:t>50</a:t>
            </a:r>
            <a:r>
              <a:rPr lang="en-US" dirty="0"/>
              <a:t>(1), 65-74</a:t>
            </a:r>
            <a:r>
              <a:rPr lang="en-US" dirty="0" smtClean="0"/>
              <a:t>.</a:t>
            </a:r>
          </a:p>
          <a:p>
            <a:r>
              <a:rPr lang="en-US" dirty="0"/>
              <a:t>Mowbray, P. K., Wilkinson, A., &amp; </a:t>
            </a:r>
            <a:r>
              <a:rPr lang="en-US" dirty="0"/>
              <a:t>Tse</a:t>
            </a:r>
            <a:r>
              <a:rPr lang="en-US" dirty="0"/>
              <a:t>, H. H. (2015). An integrative review of employee voice: Identifying a common conceptualization and research agenda. </a:t>
            </a:r>
            <a:r>
              <a:rPr lang="en-US" i="1" dirty="0"/>
              <a:t>International Journal of Management Reviews</a:t>
            </a:r>
            <a:r>
              <a:rPr lang="en-US" dirty="0"/>
              <a:t>, </a:t>
            </a:r>
            <a:r>
              <a:rPr lang="en-US" i="1" dirty="0"/>
              <a:t>17</a:t>
            </a:r>
            <a:r>
              <a:rPr lang="en-US" dirty="0"/>
              <a:t>(3), 382-400</a:t>
            </a:r>
            <a:r>
              <a:rPr lang="en-US" dirty="0" smtClean="0"/>
              <a:t>.</a:t>
            </a:r>
          </a:p>
          <a:p>
            <a:r>
              <a:rPr lang="en-US" dirty="0"/>
              <a:t>Dundon</a:t>
            </a:r>
            <a:r>
              <a:rPr lang="en-US" dirty="0"/>
              <a:t>, T., Wilkinson*, A., </a:t>
            </a:r>
            <a:r>
              <a:rPr lang="en-US" dirty="0"/>
              <a:t>Marchington</a:t>
            </a:r>
            <a:r>
              <a:rPr lang="en-US" dirty="0"/>
              <a:t>, M., &amp; Ackers, P. (2004). The meanings and purpose of employee voice. </a:t>
            </a:r>
            <a:r>
              <a:rPr lang="en-US" i="1" dirty="0"/>
              <a:t>The International Journal of Human Resource Management</a:t>
            </a:r>
            <a:r>
              <a:rPr lang="en-US" dirty="0"/>
              <a:t>, </a:t>
            </a:r>
            <a:r>
              <a:rPr lang="en-US" i="1" dirty="0"/>
              <a:t>15</a:t>
            </a:r>
            <a:r>
              <a:rPr lang="en-US" dirty="0"/>
              <a:t>(6), 1149-1170.</a:t>
            </a:r>
            <a:endParaRPr lang="en-US" dirty="0"/>
          </a:p>
        </p:txBody>
      </p:sp>
    </p:spTree>
    <p:extLst>
      <p:ext uri="{BB962C8B-B14F-4D97-AF65-F5344CB8AC3E}">
        <p14:creationId xmlns:p14="http://schemas.microsoft.com/office/powerpoint/2010/main" val="194422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a:t>Importance of Employee Voice</a:t>
            </a:r>
          </a:p>
          <a:p>
            <a:pPr lvl="1"/>
            <a:r>
              <a:rPr lang="en-US" dirty="0"/>
              <a:t>Increases engagement and job satisfaction</a:t>
            </a:r>
          </a:p>
          <a:p>
            <a:pPr lvl="1"/>
            <a:r>
              <a:rPr lang="en-US" dirty="0"/>
              <a:t>Enhances innovation and problem-solving</a:t>
            </a:r>
          </a:p>
          <a:p>
            <a:pPr lvl="1"/>
            <a:r>
              <a:rPr lang="en-US" dirty="0"/>
              <a:t>Reduces turnover and absenteeism</a:t>
            </a:r>
          </a:p>
          <a:p>
            <a:r>
              <a:rPr lang="en-US" dirty="0"/>
              <a:t>Objective of the Program</a:t>
            </a:r>
          </a:p>
          <a:p>
            <a:pPr lvl="1"/>
            <a:r>
              <a:rPr lang="en-US" dirty="0"/>
              <a:t>To create a structured and inclusive platform for employees to express their ideas, concerns, and feedback</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55887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Challenges</a:t>
            </a:r>
            <a:endParaRPr lang="en-US" dirty="0"/>
          </a:p>
        </p:txBody>
      </p:sp>
      <p:sp>
        <p:nvSpPr>
          <p:cNvPr id="3" name="Content Placeholder 2"/>
          <p:cNvSpPr>
            <a:spLocks noGrp="1"/>
          </p:cNvSpPr>
          <p:nvPr>
            <p:ph idx="1"/>
          </p:nvPr>
        </p:nvSpPr>
        <p:spPr/>
        <p:txBody>
          <a:bodyPr/>
          <a:lstStyle/>
          <a:p>
            <a:r>
              <a:rPr lang="en-US" dirty="0"/>
              <a:t>Lack of communication channels</a:t>
            </a:r>
          </a:p>
          <a:p>
            <a:r>
              <a:rPr lang="en-US" dirty="0"/>
              <a:t>Low employee engagement</a:t>
            </a:r>
          </a:p>
          <a:p>
            <a:r>
              <a:rPr lang="en-US" dirty="0"/>
              <a:t>Unaddressed grievances</a:t>
            </a:r>
          </a:p>
          <a:p>
            <a:pPr marL="0" indent="0">
              <a:buNone/>
            </a:pPr>
            <a:endParaRPr lang="en-US" dirty="0"/>
          </a:p>
        </p:txBody>
      </p:sp>
    </p:spTree>
    <p:extLst>
      <p:ext uri="{BB962C8B-B14F-4D97-AF65-F5344CB8AC3E}">
        <p14:creationId xmlns:p14="http://schemas.microsoft.com/office/powerpoint/2010/main" val="154442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 Overview</a:t>
            </a:r>
            <a:endParaRPr lang="en-US" dirty="0"/>
          </a:p>
        </p:txBody>
      </p:sp>
      <p:sp>
        <p:nvSpPr>
          <p:cNvPr id="3" name="Content Placeholder 2"/>
          <p:cNvSpPr>
            <a:spLocks noGrp="1"/>
          </p:cNvSpPr>
          <p:nvPr>
            <p:ph idx="1"/>
          </p:nvPr>
        </p:nvSpPr>
        <p:spPr/>
        <p:txBody>
          <a:bodyPr/>
          <a:lstStyle/>
          <a:p>
            <a:r>
              <a:rPr lang="en-US" dirty="0"/>
              <a:t>Name of the Program: Voice Empowerment Initiative (VEI)</a:t>
            </a:r>
          </a:p>
          <a:p>
            <a:r>
              <a:rPr lang="en-US" dirty="0"/>
              <a:t>Key Components:</a:t>
            </a:r>
          </a:p>
          <a:p>
            <a:pPr lvl="1"/>
            <a:r>
              <a:rPr lang="en-US" dirty="0"/>
              <a:t>Regular feedback sessions</a:t>
            </a:r>
          </a:p>
          <a:p>
            <a:pPr lvl="1"/>
            <a:r>
              <a:rPr lang="en-US" dirty="0"/>
              <a:t>Anonymous suggestion boxes</a:t>
            </a:r>
          </a:p>
          <a:p>
            <a:pPr lvl="1"/>
            <a:r>
              <a:rPr lang="en-US" dirty="0"/>
              <a:t>Employee committees</a:t>
            </a:r>
          </a:p>
          <a:p>
            <a:endParaRPr lang="en-US" dirty="0"/>
          </a:p>
        </p:txBody>
      </p:sp>
    </p:spTree>
    <p:extLst>
      <p:ext uri="{BB962C8B-B14F-4D97-AF65-F5344CB8AC3E}">
        <p14:creationId xmlns:p14="http://schemas.microsoft.com/office/powerpoint/2010/main" val="222863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Action plan</a:t>
            </a:r>
            <a:endParaRPr lang="en-US" dirty="0"/>
          </a:p>
        </p:txBody>
      </p:sp>
      <p:sp>
        <p:nvSpPr>
          <p:cNvPr id="3" name="Content Placeholder 2"/>
          <p:cNvSpPr>
            <a:spLocks noGrp="1"/>
          </p:cNvSpPr>
          <p:nvPr>
            <p:ph idx="1"/>
          </p:nvPr>
        </p:nvSpPr>
        <p:spPr/>
        <p:txBody>
          <a:bodyPr/>
          <a:lstStyle/>
          <a:p>
            <a:r>
              <a:rPr lang="en-US" dirty="0"/>
              <a:t>Phase 1: Establish Communication Channels</a:t>
            </a:r>
          </a:p>
          <a:p>
            <a:pPr lvl="1"/>
            <a:r>
              <a:rPr lang="en-US" dirty="0"/>
              <a:t>Monthly town hall meetings</a:t>
            </a:r>
          </a:p>
          <a:p>
            <a:pPr lvl="1"/>
            <a:r>
              <a:rPr lang="en-US" dirty="0"/>
              <a:t>Online forums and suggestion boxes</a:t>
            </a:r>
          </a:p>
          <a:p>
            <a:r>
              <a:rPr lang="en-US" dirty="0"/>
              <a:t>Phase 2: Encourage Participation</a:t>
            </a:r>
          </a:p>
          <a:p>
            <a:pPr lvl="1"/>
            <a:r>
              <a:rPr lang="en-US" dirty="0"/>
              <a:t>Training sessions on effective communication</a:t>
            </a:r>
          </a:p>
          <a:p>
            <a:pPr lvl="1"/>
            <a:r>
              <a:rPr lang="en-US" dirty="0"/>
              <a:t>Incentive programs for active participation</a:t>
            </a:r>
          </a:p>
          <a:p>
            <a:r>
              <a:rPr lang="en-US" dirty="0"/>
              <a:t>Phase 3: Monitor and Improve</a:t>
            </a:r>
          </a:p>
          <a:p>
            <a:pPr lvl="1"/>
            <a:r>
              <a:rPr lang="en-US" dirty="0"/>
              <a:t>Regular surveys to assess program effectiveness</a:t>
            </a:r>
          </a:p>
          <a:p>
            <a:pPr lvl="1"/>
            <a:r>
              <a:rPr lang="en-US" dirty="0"/>
              <a:t>Continuous improvement based on feedback</a:t>
            </a:r>
          </a:p>
          <a:p>
            <a:endParaRPr lang="en-US" dirty="0"/>
          </a:p>
        </p:txBody>
      </p:sp>
    </p:spTree>
    <p:extLst>
      <p:ext uri="{BB962C8B-B14F-4D97-AF65-F5344CB8AC3E}">
        <p14:creationId xmlns:p14="http://schemas.microsoft.com/office/powerpoint/2010/main" val="331744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Visual 1: Employee Engagement </a:t>
            </a:r>
            <a:r>
              <a:rPr lang="en-US" b="1" dirty="0" smtClean="0"/>
              <a:t>Data</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4064" y="2447216"/>
            <a:ext cx="7971912" cy="3981502"/>
          </a:xfrm>
        </p:spPr>
      </p:pic>
    </p:spTree>
    <p:extLst>
      <p:ext uri="{BB962C8B-B14F-4D97-AF65-F5344CB8AC3E}">
        <p14:creationId xmlns:p14="http://schemas.microsoft.com/office/powerpoint/2010/main" val="2372391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Visual 2: Feedback Loop </a:t>
            </a:r>
            <a:r>
              <a:rPr lang="en-US" b="1" dirty="0" smtClean="0"/>
              <a:t>Diagram</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81856" y="2360612"/>
            <a:ext cx="5133544" cy="4115996"/>
          </a:xfrm>
        </p:spPr>
      </p:pic>
    </p:spTree>
    <p:extLst>
      <p:ext uri="{BB962C8B-B14F-4D97-AF65-F5344CB8AC3E}">
        <p14:creationId xmlns:p14="http://schemas.microsoft.com/office/powerpoint/2010/main" val="273817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of the program</a:t>
            </a:r>
            <a:endParaRPr lang="en-US" dirty="0"/>
          </a:p>
        </p:txBody>
      </p:sp>
      <p:sp>
        <p:nvSpPr>
          <p:cNvPr id="3" name="Content Placeholder 2"/>
          <p:cNvSpPr>
            <a:spLocks noGrp="1"/>
          </p:cNvSpPr>
          <p:nvPr>
            <p:ph idx="1"/>
          </p:nvPr>
        </p:nvSpPr>
        <p:spPr/>
        <p:txBody>
          <a:bodyPr/>
          <a:lstStyle/>
          <a:p>
            <a:r>
              <a:rPr lang="en-US" dirty="0"/>
              <a:t>For Employees:</a:t>
            </a:r>
          </a:p>
          <a:p>
            <a:pPr lvl="1"/>
            <a:r>
              <a:rPr lang="en-US" dirty="0"/>
              <a:t>Improved morale and job satisfaction</a:t>
            </a:r>
          </a:p>
          <a:p>
            <a:pPr lvl="1"/>
            <a:r>
              <a:rPr lang="en-US" dirty="0"/>
              <a:t>Greater sense of ownership and responsibility</a:t>
            </a:r>
          </a:p>
          <a:p>
            <a:r>
              <a:rPr lang="en-US" dirty="0"/>
              <a:t>For the Company:</a:t>
            </a:r>
          </a:p>
          <a:p>
            <a:pPr lvl="1"/>
            <a:r>
              <a:rPr lang="en-US" dirty="0"/>
              <a:t>Enhanced productivity and innovation</a:t>
            </a:r>
          </a:p>
          <a:p>
            <a:pPr lvl="1"/>
            <a:r>
              <a:rPr lang="en-US" dirty="0"/>
              <a:t>Better employee retention</a:t>
            </a:r>
          </a:p>
          <a:p>
            <a:endParaRPr lang="en-US" dirty="0"/>
          </a:p>
        </p:txBody>
      </p:sp>
    </p:spTree>
    <p:extLst>
      <p:ext uri="{BB962C8B-B14F-4D97-AF65-F5344CB8AC3E}">
        <p14:creationId xmlns:p14="http://schemas.microsoft.com/office/powerpoint/2010/main" val="136846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a:t>Recap of the program and its importance</a:t>
            </a:r>
          </a:p>
          <a:p>
            <a:r>
              <a:rPr lang="en-US" dirty="0"/>
              <a:t>Call to Action:</a:t>
            </a:r>
          </a:p>
          <a:p>
            <a:pPr lvl="1"/>
            <a:r>
              <a:rPr lang="en-US" dirty="0"/>
              <a:t>Implement the VEI to create a more inclusive and innovative workplace</a:t>
            </a:r>
          </a:p>
          <a:p>
            <a:pPr lvl="1"/>
            <a:r>
              <a:rPr lang="en-US" dirty="0"/>
              <a:t>Foster a culture of open communication and continuous improvement</a:t>
            </a:r>
          </a:p>
          <a:p>
            <a:endParaRPr lang="en-US" dirty="0"/>
          </a:p>
        </p:txBody>
      </p:sp>
    </p:spTree>
    <p:extLst>
      <p:ext uri="{BB962C8B-B14F-4D97-AF65-F5344CB8AC3E}">
        <p14:creationId xmlns:p14="http://schemas.microsoft.com/office/powerpoint/2010/main" val="2605359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542</TotalTime>
  <Words>621</Words>
  <Application>Microsoft Office PowerPoint</Application>
  <PresentationFormat>Widescreen</PresentationFormat>
  <Paragraphs>70</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FELICIA HARRIS</vt:lpstr>
      <vt:lpstr>Introduction</vt:lpstr>
      <vt:lpstr>Current Challenges</vt:lpstr>
      <vt:lpstr>Program Overview</vt:lpstr>
      <vt:lpstr>Action plan</vt:lpstr>
      <vt:lpstr>Visual 1: Employee Engagement Data</vt:lpstr>
      <vt:lpstr>Visual 2: Feedback Loop Diagram</vt:lpstr>
      <vt:lpstr>Benefits of the program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2024-05-18T13:40:04Z</dcterms:created>
  <dcterms:modified xsi:type="dcterms:W3CDTF">2024-05-18T22:42:10Z</dcterms:modified>
</cp:coreProperties>
</file>