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75" r:id="rId4"/>
    <p:sldId id="258" r:id="rId5"/>
    <p:sldId id="264" r:id="rId6"/>
    <p:sldId id="263" r:id="rId7"/>
    <p:sldId id="259" r:id="rId8"/>
    <p:sldId id="262" r:id="rId9"/>
    <p:sldId id="260" r:id="rId10"/>
    <p:sldId id="261" r:id="rId11"/>
    <p:sldId id="265" r:id="rId12"/>
    <p:sldId id="266" r:id="rId13"/>
    <p:sldId id="268" r:id="rId14"/>
    <p:sldId id="267" r:id="rId15"/>
    <p:sldId id="272" r:id="rId16"/>
    <p:sldId id="270" r:id="rId17"/>
    <p:sldId id="271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95" r:id="rId26"/>
    <p:sldId id="282" r:id="rId27"/>
    <p:sldId id="283" r:id="rId28"/>
    <p:sldId id="281" r:id="rId29"/>
    <p:sldId id="284" r:id="rId30"/>
    <p:sldId id="285" r:id="rId31"/>
    <p:sldId id="291" r:id="rId32"/>
    <p:sldId id="286" r:id="rId33"/>
    <p:sldId id="287" r:id="rId34"/>
    <p:sldId id="288" r:id="rId35"/>
    <p:sldId id="289" r:id="rId36"/>
    <p:sldId id="290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03A0-01D2-9D96-0A60-0458110F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AE07E-D0B4-937B-22F1-516E6AE4D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DFD3-BBF5-9BD5-13FE-3E1CB2C9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2E27-9640-A26E-B437-E8CD23E6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5E5D-AE88-1770-C913-90C966A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C4E0-0867-2970-3DAB-1849BE66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E5A4-0C60-0B55-4EE0-D9A5C93F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A3BA-4ABE-3AC8-CCD4-9A85B72A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5A66-3683-A350-0F63-F29F40EE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9700-0C6F-B4F8-5656-242C9F9F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1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CC426-CEF3-144D-FE1A-BCAB4EDF4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F6697-E311-5082-FFAA-EC6C00697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3EFD-5217-BA06-3B85-3469C05F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993B-A628-6593-3EF8-E484878D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2176-A671-33D5-FBFF-22DD5E48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7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6DD-96B7-8B04-410E-98A471BF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8DE9-6D27-E772-03ED-820E90D8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9914-CB33-D983-3B70-2D0E3740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AF99-66E7-855B-9FB4-65959F57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36E7-64B4-A4FD-EB28-A2C8A81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08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781-7588-A9DE-20AD-064DE9D2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9626-CB29-88D0-B506-A6E33418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962A-97FA-0749-3D03-58100F15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DB73-404D-1B13-4943-D767E3AA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A533-FF03-C324-3CA1-1D182801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47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C927-4C83-6B7D-3360-135CF775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4617-75C9-28B9-1230-457CEBF5F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F23D-5896-5919-9A37-D5229D9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6E99-4D0F-0E28-2EBA-587EC4C1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A119-7FBC-0EE8-D55F-61E1089C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4B0A-426A-44AB-9D1F-003B7721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8F8D-F5DB-0F6F-AE1C-F4C36F2E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788C-3D85-2704-64BC-18F37EF0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17FE-9F65-A97D-62E6-FBEE2B79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307AC-5975-2E65-B1DA-57AB92521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ADA9-57C2-7147-DC14-F2A6BA1AE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E8617-9489-A6D5-F9F3-F20CCE04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FC84B-00C8-A669-0170-BBDA02F3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CB893-BE50-2143-39C2-7D3C39EF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6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80DC-19C4-2FC3-887B-9C85972E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F3E9C-3DCC-2F39-9F50-D5638EE9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1870-D68F-BD16-223C-A0FCF217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F3E68-A2EB-B7D1-1188-B488D306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3C734-FA42-8C8B-7BAD-C0AD1D73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D41FA-1228-C95D-EC89-40052E0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D117-431A-08F0-C89F-66D273F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115C-87AB-65D6-4E61-F268A601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963-A2AE-41F3-8DD9-F603E699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FC1A-F101-C9D5-A51F-168E3C2CD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EA2C-2A1F-8E14-AD39-20921837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F0BB-75B3-79F8-136C-CB30DE11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54CB-703D-1302-4928-D3D9E1B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56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08C0-839D-D46E-BDFA-CCC2B498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D17F7-6692-7D81-6A50-CD34F049F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EB3CC-6818-3A1E-B1BD-F625621A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AD99-F389-635B-C04D-5DB5470A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84D3-63B9-364B-2C0C-ED1FCB1F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0DFC-9132-E621-ADEF-62DC88B0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8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23403-B2D4-2E08-D390-373A75CA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E8AE-4423-4139-B22B-FB00AF76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6E3B-76CF-5493-2AF5-6BBD22A8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D7F21-7705-4AEC-A4A7-4DEA968EC51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F4C7-C6D8-FC1F-52F1-732271180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8680-218B-F646-3689-30856368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FDE60-EA62-4370-A63F-558FCC0BC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7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FB31F-3E5D-37F7-7949-53C485A5AA02}"/>
              </a:ext>
            </a:extLst>
          </p:cNvPr>
          <p:cNvSpPr txBox="1"/>
          <p:nvPr/>
        </p:nvSpPr>
        <p:spPr>
          <a:xfrm>
            <a:off x="1568824" y="1272988"/>
            <a:ext cx="834614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/>
              <a:t>Angular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294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313B34E-4A6C-ADB7-17D2-7951ACE0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859" y="4634951"/>
            <a:ext cx="4140694" cy="234254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204F82-45AB-FA18-AF95-DF0ACDE62635}"/>
              </a:ext>
            </a:extLst>
          </p:cNvPr>
          <p:cNvCxnSpPr>
            <a:cxnSpLocks/>
          </p:cNvCxnSpPr>
          <p:nvPr/>
        </p:nvCxnSpPr>
        <p:spPr>
          <a:xfrm>
            <a:off x="4684308" y="-3880843"/>
            <a:ext cx="0" cy="872206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A5986D-D1F2-B364-17F7-C03C358C9823}"/>
              </a:ext>
            </a:extLst>
          </p:cNvPr>
          <p:cNvSpPr txBox="1"/>
          <p:nvPr/>
        </p:nvSpPr>
        <p:spPr>
          <a:xfrm>
            <a:off x="3369129" y="2204950"/>
            <a:ext cx="2726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56m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F3E25-6C9E-A47F-E5FE-529C7D9A7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65"/>
          <a:stretch/>
        </p:blipFill>
        <p:spPr>
          <a:xfrm>
            <a:off x="4920652" y="-4677856"/>
            <a:ext cx="3373116" cy="9519078"/>
          </a:xfrm>
          <a:prstGeom prst="rect">
            <a:avLst/>
          </a:prstGeom>
        </p:spPr>
      </p:pic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3E35A02F-124E-8A2D-5BF6-FE241EAB7B5C}"/>
              </a:ext>
            </a:extLst>
          </p:cNvPr>
          <p:cNvSpPr/>
          <p:nvPr/>
        </p:nvSpPr>
        <p:spPr>
          <a:xfrm rot="17686702">
            <a:off x="-4051458" y="-3289741"/>
            <a:ext cx="18183261" cy="18843070"/>
          </a:xfrm>
          <a:prstGeom prst="pie">
            <a:avLst>
              <a:gd name="adj1" fmla="val 20117571"/>
              <a:gd name="adj2" fmla="val 2051528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9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0CEFF2-E3BF-ADAB-6812-7D62BD62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80188">
            <a:off x="1520125" y="2016633"/>
            <a:ext cx="2912578" cy="285070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6DE8B2-E30B-6C90-2678-998223455EA9}"/>
              </a:ext>
            </a:extLst>
          </p:cNvPr>
          <p:cNvCxnSpPr>
            <a:cxnSpLocks/>
          </p:cNvCxnSpPr>
          <p:nvPr/>
        </p:nvCxnSpPr>
        <p:spPr>
          <a:xfrm flipV="1">
            <a:off x="1063368" y="1557647"/>
            <a:ext cx="1778393" cy="161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626EAF-6B57-F562-3DFA-C71AD8EFC9B7}"/>
              </a:ext>
            </a:extLst>
          </p:cNvPr>
          <p:cNvSpPr txBox="1"/>
          <p:nvPr/>
        </p:nvSpPr>
        <p:spPr>
          <a:xfrm>
            <a:off x="731547" y="1831355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F1FA5F7-E022-1060-7C22-861073097348}"/>
              </a:ext>
            </a:extLst>
          </p:cNvPr>
          <p:cNvSpPr/>
          <p:nvPr/>
        </p:nvSpPr>
        <p:spPr>
          <a:xfrm>
            <a:off x="2353490" y="4931427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ECD90-74ED-A206-34B5-FB3486A6DDED}"/>
              </a:ext>
            </a:extLst>
          </p:cNvPr>
          <p:cNvSpPr txBox="1"/>
          <p:nvPr/>
        </p:nvSpPr>
        <p:spPr>
          <a:xfrm>
            <a:off x="1678786" y="4908376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A52CD-A072-98FB-E10A-028764651BFB}"/>
              </a:ext>
            </a:extLst>
          </p:cNvPr>
          <p:cNvCxnSpPr/>
          <p:nvPr/>
        </p:nvCxnSpPr>
        <p:spPr>
          <a:xfrm flipH="1" flipV="1">
            <a:off x="2408313" y="2667621"/>
            <a:ext cx="1435068" cy="16334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9B3AFC-48BD-0234-99E8-4151E7555F32}"/>
              </a:ext>
            </a:extLst>
          </p:cNvPr>
          <p:cNvSpPr txBox="1"/>
          <p:nvPr/>
        </p:nvSpPr>
        <p:spPr>
          <a:xfrm>
            <a:off x="3258918" y="4754868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1A510-7653-EBF4-AEE6-92F8132AC2C7}"/>
              </a:ext>
            </a:extLst>
          </p:cNvPr>
          <p:cNvCxnSpPr>
            <a:cxnSpLocks/>
          </p:cNvCxnSpPr>
          <p:nvPr/>
        </p:nvCxnSpPr>
        <p:spPr>
          <a:xfrm flipV="1">
            <a:off x="3835731" y="1171863"/>
            <a:ext cx="0" cy="405967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34161164-438C-7E3A-2DC8-EC367242B363}"/>
              </a:ext>
            </a:extLst>
          </p:cNvPr>
          <p:cNvSpPr/>
          <p:nvPr/>
        </p:nvSpPr>
        <p:spPr>
          <a:xfrm>
            <a:off x="1402661" y="3926354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DE87386F-D085-5C82-4958-046F737BF5D7}"/>
              </a:ext>
            </a:extLst>
          </p:cNvPr>
          <p:cNvSpPr/>
          <p:nvPr/>
        </p:nvSpPr>
        <p:spPr>
          <a:xfrm rot="16200000">
            <a:off x="2292893" y="2941799"/>
            <a:ext cx="3027286" cy="2565647"/>
          </a:xfrm>
          <a:prstGeom prst="pie">
            <a:avLst>
              <a:gd name="adj1" fmla="val 18995286"/>
              <a:gd name="adj2" fmla="val 20738288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00893-CED4-5A35-CABF-79418C01A1D8}"/>
              </a:ext>
            </a:extLst>
          </p:cNvPr>
          <p:cNvSpPr txBox="1"/>
          <p:nvPr/>
        </p:nvSpPr>
        <p:spPr>
          <a:xfrm>
            <a:off x="3282270" y="3330144"/>
            <a:ext cx="82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θ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A39B40-836B-7458-FA55-A511F68D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80" y="1303293"/>
            <a:ext cx="4159525" cy="4251414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8BEEFF0-706B-799C-1265-3FE2D1EE86CC}"/>
              </a:ext>
            </a:extLst>
          </p:cNvPr>
          <p:cNvSpPr/>
          <p:nvPr/>
        </p:nvSpPr>
        <p:spPr>
          <a:xfrm>
            <a:off x="10684594" y="4140979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E608C-A793-D2C2-1905-D37AC9EBEEB5}"/>
              </a:ext>
            </a:extLst>
          </p:cNvPr>
          <p:cNvSpPr txBox="1"/>
          <p:nvPr/>
        </p:nvSpPr>
        <p:spPr>
          <a:xfrm>
            <a:off x="10009890" y="4117928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1DE16-C965-2469-67CC-AF1EC049E781}"/>
              </a:ext>
            </a:extLst>
          </p:cNvPr>
          <p:cNvCxnSpPr>
            <a:cxnSpLocks/>
          </p:cNvCxnSpPr>
          <p:nvPr/>
        </p:nvCxnSpPr>
        <p:spPr>
          <a:xfrm flipV="1">
            <a:off x="6925017" y="5204012"/>
            <a:ext cx="2966050" cy="17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8C5323-F626-17B2-081D-A5998D15B721}"/>
              </a:ext>
            </a:extLst>
          </p:cNvPr>
          <p:cNvSpPr txBox="1"/>
          <p:nvPr/>
        </p:nvSpPr>
        <p:spPr>
          <a:xfrm>
            <a:off x="7656871" y="5221696"/>
            <a:ext cx="224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9EC4A0-263C-7C3E-4904-5960BC4F6092}"/>
              </a:ext>
            </a:extLst>
          </p:cNvPr>
          <p:cNvCxnSpPr>
            <a:cxnSpLocks/>
          </p:cNvCxnSpPr>
          <p:nvPr/>
        </p:nvCxnSpPr>
        <p:spPr>
          <a:xfrm flipV="1">
            <a:off x="8463096" y="1443318"/>
            <a:ext cx="0" cy="29107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5033A5E6-DF8A-360D-131D-A013859BE36D}"/>
              </a:ext>
            </a:extLst>
          </p:cNvPr>
          <p:cNvSpPr/>
          <p:nvPr/>
        </p:nvSpPr>
        <p:spPr>
          <a:xfrm rot="18847305">
            <a:off x="6949453" y="3071220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B9CC6-A3AA-6BBF-F6CA-2F69E462F135}"/>
              </a:ext>
            </a:extLst>
          </p:cNvPr>
          <p:cNvSpPr txBox="1"/>
          <p:nvPr/>
        </p:nvSpPr>
        <p:spPr>
          <a:xfrm>
            <a:off x="8595344" y="3508278"/>
            <a:ext cx="82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θ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8BA2C8-53D1-CD71-71E4-76E867207278}"/>
              </a:ext>
            </a:extLst>
          </p:cNvPr>
          <p:cNvSpPr txBox="1"/>
          <p:nvPr/>
        </p:nvSpPr>
        <p:spPr>
          <a:xfrm>
            <a:off x="10098226" y="2861947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Y-axis Direction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3AEA3324-113B-97BF-B752-23E0EE62901E}"/>
              </a:ext>
            </a:extLst>
          </p:cNvPr>
          <p:cNvSpPr/>
          <p:nvPr/>
        </p:nvSpPr>
        <p:spPr>
          <a:xfrm>
            <a:off x="10818587" y="2790026"/>
            <a:ext cx="304236" cy="40837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6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838A0-C6B1-B902-296D-15D0A59D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40" y="-79416"/>
            <a:ext cx="93534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A4963-2660-7CC2-BFB8-E34E9CFB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95" y="762859"/>
            <a:ext cx="463614" cy="4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8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D8C3-AF41-E164-D965-AE8216A6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ProANUBIS</a:t>
            </a:r>
            <a:r>
              <a:rPr lang="en-GB" dirty="0"/>
              <a:t> during ATLAS luminosity event 03/04/24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D23C93CF-3046-2BC0-BFCD-1CC5CBB07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72444"/>
            <a:ext cx="8915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CA5A26-F493-03E9-A498-4E7007D0AD96}"/>
              </a:ext>
            </a:extLst>
          </p:cNvPr>
          <p:cNvSpPr/>
          <p:nvPr/>
        </p:nvSpPr>
        <p:spPr>
          <a:xfrm>
            <a:off x="3534606" y="2592280"/>
            <a:ext cx="486978" cy="25656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3E30-BBCD-9D40-FD41-A776AC458D9F}"/>
              </a:ext>
            </a:extLst>
          </p:cNvPr>
          <p:cNvSpPr/>
          <p:nvPr/>
        </p:nvSpPr>
        <p:spPr>
          <a:xfrm>
            <a:off x="4778960" y="2561208"/>
            <a:ext cx="486978" cy="25656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675EE-B804-B2A4-B222-E8B64481D68F}"/>
              </a:ext>
            </a:extLst>
          </p:cNvPr>
          <p:cNvSpPr txBox="1"/>
          <p:nvPr/>
        </p:nvSpPr>
        <p:spPr>
          <a:xfrm>
            <a:off x="2863694" y="5772944"/>
            <a:ext cx="363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American Date system</a:t>
            </a:r>
          </a:p>
        </p:txBody>
      </p:sp>
    </p:spTree>
    <p:extLst>
      <p:ext uri="{BB962C8B-B14F-4D97-AF65-F5344CB8AC3E}">
        <p14:creationId xmlns:p14="http://schemas.microsoft.com/office/powerpoint/2010/main" val="314338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192F08-5E3B-A3DF-FA09-ECA68753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1905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2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EEDDB-7B83-7E59-BFF4-1C087D20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B69B05-62EF-071A-90B7-185AA324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57" y="0"/>
            <a:ext cx="10541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E5546-0C92-1456-1463-F80EFDAD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2" y="0"/>
            <a:ext cx="10718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5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D87F4-E3BF-B4B2-0474-990AF135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3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42119-9FE8-28B5-AFB6-C6A803AD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161925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0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F823-7F78-814F-1656-CAFDBCC7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20" y="177332"/>
            <a:ext cx="10515600" cy="1325563"/>
          </a:xfrm>
        </p:spPr>
        <p:txBody>
          <a:bodyPr/>
          <a:lstStyle/>
          <a:p>
            <a:r>
              <a:rPr lang="en-GB" dirty="0"/>
              <a:t>Angle calculations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9258C-1A12-28C1-D54C-8C3A67AC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921" y="1013047"/>
            <a:ext cx="5103605" cy="52457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E02467-3BFE-6BFA-BB1A-63522963E393}"/>
              </a:ext>
            </a:extLst>
          </p:cNvPr>
          <p:cNvCxnSpPr/>
          <p:nvPr/>
        </p:nvCxnSpPr>
        <p:spPr>
          <a:xfrm>
            <a:off x="8264324" y="3670548"/>
            <a:ext cx="898902" cy="11623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0B099-6DD9-8A94-1D16-87D0BFBF9F70}"/>
              </a:ext>
            </a:extLst>
          </p:cNvPr>
          <p:cNvCxnSpPr>
            <a:cxnSpLocks/>
          </p:cNvCxnSpPr>
          <p:nvPr/>
        </p:nvCxnSpPr>
        <p:spPr>
          <a:xfrm>
            <a:off x="9248466" y="2794894"/>
            <a:ext cx="817410" cy="1260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CFF64E-83CA-41E7-B7C5-1F4D3E834C2C}"/>
              </a:ext>
            </a:extLst>
          </p:cNvPr>
          <p:cNvCxnSpPr/>
          <p:nvPr/>
        </p:nvCxnSpPr>
        <p:spPr>
          <a:xfrm>
            <a:off x="8416723" y="3507130"/>
            <a:ext cx="690558" cy="1204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8EA5A2-33F6-7128-C153-6B8465C91707}"/>
              </a:ext>
            </a:extLst>
          </p:cNvPr>
          <p:cNvCxnSpPr>
            <a:cxnSpLocks/>
          </p:cNvCxnSpPr>
          <p:nvPr/>
        </p:nvCxnSpPr>
        <p:spPr>
          <a:xfrm>
            <a:off x="8933725" y="3019064"/>
            <a:ext cx="1088048" cy="976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1E53A7-8000-FA1D-59FB-F21D1C2F7F4F}"/>
              </a:ext>
            </a:extLst>
          </p:cNvPr>
          <p:cNvSpPr txBox="1"/>
          <p:nvPr/>
        </p:nvSpPr>
        <p:spPr>
          <a:xfrm>
            <a:off x="729842" y="1957168"/>
            <a:ext cx="3900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 reconstructed trajectory on to faces of Cuboid formed by RPC.</a:t>
            </a:r>
          </a:p>
          <a:p>
            <a:r>
              <a:rPr lang="en-GB" dirty="0"/>
              <a:t>Dot with unit vector perpendicular to RPC surfaces to find angles.</a:t>
            </a:r>
          </a:p>
        </p:txBody>
      </p:sp>
    </p:spTree>
    <p:extLst>
      <p:ext uri="{BB962C8B-B14F-4D97-AF65-F5344CB8AC3E}">
        <p14:creationId xmlns:p14="http://schemas.microsoft.com/office/powerpoint/2010/main" val="16760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3458-DC72-67B6-4EEF-DABC42B6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timing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8F4AD-62E5-B487-9237-268061A8C01E}"/>
              </a:ext>
            </a:extLst>
          </p:cNvPr>
          <p:cNvSpPr txBox="1"/>
          <p:nvPr/>
        </p:nvSpPr>
        <p:spPr>
          <a:xfrm>
            <a:off x="1606858" y="1979720"/>
            <a:ext cx="8069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Using timing of top RPC hit – bottom RPC hit to determine if a trajectory is traversing vertically upwards or downwards.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dT &gt;0 implies the top RPC hit was hit last and therefore the particle was travelling upwards. Vice-versa for dT &lt;0. </a:t>
            </a:r>
          </a:p>
        </p:txBody>
      </p:sp>
    </p:spTree>
    <p:extLst>
      <p:ext uri="{BB962C8B-B14F-4D97-AF65-F5344CB8AC3E}">
        <p14:creationId xmlns:p14="http://schemas.microsoft.com/office/powerpoint/2010/main" val="299904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9F9B5B-6170-DA3E-AA5B-A9D4FDE3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0"/>
            <a:ext cx="10641458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FBF7F1-B9D0-1467-CE69-0958749DB77C}"/>
              </a:ext>
            </a:extLst>
          </p:cNvPr>
          <p:cNvSpPr txBox="1">
            <a:spLocks/>
          </p:cNvSpPr>
          <p:nvPr/>
        </p:nvSpPr>
        <p:spPr>
          <a:xfrm>
            <a:off x="6932027" y="1110849"/>
            <a:ext cx="4310849" cy="1445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ProANUBIS</a:t>
            </a:r>
            <a:r>
              <a:rPr lang="en-GB" dirty="0"/>
              <a:t> during ATLAS luminosity event 03/04/24</a:t>
            </a:r>
          </a:p>
        </p:txBody>
      </p:sp>
    </p:spTree>
    <p:extLst>
      <p:ext uri="{BB962C8B-B14F-4D97-AF65-F5344CB8AC3E}">
        <p14:creationId xmlns:p14="http://schemas.microsoft.com/office/powerpoint/2010/main" val="4341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C38F2-9EA0-7DE2-0023-6D80BF72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6" y="142043"/>
            <a:ext cx="10629515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D3B658-5039-A78D-1B37-0FEC38827BBD}"/>
              </a:ext>
            </a:extLst>
          </p:cNvPr>
          <p:cNvSpPr txBox="1">
            <a:spLocks/>
          </p:cNvSpPr>
          <p:nvPr/>
        </p:nvSpPr>
        <p:spPr>
          <a:xfrm>
            <a:off x="1441564" y="631456"/>
            <a:ext cx="4310849" cy="1445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Trajectory with RPC timing is blue</a:t>
            </a:r>
          </a:p>
        </p:txBody>
      </p:sp>
    </p:spTree>
    <p:extLst>
      <p:ext uri="{BB962C8B-B14F-4D97-AF65-F5344CB8AC3E}">
        <p14:creationId xmlns:p14="http://schemas.microsoft.com/office/powerpoint/2010/main" val="377185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DB086-40A8-2210-72CE-389F8372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2" y="0"/>
            <a:ext cx="10629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E08B-C0E3-68BD-9E5E-0BE076CC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0"/>
            <a:ext cx="10515600" cy="1325563"/>
          </a:xfrm>
        </p:spPr>
        <p:txBody>
          <a:bodyPr/>
          <a:lstStyle/>
          <a:p>
            <a:r>
              <a:rPr lang="en-GB" dirty="0"/>
              <a:t>dT distribution for events (Any 3 RPCs)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DFB4D-89CA-4D40-6140-58C7A034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56" y="1085850"/>
            <a:ext cx="8669249" cy="586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31F0B-6DFF-2976-8321-756B243BB506}"/>
              </a:ext>
            </a:extLst>
          </p:cNvPr>
          <p:cNvSpPr txBox="1"/>
          <p:nvPr/>
        </p:nvSpPr>
        <p:spPr>
          <a:xfrm>
            <a:off x="2409825" y="1600200"/>
            <a:ext cx="2762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Tails at high and large negative dT due to events running over 50-80 ns. This is an artifact of the time window used. Reducing the time window would potentially miss out on particle events, so instead a dT filter could be used to remove these tails.</a:t>
            </a:r>
          </a:p>
        </p:txBody>
      </p:sp>
    </p:spTree>
    <p:extLst>
      <p:ext uri="{BB962C8B-B14F-4D97-AF65-F5344CB8AC3E}">
        <p14:creationId xmlns:p14="http://schemas.microsoft.com/office/powerpoint/2010/main" val="2581150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84B5F-DF7A-3487-2519-3CCB50F9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56" y="0"/>
            <a:ext cx="1013288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03235-0B97-7616-771F-575A1B54E589}"/>
              </a:ext>
            </a:extLst>
          </p:cNvPr>
          <p:cNvSpPr txBox="1"/>
          <p:nvPr/>
        </p:nvSpPr>
        <p:spPr>
          <a:xfrm>
            <a:off x="4462942" y="377505"/>
            <a:ext cx="303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Peak at around 4ns.</a:t>
            </a:r>
          </a:p>
          <a:p>
            <a:r>
              <a:rPr lang="en-GB" dirty="0"/>
              <a:t>1ns = 30cm.</a:t>
            </a:r>
          </a:p>
          <a:p>
            <a:r>
              <a:rPr lang="en-GB" dirty="0"/>
              <a:t>4ns corresponds to crossing all 3 chambers.</a:t>
            </a:r>
          </a:p>
        </p:txBody>
      </p:sp>
    </p:spTree>
    <p:extLst>
      <p:ext uri="{BB962C8B-B14F-4D97-AF65-F5344CB8AC3E}">
        <p14:creationId xmlns:p14="http://schemas.microsoft.com/office/powerpoint/2010/main" val="2858807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8CF08-FADD-79C7-253E-1CF3955F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73" y="0"/>
            <a:ext cx="1008665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9C32B-B32A-34CB-74A7-C2905CF023E9}"/>
              </a:ext>
            </a:extLst>
          </p:cNvPr>
          <p:cNvSpPr txBox="1"/>
          <p:nvPr/>
        </p:nvSpPr>
        <p:spPr>
          <a:xfrm>
            <a:off x="2032985" y="5042517"/>
            <a:ext cx="3249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dT &lt; 0 implies particle travelling downwards through RPC (e.g. cosmic ray muon)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098AC-6E2D-FEA0-512F-C662E0BBECC8}"/>
              </a:ext>
            </a:extLst>
          </p:cNvPr>
          <p:cNvSpPr txBox="1"/>
          <p:nvPr/>
        </p:nvSpPr>
        <p:spPr>
          <a:xfrm>
            <a:off x="7492753" y="585927"/>
            <a:ext cx="304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dT &lt; 0 tends to occur at more positive eta angles. As suggested by the plot!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EFCA4-68E1-BF6D-3DAD-EF74C97F8A22}"/>
              </a:ext>
            </a:extLst>
          </p:cNvPr>
          <p:cNvSpPr/>
          <p:nvPr/>
        </p:nvSpPr>
        <p:spPr>
          <a:xfrm>
            <a:off x="3577700" y="2210593"/>
            <a:ext cx="976544" cy="96766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2E949-09AB-690D-792E-6CD65B13ADBD}"/>
              </a:ext>
            </a:extLst>
          </p:cNvPr>
          <p:cNvSpPr txBox="1"/>
          <p:nvPr/>
        </p:nvSpPr>
        <p:spPr>
          <a:xfrm>
            <a:off x="1982273" y="391526"/>
            <a:ext cx="216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Likely cosmic muons whose angles have been flipped since dT&lt;0 for them.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686E0B-160C-E2F2-4382-1B1C9674C011}"/>
              </a:ext>
            </a:extLst>
          </p:cNvPr>
          <p:cNvCxnSpPr>
            <a:cxnSpLocks/>
          </p:cNvCxnSpPr>
          <p:nvPr/>
        </p:nvCxnSpPr>
        <p:spPr>
          <a:xfrm>
            <a:off x="3046626" y="1597317"/>
            <a:ext cx="531074" cy="754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58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8784C-E227-19DD-B628-E330ED80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73" y="0"/>
            <a:ext cx="1008665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81066-FAD7-691A-CE35-1DF3ECA5B475}"/>
              </a:ext>
            </a:extLst>
          </p:cNvPr>
          <p:cNvSpPr txBox="1"/>
          <p:nvPr/>
        </p:nvSpPr>
        <p:spPr>
          <a:xfrm>
            <a:off x="1953085" y="4935984"/>
            <a:ext cx="380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More Phi spread for negative </a:t>
            </a:r>
            <a:r>
              <a:rPr lang="en-GB" dirty="0" err="1"/>
              <a:t>dT.</a:t>
            </a:r>
            <a:r>
              <a:rPr lang="en-GB" dirty="0"/>
              <a:t> Positive dT more peaked around 0</a:t>
            </a:r>
          </a:p>
        </p:txBody>
      </p:sp>
    </p:spTree>
    <p:extLst>
      <p:ext uri="{BB962C8B-B14F-4D97-AF65-F5344CB8AC3E}">
        <p14:creationId xmlns:p14="http://schemas.microsoft.com/office/powerpoint/2010/main" val="287515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E8F-4548-A730-6C81-A7A11D05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632075"/>
            <a:ext cx="10515600" cy="1325563"/>
          </a:xfrm>
        </p:spPr>
        <p:txBody>
          <a:bodyPr/>
          <a:lstStyle/>
          <a:p>
            <a:r>
              <a:rPr lang="en-GB" dirty="0"/>
              <a:t>Cosmic ray distributions, trajectory timed. (03/04/24, outside luminosity spike).</a:t>
            </a:r>
          </a:p>
        </p:txBody>
      </p:sp>
    </p:spTree>
    <p:extLst>
      <p:ext uri="{BB962C8B-B14F-4D97-AF65-F5344CB8AC3E}">
        <p14:creationId xmlns:p14="http://schemas.microsoft.com/office/powerpoint/2010/main" val="3253268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57DF17-4CE4-6E26-5187-36B1D035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47" y="942975"/>
            <a:ext cx="9184025" cy="59817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52B34D4-CEF4-A302-5F64-F2D780CA67B6}"/>
              </a:ext>
            </a:extLst>
          </p:cNvPr>
          <p:cNvSpPr/>
          <p:nvPr/>
        </p:nvSpPr>
        <p:spPr>
          <a:xfrm>
            <a:off x="3355758" y="4909404"/>
            <a:ext cx="1740024" cy="152690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FA0A4-8A97-F11C-6571-623911EE117A}"/>
              </a:ext>
            </a:extLst>
          </p:cNvPr>
          <p:cNvSpPr txBox="1"/>
          <p:nvPr/>
        </p:nvSpPr>
        <p:spPr>
          <a:xfrm>
            <a:off x="2095128" y="2943711"/>
            <a:ext cx="216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Likely cosmic muons whose angles have been flipped since dT&lt;0 for them.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5FA714-A755-C467-8DDE-C58C50774CFD}"/>
              </a:ext>
            </a:extLst>
          </p:cNvPr>
          <p:cNvCxnSpPr>
            <a:cxnSpLocks/>
          </p:cNvCxnSpPr>
          <p:nvPr/>
        </p:nvCxnSpPr>
        <p:spPr>
          <a:xfrm>
            <a:off x="3090221" y="4421039"/>
            <a:ext cx="629523" cy="874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59B5-5D24-308F-83E3-70288FC0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Cosmic muon data from 04/03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D28D1-E4A3-14B2-B7C7-5AA6BCD4464F}"/>
              </a:ext>
            </a:extLst>
          </p:cNvPr>
          <p:cNvSpPr txBox="1"/>
          <p:nvPr/>
        </p:nvSpPr>
        <p:spPr>
          <a:xfrm>
            <a:off x="683581" y="1819922"/>
            <a:ext cx="71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15ns time window and max cluster size 3 throughout. </a:t>
            </a:r>
          </a:p>
        </p:txBody>
      </p:sp>
    </p:spTree>
    <p:extLst>
      <p:ext uri="{BB962C8B-B14F-4D97-AF65-F5344CB8AC3E}">
        <p14:creationId xmlns:p14="http://schemas.microsoft.com/office/powerpoint/2010/main" val="279811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59429-815A-660B-E6AC-BF1C1B27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" y="0"/>
            <a:ext cx="10529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93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B02A-76DA-FE77-42F3-4B5F5383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42" y="0"/>
            <a:ext cx="1003271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A2BE93-C84B-6C22-3F9E-B907CA8583EF}"/>
              </a:ext>
            </a:extLst>
          </p:cNvPr>
          <p:cNvSpPr txBox="1"/>
          <p:nvPr/>
        </p:nvSpPr>
        <p:spPr>
          <a:xfrm>
            <a:off x="7590407" y="337352"/>
            <a:ext cx="291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 expected dT for RPC distances. 1 ns = 30cm</a:t>
            </a:r>
          </a:p>
        </p:txBody>
      </p:sp>
    </p:spTree>
    <p:extLst>
      <p:ext uri="{BB962C8B-B14F-4D97-AF65-F5344CB8AC3E}">
        <p14:creationId xmlns:p14="http://schemas.microsoft.com/office/powerpoint/2010/main" val="1819883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A0785-A5AF-0062-CCBD-0F9E3A1B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73" y="0"/>
            <a:ext cx="100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5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057BE-8B32-8B39-9630-EFC4927C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73" y="0"/>
            <a:ext cx="100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47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319B-A9C2-D53F-62C0-874208EC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Combined </a:t>
            </a:r>
            <a:r>
              <a:rPr lang="en-GB" dirty="0" err="1"/>
              <a:t>Cosmics</a:t>
            </a:r>
            <a:r>
              <a:rPr lang="en-GB" dirty="0"/>
              <a:t> + Particle event plots.</a:t>
            </a:r>
          </a:p>
        </p:txBody>
      </p:sp>
    </p:spTree>
    <p:extLst>
      <p:ext uri="{BB962C8B-B14F-4D97-AF65-F5344CB8AC3E}">
        <p14:creationId xmlns:p14="http://schemas.microsoft.com/office/powerpoint/2010/main" val="3946948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1DA77-DB85-1C66-2739-DAD307B6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73" y="0"/>
            <a:ext cx="100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0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67BD0-A2BC-58E7-134C-2498B131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73" y="0"/>
            <a:ext cx="10086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14C4F-BAD0-6735-5392-F914AB7F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1" y="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43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6B84D-6897-2738-E581-7C6670FE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6" y="114300"/>
            <a:ext cx="1064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48F063-FBCF-0086-5151-1DB6D516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10"/>
            <a:ext cx="12192000" cy="64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0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48F063-FBCF-0086-5151-1DB6D516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10"/>
            <a:ext cx="12192000" cy="6450979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A945077-6C61-9331-6B2F-B5E58CF7F5A2}"/>
              </a:ext>
            </a:extLst>
          </p:cNvPr>
          <p:cNvSpPr/>
          <p:nvPr/>
        </p:nvSpPr>
        <p:spPr>
          <a:xfrm>
            <a:off x="11277600" y="5459506"/>
            <a:ext cx="824753" cy="833718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441FBD-BAC5-1656-E489-F4C2E3724B38}"/>
              </a:ext>
            </a:extLst>
          </p:cNvPr>
          <p:cNvCxnSpPr>
            <a:cxnSpLocks/>
          </p:cNvCxnSpPr>
          <p:nvPr/>
        </p:nvCxnSpPr>
        <p:spPr>
          <a:xfrm flipH="1" flipV="1">
            <a:off x="10865224" y="3630706"/>
            <a:ext cx="954741" cy="210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1DFFAC-BD71-6124-6A8F-17ACC77D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80" y="1741116"/>
            <a:ext cx="3562349" cy="17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A94BB-C6D7-BA0C-8A7F-E30341BD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81"/>
            <a:ext cx="12192000" cy="65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6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DF45A-874F-EFEF-0F15-4B3907DE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80188">
            <a:off x="1040731" y="2292985"/>
            <a:ext cx="2912578" cy="28507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0ED7BC-242A-5A5A-7A71-1E5452F491AC}"/>
              </a:ext>
            </a:extLst>
          </p:cNvPr>
          <p:cNvCxnSpPr>
            <a:cxnSpLocks/>
          </p:cNvCxnSpPr>
          <p:nvPr/>
        </p:nvCxnSpPr>
        <p:spPr>
          <a:xfrm flipV="1">
            <a:off x="583974" y="1833999"/>
            <a:ext cx="1778393" cy="161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D3EF38-0950-5E22-1CBB-F74571011702}"/>
              </a:ext>
            </a:extLst>
          </p:cNvPr>
          <p:cNvSpPr txBox="1"/>
          <p:nvPr/>
        </p:nvSpPr>
        <p:spPr>
          <a:xfrm>
            <a:off x="252153" y="2107707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E6DDC60-28F8-3362-4A27-34E1B8C3BB37}"/>
              </a:ext>
            </a:extLst>
          </p:cNvPr>
          <p:cNvSpPr/>
          <p:nvPr/>
        </p:nvSpPr>
        <p:spPr>
          <a:xfrm>
            <a:off x="1874096" y="5207779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6D8F7-B829-EC7A-5BB1-AFAF6E2487B5}"/>
              </a:ext>
            </a:extLst>
          </p:cNvPr>
          <p:cNvSpPr txBox="1"/>
          <p:nvPr/>
        </p:nvSpPr>
        <p:spPr>
          <a:xfrm>
            <a:off x="1173218" y="5431739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41FFD-D74F-E200-6019-AC261946D22B}"/>
              </a:ext>
            </a:extLst>
          </p:cNvPr>
          <p:cNvCxnSpPr/>
          <p:nvPr/>
        </p:nvCxnSpPr>
        <p:spPr>
          <a:xfrm flipH="1" flipV="1">
            <a:off x="1928919" y="2943973"/>
            <a:ext cx="1435068" cy="16334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ED44CD69-685C-BCC9-9F2C-AFB10F140288}"/>
              </a:ext>
            </a:extLst>
          </p:cNvPr>
          <p:cNvSpPr/>
          <p:nvPr/>
        </p:nvSpPr>
        <p:spPr>
          <a:xfrm>
            <a:off x="923267" y="4202706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A9354A-03CC-A3CC-E8C6-668588625393}"/>
              </a:ext>
            </a:extLst>
          </p:cNvPr>
          <p:cNvSpPr txBox="1"/>
          <p:nvPr/>
        </p:nvSpPr>
        <p:spPr>
          <a:xfrm>
            <a:off x="2779524" y="5031220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A3CD3-71C3-29A7-0CC5-7AF97FCF5EC1}"/>
              </a:ext>
            </a:extLst>
          </p:cNvPr>
          <p:cNvSpPr txBox="1"/>
          <p:nvPr/>
        </p:nvSpPr>
        <p:spPr>
          <a:xfrm>
            <a:off x="2815148" y="3559667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6FC1B-FB6E-827B-DD46-1603302E3920}"/>
              </a:ext>
            </a:extLst>
          </p:cNvPr>
          <p:cNvCxnSpPr>
            <a:cxnSpLocks/>
          </p:cNvCxnSpPr>
          <p:nvPr/>
        </p:nvCxnSpPr>
        <p:spPr>
          <a:xfrm flipH="1" flipV="1">
            <a:off x="3331575" y="914916"/>
            <a:ext cx="24762" cy="45929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7EB1C07-290C-2CA0-0BAE-925D297AEBAC}"/>
              </a:ext>
            </a:extLst>
          </p:cNvPr>
          <p:cNvSpPr/>
          <p:nvPr/>
        </p:nvSpPr>
        <p:spPr>
          <a:xfrm rot="17686702">
            <a:off x="1770871" y="3034295"/>
            <a:ext cx="3146171" cy="2988639"/>
          </a:xfrm>
          <a:prstGeom prst="pie">
            <a:avLst>
              <a:gd name="adj1" fmla="val 20169912"/>
              <a:gd name="adj2" fmla="val 2095947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DBA34E40-956C-CAC8-887E-246E91CB6B92}"/>
              </a:ext>
            </a:extLst>
          </p:cNvPr>
          <p:cNvSpPr/>
          <p:nvPr/>
        </p:nvSpPr>
        <p:spPr>
          <a:xfrm rot="17686702">
            <a:off x="1979055" y="3372578"/>
            <a:ext cx="2729801" cy="2312074"/>
          </a:xfrm>
          <a:prstGeom prst="pie">
            <a:avLst>
              <a:gd name="adj1" fmla="val 17664541"/>
              <a:gd name="adj2" fmla="val 20962643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FB31CC-C20A-4E52-A562-3224278F277F}"/>
              </a:ext>
            </a:extLst>
          </p:cNvPr>
          <p:cNvSpPr txBox="1"/>
          <p:nvPr/>
        </p:nvSpPr>
        <p:spPr>
          <a:xfrm>
            <a:off x="3421968" y="2826421"/>
            <a:ext cx="871459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GB" sz="1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36E9E8-BF92-9DE9-727D-5127E38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51" y="678233"/>
            <a:ext cx="7028801" cy="4592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3DE21-A5BD-731D-B8E7-465A9039FCCC}"/>
              </a:ext>
            </a:extLst>
          </p:cNvPr>
          <p:cNvSpPr txBox="1"/>
          <p:nvPr/>
        </p:nvSpPr>
        <p:spPr>
          <a:xfrm>
            <a:off x="542797" y="4406160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X-axis Direction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B96151A-0473-610B-8843-7236F2380872}"/>
              </a:ext>
            </a:extLst>
          </p:cNvPr>
          <p:cNvSpPr/>
          <p:nvPr/>
        </p:nvSpPr>
        <p:spPr>
          <a:xfrm>
            <a:off x="1315795" y="4516261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0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DDC1991-DE4C-1B6E-D5AC-31CF97FF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5" y="1052281"/>
            <a:ext cx="4159525" cy="4251414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2BEE03D-C4E3-02F9-85E2-FB353E509BA3}"/>
              </a:ext>
            </a:extLst>
          </p:cNvPr>
          <p:cNvSpPr/>
          <p:nvPr/>
        </p:nvSpPr>
        <p:spPr>
          <a:xfrm>
            <a:off x="4868309" y="3889967"/>
            <a:ext cx="204186" cy="21306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D601E-D7DB-BCDD-A2AC-6C442F4A4201}"/>
              </a:ext>
            </a:extLst>
          </p:cNvPr>
          <p:cNvSpPr txBox="1"/>
          <p:nvPr/>
        </p:nvSpPr>
        <p:spPr>
          <a:xfrm>
            <a:off x="4193605" y="3866916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Eta Direction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4D0FC-1353-A8F1-81A8-E6C196B33528}"/>
              </a:ext>
            </a:extLst>
          </p:cNvPr>
          <p:cNvCxnSpPr>
            <a:cxnSpLocks/>
          </p:cNvCxnSpPr>
          <p:nvPr/>
        </p:nvCxnSpPr>
        <p:spPr>
          <a:xfrm flipV="1">
            <a:off x="1108732" y="4953000"/>
            <a:ext cx="2966050" cy="17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CB471D-C545-3D15-D271-953278477101}"/>
              </a:ext>
            </a:extLst>
          </p:cNvPr>
          <p:cNvSpPr txBox="1"/>
          <p:nvPr/>
        </p:nvSpPr>
        <p:spPr>
          <a:xfrm>
            <a:off x="1840586" y="4970684"/>
            <a:ext cx="224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 Direction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EFD0B3-E898-D2D8-F099-4A20310D98D3}"/>
              </a:ext>
            </a:extLst>
          </p:cNvPr>
          <p:cNvCxnSpPr>
            <a:cxnSpLocks/>
          </p:cNvCxnSpPr>
          <p:nvPr/>
        </p:nvCxnSpPr>
        <p:spPr>
          <a:xfrm flipV="1">
            <a:off x="2646811" y="1192306"/>
            <a:ext cx="0" cy="29107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FCD5AF97-1466-C0FB-8CDD-ED8258CF4C23}"/>
              </a:ext>
            </a:extLst>
          </p:cNvPr>
          <p:cNvSpPr/>
          <p:nvPr/>
        </p:nvSpPr>
        <p:spPr>
          <a:xfrm rot="18847305">
            <a:off x="1133168" y="2820208"/>
            <a:ext cx="3027286" cy="2565647"/>
          </a:xfrm>
          <a:prstGeom prst="pie">
            <a:avLst>
              <a:gd name="adj1" fmla="val 18995286"/>
              <a:gd name="adj2" fmla="val 75336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72C598-F924-5A10-B4BF-B7672EA4D8D4}"/>
              </a:ext>
            </a:extLst>
          </p:cNvPr>
          <p:cNvSpPr txBox="1"/>
          <p:nvPr/>
        </p:nvSpPr>
        <p:spPr>
          <a:xfrm>
            <a:off x="2779059" y="3257266"/>
            <a:ext cx="82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latin typeface="Google Sans"/>
              </a:rPr>
              <a:t>θ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27D9B4-1F91-DB48-C6DB-6E06BC32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938" y="1255059"/>
            <a:ext cx="5549918" cy="3626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74B36-0FB7-D0C8-2CBB-42A3DBCC2CD0}"/>
              </a:ext>
            </a:extLst>
          </p:cNvPr>
          <p:cNvSpPr txBox="1"/>
          <p:nvPr/>
        </p:nvSpPr>
        <p:spPr>
          <a:xfrm>
            <a:off x="4281941" y="2610935"/>
            <a:ext cx="11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Y-axis Direction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E7E9AD-3832-38C7-AC4E-3624A58E3B9C}"/>
              </a:ext>
            </a:extLst>
          </p:cNvPr>
          <p:cNvSpPr/>
          <p:nvPr/>
        </p:nvSpPr>
        <p:spPr>
          <a:xfrm>
            <a:off x="5002302" y="2539014"/>
            <a:ext cx="304236" cy="408372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83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8C5B835-11A7-0A12-0506-C2E7A111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" y="0"/>
            <a:ext cx="12173327" cy="676121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2A680-BD5B-AAA2-D3C3-02510F74E0AF}"/>
              </a:ext>
            </a:extLst>
          </p:cNvPr>
          <p:cNvCxnSpPr/>
          <p:nvPr/>
        </p:nvCxnSpPr>
        <p:spPr>
          <a:xfrm>
            <a:off x="1059365" y="1929161"/>
            <a:ext cx="0" cy="25201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3BD22B-9FA2-44FE-D217-5D62C3E187DF}"/>
              </a:ext>
            </a:extLst>
          </p:cNvPr>
          <p:cNvCxnSpPr/>
          <p:nvPr/>
        </p:nvCxnSpPr>
        <p:spPr>
          <a:xfrm>
            <a:off x="0" y="1906859"/>
            <a:ext cx="341227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2EA06-DA2A-E204-59C3-D4B020DFDC0F}"/>
              </a:ext>
            </a:extLst>
          </p:cNvPr>
          <p:cNvSpPr txBox="1"/>
          <p:nvPr/>
        </p:nvSpPr>
        <p:spPr>
          <a:xfrm>
            <a:off x="0" y="3380608"/>
            <a:ext cx="81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B2027-5032-3197-1B43-E785490BFD76}"/>
              </a:ext>
            </a:extLst>
          </p:cNvPr>
          <p:cNvCxnSpPr/>
          <p:nvPr/>
        </p:nvCxnSpPr>
        <p:spPr>
          <a:xfrm>
            <a:off x="18673" y="4445619"/>
            <a:ext cx="3412273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FEA4B33-4DA3-E6E6-F5B0-FBE7ABD4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99" y="3135472"/>
            <a:ext cx="1076320" cy="1310147"/>
          </a:xfrm>
          <a:prstGeom prst="rect">
            <a:avLst/>
          </a:prstGeom>
        </p:spPr>
      </p:pic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51B2876B-20A8-544D-BFE1-DDAEE147F4C0}"/>
              </a:ext>
            </a:extLst>
          </p:cNvPr>
          <p:cNvSpPr/>
          <p:nvPr/>
        </p:nvSpPr>
        <p:spPr>
          <a:xfrm rot="17686702">
            <a:off x="-2216538" y="668582"/>
            <a:ext cx="11003862" cy="6891253"/>
          </a:xfrm>
          <a:prstGeom prst="pie">
            <a:avLst>
              <a:gd name="adj1" fmla="val 20169912"/>
              <a:gd name="adj2" fmla="val 2116670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8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333</Words>
  <Application>Microsoft Office PowerPoint</Application>
  <PresentationFormat>Widescreen</PresentationFormat>
  <Paragraphs>47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Google Sans</vt:lpstr>
      <vt:lpstr>Office Theme</vt:lpstr>
      <vt:lpstr>PowerPoint Presentation</vt:lpstr>
      <vt:lpstr>Angle calculations</vt:lpstr>
      <vt:lpstr>Cosmic muon data from 04/03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ProANUBIS during ATLAS luminosity event 03/04/24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Introducing timing information</vt:lpstr>
      <vt:lpstr>PowerPoint Presentation</vt:lpstr>
      <vt:lpstr>PowerPoint Presentation</vt:lpstr>
      <vt:lpstr>PowerPoint Presentation</vt:lpstr>
      <vt:lpstr>dT distribution for events (Any 3 RPCs)</vt:lpstr>
      <vt:lpstr>PowerPoint Presentation</vt:lpstr>
      <vt:lpstr>PowerPoint Presentation</vt:lpstr>
      <vt:lpstr>PowerPoint Presentation</vt:lpstr>
      <vt:lpstr>Cosmic ray distributions, trajectory timed. (03/04/24, outside luminosity spike).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Combined Cosmics + Particle event plots.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Collins</dc:creator>
  <cp:lastModifiedBy>Patrick Collins</cp:lastModifiedBy>
  <cp:revision>22</cp:revision>
  <dcterms:created xsi:type="dcterms:W3CDTF">2024-03-14T21:46:33Z</dcterms:created>
  <dcterms:modified xsi:type="dcterms:W3CDTF">2024-04-11T01:21:32Z</dcterms:modified>
</cp:coreProperties>
</file>